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261" r:id="rId6"/>
    <p:sldId id="25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FB5DE-4326-407B-84A6-27C00ADAEB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463CCD-CECC-425B-B87B-EA899A468E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634948-F1E1-4EEA-BA25-8B5CA81F3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879AF-D8C6-458F-A2B7-69BB64DB76CB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60783F-3788-44C0-9FCC-487ED604B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7CD53F-CC8E-4EAC-9146-6F3DDB31B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1E984-12FD-44B8-8C27-4B8EAC1BC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659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684C0-E061-42B6-9D5D-F8AFC1078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72D0C-06D1-4498-8F48-B1FE8CD232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1270A5-A6D0-479F-B353-E826648DDE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879AF-D8C6-458F-A2B7-69BB64DB76CB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6F2772-F6FA-4ABF-81C8-BBAA1E4852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420283-B61C-432C-B433-013C0540D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1E984-12FD-44B8-8C27-4B8EAC1BC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8427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E9EC2-7181-45E8-AC9D-56E6DEE1B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579152-A5A8-4DAF-B6D5-FF8F10DD70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C4AE81-55F3-4BEA-86BE-4691FACDE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879AF-D8C6-458F-A2B7-69BB64DB76CB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B4F729-65FF-4E50-86FB-F96FBBDF6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F15348-93D0-4406-9577-3B3712E5E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1E984-12FD-44B8-8C27-4B8EAC1BC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7117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83654-ED2E-4E6E-9955-8F85D465A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2746A-EC0C-4F97-9EBD-E653A4E9EF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FBCDA1-1425-4F8A-B894-C3C07E4860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FF43AC-E965-4EF1-BCC0-C965CA516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879AF-D8C6-458F-A2B7-69BB64DB76CB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8601BA-DFD8-498B-9DAF-5F6C7CCE5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A38F32-BEEC-4FCF-82D7-ADE4AA40C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1E984-12FD-44B8-8C27-4B8EAC1BC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961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33B63-44FE-43E6-974A-11EDA156A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C0CE3E-A976-4757-BEA6-848333BA71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0F9253-C731-455D-BB38-BA26773982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A594B4-EFEB-4C46-A04F-C46AA6E721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51F85B-CAD6-47B8-8525-94402E1594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6B8678-CCC1-4C48-978A-15DA4D039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879AF-D8C6-458F-A2B7-69BB64DB76CB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E8CC38-041D-429B-A8B0-F33266D03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B4BB246-4A0B-4188-B84D-34B74493D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1E984-12FD-44B8-8C27-4B8EAC1BC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657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5F41E-1F03-47A6-9465-A4841A693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B4F2BD-DB9A-4132-A86D-0E0C2E25A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879AF-D8C6-458F-A2B7-69BB64DB76CB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5A879F-32EF-45D5-AB9B-4E5F754AA6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CE47A1-E34E-4697-AC41-990AA2B165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1E984-12FD-44B8-8C27-4B8EAC1BC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162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5790A0-7F87-420D-A7E0-66CBD00C2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879AF-D8C6-458F-A2B7-69BB64DB76CB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88562E-477F-4747-BCBD-0E590CD74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9F6349-6351-435D-B0B8-D6D708A29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1E984-12FD-44B8-8C27-4B8EAC1BC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678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56D3C-9411-458D-AFC6-24A45026B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87407-7F91-404C-A63E-686E0FF714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FFDD0B-B8C2-44E7-B7A2-412B292AF8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4CC14F-0B4F-450B-847B-AFC54FB4B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879AF-D8C6-458F-A2B7-69BB64DB76CB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282D69-B7BA-47DB-AC1F-410A1C3282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DF8504-BA90-4C02-94D9-7D5A59F6BB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1E984-12FD-44B8-8C27-4B8EAC1BC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307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D4A5A-25E7-4918-9344-78A9E9F48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A2DDA2-0F13-4805-B883-9CCF0F9070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1750BF-F8D2-45B2-9A52-8262CF0FB7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8D1887-4FC9-493D-A307-6F048F08D3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879AF-D8C6-458F-A2B7-69BB64DB76CB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5D63B4-DA6F-4328-A6E3-3173502151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C9392D-E87A-424C-91A3-19359787D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1E984-12FD-44B8-8C27-4B8EAC1BC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236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8B952-8C19-414D-8662-DB71E8855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AE0616-4DAE-4C7C-B067-395ADDE441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EE379C-3E44-4F5A-8CDE-3E3C7A7D0F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879AF-D8C6-458F-A2B7-69BB64DB76CB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C08A68-83C7-437F-8664-22F19BD33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C93321-F3DB-49F0-B90F-1D8DD7EB1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1E984-12FD-44B8-8C27-4B8EAC1BC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719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006AF6-9602-4327-8DD0-E3DC82A1A5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D58F81-861C-422C-8E8B-39D0F877FD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BA7C9A-6EEC-4B30-BCB2-631B270FC1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879AF-D8C6-458F-A2B7-69BB64DB76CB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9038AC-3749-4DD3-B6AC-C056DB100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080651-FB92-4626-A34C-E338BE87C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1E984-12FD-44B8-8C27-4B8EAC1BC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021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BF2CB3-A506-4AC3-A1F5-E9053FD3F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F845B4-1A34-4FF3-8C3C-0B0839A76E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18E301-3BB5-4B67-91BC-5C7760ED13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7879AF-D8C6-458F-A2B7-69BB64DB76CB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9B1E1-659E-4147-BF11-F4A67C1D13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0B8349-6986-4320-90E1-8667A05EB7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31E984-12FD-44B8-8C27-4B8EAC1BC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680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NOfxGRC61A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7CA0DAA6-33B8-4A25-810D-2F4D816FB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972594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CB8105C-0333-4BA9-837C-7F2E1B3BD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557" y="541223"/>
            <a:ext cx="3377183" cy="3681976"/>
          </a:xfrm>
          <a:noFill/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br>
              <a:rPr lang="en-US" sz="3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</a:br>
            <a:r>
              <a:rPr lang="en-US" sz="3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What “Alternative Ulster” Tells Us About The Wider Social and Political Issues Of British And Irish History In The 1980’s</a:t>
            </a:r>
            <a:br>
              <a:rPr lang="en-US" sz="3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</a:br>
            <a:endParaRPr lang="en-US" sz="3400" dirty="0">
              <a:solidFill>
                <a:schemeClr val="bg1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5888DE-F236-402E-82C4-12A753B8FE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211" y="4528032"/>
            <a:ext cx="3377184" cy="1757433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200" dirty="0">
                <a:solidFill>
                  <a:schemeClr val="bg1"/>
                </a:solidFill>
              </a:rPr>
              <a:t>By Bradley Sloanes</a:t>
            </a:r>
          </a:p>
        </p:txBody>
      </p:sp>
      <p:pic>
        <p:nvPicPr>
          <p:cNvPr id="8" name="Picture 7" descr="An old photo of a person&#10;&#10;Description automatically generated">
            <a:extLst>
              <a:ext uri="{FF2B5EF4-FFF2-40B4-BE49-F238E27FC236}">
                <a16:creationId xmlns:a16="http://schemas.microsoft.com/office/drawing/2014/main" id="{D91BA324-1A1D-4B73-AAFC-EB86A58426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6683"/>
          <a:stretch/>
        </p:blipFill>
        <p:spPr>
          <a:xfrm>
            <a:off x="4654297" y="10"/>
            <a:ext cx="7537704" cy="68579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704A54A-03AE-4D61-8F43-25FBA4573A88}"/>
              </a:ext>
            </a:extLst>
          </p:cNvPr>
          <p:cNvSpPr txBox="1"/>
          <p:nvPr/>
        </p:nvSpPr>
        <p:spPr>
          <a:xfrm>
            <a:off x="4562613" y="6581001"/>
            <a:ext cx="50642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1" dirty="0">
                <a:solidFill>
                  <a:srgbClr val="000000"/>
                </a:solidFill>
                <a:effectLst/>
                <a:latin typeface="Open Sans"/>
              </a:rPr>
              <a:t>Https://Genius.Com/Stiff-Little-Fingers-Alternative-Ulster-Lyrics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, 2020.</a:t>
            </a:r>
            <a:endParaRPr lang="en-GB" sz="1200" dirty="0"/>
          </a:p>
        </p:txBody>
      </p:sp>
      <p:sp>
        <p:nvSpPr>
          <p:cNvPr id="10" name="Minus Sign 9">
            <a:extLst>
              <a:ext uri="{FF2B5EF4-FFF2-40B4-BE49-F238E27FC236}">
                <a16:creationId xmlns:a16="http://schemas.microsoft.com/office/drawing/2014/main" id="{94DCA9E5-C7FA-438F-A7DB-3A3C6459D92E}"/>
              </a:ext>
            </a:extLst>
          </p:cNvPr>
          <p:cNvSpPr/>
          <p:nvPr/>
        </p:nvSpPr>
        <p:spPr>
          <a:xfrm>
            <a:off x="-270336" y="4101483"/>
            <a:ext cx="5064278" cy="121716"/>
          </a:xfrm>
          <a:prstGeom prst="mathMinu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9141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0" name="Picture 6" descr="Fears UDA feud could lead to further bloodshed - Belfast Live">
            <a:extLst>
              <a:ext uri="{FF2B5EF4-FFF2-40B4-BE49-F238E27FC236}">
                <a16:creationId xmlns:a16="http://schemas.microsoft.com/office/drawing/2014/main" id="{86886F62-2F77-4B5E-BD84-1DD1D7CE8D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653" y="499424"/>
            <a:ext cx="7087345" cy="365751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 picture containing building, ground, outdoor, rain&#10;&#10;Description automatically generated">
            <a:extLst>
              <a:ext uri="{FF2B5EF4-FFF2-40B4-BE49-F238E27FC236}">
                <a16:creationId xmlns:a16="http://schemas.microsoft.com/office/drawing/2014/main" id="{BAFC691A-7692-4E79-BC0B-B278B8975B1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8" r="-3" b="-3"/>
          <a:stretch/>
        </p:blipFill>
        <p:spPr>
          <a:xfrm>
            <a:off x="-465113" y="309453"/>
            <a:ext cx="6569769" cy="375072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6" name="Picture 2" descr="Union Jack - Wikipedia">
            <a:extLst>
              <a:ext uri="{FF2B5EF4-FFF2-40B4-BE49-F238E27FC236}">
                <a16:creationId xmlns:a16="http://schemas.microsoft.com/office/drawing/2014/main" id="{064F1E7B-346E-4C4C-84AE-3E676EBE3B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22" b="16718"/>
          <a:stretch/>
        </p:blipFill>
        <p:spPr bwMode="auto">
          <a:xfrm>
            <a:off x="4228728" y="4060177"/>
            <a:ext cx="7953374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lag of Ireland - Wikipedia">
            <a:extLst>
              <a:ext uri="{FF2B5EF4-FFF2-40B4-BE49-F238E27FC236}">
                <a16:creationId xmlns:a16="http://schemas.microsoft.com/office/drawing/2014/main" id="{5361C5FB-2C18-423F-B2C7-EA86870343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9" r="7" b="7"/>
          <a:stretch/>
        </p:blipFill>
        <p:spPr bwMode="auto">
          <a:xfrm>
            <a:off x="-285004" y="3887092"/>
            <a:ext cx="6209553" cy="3336723"/>
          </a:xfrm>
          <a:custGeom>
            <a:avLst/>
            <a:gdLst/>
            <a:ahLst/>
            <a:cxnLst/>
            <a:rect l="l" t="t" r="r" b="b"/>
            <a:pathLst>
              <a:path w="6209553" h="3751536">
                <a:moveTo>
                  <a:pt x="0" y="0"/>
                </a:moveTo>
                <a:lnTo>
                  <a:pt x="5776701" y="0"/>
                </a:lnTo>
                <a:lnTo>
                  <a:pt x="4041567" y="3746529"/>
                </a:lnTo>
                <a:lnTo>
                  <a:pt x="6209553" y="3746529"/>
                </a:lnTo>
                <a:lnTo>
                  <a:pt x="6209553" y="3746530"/>
                </a:lnTo>
                <a:lnTo>
                  <a:pt x="1647632" y="3746530"/>
                </a:lnTo>
                <a:lnTo>
                  <a:pt x="1647632" y="3751536"/>
                </a:lnTo>
                <a:lnTo>
                  <a:pt x="0" y="375153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8EC38E4-76E4-423D-B080-163EF3485F9D}"/>
              </a:ext>
            </a:extLst>
          </p:cNvPr>
          <p:cNvSpPr txBox="1"/>
          <p:nvPr/>
        </p:nvSpPr>
        <p:spPr>
          <a:xfrm>
            <a:off x="4323702" y="6792931"/>
            <a:ext cx="320169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b="0" i="1" dirty="0">
                <a:solidFill>
                  <a:srgbClr val="000000"/>
                </a:solidFill>
                <a:effectLst/>
                <a:latin typeface="Open Sans"/>
              </a:rPr>
              <a:t>Https://En.Wikipedia.Org/Wiki/Union_Jack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, 2020.</a:t>
            </a:r>
            <a:endParaRPr lang="en-GB" sz="1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495974-FBCD-44BC-B87E-5A0206F6C4E5}"/>
              </a:ext>
            </a:extLst>
          </p:cNvPr>
          <p:cNvSpPr/>
          <p:nvPr/>
        </p:nvSpPr>
        <p:spPr>
          <a:xfrm>
            <a:off x="2951490" y="-22452"/>
            <a:ext cx="58778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The Troubles - Sides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B872984-C7FC-4C92-BD20-5537BD1D0793}"/>
              </a:ext>
            </a:extLst>
          </p:cNvPr>
          <p:cNvSpPr txBox="1"/>
          <p:nvPr/>
        </p:nvSpPr>
        <p:spPr>
          <a:xfrm>
            <a:off x="-285004" y="7030283"/>
            <a:ext cx="324164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1" dirty="0">
                <a:solidFill>
                  <a:srgbClr val="000000"/>
                </a:solidFill>
                <a:effectLst/>
                <a:latin typeface="Open Sans"/>
              </a:rPr>
              <a:t>Https://En.Wikipedia.Org/Wiki/Flag_Of_Ireland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, 2020</a:t>
            </a:r>
            <a:endParaRPr lang="en-GB" sz="10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B7D4713-33A8-4536-B890-7FEDF6A958AF}"/>
              </a:ext>
            </a:extLst>
          </p:cNvPr>
          <p:cNvSpPr txBox="1"/>
          <p:nvPr/>
        </p:nvSpPr>
        <p:spPr>
          <a:xfrm>
            <a:off x="92103" y="5151772"/>
            <a:ext cx="42342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Irish Republican Army (IRA)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Irish National Liberation Army (INLA)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F87B2AB-1A36-4F47-B111-5133124ED6F9}"/>
              </a:ext>
            </a:extLst>
          </p:cNvPr>
          <p:cNvSpPr txBox="1"/>
          <p:nvPr/>
        </p:nvSpPr>
        <p:spPr>
          <a:xfrm>
            <a:off x="7299719" y="3640871"/>
            <a:ext cx="386742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1" dirty="0">
                <a:solidFill>
                  <a:srgbClr val="FF0000"/>
                </a:solidFill>
                <a:effectLst/>
                <a:latin typeface="Open Sans"/>
              </a:rPr>
              <a:t>Http://News.Bbc.Co.Uk/1/Hi/Northern_Ireland/893094.Stm</a:t>
            </a:r>
            <a:r>
              <a:rPr lang="en-GB" sz="1000" b="0" i="0" dirty="0">
                <a:solidFill>
                  <a:srgbClr val="FF0000"/>
                </a:solidFill>
                <a:effectLst/>
                <a:latin typeface="Open Sans"/>
              </a:rPr>
              <a:t>, 2020</a:t>
            </a:r>
            <a:endParaRPr lang="en-GB" sz="1000" dirty="0">
              <a:solidFill>
                <a:srgbClr val="FF000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B53D84-E2D9-4FA1-91E9-E0C5250E58C4}"/>
              </a:ext>
            </a:extLst>
          </p:cNvPr>
          <p:cNvSpPr txBox="1"/>
          <p:nvPr/>
        </p:nvSpPr>
        <p:spPr>
          <a:xfrm>
            <a:off x="8293037" y="4955288"/>
            <a:ext cx="65250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Ulster Defence Association (UDA)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Ulster Volunteer Force (UVF)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British State Security Forces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Royal Ulster Constabulary (RUC)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2D5ACEA-AA20-43CE-B818-82EA7DA07C0E}"/>
              </a:ext>
            </a:extLst>
          </p:cNvPr>
          <p:cNvSpPr/>
          <p:nvPr/>
        </p:nvSpPr>
        <p:spPr>
          <a:xfrm>
            <a:off x="202588" y="3922883"/>
            <a:ext cx="43268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REPUBLICANS</a:t>
            </a:r>
            <a:endParaRPr 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081D5DF-C921-4F43-8B83-D002DAE55E5D}"/>
              </a:ext>
            </a:extLst>
          </p:cNvPr>
          <p:cNvSpPr/>
          <p:nvPr/>
        </p:nvSpPr>
        <p:spPr>
          <a:xfrm>
            <a:off x="6783040" y="4041559"/>
            <a:ext cx="30199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000000"/>
                </a:highlight>
              </a:rPr>
              <a:t>LOYALISTS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B82F089-26AA-4DC8-8B2C-E51C086018E5}"/>
              </a:ext>
            </a:extLst>
          </p:cNvPr>
          <p:cNvSpPr txBox="1"/>
          <p:nvPr/>
        </p:nvSpPr>
        <p:spPr>
          <a:xfrm>
            <a:off x="1448797" y="2994543"/>
            <a:ext cx="365585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rgbClr val="FF0000"/>
                </a:solidFill>
              </a:rPr>
              <a:t>Pacemaker Press International: Belfast Telegraph Archive, Irish Republican Army Patrol, 1987 &lt;https://historycollection.com/40-photographs-troubles-northern-ireland-conflict/&gt; [Accessed 9 December 2020]</a:t>
            </a:r>
          </a:p>
        </p:txBody>
      </p:sp>
    </p:spTree>
    <p:extLst>
      <p:ext uri="{BB962C8B-B14F-4D97-AF65-F5344CB8AC3E}">
        <p14:creationId xmlns:p14="http://schemas.microsoft.com/office/powerpoint/2010/main" val="3973502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Online Media 3" title="Stiff Little Fingers - Alternative Ulster">
            <a:hlinkClick r:id="" action="ppaction://media"/>
            <a:extLst>
              <a:ext uri="{FF2B5EF4-FFF2-40B4-BE49-F238E27FC236}">
                <a16:creationId xmlns:a16="http://schemas.microsoft.com/office/drawing/2014/main" id="{648EE861-0F60-4504-B80F-97F7E120B27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66900" y="293034"/>
            <a:ext cx="8477250" cy="627193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0364082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19E301E5-1206-47D0-9CDF-72583D739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05D189-A915-4D23-9FEE-81ABE19DF0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4761" b="2"/>
          <a:stretch/>
        </p:blipFill>
        <p:spPr>
          <a:xfrm>
            <a:off x="4812633" y="643467"/>
            <a:ext cx="6735900" cy="5571066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AFA31FBE-7948-4384-B68A-75DEFDC49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Inflammable Material - Wikipedia">
            <a:extLst>
              <a:ext uri="{FF2B5EF4-FFF2-40B4-BE49-F238E27FC236}">
                <a16:creationId xmlns:a16="http://schemas.microsoft.com/office/drawing/2014/main" id="{7024A177-F4E1-4F79-ACBD-4B8BAF849AF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83" r="2" b="30373"/>
          <a:stretch/>
        </p:blipFill>
        <p:spPr bwMode="auto">
          <a:xfrm>
            <a:off x="641276" y="643467"/>
            <a:ext cx="4013020" cy="2702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tiff Little Fingers - Home Base">
            <a:extLst>
              <a:ext uri="{FF2B5EF4-FFF2-40B4-BE49-F238E27FC236}">
                <a16:creationId xmlns:a16="http://schemas.microsoft.com/office/drawing/2014/main" id="{598FD590-6734-4207-A9C3-FAB966BC2C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54" b="17101"/>
          <a:stretch/>
        </p:blipFill>
        <p:spPr bwMode="auto">
          <a:xfrm>
            <a:off x="643467" y="3509433"/>
            <a:ext cx="4010830" cy="270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DA7D01B-B725-4C90-9C20-9E4A0286C1FD}"/>
              </a:ext>
            </a:extLst>
          </p:cNvPr>
          <p:cNvSpPr txBox="1"/>
          <p:nvPr/>
        </p:nvSpPr>
        <p:spPr>
          <a:xfrm>
            <a:off x="4820752" y="5968311"/>
            <a:ext cx="57335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dirty="0"/>
              <a:t>https://oildale.s3.amazonaws.com/wp-content/uploads/2014/03/22130628/Stiff-Little-Fingers-resize-2.jpg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F349F4-420C-4C4F-97A4-2FA9F66F04C8}"/>
              </a:ext>
            </a:extLst>
          </p:cNvPr>
          <p:cNvSpPr txBox="1"/>
          <p:nvPr/>
        </p:nvSpPr>
        <p:spPr>
          <a:xfrm>
            <a:off x="590985" y="5964390"/>
            <a:ext cx="401083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dirty="0"/>
              <a:t>Stiff Little Fingers, SLF Logo &lt;https://slf.rocks/home-base&gt; [Accessed 13 December 2020]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B5773EF-194F-4E52-9FA8-B203E4AA6AB5}"/>
              </a:ext>
            </a:extLst>
          </p:cNvPr>
          <p:cNvSpPr txBox="1"/>
          <p:nvPr/>
        </p:nvSpPr>
        <p:spPr>
          <a:xfrm>
            <a:off x="482938" y="3146290"/>
            <a:ext cx="433781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Stiff Little Fingers, Inflammable Material Album Cover &lt;https://upload.wikimedia.org/wikipedia/en/7/77/SLFInflammableMaterial.jpg&gt; [Accessed 13 December 2020]</a:t>
            </a:r>
          </a:p>
        </p:txBody>
      </p:sp>
      <p:sp>
        <p:nvSpPr>
          <p:cNvPr id="12" name="Speech Bubble: Oval 11">
            <a:extLst>
              <a:ext uri="{FF2B5EF4-FFF2-40B4-BE49-F238E27FC236}">
                <a16:creationId xmlns:a16="http://schemas.microsoft.com/office/drawing/2014/main" id="{A3517276-DBC7-446D-AF31-A123A600B014}"/>
              </a:ext>
            </a:extLst>
          </p:cNvPr>
          <p:cNvSpPr/>
          <p:nvPr/>
        </p:nvSpPr>
        <p:spPr>
          <a:xfrm>
            <a:off x="7435639" y="337350"/>
            <a:ext cx="3096703" cy="1947273"/>
          </a:xfrm>
          <a:prstGeom prst="wedgeEllipseCallout">
            <a:avLst>
              <a:gd name="adj1" fmla="val -49707"/>
              <a:gd name="adj2" fmla="val 62047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CF224C-84EB-4342-999A-DC883D7221A4}"/>
              </a:ext>
            </a:extLst>
          </p:cNvPr>
          <p:cNvSpPr txBox="1"/>
          <p:nvPr/>
        </p:nvSpPr>
        <p:spPr>
          <a:xfrm>
            <a:off x="7659024" y="768961"/>
            <a:ext cx="28629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“We were trying to put across our point of view without taking any sides. I think this annoyed people because they wanted us to take a side so they could use us for whatever cause or ideology they wanted  and we refused to do that.” - Jake Burns, </a:t>
            </a:r>
            <a:r>
              <a:rPr lang="en-GB" sz="800" b="0" i="0" dirty="0">
                <a:effectLst/>
                <a:latin typeface="Arial" panose="020B0604020202020204" pitchFamily="34" charset="0"/>
              </a:rPr>
              <a:t>Bailie, </a:t>
            </a:r>
            <a:r>
              <a:rPr lang="en-GB" sz="800" b="0" i="1" dirty="0">
                <a:effectLst/>
                <a:latin typeface="Arial" panose="020B0604020202020204" pitchFamily="34" charset="0"/>
              </a:rPr>
              <a:t>Popular Music: A Troubles Archive Essay</a:t>
            </a:r>
            <a:r>
              <a:rPr lang="en-GB" sz="800" b="0" i="0" dirty="0">
                <a:effectLst/>
                <a:latin typeface="Arial" panose="020B0604020202020204" pitchFamily="34" charset="0"/>
              </a:rPr>
              <a:t> 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7571881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BA175A65-42BE-4FDF-8AD0-5AC1CB946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Hunger Strike: The Irish Experience - Denis O'hearn - bianet">
            <a:extLst>
              <a:ext uri="{FF2B5EF4-FFF2-40B4-BE49-F238E27FC236}">
                <a16:creationId xmlns:a16="http://schemas.microsoft.com/office/drawing/2014/main" id="{A78D51EA-5C44-489B-850C-AE3E30EA51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19" b="15235"/>
          <a:stretch/>
        </p:blipFill>
        <p:spPr bwMode="auto">
          <a:xfrm>
            <a:off x="20" y="-3"/>
            <a:ext cx="1218876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The life and death of British spy turned politician Airey Neave">
            <a:extLst>
              <a:ext uri="{FF2B5EF4-FFF2-40B4-BE49-F238E27FC236}">
                <a16:creationId xmlns:a16="http://schemas.microsoft.com/office/drawing/2014/main" id="{351F2786-C256-401A-B111-5D7E6ECDF3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81" r="1" b="24158"/>
          <a:stretch/>
        </p:blipFill>
        <p:spPr bwMode="auto">
          <a:xfrm>
            <a:off x="4406845" y="6"/>
            <a:ext cx="4101288" cy="3418797"/>
          </a:xfrm>
          <a:custGeom>
            <a:avLst/>
            <a:gdLst/>
            <a:ahLst/>
            <a:cxnLst/>
            <a:rect l="l" t="t" r="r" b="b"/>
            <a:pathLst>
              <a:path w="4101288" h="3418797">
                <a:moveTo>
                  <a:pt x="989912" y="0"/>
                </a:moveTo>
                <a:lnTo>
                  <a:pt x="3844502" y="0"/>
                </a:lnTo>
                <a:lnTo>
                  <a:pt x="3760850" y="25406"/>
                </a:lnTo>
                <a:cubicBezTo>
                  <a:pt x="3711615" y="43967"/>
                  <a:pt x="3663870" y="67007"/>
                  <a:pt x="3618425" y="98254"/>
                </a:cubicBezTo>
                <a:cubicBezTo>
                  <a:pt x="3626136" y="110145"/>
                  <a:pt x="3665355" y="144049"/>
                  <a:pt x="3649272" y="146579"/>
                </a:cubicBezTo>
                <a:cubicBezTo>
                  <a:pt x="3604102" y="153917"/>
                  <a:pt x="3564000" y="178711"/>
                  <a:pt x="3522797" y="199205"/>
                </a:cubicBezTo>
                <a:cubicBezTo>
                  <a:pt x="3504948" y="208060"/>
                  <a:pt x="3483356" y="219700"/>
                  <a:pt x="3491728" y="251325"/>
                </a:cubicBezTo>
                <a:cubicBezTo>
                  <a:pt x="3506932" y="260181"/>
                  <a:pt x="3518169" y="247783"/>
                  <a:pt x="3530727" y="246772"/>
                </a:cubicBezTo>
                <a:cubicBezTo>
                  <a:pt x="3543507" y="245761"/>
                  <a:pt x="3572153" y="252336"/>
                  <a:pt x="3564219" y="256638"/>
                </a:cubicBezTo>
                <a:cubicBezTo>
                  <a:pt x="3528083" y="276121"/>
                  <a:pt x="3593085" y="322928"/>
                  <a:pt x="3550339" y="322928"/>
                </a:cubicBezTo>
                <a:cubicBezTo>
                  <a:pt x="3478728" y="323181"/>
                  <a:pt x="3440609" y="406169"/>
                  <a:pt x="3371643" y="408447"/>
                </a:cubicBezTo>
                <a:cubicBezTo>
                  <a:pt x="3360627" y="408698"/>
                  <a:pt x="3355338" y="423373"/>
                  <a:pt x="3355558" y="436278"/>
                </a:cubicBezTo>
                <a:cubicBezTo>
                  <a:pt x="3355558" y="451712"/>
                  <a:pt x="3365694" y="454494"/>
                  <a:pt x="3376931" y="456013"/>
                </a:cubicBezTo>
                <a:cubicBezTo>
                  <a:pt x="3394118" y="458289"/>
                  <a:pt x="3411965" y="436278"/>
                  <a:pt x="3434660" y="466133"/>
                </a:cubicBezTo>
                <a:cubicBezTo>
                  <a:pt x="3393898" y="483590"/>
                  <a:pt x="3353135" y="501049"/>
                  <a:pt x="3353797" y="561013"/>
                </a:cubicBezTo>
                <a:cubicBezTo>
                  <a:pt x="3354015" y="577205"/>
                  <a:pt x="3337050" y="583277"/>
                  <a:pt x="3324270" y="587325"/>
                </a:cubicBezTo>
                <a:cubicBezTo>
                  <a:pt x="3303117" y="593904"/>
                  <a:pt x="3285272" y="605543"/>
                  <a:pt x="3273812" y="628061"/>
                </a:cubicBezTo>
                <a:cubicBezTo>
                  <a:pt x="3274033" y="632362"/>
                  <a:pt x="3274254" y="636917"/>
                  <a:pt x="3272930" y="640459"/>
                </a:cubicBezTo>
                <a:cubicBezTo>
                  <a:pt x="3276676" y="694855"/>
                  <a:pt x="3307523" y="693336"/>
                  <a:pt x="3341676" y="684230"/>
                </a:cubicBezTo>
                <a:cubicBezTo>
                  <a:pt x="3382439" y="673096"/>
                  <a:pt x="3422762" y="652855"/>
                  <a:pt x="3465728" y="672338"/>
                </a:cubicBezTo>
                <a:cubicBezTo>
                  <a:pt x="3405133" y="698397"/>
                  <a:pt x="3339253" y="700422"/>
                  <a:pt x="3282405" y="737615"/>
                </a:cubicBezTo>
                <a:cubicBezTo>
                  <a:pt x="3490406" y="744447"/>
                  <a:pt x="3674169" y="627048"/>
                  <a:pt x="3875781" y="582013"/>
                </a:cubicBezTo>
                <a:cubicBezTo>
                  <a:pt x="3868951" y="612120"/>
                  <a:pt x="3852646" y="618193"/>
                  <a:pt x="3837883" y="622747"/>
                </a:cubicBezTo>
                <a:cubicBezTo>
                  <a:pt x="3763408" y="645519"/>
                  <a:pt x="3698188" y="690809"/>
                  <a:pt x="3630322" y="730023"/>
                </a:cubicBezTo>
                <a:cubicBezTo>
                  <a:pt x="3602340" y="746216"/>
                  <a:pt x="3582066" y="762411"/>
                  <a:pt x="3571492" y="797327"/>
                </a:cubicBezTo>
                <a:cubicBezTo>
                  <a:pt x="3562015" y="828953"/>
                  <a:pt x="3543728" y="843628"/>
                  <a:pt x="3509797" y="834518"/>
                </a:cubicBezTo>
                <a:cubicBezTo>
                  <a:pt x="3482254" y="826927"/>
                  <a:pt x="3452068" y="830975"/>
                  <a:pt x="3423203" y="833760"/>
                </a:cubicBezTo>
                <a:cubicBezTo>
                  <a:pt x="3389931" y="836796"/>
                  <a:pt x="3352693" y="872470"/>
                  <a:pt x="3361728" y="890941"/>
                </a:cubicBezTo>
                <a:cubicBezTo>
                  <a:pt x="3377151" y="922314"/>
                  <a:pt x="3402931" y="906627"/>
                  <a:pt x="3425847" y="903084"/>
                </a:cubicBezTo>
                <a:cubicBezTo>
                  <a:pt x="3451848" y="898784"/>
                  <a:pt x="3500100" y="889927"/>
                  <a:pt x="3500982" y="893723"/>
                </a:cubicBezTo>
                <a:cubicBezTo>
                  <a:pt x="3517950" y="972410"/>
                  <a:pt x="3637374" y="903845"/>
                  <a:pt x="3663154" y="896758"/>
                </a:cubicBezTo>
                <a:cubicBezTo>
                  <a:pt x="3695322" y="887904"/>
                  <a:pt x="3725509" y="904097"/>
                  <a:pt x="3756136" y="907891"/>
                </a:cubicBezTo>
                <a:cubicBezTo>
                  <a:pt x="3783459" y="911433"/>
                  <a:pt x="3937918" y="922314"/>
                  <a:pt x="3969866" y="888915"/>
                </a:cubicBezTo>
                <a:cubicBezTo>
                  <a:pt x="3974273" y="914976"/>
                  <a:pt x="3965020" y="925602"/>
                  <a:pt x="3957306" y="937494"/>
                </a:cubicBezTo>
                <a:cubicBezTo>
                  <a:pt x="3946511" y="954445"/>
                  <a:pt x="3944747" y="966337"/>
                  <a:pt x="3965239" y="979747"/>
                </a:cubicBezTo>
                <a:cubicBezTo>
                  <a:pt x="4023630" y="1018206"/>
                  <a:pt x="4022747" y="1019470"/>
                  <a:pt x="3968324" y="1071591"/>
                </a:cubicBezTo>
                <a:cubicBezTo>
                  <a:pt x="3965678" y="1073867"/>
                  <a:pt x="3966782" y="1081459"/>
                  <a:pt x="3966341" y="1086519"/>
                </a:cubicBezTo>
                <a:cubicBezTo>
                  <a:pt x="3980663" y="1094615"/>
                  <a:pt x="3997409" y="1074373"/>
                  <a:pt x="4014153" y="1096133"/>
                </a:cubicBezTo>
                <a:cubicBezTo>
                  <a:pt x="3941222" y="1191771"/>
                  <a:pt x="3829950" y="1215299"/>
                  <a:pt x="3729254" y="1287157"/>
                </a:cubicBezTo>
                <a:cubicBezTo>
                  <a:pt x="3810780" y="1310939"/>
                  <a:pt x="3859696" y="1227952"/>
                  <a:pt x="3919628" y="1238578"/>
                </a:cubicBezTo>
                <a:cubicBezTo>
                  <a:pt x="3949596" y="1264639"/>
                  <a:pt x="3860577" y="1306386"/>
                  <a:pt x="3945409" y="1318784"/>
                </a:cubicBezTo>
                <a:cubicBezTo>
                  <a:pt x="3908610" y="1341555"/>
                  <a:pt x="3881289" y="1363817"/>
                  <a:pt x="3855951" y="1390133"/>
                </a:cubicBezTo>
                <a:cubicBezTo>
                  <a:pt x="3810780" y="1437192"/>
                  <a:pt x="3801967" y="1468060"/>
                  <a:pt x="3822900" y="1531314"/>
                </a:cubicBezTo>
                <a:cubicBezTo>
                  <a:pt x="3836562" y="1572808"/>
                  <a:pt x="3856611" y="1611013"/>
                  <a:pt x="3838986" y="1660349"/>
                </a:cubicBezTo>
                <a:cubicBezTo>
                  <a:pt x="3826646" y="1694254"/>
                  <a:pt x="3831494" y="1716517"/>
                  <a:pt x="3877323" y="1701337"/>
                </a:cubicBezTo>
                <a:cubicBezTo>
                  <a:pt x="3926679" y="1685144"/>
                  <a:pt x="3945187" y="1715505"/>
                  <a:pt x="3932849" y="1774963"/>
                </a:cubicBezTo>
                <a:cubicBezTo>
                  <a:pt x="3924917" y="1813169"/>
                  <a:pt x="3933291" y="1824806"/>
                  <a:pt x="3967221" y="1820505"/>
                </a:cubicBezTo>
                <a:cubicBezTo>
                  <a:pt x="4004680" y="1815698"/>
                  <a:pt x="4040375" y="1790649"/>
                  <a:pt x="4086646" y="1802795"/>
                </a:cubicBezTo>
                <a:cubicBezTo>
                  <a:pt x="4049631" y="1872120"/>
                  <a:pt x="3970527" y="1852385"/>
                  <a:pt x="3927340" y="1918423"/>
                </a:cubicBezTo>
                <a:cubicBezTo>
                  <a:pt x="3978900" y="1918674"/>
                  <a:pt x="4018341" y="1918423"/>
                  <a:pt x="4056460" y="1903999"/>
                </a:cubicBezTo>
                <a:cubicBezTo>
                  <a:pt x="4072325" y="1898179"/>
                  <a:pt x="4089732" y="1892109"/>
                  <a:pt x="4098545" y="1912096"/>
                </a:cubicBezTo>
                <a:cubicBezTo>
                  <a:pt x="4108901" y="1936132"/>
                  <a:pt x="4087529" y="1945241"/>
                  <a:pt x="4074527" y="1949542"/>
                </a:cubicBezTo>
                <a:cubicBezTo>
                  <a:pt x="4037951" y="1961686"/>
                  <a:pt x="4009969" y="1990529"/>
                  <a:pt x="3979782" y="2013047"/>
                </a:cubicBezTo>
                <a:cubicBezTo>
                  <a:pt x="3913460" y="2062386"/>
                  <a:pt x="3840746" y="2103626"/>
                  <a:pt x="3784559" y="2185097"/>
                </a:cubicBezTo>
                <a:cubicBezTo>
                  <a:pt x="3855290" y="2164349"/>
                  <a:pt x="3907951" y="2116025"/>
                  <a:pt x="3973612" y="2106157"/>
                </a:cubicBezTo>
                <a:cubicBezTo>
                  <a:pt x="3916764" y="2180290"/>
                  <a:pt x="3843611" y="2229120"/>
                  <a:pt x="3774426" y="2283011"/>
                </a:cubicBezTo>
                <a:cubicBezTo>
                  <a:pt x="3754594" y="2298192"/>
                  <a:pt x="3734543" y="2308566"/>
                  <a:pt x="3730136" y="2341710"/>
                </a:cubicBezTo>
                <a:cubicBezTo>
                  <a:pt x="3721542" y="2405976"/>
                  <a:pt x="3695763" y="2459107"/>
                  <a:pt x="3640678" y="2487444"/>
                </a:cubicBezTo>
                <a:cubicBezTo>
                  <a:pt x="3640238" y="2487699"/>
                  <a:pt x="3643322" y="2497314"/>
                  <a:pt x="3645085" y="2503890"/>
                </a:cubicBezTo>
                <a:cubicBezTo>
                  <a:pt x="3678797" y="2505916"/>
                  <a:pt x="3705458" y="2467963"/>
                  <a:pt x="3748425" y="2480360"/>
                </a:cubicBezTo>
                <a:cubicBezTo>
                  <a:pt x="3707220" y="2531974"/>
                  <a:pt x="3672847" y="2578277"/>
                  <a:pt x="3614458" y="2602819"/>
                </a:cubicBezTo>
                <a:cubicBezTo>
                  <a:pt x="3567745" y="2622300"/>
                  <a:pt x="3510016" y="2633686"/>
                  <a:pt x="3476083" y="2696937"/>
                </a:cubicBezTo>
                <a:cubicBezTo>
                  <a:pt x="3515524" y="2709337"/>
                  <a:pt x="3544831" y="2693651"/>
                  <a:pt x="3574357" y="2682517"/>
                </a:cubicBezTo>
                <a:cubicBezTo>
                  <a:pt x="3619525" y="2665312"/>
                  <a:pt x="3664255" y="2645832"/>
                  <a:pt x="3709425" y="2628625"/>
                </a:cubicBezTo>
                <a:cubicBezTo>
                  <a:pt x="3726611" y="2622047"/>
                  <a:pt x="3745340" y="2617491"/>
                  <a:pt x="3756357" y="2648866"/>
                </a:cubicBezTo>
                <a:cubicBezTo>
                  <a:pt x="3698847" y="2655446"/>
                  <a:pt x="3664475" y="2697951"/>
                  <a:pt x="3628340" y="2737926"/>
                </a:cubicBezTo>
                <a:cubicBezTo>
                  <a:pt x="3608067" y="2760445"/>
                  <a:pt x="3591541" y="2790554"/>
                  <a:pt x="3554967" y="2779169"/>
                </a:cubicBezTo>
                <a:cubicBezTo>
                  <a:pt x="3535796" y="2773097"/>
                  <a:pt x="3523678" y="2790046"/>
                  <a:pt x="3525662" y="2810794"/>
                </a:cubicBezTo>
                <a:cubicBezTo>
                  <a:pt x="3532932" y="2883915"/>
                  <a:pt x="3488203" y="2909469"/>
                  <a:pt x="3441932" y="2923637"/>
                </a:cubicBezTo>
                <a:cubicBezTo>
                  <a:pt x="3354236" y="2950204"/>
                  <a:pt x="3281303" y="3012697"/>
                  <a:pt x="3196032" y="3046854"/>
                </a:cubicBezTo>
                <a:cubicBezTo>
                  <a:pt x="3113184" y="3079999"/>
                  <a:pt x="3049065" y="3158685"/>
                  <a:pt x="2965998" y="3199927"/>
                </a:cubicBezTo>
                <a:cubicBezTo>
                  <a:pt x="2905843" y="3229783"/>
                  <a:pt x="2848335" y="3268239"/>
                  <a:pt x="2786418" y="3295311"/>
                </a:cubicBezTo>
                <a:cubicBezTo>
                  <a:pt x="2639894" y="3359324"/>
                  <a:pt x="2490503" y="3410685"/>
                  <a:pt x="2332519" y="3418022"/>
                </a:cubicBezTo>
                <a:cubicBezTo>
                  <a:pt x="2202077" y="3423842"/>
                  <a:pt x="1070633" y="3418277"/>
                  <a:pt x="611003" y="2585615"/>
                </a:cubicBezTo>
                <a:cubicBezTo>
                  <a:pt x="602189" y="2581565"/>
                  <a:pt x="592275" y="2570939"/>
                  <a:pt x="589190" y="2560818"/>
                </a:cubicBezTo>
                <a:cubicBezTo>
                  <a:pt x="574427" y="2513505"/>
                  <a:pt x="538291" y="2493011"/>
                  <a:pt x="505681" y="2467457"/>
                </a:cubicBezTo>
                <a:cubicBezTo>
                  <a:pt x="477036" y="2444939"/>
                  <a:pt x="446628" y="2421409"/>
                  <a:pt x="434730" y="2383456"/>
                </a:cubicBezTo>
                <a:cubicBezTo>
                  <a:pt x="419086" y="2332854"/>
                  <a:pt x="463594" y="2374348"/>
                  <a:pt x="471748" y="2355119"/>
                </a:cubicBezTo>
                <a:cubicBezTo>
                  <a:pt x="454782" y="2328807"/>
                  <a:pt x="428560" y="2304770"/>
                  <a:pt x="421730" y="2274915"/>
                </a:cubicBezTo>
                <a:cubicBezTo>
                  <a:pt x="396833" y="2167131"/>
                  <a:pt x="343069" y="2088698"/>
                  <a:pt x="262645" y="2027722"/>
                </a:cubicBezTo>
                <a:cubicBezTo>
                  <a:pt x="239509" y="2010264"/>
                  <a:pt x="224307" y="1978384"/>
                  <a:pt x="192799" y="1973326"/>
                </a:cubicBezTo>
                <a:cubicBezTo>
                  <a:pt x="122730" y="1962193"/>
                  <a:pt x="144764" y="1875156"/>
                  <a:pt x="107746" y="1836446"/>
                </a:cubicBezTo>
                <a:cubicBezTo>
                  <a:pt x="100695" y="1829107"/>
                  <a:pt x="94306" y="1814687"/>
                  <a:pt x="95627" y="1804821"/>
                </a:cubicBezTo>
                <a:cubicBezTo>
                  <a:pt x="97609" y="1790649"/>
                  <a:pt x="105983" y="1777240"/>
                  <a:pt x="113034" y="1764589"/>
                </a:cubicBezTo>
                <a:cubicBezTo>
                  <a:pt x="120306" y="1751939"/>
                  <a:pt x="131322" y="1740806"/>
                  <a:pt x="126034" y="1724108"/>
                </a:cubicBezTo>
                <a:cubicBezTo>
                  <a:pt x="123833" y="1717277"/>
                  <a:pt x="125373" y="1693494"/>
                  <a:pt x="109068" y="1712215"/>
                </a:cubicBezTo>
                <a:cubicBezTo>
                  <a:pt x="64340" y="1763578"/>
                  <a:pt x="38339" y="1715001"/>
                  <a:pt x="0" y="1691723"/>
                </a:cubicBezTo>
                <a:cubicBezTo>
                  <a:pt x="30848" y="1667686"/>
                  <a:pt x="58610" y="1650735"/>
                  <a:pt x="63238" y="1614808"/>
                </a:cubicBezTo>
                <a:cubicBezTo>
                  <a:pt x="72712" y="1540674"/>
                  <a:pt x="113253" y="1506772"/>
                  <a:pt x="174729" y="1500192"/>
                </a:cubicBezTo>
                <a:cubicBezTo>
                  <a:pt x="152034" y="1428591"/>
                  <a:pt x="152034" y="1428591"/>
                  <a:pt x="225408" y="1418722"/>
                </a:cubicBezTo>
                <a:cubicBezTo>
                  <a:pt x="197204" y="1373181"/>
                  <a:pt x="197204" y="1361542"/>
                  <a:pt x="231358" y="1345855"/>
                </a:cubicBezTo>
                <a:cubicBezTo>
                  <a:pt x="264188" y="1330927"/>
                  <a:pt x="300543" y="1325867"/>
                  <a:pt x="330952" y="1302844"/>
                </a:cubicBezTo>
                <a:cubicBezTo>
                  <a:pt x="302967" y="1244651"/>
                  <a:pt x="295035" y="1177097"/>
                  <a:pt x="237307" y="1148758"/>
                </a:cubicBezTo>
                <a:cubicBezTo>
                  <a:pt x="228273" y="1144458"/>
                  <a:pt x="222103" y="1127000"/>
                  <a:pt x="227831" y="1116880"/>
                </a:cubicBezTo>
                <a:cubicBezTo>
                  <a:pt x="248764" y="1080194"/>
                  <a:pt x="218798" y="1010614"/>
                  <a:pt x="284017" y="1002772"/>
                </a:cubicBezTo>
                <a:cubicBezTo>
                  <a:pt x="292171" y="1002013"/>
                  <a:pt x="299663" y="994421"/>
                  <a:pt x="293273" y="984554"/>
                </a:cubicBezTo>
                <a:cubicBezTo>
                  <a:pt x="271238" y="950145"/>
                  <a:pt x="297900" y="952421"/>
                  <a:pt x="313983" y="948120"/>
                </a:cubicBezTo>
                <a:cubicBezTo>
                  <a:pt x="333375" y="942809"/>
                  <a:pt x="355409" y="957988"/>
                  <a:pt x="373477" y="939265"/>
                </a:cubicBezTo>
                <a:cubicBezTo>
                  <a:pt x="369289" y="919530"/>
                  <a:pt x="353646" y="919783"/>
                  <a:pt x="342629" y="913458"/>
                </a:cubicBezTo>
                <a:cubicBezTo>
                  <a:pt x="310460" y="895240"/>
                  <a:pt x="284238" y="873483"/>
                  <a:pt x="282695" y="826169"/>
                </a:cubicBezTo>
                <a:cubicBezTo>
                  <a:pt x="281595" y="787964"/>
                  <a:pt x="278069" y="754314"/>
                  <a:pt x="322578" y="742675"/>
                </a:cubicBezTo>
                <a:cubicBezTo>
                  <a:pt x="341086" y="737866"/>
                  <a:pt x="335797" y="710289"/>
                  <a:pt x="325221" y="696626"/>
                </a:cubicBezTo>
                <a:cubicBezTo>
                  <a:pt x="306272" y="672338"/>
                  <a:pt x="290629" y="639953"/>
                  <a:pt x="258017" y="637675"/>
                </a:cubicBezTo>
                <a:cubicBezTo>
                  <a:pt x="238187" y="636158"/>
                  <a:pt x="222983" y="626035"/>
                  <a:pt x="207340" y="614398"/>
                </a:cubicBezTo>
                <a:cubicBezTo>
                  <a:pt x="196103" y="606047"/>
                  <a:pt x="182662" y="598964"/>
                  <a:pt x="183983" y="581001"/>
                </a:cubicBezTo>
                <a:cubicBezTo>
                  <a:pt x="185306" y="563795"/>
                  <a:pt x="198305" y="556711"/>
                  <a:pt x="211526" y="553169"/>
                </a:cubicBezTo>
                <a:cubicBezTo>
                  <a:pt x="255595" y="541784"/>
                  <a:pt x="297017" y="525085"/>
                  <a:pt x="333816" y="486880"/>
                </a:cubicBezTo>
                <a:cubicBezTo>
                  <a:pt x="309357" y="466639"/>
                  <a:pt x="286001" y="451964"/>
                  <a:pt x="267934" y="431469"/>
                </a:cubicBezTo>
                <a:cubicBezTo>
                  <a:pt x="224307" y="381881"/>
                  <a:pt x="593817" y="225772"/>
                  <a:pt x="612325" y="170108"/>
                </a:cubicBezTo>
                <a:cubicBezTo>
                  <a:pt x="618054" y="152904"/>
                  <a:pt x="637663" y="135194"/>
                  <a:pt x="653971" y="130133"/>
                </a:cubicBezTo>
                <a:cubicBezTo>
                  <a:pt x="730427" y="106350"/>
                  <a:pt x="796748" y="52963"/>
                  <a:pt x="874970" y="33228"/>
                </a:cubicBezTo>
                <a:cubicBezTo>
                  <a:pt x="911877" y="23867"/>
                  <a:pt x="948509" y="12925"/>
                  <a:pt x="986021" y="122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Taoiseach's statement helps ease tensions after bomb - Independent.ie">
            <a:extLst>
              <a:ext uri="{FF2B5EF4-FFF2-40B4-BE49-F238E27FC236}">
                <a16:creationId xmlns:a16="http://schemas.microsoft.com/office/drawing/2014/main" id="{EB4036D0-A217-4B86-BB27-AA3222E9AB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46" r="-3" b="-3"/>
          <a:stretch/>
        </p:blipFill>
        <p:spPr bwMode="auto">
          <a:xfrm>
            <a:off x="20" y="277469"/>
            <a:ext cx="4552718" cy="5946218"/>
          </a:xfrm>
          <a:custGeom>
            <a:avLst/>
            <a:gdLst/>
            <a:ahLst/>
            <a:cxnLst/>
            <a:rect l="l" t="t" r="r" b="b"/>
            <a:pathLst>
              <a:path w="4552738" h="5946218">
                <a:moveTo>
                  <a:pt x="0" y="0"/>
                </a:moveTo>
                <a:lnTo>
                  <a:pt x="193217" y="10418"/>
                </a:lnTo>
                <a:cubicBezTo>
                  <a:pt x="612089" y="35802"/>
                  <a:pt x="1030148" y="71660"/>
                  <a:pt x="1446580" y="128061"/>
                </a:cubicBezTo>
                <a:cubicBezTo>
                  <a:pt x="1735723" y="167547"/>
                  <a:pt x="2027715" y="194943"/>
                  <a:pt x="2320927" y="163517"/>
                </a:cubicBezTo>
                <a:cubicBezTo>
                  <a:pt x="2335563" y="161905"/>
                  <a:pt x="2352239" y="156669"/>
                  <a:pt x="2364438" y="161905"/>
                </a:cubicBezTo>
                <a:cubicBezTo>
                  <a:pt x="2506776" y="220729"/>
                  <a:pt x="2662121" y="178424"/>
                  <a:pt x="2809744" y="215490"/>
                </a:cubicBezTo>
                <a:cubicBezTo>
                  <a:pt x="2771925" y="358517"/>
                  <a:pt x="2609662" y="346832"/>
                  <a:pt x="2518162" y="445944"/>
                </a:cubicBezTo>
                <a:cubicBezTo>
                  <a:pt x="2667409" y="485424"/>
                  <a:pt x="2801610" y="525312"/>
                  <a:pt x="2937846" y="555124"/>
                </a:cubicBezTo>
                <a:cubicBezTo>
                  <a:pt x="3082216" y="586550"/>
                  <a:pt x="3204622" y="671561"/>
                  <a:pt x="3345734" y="709433"/>
                </a:cubicBezTo>
                <a:cubicBezTo>
                  <a:pt x="3375832" y="717492"/>
                  <a:pt x="3412025" y="745693"/>
                  <a:pt x="3422598" y="773089"/>
                </a:cubicBezTo>
                <a:cubicBezTo>
                  <a:pt x="3456757" y="861726"/>
                  <a:pt x="4138745" y="1110310"/>
                  <a:pt x="4058225" y="1189273"/>
                </a:cubicBezTo>
                <a:cubicBezTo>
                  <a:pt x="4024878" y="1221909"/>
                  <a:pt x="3981773" y="1245276"/>
                  <a:pt x="3936629" y="1277508"/>
                </a:cubicBezTo>
                <a:cubicBezTo>
                  <a:pt x="4004547" y="1338344"/>
                  <a:pt x="4080998" y="1364935"/>
                  <a:pt x="4162334" y="1383065"/>
                </a:cubicBezTo>
                <a:cubicBezTo>
                  <a:pt x="4186736" y="1388705"/>
                  <a:pt x="4210728" y="1399986"/>
                  <a:pt x="4213168" y="1427383"/>
                </a:cubicBezTo>
                <a:cubicBezTo>
                  <a:pt x="4215607" y="1455987"/>
                  <a:pt x="4190800" y="1467266"/>
                  <a:pt x="4170061" y="1480564"/>
                </a:cubicBezTo>
                <a:cubicBezTo>
                  <a:pt x="4141188" y="1499095"/>
                  <a:pt x="4113127" y="1515214"/>
                  <a:pt x="4076527" y="1517630"/>
                </a:cubicBezTo>
                <a:cubicBezTo>
                  <a:pt x="4016337" y="1521257"/>
                  <a:pt x="3987466" y="1572826"/>
                  <a:pt x="3952493" y="1611502"/>
                </a:cubicBezTo>
                <a:cubicBezTo>
                  <a:pt x="3932973" y="1633259"/>
                  <a:pt x="3923211" y="1677172"/>
                  <a:pt x="3957370" y="1684828"/>
                </a:cubicBezTo>
                <a:cubicBezTo>
                  <a:pt x="4039518" y="1703363"/>
                  <a:pt x="4033011" y="1756946"/>
                  <a:pt x="4030981" y="1817782"/>
                </a:cubicBezTo>
                <a:cubicBezTo>
                  <a:pt x="4028133" y="1893124"/>
                  <a:pt x="3979737" y="1927770"/>
                  <a:pt x="3920363" y="1956780"/>
                </a:cubicBezTo>
                <a:cubicBezTo>
                  <a:pt x="3900029" y="1966851"/>
                  <a:pt x="3871158" y="1966449"/>
                  <a:pt x="3863429" y="1997874"/>
                </a:cubicBezTo>
                <a:cubicBezTo>
                  <a:pt x="3896777" y="2027688"/>
                  <a:pt x="3937444" y="2003517"/>
                  <a:pt x="3973233" y="2011975"/>
                </a:cubicBezTo>
                <a:cubicBezTo>
                  <a:pt x="4002918" y="2018824"/>
                  <a:pt x="4052127" y="2015199"/>
                  <a:pt x="4011458" y="2069991"/>
                </a:cubicBezTo>
                <a:cubicBezTo>
                  <a:pt x="3999664" y="2085704"/>
                  <a:pt x="4013491" y="2097792"/>
                  <a:pt x="4028540" y="2099000"/>
                </a:cubicBezTo>
                <a:cubicBezTo>
                  <a:pt x="4148913" y="2111489"/>
                  <a:pt x="4093606" y="2222285"/>
                  <a:pt x="4132241" y="2280703"/>
                </a:cubicBezTo>
                <a:cubicBezTo>
                  <a:pt x="4142812" y="2296818"/>
                  <a:pt x="4131425" y="2324618"/>
                  <a:pt x="4114752" y="2331466"/>
                </a:cubicBezTo>
                <a:cubicBezTo>
                  <a:pt x="4008205" y="2376592"/>
                  <a:pt x="3993565" y="2484163"/>
                  <a:pt x="3941916" y="2576828"/>
                </a:cubicBezTo>
                <a:cubicBezTo>
                  <a:pt x="3998039" y="2613488"/>
                  <a:pt x="4065138" y="2621547"/>
                  <a:pt x="4125732" y="2645318"/>
                </a:cubicBezTo>
                <a:cubicBezTo>
                  <a:pt x="4188768" y="2670298"/>
                  <a:pt x="4188768" y="2688831"/>
                  <a:pt x="4136714" y="2761349"/>
                </a:cubicBezTo>
                <a:cubicBezTo>
                  <a:pt x="4272135" y="2777064"/>
                  <a:pt x="4272135" y="2777064"/>
                  <a:pt x="4230249" y="2891080"/>
                </a:cubicBezTo>
                <a:cubicBezTo>
                  <a:pt x="4343713" y="2901557"/>
                  <a:pt x="4418537" y="2955542"/>
                  <a:pt x="4436023" y="3073591"/>
                </a:cubicBezTo>
                <a:cubicBezTo>
                  <a:pt x="4444564" y="3130800"/>
                  <a:pt x="4495804" y="3157792"/>
                  <a:pt x="4552738" y="3196068"/>
                </a:cubicBezTo>
                <a:cubicBezTo>
                  <a:pt x="4481978" y="3233136"/>
                  <a:pt x="4433989" y="3310489"/>
                  <a:pt x="4351436" y="3228700"/>
                </a:cubicBezTo>
                <a:cubicBezTo>
                  <a:pt x="4321344" y="3198888"/>
                  <a:pt x="4324186" y="3236761"/>
                  <a:pt x="4320122" y="3247637"/>
                </a:cubicBezTo>
                <a:cubicBezTo>
                  <a:pt x="4310364" y="3274227"/>
                  <a:pt x="4330695" y="3291956"/>
                  <a:pt x="4344116" y="3312099"/>
                </a:cubicBezTo>
                <a:cubicBezTo>
                  <a:pt x="4357130" y="3332244"/>
                  <a:pt x="4372586" y="3353596"/>
                  <a:pt x="4376244" y="3376163"/>
                </a:cubicBezTo>
                <a:cubicBezTo>
                  <a:pt x="4378682" y="3391874"/>
                  <a:pt x="4366890" y="3414835"/>
                  <a:pt x="4353877" y="3426522"/>
                </a:cubicBezTo>
                <a:cubicBezTo>
                  <a:pt x="4285554" y="3488163"/>
                  <a:pt x="4326221" y="3626757"/>
                  <a:pt x="4196898" y="3644486"/>
                </a:cubicBezTo>
                <a:cubicBezTo>
                  <a:pt x="4138745" y="3652541"/>
                  <a:pt x="4110687" y="3703306"/>
                  <a:pt x="4067986" y="3731106"/>
                </a:cubicBezTo>
                <a:cubicBezTo>
                  <a:pt x="3919551" y="3828201"/>
                  <a:pt x="3820322" y="3953097"/>
                  <a:pt x="3774370" y="4124729"/>
                </a:cubicBezTo>
                <a:cubicBezTo>
                  <a:pt x="3761764" y="4172269"/>
                  <a:pt x="3713368" y="4210546"/>
                  <a:pt x="3682054" y="4252444"/>
                </a:cubicBezTo>
                <a:cubicBezTo>
                  <a:pt x="3697103" y="4283064"/>
                  <a:pt x="3779250" y="4216990"/>
                  <a:pt x="3750377" y="4297567"/>
                </a:cubicBezTo>
                <a:cubicBezTo>
                  <a:pt x="3728417" y="4358002"/>
                  <a:pt x="3672294" y="4395470"/>
                  <a:pt x="3619425" y="4431328"/>
                </a:cubicBezTo>
                <a:cubicBezTo>
                  <a:pt x="3559239" y="4472019"/>
                  <a:pt x="3492545" y="4504653"/>
                  <a:pt x="3465296" y="4579993"/>
                </a:cubicBezTo>
                <a:cubicBezTo>
                  <a:pt x="3459603" y="4596110"/>
                  <a:pt x="3441305" y="4613031"/>
                  <a:pt x="3425038" y="4619479"/>
                </a:cubicBezTo>
                <a:cubicBezTo>
                  <a:pt x="2576720" y="5945389"/>
                  <a:pt x="488463" y="5954251"/>
                  <a:pt x="247714" y="5944983"/>
                </a:cubicBezTo>
                <a:cubicBezTo>
                  <a:pt x="174818" y="5942062"/>
                  <a:pt x="102913" y="5934760"/>
                  <a:pt x="31834" y="5923857"/>
                </a:cubicBezTo>
                <a:lnTo>
                  <a:pt x="0" y="591740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Margaret Thatcher became a style icon with power-suits and pussybow blouses  | Daily Mail Online">
            <a:extLst>
              <a:ext uri="{FF2B5EF4-FFF2-40B4-BE49-F238E27FC236}">
                <a16:creationId xmlns:a16="http://schemas.microsoft.com/office/drawing/2014/main" id="{5CCB69C3-5526-4FF4-BB1B-DE271C79819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7" r="2" b="38668"/>
          <a:stretch/>
        </p:blipFill>
        <p:spPr bwMode="auto">
          <a:xfrm>
            <a:off x="8653074" y="-2"/>
            <a:ext cx="3538926" cy="4290182"/>
          </a:xfrm>
          <a:custGeom>
            <a:avLst/>
            <a:gdLst/>
            <a:ahLst/>
            <a:cxnLst/>
            <a:rect l="l" t="t" r="r" b="b"/>
            <a:pathLst>
              <a:path w="3538926" h="4290182">
                <a:moveTo>
                  <a:pt x="1370437" y="0"/>
                </a:moveTo>
                <a:lnTo>
                  <a:pt x="3538926" y="0"/>
                </a:lnTo>
                <a:lnTo>
                  <a:pt x="3538926" y="4256362"/>
                </a:lnTo>
                <a:lnTo>
                  <a:pt x="3455334" y="4273195"/>
                </a:lnTo>
                <a:cubicBezTo>
                  <a:pt x="3401009" y="4281478"/>
                  <a:pt x="3346052" y="4287025"/>
                  <a:pt x="3290337" y="4289244"/>
                </a:cubicBezTo>
                <a:cubicBezTo>
                  <a:pt x="3106332" y="4296285"/>
                  <a:pt x="1510274" y="4289552"/>
                  <a:pt x="861903" y="3282295"/>
                </a:cubicBezTo>
                <a:cubicBezTo>
                  <a:pt x="849470" y="3277397"/>
                  <a:pt x="835485" y="3264542"/>
                  <a:pt x="831133" y="3252299"/>
                </a:cubicBezTo>
                <a:cubicBezTo>
                  <a:pt x="810307" y="3195065"/>
                  <a:pt x="759333" y="3170274"/>
                  <a:pt x="713332" y="3139362"/>
                </a:cubicBezTo>
                <a:cubicBezTo>
                  <a:pt x="672925" y="3112122"/>
                  <a:pt x="630030" y="3083658"/>
                  <a:pt x="613246" y="3037747"/>
                </a:cubicBezTo>
                <a:cubicBezTo>
                  <a:pt x="591178" y="2976535"/>
                  <a:pt x="653963" y="3026730"/>
                  <a:pt x="665465" y="3003469"/>
                </a:cubicBezTo>
                <a:cubicBezTo>
                  <a:pt x="641532" y="2971640"/>
                  <a:pt x="604543" y="2942562"/>
                  <a:pt x="594908" y="2906447"/>
                </a:cubicBezTo>
                <a:cubicBezTo>
                  <a:pt x="559787" y="2776063"/>
                  <a:pt x="483946" y="2681183"/>
                  <a:pt x="370497" y="2607422"/>
                </a:cubicBezTo>
                <a:cubicBezTo>
                  <a:pt x="337860" y="2586304"/>
                  <a:pt x="316415" y="2547739"/>
                  <a:pt x="271969" y="2541620"/>
                </a:cubicBezTo>
                <a:cubicBezTo>
                  <a:pt x="173127" y="2528152"/>
                  <a:pt x="204209" y="2422866"/>
                  <a:pt x="151990" y="2376038"/>
                </a:cubicBezTo>
                <a:cubicBezTo>
                  <a:pt x="142044" y="2367161"/>
                  <a:pt x="133031" y="2349717"/>
                  <a:pt x="134895" y="2337782"/>
                </a:cubicBezTo>
                <a:cubicBezTo>
                  <a:pt x="137691" y="2320639"/>
                  <a:pt x="149504" y="2304419"/>
                  <a:pt x="159450" y="2289115"/>
                </a:cubicBezTo>
                <a:cubicBezTo>
                  <a:pt x="169707" y="2273813"/>
                  <a:pt x="185247" y="2260344"/>
                  <a:pt x="177788" y="2240145"/>
                </a:cubicBezTo>
                <a:cubicBezTo>
                  <a:pt x="174683" y="2231882"/>
                  <a:pt x="176855" y="2203112"/>
                  <a:pt x="153855" y="2225759"/>
                </a:cubicBezTo>
                <a:cubicBezTo>
                  <a:pt x="90759" y="2287892"/>
                  <a:pt x="54081" y="2229129"/>
                  <a:pt x="0" y="2200970"/>
                </a:cubicBezTo>
                <a:cubicBezTo>
                  <a:pt x="43514" y="2171892"/>
                  <a:pt x="82677" y="2151388"/>
                  <a:pt x="89205" y="2107927"/>
                </a:cubicBezTo>
                <a:cubicBezTo>
                  <a:pt x="102570" y="2018249"/>
                  <a:pt x="159758" y="1977237"/>
                  <a:pt x="246479" y="1969279"/>
                </a:cubicBezTo>
                <a:cubicBezTo>
                  <a:pt x="214465" y="1882663"/>
                  <a:pt x="214465" y="1882663"/>
                  <a:pt x="317968" y="1870725"/>
                </a:cubicBezTo>
                <a:cubicBezTo>
                  <a:pt x="278183" y="1815635"/>
                  <a:pt x="278183" y="1801556"/>
                  <a:pt x="326361" y="1782580"/>
                </a:cubicBezTo>
                <a:cubicBezTo>
                  <a:pt x="372673" y="1764521"/>
                  <a:pt x="423957" y="1758400"/>
                  <a:pt x="466852" y="1730550"/>
                </a:cubicBezTo>
                <a:cubicBezTo>
                  <a:pt x="427377" y="1660155"/>
                  <a:pt x="416187" y="1578436"/>
                  <a:pt x="334753" y="1544155"/>
                </a:cubicBezTo>
                <a:cubicBezTo>
                  <a:pt x="322010" y="1538952"/>
                  <a:pt x="313307" y="1517834"/>
                  <a:pt x="321386" y="1505592"/>
                </a:cubicBezTo>
                <a:cubicBezTo>
                  <a:pt x="350915" y="1461214"/>
                  <a:pt x="308644" y="1377045"/>
                  <a:pt x="400645" y="1367557"/>
                </a:cubicBezTo>
                <a:cubicBezTo>
                  <a:pt x="412147" y="1366640"/>
                  <a:pt x="422716" y="1357456"/>
                  <a:pt x="413701" y="1345520"/>
                </a:cubicBezTo>
                <a:cubicBezTo>
                  <a:pt x="382618" y="1303896"/>
                  <a:pt x="420228" y="1306649"/>
                  <a:pt x="442916" y="1301447"/>
                </a:cubicBezTo>
                <a:cubicBezTo>
                  <a:pt x="470270" y="1295021"/>
                  <a:pt x="501352" y="1313384"/>
                  <a:pt x="526840" y="1290735"/>
                </a:cubicBezTo>
                <a:cubicBezTo>
                  <a:pt x="520932" y="1266862"/>
                  <a:pt x="498866" y="1267167"/>
                  <a:pt x="483325" y="1259517"/>
                </a:cubicBezTo>
                <a:cubicBezTo>
                  <a:pt x="437945" y="1237479"/>
                  <a:pt x="400956" y="1211159"/>
                  <a:pt x="398780" y="1153924"/>
                </a:cubicBezTo>
                <a:cubicBezTo>
                  <a:pt x="397228" y="1107708"/>
                  <a:pt x="392254" y="1067003"/>
                  <a:pt x="455041" y="1052922"/>
                </a:cubicBezTo>
                <a:cubicBezTo>
                  <a:pt x="481149" y="1047106"/>
                  <a:pt x="473687" y="1013747"/>
                  <a:pt x="458768" y="997218"/>
                </a:cubicBezTo>
                <a:cubicBezTo>
                  <a:pt x="432038" y="967837"/>
                  <a:pt x="409972" y="928661"/>
                  <a:pt x="363968" y="925907"/>
                </a:cubicBezTo>
                <a:cubicBezTo>
                  <a:pt x="335995" y="924071"/>
                  <a:pt x="314548" y="911826"/>
                  <a:pt x="292481" y="897749"/>
                </a:cubicBezTo>
                <a:cubicBezTo>
                  <a:pt x="276630" y="887646"/>
                  <a:pt x="257670" y="879078"/>
                  <a:pt x="259533" y="857348"/>
                </a:cubicBezTo>
                <a:cubicBezTo>
                  <a:pt x="261399" y="836535"/>
                  <a:pt x="279736" y="827966"/>
                  <a:pt x="298387" y="823681"/>
                </a:cubicBezTo>
                <a:cubicBezTo>
                  <a:pt x="360552" y="809909"/>
                  <a:pt x="418983" y="789708"/>
                  <a:pt x="470893" y="743493"/>
                </a:cubicBezTo>
                <a:cubicBezTo>
                  <a:pt x="436390" y="719007"/>
                  <a:pt x="403444" y="701256"/>
                  <a:pt x="377957" y="676463"/>
                </a:cubicBezTo>
                <a:cubicBezTo>
                  <a:pt x="316415" y="616477"/>
                  <a:pt x="837660" y="427634"/>
                  <a:pt x="863768" y="360299"/>
                </a:cubicBezTo>
                <a:cubicBezTo>
                  <a:pt x="871849" y="339488"/>
                  <a:pt x="899511" y="318064"/>
                  <a:pt x="922515" y="311942"/>
                </a:cubicBezTo>
                <a:cubicBezTo>
                  <a:pt x="1030367" y="283171"/>
                  <a:pt x="1123922" y="218591"/>
                  <a:pt x="1234265" y="194718"/>
                </a:cubicBezTo>
                <a:cubicBezTo>
                  <a:pt x="1338390" y="172070"/>
                  <a:pt x="1440960" y="141768"/>
                  <a:pt x="1555030" y="111776"/>
                </a:cubicBezTo>
                <a:cubicBezTo>
                  <a:pt x="1520063" y="74130"/>
                  <a:pt x="1471575" y="57526"/>
                  <a:pt x="1428216" y="3675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67A8E78-ED23-4FF8-BDC4-F7A5D7257C5B}"/>
              </a:ext>
            </a:extLst>
          </p:cNvPr>
          <p:cNvSpPr/>
          <p:nvPr/>
        </p:nvSpPr>
        <p:spPr>
          <a:xfrm>
            <a:off x="4552739" y="4224938"/>
            <a:ext cx="6801056" cy="14593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0" kern="1200" cap="none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Thatcher And The Troubles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A35BD7-A361-40B2-9E19-E0F400D350E3}"/>
              </a:ext>
            </a:extLst>
          </p:cNvPr>
          <p:cNvSpPr txBox="1"/>
          <p:nvPr/>
        </p:nvSpPr>
        <p:spPr>
          <a:xfrm>
            <a:off x="5084142" y="588975"/>
            <a:ext cx="286912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b="0" i="0" dirty="0">
                <a:solidFill>
                  <a:srgbClr val="FF0000"/>
                </a:solidFill>
                <a:effectLst/>
                <a:latin typeface="Open Sans"/>
              </a:rPr>
              <a:t>RTE, </a:t>
            </a:r>
            <a:r>
              <a:rPr lang="en-GB" sz="1000" b="0" i="1" dirty="0">
                <a:solidFill>
                  <a:srgbClr val="FF0000"/>
                </a:solidFill>
                <a:effectLst/>
                <a:latin typeface="Open Sans"/>
              </a:rPr>
              <a:t>The Life And Death Of British Spy Turned Politician Airey Neave</a:t>
            </a:r>
            <a:r>
              <a:rPr lang="en-GB" sz="1000" b="0" i="0" dirty="0">
                <a:solidFill>
                  <a:srgbClr val="FF0000"/>
                </a:solidFill>
                <a:effectLst/>
                <a:latin typeface="Open Sans"/>
              </a:rPr>
              <a:t> &lt;https://www.rte.ie/brainstorm/2019/0328/1039118-the-life-and-death-of-british-spy-turned-politician-airey-neave/&gt; [Accessed 13 December 2020]</a:t>
            </a:r>
            <a:endParaRPr lang="en-GB" sz="1000" dirty="0">
              <a:solidFill>
                <a:srgbClr val="FF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A3B7BB-AC36-4159-A2C4-555BF032BC43}"/>
              </a:ext>
            </a:extLst>
          </p:cNvPr>
          <p:cNvSpPr txBox="1"/>
          <p:nvPr/>
        </p:nvSpPr>
        <p:spPr>
          <a:xfrm>
            <a:off x="1822881" y="6194415"/>
            <a:ext cx="3423821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dirty="0" err="1"/>
              <a:t>bianet</a:t>
            </a:r>
            <a:r>
              <a:rPr lang="en-GB" sz="1000" dirty="0"/>
              <a:t>, Hunger Strikers &lt;https://m.bianet.org/bianet/human-rights/141857-hunger-strike-the-irish-experience&gt; [Accessed 13 December 2020]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EC1BC0C-78B0-4EB3-8E7C-DEBE70E4049B}"/>
              </a:ext>
            </a:extLst>
          </p:cNvPr>
          <p:cNvSpPr txBox="1"/>
          <p:nvPr/>
        </p:nvSpPr>
        <p:spPr>
          <a:xfrm>
            <a:off x="-3198" y="4419600"/>
            <a:ext cx="334505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dirty="0">
                <a:solidFill>
                  <a:srgbClr val="FF0000"/>
                </a:solidFill>
              </a:rPr>
              <a:t>Independent.ie, Brighton Bombing &lt;https://www.independent.ie/irish-news/news/taoiseachs-statement-helps-ease-tensions-after-bomb-30864502.html&gt; [Accessed 13 December 2020]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9AF4DF6-6A1B-4BAC-9B41-51EF180423B0}"/>
              </a:ext>
            </a:extLst>
          </p:cNvPr>
          <p:cNvSpPr txBox="1"/>
          <p:nvPr/>
        </p:nvSpPr>
        <p:spPr>
          <a:xfrm>
            <a:off x="9227015" y="464441"/>
            <a:ext cx="323033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dirty="0"/>
              <a:t>The Daily Mail, Thatcher &lt;https://www.dailymail.co.uk/femail/article-2305861/Margaret-Thatcher-style-icon-power-suits-pussybow-blouses.html&gt; [Accessed 13 December 2020]</a:t>
            </a:r>
          </a:p>
        </p:txBody>
      </p:sp>
    </p:spTree>
    <p:extLst>
      <p:ext uri="{BB962C8B-B14F-4D97-AF65-F5344CB8AC3E}">
        <p14:creationId xmlns:p14="http://schemas.microsoft.com/office/powerpoint/2010/main" val="9236898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2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892E19-92E7-4BB2-8C3F-DBDFE8D9D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-1"/>
            <a:ext cx="4581527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81E493D3-31D9-4B80-9798-EEA082E12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2" y="-1"/>
              <a:ext cx="4572002" cy="6858002"/>
              <a:chOff x="-2" y="-1"/>
              <a:chExt cx="4572002" cy="6858002"/>
            </a:xfrm>
            <a:effectLst/>
          </p:grpSpPr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62E6AA4D-EC17-45B5-B621-DF0FD91FD4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D56F11D0-7966-41FE-AAB9-EC0C54F11F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CEDE579A-0A12-4A10-85D4-A8DA1663B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15CA79E3-BA58-419A-8541-7498AC2633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17" name="Freeform: Shape 16">
                  <a:extLst>
                    <a:ext uri="{FF2B5EF4-FFF2-40B4-BE49-F238E27FC236}">
                      <a16:creationId xmlns:a16="http://schemas.microsoft.com/office/drawing/2014/main" id="{2348C622-BC44-4959-B64E-427015FD1FF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F8841A98-AA1D-4F65-A368-EF31110B07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E6609F08-9B2C-4879-AC68-E3E537BED7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2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15" name="Freeform: Shape 14">
                  <a:extLst>
                    <a:ext uri="{FF2B5EF4-FFF2-40B4-BE49-F238E27FC236}">
                      <a16:creationId xmlns:a16="http://schemas.microsoft.com/office/drawing/2014/main" id="{6910EFC9-D70D-42FD-BCCD-AB1F710BFD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83BEF371-1E22-4C4F-A62F-AC6B92CAE0B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BD38A02-0664-419C-8252-F4C013788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1641752"/>
            <a:ext cx="2655887" cy="3213277"/>
          </a:xfrm>
        </p:spPr>
        <p:txBody>
          <a:bodyPr anchor="t">
            <a:normAutofit/>
          </a:bodyPr>
          <a:lstStyle/>
          <a:p>
            <a:r>
              <a:rPr lang="en-GB" sz="3700">
                <a:solidFill>
                  <a:schemeClr val="bg1"/>
                </a:solidFill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0FB917-5A11-4F9D-97B2-4ED558662A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1" y="1721579"/>
            <a:ext cx="6140449" cy="3952648"/>
          </a:xfrm>
        </p:spPr>
        <p:txBody>
          <a:bodyPr>
            <a:normAutofit lnSpcReduction="10000"/>
          </a:bodyPr>
          <a:lstStyle/>
          <a:p>
            <a:r>
              <a:rPr lang="en-GB" sz="1100" b="0" i="0" dirty="0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Robert Martínez, 'Punk Rock, Thatcher, and the Elsewhere of Northern Ireland: Rethinking the Politics of Popular Music', </a:t>
            </a:r>
            <a:r>
              <a:rPr lang="en-GB" sz="1100" b="0" i="1" dirty="0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The Journal of the Midwest Modern Language Association</a:t>
            </a:r>
            <a:r>
              <a:rPr lang="en-GB" sz="1100" b="0" i="0" dirty="0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, 48.1, (2015), 193-219.</a:t>
            </a:r>
          </a:p>
          <a:p>
            <a:r>
              <a:rPr lang="en-GB" sz="1100" b="0" i="0" dirty="0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MARTIN </a:t>
            </a:r>
            <a:r>
              <a:rPr lang="en-GB" sz="1100" b="0" i="0" dirty="0" err="1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McLOONE</a:t>
            </a:r>
            <a:r>
              <a:rPr lang="en-GB" sz="1100" b="0" i="0" dirty="0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, 'Punk Music in Northern Ireland: The Political Power of ‘What Might Have Been’', </a:t>
            </a:r>
            <a:r>
              <a:rPr lang="en-GB" sz="1100" b="0" i="1" dirty="0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Irish Studies Review</a:t>
            </a:r>
            <a:r>
              <a:rPr lang="en-GB" sz="1100" b="0" i="0" dirty="0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, 12.1, (2004), .</a:t>
            </a:r>
          </a:p>
          <a:p>
            <a:r>
              <a:rPr lang="en-GB" sz="11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Gerry Adams, 'Margaret Thatcher made the north of Ireland a more bitterly divided place', The Guardian, 9 April 2013, p..</a:t>
            </a:r>
          </a:p>
          <a:p>
            <a:r>
              <a:rPr lang="en-GB" sz="1100" b="0" i="0" dirty="0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Richard English, </a:t>
            </a:r>
            <a:r>
              <a:rPr lang="en-GB" sz="1100" b="0" i="1" dirty="0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Armed Struggle: The History of the IRA</a:t>
            </a:r>
            <a:r>
              <a:rPr lang="en-GB" sz="1100" b="0" i="0" dirty="0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 ([</a:t>
            </a:r>
            <a:r>
              <a:rPr lang="en-GB" sz="1100" b="0" i="0" dirty="0" err="1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n.p.</a:t>
            </a:r>
            <a:r>
              <a:rPr lang="en-GB" sz="1100" b="0" i="0" dirty="0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]: Oxford University Press, 2005).</a:t>
            </a:r>
          </a:p>
          <a:p>
            <a:r>
              <a:rPr lang="en-GB" sz="1100" b="0" i="0" dirty="0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Stuart Bailie, </a:t>
            </a:r>
            <a:r>
              <a:rPr lang="en-GB" sz="1100" b="0" i="1" dirty="0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Popular Music: A Troubles Archive Essay</a:t>
            </a:r>
            <a:r>
              <a:rPr lang="en-GB" sz="1100" b="0" i="0" dirty="0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 () &lt;http://www.troublesarchive.com/essays&gt; [accessed 9 December 2020].</a:t>
            </a:r>
          </a:p>
          <a:p>
            <a:r>
              <a:rPr lang="en-GB" sz="11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Various images, references on each image as they appear</a:t>
            </a:r>
          </a:p>
          <a:p>
            <a:r>
              <a:rPr lang="en-GB" sz="1100" b="0" i="0" dirty="0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BBC, </a:t>
            </a:r>
            <a:r>
              <a:rPr lang="en-GB" sz="1100" b="0" i="1" dirty="0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1984: Tory Cabinet in Brighton bomb blast</a:t>
            </a:r>
            <a:r>
              <a:rPr lang="en-GB" sz="1100" b="0" i="0" dirty="0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 () &lt;http://news.bbc.co.uk/onthisday/hi/dates/stories/october/12/newsid_2531000/2531583.stm&gt; [accessed 11 December 2020].</a:t>
            </a:r>
          </a:p>
          <a:p>
            <a:r>
              <a:rPr lang="en-GB" sz="1100" b="0" i="0" dirty="0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Belfast Jack, </a:t>
            </a:r>
            <a:r>
              <a:rPr lang="en-GB" sz="1100" b="0" i="1" dirty="0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Margaret Thatcher's Ireland PART 1</a:t>
            </a:r>
            <a:r>
              <a:rPr lang="en-GB" sz="1100" b="0" i="0" dirty="0"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2013 &lt;https://www.youtube.com/watch?v=As-ge4on_SI&gt; [Accessed 13 December 2020].</a:t>
            </a:r>
          </a:p>
          <a:p>
            <a:r>
              <a:rPr lang="en-GB" sz="1100" b="0" i="0" dirty="0" err="1">
                <a:solidFill>
                  <a:schemeClr val="bg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Youtube</a:t>
            </a:r>
            <a:r>
              <a:rPr lang="en-GB" sz="1100" b="0" i="0" dirty="0">
                <a:solidFill>
                  <a:schemeClr val="bg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b="0" i="1" dirty="0">
                <a:solidFill>
                  <a:schemeClr val="bg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Stiff Little Fingers, Alternative Ulster</a:t>
            </a:r>
            <a:r>
              <a:rPr lang="en-GB" sz="1100" b="0" i="0" dirty="0">
                <a:solidFill>
                  <a:schemeClr val="bg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2017 &lt;https://www.youtube.com/watch?v=nNOfxGRC61A&gt; [Accessed 10 December 2020]</a:t>
            </a:r>
            <a:endParaRPr lang="en-GB" sz="11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08078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681</Words>
  <Application>Microsoft Office PowerPoint</Application>
  <PresentationFormat>Widescreen</PresentationFormat>
  <Paragraphs>35</Paragraphs>
  <Slides>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Open Sans</vt:lpstr>
      <vt:lpstr>Office Theme</vt:lpstr>
      <vt:lpstr> What “Alternative Ulster” Tells Us About The Wider Social and Political Issues Of British And Irish History In The 1980’s </vt:lpstr>
      <vt:lpstr>PowerPoint Presentation</vt:lpstr>
      <vt:lpstr>PowerPoint Presentation</vt:lpstr>
      <vt:lpstr>PowerPoint Presentation</vt:lpstr>
      <vt:lpstr>PowerPoint Presentation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What “Alternative Ulster” Tells Us About The Wider Social and Political Issues Of British And Irish History In The 1980’s </dc:title>
  <dc:creator>Bradley Sloanes</dc:creator>
  <cp:lastModifiedBy>Bradley Sloanes</cp:lastModifiedBy>
  <cp:revision>5</cp:revision>
  <dcterms:created xsi:type="dcterms:W3CDTF">2020-12-13T21:40:33Z</dcterms:created>
  <dcterms:modified xsi:type="dcterms:W3CDTF">2020-12-15T16:17:09Z</dcterms:modified>
</cp:coreProperties>
</file>