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14"/>
  </p:notesMasterIdLst>
  <p:sldIdLst>
    <p:sldId id="264" r:id="rId5"/>
    <p:sldId id="256" r:id="rId6"/>
    <p:sldId id="257" r:id="rId7"/>
    <p:sldId id="258" r:id="rId8"/>
    <p:sldId id="261" r:id="rId9"/>
    <p:sldId id="259" r:id="rId10"/>
    <p:sldId id="260" r:id="rId11"/>
    <p:sldId id="263"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198ADD-C075-49EA-ABD0-85E4F92BAF22}" v="32" dt="2023-02-19T20:32:13.5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447" autoAdjust="0"/>
  </p:normalViewPr>
  <p:slideViewPr>
    <p:cSldViewPr snapToGrid="0">
      <p:cViewPr>
        <p:scale>
          <a:sx n="71" d="100"/>
          <a:sy n="71" d="100"/>
        </p:scale>
        <p:origin x="460" y="-4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B010A1-DBDC-4DCA-A4BE-5CB5626DD23B}" type="datetimeFigureOut">
              <a:rPr lang="en-GB" smtClean="0"/>
              <a:t>19/02/2023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7443C5-19B8-43A2-9DDD-2CDAFD1C4F7C}" type="slidenum">
              <a:rPr lang="en-GB" smtClean="0"/>
              <a:t>‹#›</a:t>
            </a:fld>
            <a:endParaRPr lang="en-GB" dirty="0"/>
          </a:p>
        </p:txBody>
      </p:sp>
    </p:spTree>
    <p:extLst>
      <p:ext uri="{BB962C8B-B14F-4D97-AF65-F5344CB8AC3E}">
        <p14:creationId xmlns:p14="http://schemas.microsoft.com/office/powerpoint/2010/main" val="2544483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ritannica.com/biography/Jean-Piaget"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healthline.com/health/baby/sensorimotor-stage#activitie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webmd.com/baby/what-age-do-babies-have-object-permanence#:~:text=Object%20permanence%20involves%20understanding%20that,in%20a%20baby's%20brain%20development"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2</a:t>
            </a:fld>
            <a:endParaRPr lang="en-GB" dirty="0"/>
          </a:p>
        </p:txBody>
      </p:sp>
    </p:spTree>
    <p:extLst>
      <p:ext uri="{BB962C8B-B14F-4D97-AF65-F5344CB8AC3E}">
        <p14:creationId xmlns:p14="http://schemas.microsoft.com/office/powerpoint/2010/main" val="2171652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3</a:t>
            </a:fld>
            <a:endParaRPr lang="en-GB" dirty="0"/>
          </a:p>
        </p:txBody>
      </p:sp>
    </p:spTree>
    <p:extLst>
      <p:ext uri="{BB962C8B-B14F-4D97-AF65-F5344CB8AC3E}">
        <p14:creationId xmlns:p14="http://schemas.microsoft.com/office/powerpoint/2010/main" val="3988912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4</a:t>
            </a:fld>
            <a:endParaRPr lang="en-GB" dirty="0"/>
          </a:p>
        </p:txBody>
      </p:sp>
    </p:spTree>
    <p:extLst>
      <p:ext uri="{BB962C8B-B14F-4D97-AF65-F5344CB8AC3E}">
        <p14:creationId xmlns:p14="http://schemas.microsoft.com/office/powerpoint/2010/main" val="3311200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hlinkClick r:id="rId3"/>
              </a:rPr>
              <a:t>https://www.britannica.com/biography/Jean-Piaget</a:t>
            </a:r>
            <a:endParaRPr lang="en-GB" sz="1200" dirty="0">
              <a:solidFill>
                <a:schemeClr val="tx2"/>
              </a:solidFill>
            </a:endParaRPr>
          </a:p>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5</a:t>
            </a:fld>
            <a:endParaRPr lang="en-GB" dirty="0"/>
          </a:p>
        </p:txBody>
      </p:sp>
    </p:spTree>
    <p:extLst>
      <p:ext uri="{BB962C8B-B14F-4D97-AF65-F5344CB8AC3E}">
        <p14:creationId xmlns:p14="http://schemas.microsoft.com/office/powerpoint/2010/main" val="1584369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hlinkClick r:id="rId3"/>
              </a:rPr>
              <a:t>https://www.healthline.com/health/baby/sensorimotor-stage#activities</a:t>
            </a:r>
            <a:endParaRPr lang="en-GB" b="1" dirty="0"/>
          </a:p>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6</a:t>
            </a:fld>
            <a:endParaRPr lang="en-GB" dirty="0"/>
          </a:p>
        </p:txBody>
      </p:sp>
    </p:spTree>
    <p:extLst>
      <p:ext uri="{BB962C8B-B14F-4D97-AF65-F5344CB8AC3E}">
        <p14:creationId xmlns:p14="http://schemas.microsoft.com/office/powerpoint/2010/main" val="926405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hlinkClick r:id="rId3"/>
              </a:rPr>
              <a:t>https://www.webmd.com/baby/what-age-do-babies-have-object-permanence#:~:text=Object%20permanence%20involves%20understanding%20that,in%20a%20baby's%20brain%20development</a:t>
            </a:r>
            <a:r>
              <a:rPr lang="en-GB" b="1" dirty="0"/>
              <a:t>.</a:t>
            </a:r>
          </a:p>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7</a:t>
            </a:fld>
            <a:endParaRPr lang="en-GB" dirty="0"/>
          </a:p>
        </p:txBody>
      </p:sp>
    </p:spTree>
    <p:extLst>
      <p:ext uri="{BB962C8B-B14F-4D97-AF65-F5344CB8AC3E}">
        <p14:creationId xmlns:p14="http://schemas.microsoft.com/office/powerpoint/2010/main" val="22136315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8</a:t>
            </a:fld>
            <a:endParaRPr lang="en-GB" dirty="0"/>
          </a:p>
        </p:txBody>
      </p:sp>
    </p:spTree>
    <p:extLst>
      <p:ext uri="{BB962C8B-B14F-4D97-AF65-F5344CB8AC3E}">
        <p14:creationId xmlns:p14="http://schemas.microsoft.com/office/powerpoint/2010/main" val="6660017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7443C5-19B8-43A2-9DDD-2CDAFD1C4F7C}" type="slidenum">
              <a:rPr lang="en-GB" smtClean="0"/>
              <a:t>9</a:t>
            </a:fld>
            <a:endParaRPr lang="en-GB" dirty="0"/>
          </a:p>
        </p:txBody>
      </p:sp>
    </p:spTree>
    <p:extLst>
      <p:ext uri="{BB962C8B-B14F-4D97-AF65-F5344CB8AC3E}">
        <p14:creationId xmlns:p14="http://schemas.microsoft.com/office/powerpoint/2010/main" val="3856804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4B0D362A-590E-447E-B2D9-050E738AA0E4}" type="datetime1">
              <a:rPr lang="en-US" smtClean="0"/>
              <a:t>2/19/2023</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dirty="0"/>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609923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4E2A99C1-A708-436B-90E2-0B9B39FE12B7}" type="datetime1">
              <a:rPr lang="en-US" smtClean="0"/>
              <a:t>2/19/2023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927111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3261B57E-7DD0-4353-87E9-B376968B1D5C}" type="datetime1">
              <a:rPr lang="en-US" smtClean="0"/>
              <a:t>2/19/2023</a:t>
            </a:fld>
            <a:endParaRPr lang="en-US" dirty="0"/>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954743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36C8558-B7A5-4505-8AC1-3E6088ADC8E6}" type="datetime1">
              <a:rPr lang="en-US" smtClean="0"/>
              <a:t>2/19/2023</a:t>
            </a:fld>
            <a:endParaRPr lang="en-US" dirty="0"/>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017249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D4406948-568D-46CC-B75B-C3969DC9E6B5}" type="datetime1">
              <a:rPr lang="en-US" smtClean="0"/>
              <a:t>2/19/2023</a:t>
            </a:fld>
            <a:endParaRPr lang="en-US" dirty="0"/>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851387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FED397A5-2952-41A6-807D-EE36A058069E}" type="datetime1">
              <a:rPr lang="en-US" smtClean="0"/>
              <a:t>2/19/2023</a:t>
            </a:fld>
            <a:endParaRPr lang="en-US" dirty="0"/>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997606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0F01E12F-0B82-407D-B4D6-FCC1526EFAE0}" type="datetime1">
              <a:rPr lang="en-US" smtClean="0"/>
              <a:t>2/19/2023</a:t>
            </a:fld>
            <a:endParaRPr lang="en-US" dirty="0"/>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344730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68AD3292-BCF6-498D-8778-68D8A708548A}" type="datetime1">
              <a:rPr lang="en-US" smtClean="0"/>
              <a:t>2/19/2023</a:t>
            </a:fld>
            <a:endParaRPr lang="en-US" dirty="0"/>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460108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1EB8F0D4-C73F-45B8-8162-8E361AE3ADE6}" type="datetime1">
              <a:rPr lang="en-US" smtClean="0"/>
              <a:t>2/19/2023</a:t>
            </a:fld>
            <a:endParaRPr lang="en-US" dirty="0"/>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12411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D9412D0B-2654-4120-A7BB-1A0FCD25C64D}" type="datetime1">
              <a:rPr lang="en-US" smtClean="0"/>
              <a:t>2/19/2023</a:t>
            </a:fld>
            <a:endParaRPr lang="en-US" dirty="0"/>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981752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B73B83FC-7E81-46CD-9ECB-DBFD27099EAF}" type="datetime1">
              <a:rPr lang="en-US" smtClean="0"/>
              <a:t>2/19/2023</a:t>
            </a:fld>
            <a:endParaRPr lang="en-US" dirty="0"/>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124173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C3CB30A1-DFB7-4AB5-8601-E5A675A7F507}" type="datetime1">
              <a:rPr lang="en-US" smtClean="0"/>
              <a:t>2/19/2023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487467381"/>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27" r:id="rId8"/>
    <p:sldLayoutId id="2147483728" r:id="rId9"/>
    <p:sldLayoutId id="2147483729" r:id="rId10"/>
    <p:sldLayoutId id="2147483737" r:id="rId11"/>
  </p:sldLayoutIdLst>
  <p:hf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8" Type="http://schemas.openxmlformats.org/officeDocument/2006/relationships/hyperlink" Target="https://www.healthline.com/health/baby/sensorimotor-stage%23activities" TargetMode="External"/><Relationship Id="rId3" Type="http://schemas.openxmlformats.org/officeDocument/2006/relationships/hyperlink" Target="https://www.verywellmind.com/what-is-object-permanence-2795405" TargetMode="External"/><Relationship Id="rId7" Type="http://schemas.openxmlformats.org/officeDocument/2006/relationships/hyperlink" Target="https://www.nidirect.gov.uk/articles/playgroups-and-creches%23:~:text=Cr%C3%A9ches%20which%20care%20for%20children%20for%20more%20than,voluntary%20body%2C%20a%20community%20group%20or%20private%20company."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britannica.com/biography/Jean-Piaget" TargetMode="External"/><Relationship Id="rId5" Type="http://schemas.openxmlformats.org/officeDocument/2006/relationships/hyperlink" Target="https://www.momjunction.com/articles/piaget-sensorimotor-stage-examples-definition-activities_00693557/" TargetMode="External"/><Relationship Id="rId4" Type="http://schemas.openxmlformats.org/officeDocument/2006/relationships/hyperlink" Target="https://www.webmd.com/baby/what-age-do-babies-have-object-permanence%23:~:text=Object%20permanence%20involves%20understanding%20that,in%20a%20baby's%20brain%20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C33E598-8D60-A8C4-25B9-DD184E1FC419}"/>
              </a:ext>
            </a:extLst>
          </p:cNvPr>
          <p:cNvSpPr txBox="1"/>
          <p:nvPr/>
        </p:nvSpPr>
        <p:spPr>
          <a:xfrm>
            <a:off x="510988" y="1524000"/>
            <a:ext cx="10031506" cy="3693319"/>
          </a:xfrm>
          <a:prstGeom prst="rect">
            <a:avLst/>
          </a:prstGeom>
          <a:noFill/>
        </p:spPr>
        <p:txBody>
          <a:bodyPr wrap="square" rtlCol="0">
            <a:spAutoFit/>
          </a:bodyPr>
          <a:lstStyle/>
          <a:p>
            <a:r>
              <a:rPr lang="en-GB" b="1" u="sng" dirty="0">
                <a:latin typeface="+mj-lt"/>
              </a:rPr>
              <a:t>Contents Page</a:t>
            </a:r>
            <a:r>
              <a:rPr lang="en-GB" b="1" u="sng" dirty="0"/>
              <a:t>:</a:t>
            </a:r>
          </a:p>
          <a:p>
            <a:endParaRPr lang="en-GB" b="1" u="sng" dirty="0"/>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Title page………………………………………………………………………………………………...1</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Introduction………………………………………………………………………………………………2</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Creche activities………………………………………………………………………………………...3</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Jean Piaget……………………………………………………………………………………………...4</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Creche activity 1…………….......................................................................................................5</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Creche activity 2……………………………………………………………………………………...…6</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Conclusion……………………………………………………………………………………………….7</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Reference list……………………………………………………………………………………………8</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743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106" name="Rectangle 1030">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07" name="Rectangle 1032">
            <a:extLst>
              <a:ext uri="{FF2B5EF4-FFF2-40B4-BE49-F238E27FC236}">
                <a16:creationId xmlns:a16="http://schemas.microsoft.com/office/drawing/2014/main" id="{8DBEE602-02D2-420A-AFC1-438A1699A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F5AEC73-8213-6EF6-0B1B-4EEE8787BFEB}"/>
              </a:ext>
            </a:extLst>
          </p:cNvPr>
          <p:cNvSpPr>
            <a:spLocks noGrp="1"/>
          </p:cNvSpPr>
          <p:nvPr>
            <p:ph type="ctrTitle"/>
          </p:nvPr>
        </p:nvSpPr>
        <p:spPr>
          <a:xfrm>
            <a:off x="838200" y="400989"/>
            <a:ext cx="3962400" cy="2895600"/>
          </a:xfrm>
        </p:spPr>
        <p:txBody>
          <a:bodyPr vert="horz" lIns="91440" tIns="45720" rIns="91440" bIns="45720" rtlCol="0" anchor="b">
            <a:normAutofit/>
          </a:bodyPr>
          <a:lstStyle/>
          <a:p>
            <a:pPr algn="l"/>
            <a:r>
              <a:rPr lang="en-US" dirty="0">
                <a:solidFill>
                  <a:schemeClr val="tx2"/>
                </a:solidFill>
              </a:rPr>
              <a:t>Working with Children in a Social Care Setting </a:t>
            </a:r>
          </a:p>
        </p:txBody>
      </p:sp>
      <p:sp>
        <p:nvSpPr>
          <p:cNvPr id="3" name="Subtitle 2">
            <a:extLst>
              <a:ext uri="{FF2B5EF4-FFF2-40B4-BE49-F238E27FC236}">
                <a16:creationId xmlns:a16="http://schemas.microsoft.com/office/drawing/2014/main" id="{DA9FBF9C-37E6-6A53-7B87-5E9A0DB9A2E1}"/>
              </a:ext>
            </a:extLst>
          </p:cNvPr>
          <p:cNvSpPr>
            <a:spLocks noGrp="1"/>
          </p:cNvSpPr>
          <p:nvPr>
            <p:ph type="subTitle" idx="1"/>
          </p:nvPr>
        </p:nvSpPr>
        <p:spPr>
          <a:xfrm>
            <a:off x="835152" y="3503418"/>
            <a:ext cx="3962399" cy="1810740"/>
          </a:xfrm>
        </p:spPr>
        <p:txBody>
          <a:bodyPr vert="horz" lIns="91440" tIns="45720" rIns="91440" bIns="45720" rtlCol="0" anchor="t">
            <a:normAutofit/>
          </a:bodyPr>
          <a:lstStyle/>
          <a:p>
            <a:pPr algn="l"/>
            <a:r>
              <a:rPr lang="en-US" sz="2200" dirty="0">
                <a:solidFill>
                  <a:schemeClr val="tx2"/>
                </a:solidFill>
              </a:rPr>
              <a:t>Nazreen Akhtar - </a:t>
            </a:r>
            <a:r>
              <a:rPr lang="en-GB" sz="2000" dirty="0">
                <a:solidFill>
                  <a:schemeClr val="tx2"/>
                </a:solidFill>
              </a:rPr>
              <a:t>2128933</a:t>
            </a:r>
          </a:p>
          <a:p>
            <a:pPr algn="l"/>
            <a:endParaRPr lang="en-US" sz="2200" dirty="0">
              <a:solidFill>
                <a:schemeClr val="tx2"/>
              </a:solidFill>
            </a:endParaRPr>
          </a:p>
          <a:p>
            <a:pPr algn="l"/>
            <a:endParaRPr lang="en-US" sz="2200" dirty="0">
              <a:solidFill>
                <a:schemeClr val="tx2"/>
              </a:solidFill>
            </a:endParaRPr>
          </a:p>
          <a:p>
            <a:pPr algn="l"/>
            <a:endParaRPr lang="en-US" sz="2200" dirty="0">
              <a:solidFill>
                <a:schemeClr val="tx2"/>
              </a:solidFill>
            </a:endParaRPr>
          </a:p>
        </p:txBody>
      </p:sp>
      <p:pic>
        <p:nvPicPr>
          <p:cNvPr id="1026" name="Picture 2" descr="UK councils offered cash to take in asylum-seeking children for the long  term – Child in the City">
            <a:extLst>
              <a:ext uri="{FF2B5EF4-FFF2-40B4-BE49-F238E27FC236}">
                <a16:creationId xmlns:a16="http://schemas.microsoft.com/office/drawing/2014/main" id="{08B3A55D-9336-9922-53DE-4E516C2D2C1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86557" y="909738"/>
            <a:ext cx="6402214" cy="4113422"/>
          </a:xfrm>
          <a:prstGeom prst="rect">
            <a:avLst/>
          </a:prstGeom>
          <a:noFill/>
          <a:extLst>
            <a:ext uri="{909E8E84-426E-40DD-AFC4-6F175D3DCCD1}">
              <a14:hiddenFill xmlns:a14="http://schemas.microsoft.com/office/drawing/2010/main">
                <a:solidFill>
                  <a:srgbClr val="FFFFFF"/>
                </a:solidFill>
              </a14:hiddenFill>
            </a:ext>
          </a:extLst>
        </p:spPr>
      </p:pic>
      <p:sp>
        <p:nvSpPr>
          <p:cNvPr id="1108" name="Rectangle 1034">
            <a:extLst>
              <a:ext uri="{FF2B5EF4-FFF2-40B4-BE49-F238E27FC236}">
                <a16:creationId xmlns:a16="http://schemas.microsoft.com/office/drawing/2014/main" id="{B3FAB79E-1E1B-4287-B4EA-26E497404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30812"/>
            <a:ext cx="12192000" cy="112718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09" name="Rectangle 1036">
            <a:extLst>
              <a:ext uri="{FF2B5EF4-FFF2-40B4-BE49-F238E27FC236}">
                <a16:creationId xmlns:a16="http://schemas.microsoft.com/office/drawing/2014/main" id="{A22256D1-A993-4D2E-943C-2E87F8BFC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0" y="5730813"/>
            <a:ext cx="12191999" cy="1127186"/>
          </a:xfrm>
          <a:prstGeom prst="rect">
            <a:avLst/>
          </a:prstGeom>
          <a:blipFill dpi="0" rotWithShape="1">
            <a:blip r:embed="rId4">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B3F5A65A-4776-EF48-43F0-02BEEEE6D8BA}"/>
              </a:ext>
            </a:extLst>
          </p:cNvPr>
          <p:cNvSpPr txBox="1"/>
          <p:nvPr/>
        </p:nvSpPr>
        <p:spPr>
          <a:xfrm>
            <a:off x="835152" y="4029520"/>
            <a:ext cx="3722915" cy="1000274"/>
          </a:xfrm>
          <a:prstGeom prst="rect">
            <a:avLst/>
          </a:prstGeom>
          <a:noFill/>
        </p:spPr>
        <p:txBody>
          <a:bodyPr wrap="square" rtlCol="0">
            <a:spAutoFit/>
          </a:bodyPr>
          <a:lstStyle/>
          <a:p>
            <a:pPr>
              <a:spcAft>
                <a:spcPts val="600"/>
              </a:spcAft>
            </a:pPr>
            <a:r>
              <a:rPr lang="en-GB" dirty="0"/>
              <a:t>LCHS4006 – Psychology in Health and Social Care</a:t>
            </a:r>
          </a:p>
          <a:p>
            <a:pPr>
              <a:spcAft>
                <a:spcPts val="600"/>
              </a:spcAft>
            </a:pPr>
            <a:r>
              <a:rPr lang="en-GB" dirty="0"/>
              <a:t>Hayley Trower</a:t>
            </a:r>
          </a:p>
        </p:txBody>
      </p:sp>
      <p:sp>
        <p:nvSpPr>
          <p:cNvPr id="5" name="TextBox 4">
            <a:extLst>
              <a:ext uri="{FF2B5EF4-FFF2-40B4-BE49-F238E27FC236}">
                <a16:creationId xmlns:a16="http://schemas.microsoft.com/office/drawing/2014/main" id="{0203794B-CCBA-66B9-ED6B-2E848E6DA8AD}"/>
              </a:ext>
            </a:extLst>
          </p:cNvPr>
          <p:cNvSpPr txBox="1"/>
          <p:nvPr/>
        </p:nvSpPr>
        <p:spPr>
          <a:xfrm>
            <a:off x="5186557" y="5029794"/>
            <a:ext cx="336222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(Childinthecity, 2022)</a:t>
            </a:r>
          </a:p>
        </p:txBody>
      </p:sp>
      <p:sp>
        <p:nvSpPr>
          <p:cNvPr id="7" name="Slide Number Placeholder 6">
            <a:extLst>
              <a:ext uri="{FF2B5EF4-FFF2-40B4-BE49-F238E27FC236}">
                <a16:creationId xmlns:a16="http://schemas.microsoft.com/office/drawing/2014/main" id="{B9E91263-CA46-A924-27EF-05BE96A46248}"/>
              </a:ext>
            </a:extLst>
          </p:cNvPr>
          <p:cNvSpPr>
            <a:spLocks noGrp="1"/>
          </p:cNvSpPr>
          <p:nvPr>
            <p:ph type="sldNum" sz="quarter" idx="12"/>
          </p:nvPr>
        </p:nvSpPr>
        <p:spPr>
          <a:xfrm>
            <a:off x="8548777" y="6181164"/>
            <a:ext cx="2743200" cy="365125"/>
          </a:xfrm>
        </p:spPr>
        <p:txBody>
          <a:bodyPr/>
          <a:lstStyle/>
          <a:p>
            <a:r>
              <a:rPr lang="en-US" sz="1100" b="1" dirty="0"/>
              <a:t>1</a:t>
            </a:r>
          </a:p>
        </p:txBody>
      </p:sp>
    </p:spTree>
    <p:extLst>
      <p:ext uri="{BB962C8B-B14F-4D97-AF65-F5344CB8AC3E}">
        <p14:creationId xmlns:p14="http://schemas.microsoft.com/office/powerpoint/2010/main" val="1259099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57" name="Rectangle 205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59" name="Rectangle 2058">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61" name="Rectangle 2060">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50"/>
            <a:ext cx="62546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63" name="Rectangle 2062">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048" y="0"/>
            <a:ext cx="6251447"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3A278A-5403-BC01-A258-AD62B438F117}"/>
              </a:ext>
            </a:extLst>
          </p:cNvPr>
          <p:cNvSpPr>
            <a:spLocks noGrp="1"/>
          </p:cNvSpPr>
          <p:nvPr>
            <p:ph type="title"/>
          </p:nvPr>
        </p:nvSpPr>
        <p:spPr>
          <a:xfrm>
            <a:off x="838200" y="586992"/>
            <a:ext cx="4953000" cy="1664573"/>
          </a:xfrm>
        </p:spPr>
        <p:txBody>
          <a:bodyPr>
            <a:normAutofit/>
          </a:bodyPr>
          <a:lstStyle/>
          <a:p>
            <a:r>
              <a:rPr lang="en-GB" u="sng" dirty="0"/>
              <a:t>Introduction</a:t>
            </a:r>
          </a:p>
        </p:txBody>
      </p:sp>
      <p:sp>
        <p:nvSpPr>
          <p:cNvPr id="3" name="Content Placeholder 2">
            <a:extLst>
              <a:ext uri="{FF2B5EF4-FFF2-40B4-BE49-F238E27FC236}">
                <a16:creationId xmlns:a16="http://schemas.microsoft.com/office/drawing/2014/main" id="{A57F2903-EA15-E8EC-8D16-6F72558B0BB6}"/>
              </a:ext>
            </a:extLst>
          </p:cNvPr>
          <p:cNvSpPr>
            <a:spLocks noGrp="1"/>
          </p:cNvSpPr>
          <p:nvPr>
            <p:ph idx="1"/>
          </p:nvPr>
        </p:nvSpPr>
        <p:spPr>
          <a:xfrm>
            <a:off x="838519" y="2106853"/>
            <a:ext cx="4952681" cy="3728613"/>
          </a:xfrm>
        </p:spPr>
        <p:txBody>
          <a:bodyPr>
            <a:normAutofit fontScale="55000" lnSpcReduction="20000"/>
          </a:bodyPr>
          <a:lstStyle/>
          <a:p>
            <a:pPr marL="0" indent="0">
              <a:buNone/>
            </a:pPr>
            <a:r>
              <a:rPr lang="en-GB" sz="2900" dirty="0"/>
              <a:t>In this presentation I will be presenting </a:t>
            </a:r>
            <a:r>
              <a:rPr lang="en-GB" sz="2900" b="1" dirty="0"/>
              <a:t>two creche activities </a:t>
            </a:r>
            <a:r>
              <a:rPr lang="en-GB" sz="2900" dirty="0"/>
              <a:t>for Refugee children whilst there mothers attend a weekly one hour support session.</a:t>
            </a:r>
          </a:p>
          <a:p>
            <a:pPr marL="0" indent="0">
              <a:buNone/>
            </a:pPr>
            <a:r>
              <a:rPr lang="en-GB" sz="2900" dirty="0"/>
              <a:t>The activities will be for children aged between </a:t>
            </a:r>
            <a:r>
              <a:rPr lang="en-GB" sz="2900" b="1" dirty="0"/>
              <a:t>0-2 </a:t>
            </a:r>
            <a:r>
              <a:rPr lang="en-GB" sz="2900" dirty="0"/>
              <a:t>years and in the </a:t>
            </a:r>
            <a:r>
              <a:rPr lang="en-GB" sz="2900" b="1" dirty="0"/>
              <a:t>Sensorimotor stage </a:t>
            </a:r>
            <a:r>
              <a:rPr lang="en-GB" sz="2900" dirty="0"/>
              <a:t>of Jean Piaget's Theory. (The sensorimotor stage: What it is, its substages, and related activities 2023)</a:t>
            </a:r>
          </a:p>
          <a:p>
            <a:pPr marL="0" indent="0">
              <a:buNone/>
            </a:pPr>
            <a:r>
              <a:rPr lang="en-GB" sz="2900" dirty="0"/>
              <a:t>In the first two years of a child's existence, the </a:t>
            </a:r>
            <a:r>
              <a:rPr lang="en-GB" sz="2900" b="1" dirty="0"/>
              <a:t>sensorimotor stage </a:t>
            </a:r>
            <a:r>
              <a:rPr lang="en-GB" sz="2900" dirty="0"/>
              <a:t>usually occurs. The child's realisation of the differences between themselves and their surroundings is what characterises it. They will then utilise their senses to gather information about themselves and their surroundings. </a:t>
            </a:r>
          </a:p>
          <a:p>
            <a:pPr marL="0" indent="0">
              <a:buNone/>
            </a:pPr>
            <a:endParaRPr lang="en-GB" sz="3400" dirty="0"/>
          </a:p>
          <a:p>
            <a:pPr marL="0" indent="0">
              <a:buNone/>
            </a:pPr>
            <a:endParaRPr lang="en-GB" sz="2900" dirty="0"/>
          </a:p>
          <a:p>
            <a:pPr marL="0" indent="0">
              <a:buNone/>
            </a:pPr>
            <a:endParaRPr lang="en-GB" dirty="0"/>
          </a:p>
          <a:p>
            <a:endParaRPr lang="en-GB" sz="1800" dirty="0"/>
          </a:p>
        </p:txBody>
      </p:sp>
      <p:pic>
        <p:nvPicPr>
          <p:cNvPr id="2050" name="Picture 2" descr="My baby, the refugee: mothers on the hardest journey of their lives |  Refugees | The Guardian">
            <a:extLst>
              <a:ext uri="{FF2B5EF4-FFF2-40B4-BE49-F238E27FC236}">
                <a16:creationId xmlns:a16="http://schemas.microsoft.com/office/drawing/2014/main" id="{F02FB54A-C7A4-9B83-0C0E-00187CCC4F7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726" t="2528" r="27690" b="-2529"/>
          <a:stretch/>
        </p:blipFill>
        <p:spPr bwMode="auto">
          <a:xfrm>
            <a:off x="6858001" y="567942"/>
            <a:ext cx="4724400" cy="5716862"/>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8D4DEF9E-ED05-A2B0-FC53-3D8446119C2E}"/>
              </a:ext>
            </a:extLst>
          </p:cNvPr>
          <p:cNvSpPr>
            <a:spLocks noGrp="1"/>
          </p:cNvSpPr>
          <p:nvPr>
            <p:ph type="sldNum" sz="quarter" idx="12"/>
          </p:nvPr>
        </p:nvSpPr>
        <p:spPr>
          <a:xfrm>
            <a:off x="8592671" y="6206276"/>
            <a:ext cx="2743200" cy="365125"/>
          </a:xfrm>
        </p:spPr>
        <p:txBody>
          <a:bodyPr/>
          <a:lstStyle/>
          <a:p>
            <a:r>
              <a:rPr lang="en-US" sz="1100" b="1" dirty="0">
                <a:solidFill>
                  <a:schemeClr val="tx2">
                    <a:lumMod val="75000"/>
                    <a:lumOff val="25000"/>
                    <a:alpha val="60000"/>
                  </a:schemeClr>
                </a:solidFill>
              </a:rPr>
              <a:t>2</a:t>
            </a:r>
          </a:p>
        </p:txBody>
      </p:sp>
    </p:spTree>
    <p:extLst>
      <p:ext uri="{BB962C8B-B14F-4D97-AF65-F5344CB8AC3E}">
        <p14:creationId xmlns:p14="http://schemas.microsoft.com/office/powerpoint/2010/main" val="92029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0" name="Rectangle 308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101" name="Rectangle 308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102" name="Rectangle 3084">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03" name="Rectangle 3086">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120925-EBC1-DC4C-0658-DCCD4E97BC38}"/>
              </a:ext>
            </a:extLst>
          </p:cNvPr>
          <p:cNvSpPr>
            <a:spLocks noGrp="1"/>
          </p:cNvSpPr>
          <p:nvPr>
            <p:ph type="title"/>
          </p:nvPr>
        </p:nvSpPr>
        <p:spPr>
          <a:xfrm>
            <a:off x="5638800" y="1066800"/>
            <a:ext cx="5334000" cy="1997075"/>
          </a:xfrm>
        </p:spPr>
        <p:txBody>
          <a:bodyPr>
            <a:normAutofit/>
          </a:bodyPr>
          <a:lstStyle/>
          <a:p>
            <a:r>
              <a:rPr lang="en-GB" u="sng" dirty="0">
                <a:solidFill>
                  <a:schemeClr val="tx2"/>
                </a:solidFill>
              </a:rPr>
              <a:t>Creche Activities </a:t>
            </a:r>
          </a:p>
        </p:txBody>
      </p:sp>
      <p:pic>
        <p:nvPicPr>
          <p:cNvPr id="3074" name="Picture 2" descr="Sensory Activities for Babies, Infants &amp; Toddlers | Procare">
            <a:extLst>
              <a:ext uri="{FF2B5EF4-FFF2-40B4-BE49-F238E27FC236}">
                <a16:creationId xmlns:a16="http://schemas.microsoft.com/office/drawing/2014/main" id="{73B898B7-2FEA-5AC5-70C8-F26B1260883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521070" y="1066800"/>
            <a:ext cx="3301083" cy="22860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What Are Play-Based Learning Child Care Activities?">
            <a:extLst>
              <a:ext uri="{FF2B5EF4-FFF2-40B4-BE49-F238E27FC236}">
                <a16:creationId xmlns:a16="http://schemas.microsoft.com/office/drawing/2014/main" id="{15EB58A3-54AC-AA69-B420-5D62B000E990}"/>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459252" y="3598679"/>
            <a:ext cx="3424719" cy="2286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6FFEE7D-A08C-D457-DBAF-427BD4D4FD3D}"/>
              </a:ext>
            </a:extLst>
          </p:cNvPr>
          <p:cNvSpPr>
            <a:spLocks noGrp="1"/>
          </p:cNvSpPr>
          <p:nvPr>
            <p:ph idx="1"/>
          </p:nvPr>
        </p:nvSpPr>
        <p:spPr>
          <a:xfrm>
            <a:off x="5515827" y="2608080"/>
            <a:ext cx="5216921" cy="3183120"/>
          </a:xfrm>
        </p:spPr>
        <p:txBody>
          <a:bodyPr>
            <a:normAutofit/>
          </a:bodyPr>
          <a:lstStyle/>
          <a:p>
            <a:r>
              <a:rPr lang="en-GB" sz="1300" dirty="0">
                <a:solidFill>
                  <a:schemeClr val="tx2"/>
                </a:solidFill>
                <a:latin typeface="Arial" panose="020B0604020202020204" pitchFamily="34" charset="0"/>
                <a:cs typeface="Arial" panose="020B0604020202020204" pitchFamily="34" charset="0"/>
              </a:rPr>
              <a:t>Young children are looked after during the day in a crèche while their parents or carers work on other tasks on the same property. </a:t>
            </a:r>
          </a:p>
          <a:p>
            <a:r>
              <a:rPr lang="en-GB" sz="1300" dirty="0">
                <a:solidFill>
                  <a:schemeClr val="tx2"/>
                </a:solidFill>
                <a:latin typeface="Arial" panose="020B0604020202020204" pitchFamily="34" charset="0"/>
                <a:cs typeface="Arial" panose="020B0604020202020204" pitchFamily="34" charset="0"/>
              </a:rPr>
              <a:t>They can be attending classes, working, or shopping. In this instance, the mothers will go to a weekly session that lasts an hour.</a:t>
            </a:r>
          </a:p>
          <a:p>
            <a:r>
              <a:rPr lang="en-GB" sz="1300" dirty="0">
                <a:solidFill>
                  <a:schemeClr val="tx2"/>
                </a:solidFill>
                <a:latin typeface="Arial" panose="020B0604020202020204" pitchFamily="34" charset="0"/>
                <a:cs typeface="Arial" panose="020B0604020202020204" pitchFamily="34" charset="0"/>
              </a:rPr>
              <a:t>The importance of Creche Activities is that it allows children develop by helping them use there brain and interact with others. </a:t>
            </a:r>
            <a:r>
              <a:rPr lang="en-GB" sz="1100" i="1" dirty="0">
                <a:solidFill>
                  <a:schemeClr val="tx2"/>
                </a:solidFill>
                <a:effectLst/>
                <a:latin typeface="Arial" panose="020B0604020202020204" pitchFamily="34" charset="0"/>
                <a:cs typeface="Arial" panose="020B0604020202020204" pitchFamily="34" charset="0"/>
              </a:rPr>
              <a:t>(Playgroups and Crèches</a:t>
            </a:r>
            <a:r>
              <a:rPr lang="en-GB" sz="1100" i="1" dirty="0">
                <a:solidFill>
                  <a:schemeClr val="tx2"/>
                </a:solidFill>
                <a:latin typeface="Arial" panose="020B0604020202020204" pitchFamily="34" charset="0"/>
                <a:cs typeface="Arial" panose="020B0604020202020204" pitchFamily="34" charset="0"/>
              </a:rPr>
              <a:t>, </a:t>
            </a:r>
            <a:r>
              <a:rPr lang="en-GB" sz="1100" dirty="0">
                <a:solidFill>
                  <a:schemeClr val="tx2"/>
                </a:solidFill>
                <a:effectLst/>
                <a:latin typeface="Arial" panose="020B0604020202020204" pitchFamily="34" charset="0"/>
                <a:cs typeface="Arial" panose="020B0604020202020204" pitchFamily="34" charset="0"/>
              </a:rPr>
              <a:t>2021</a:t>
            </a:r>
            <a:r>
              <a:rPr lang="en-GB" sz="1100" dirty="0">
                <a:solidFill>
                  <a:schemeClr val="tx2"/>
                </a:solidFill>
                <a:latin typeface="Arial" panose="020B0604020202020204" pitchFamily="34" charset="0"/>
                <a:cs typeface="Arial" panose="020B0604020202020204" pitchFamily="34" charset="0"/>
              </a:rPr>
              <a:t>)</a:t>
            </a:r>
          </a:p>
        </p:txBody>
      </p:sp>
      <p:sp>
        <p:nvSpPr>
          <p:cNvPr id="4" name="TextBox 3">
            <a:extLst>
              <a:ext uri="{FF2B5EF4-FFF2-40B4-BE49-F238E27FC236}">
                <a16:creationId xmlns:a16="http://schemas.microsoft.com/office/drawing/2014/main" id="{CC5B6699-2789-E2F0-F996-88615305E0BA}"/>
              </a:ext>
            </a:extLst>
          </p:cNvPr>
          <p:cNvSpPr txBox="1"/>
          <p:nvPr/>
        </p:nvSpPr>
        <p:spPr>
          <a:xfrm>
            <a:off x="1456205" y="5868948"/>
            <a:ext cx="202720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(Tootris, 2023)</a:t>
            </a:r>
          </a:p>
        </p:txBody>
      </p:sp>
      <p:sp>
        <p:nvSpPr>
          <p:cNvPr id="5" name="TextBox 4">
            <a:extLst>
              <a:ext uri="{FF2B5EF4-FFF2-40B4-BE49-F238E27FC236}">
                <a16:creationId xmlns:a16="http://schemas.microsoft.com/office/drawing/2014/main" id="{0D726C9A-5548-320D-CB97-5384EE33B680}"/>
              </a:ext>
            </a:extLst>
          </p:cNvPr>
          <p:cNvSpPr txBox="1"/>
          <p:nvPr/>
        </p:nvSpPr>
        <p:spPr>
          <a:xfrm>
            <a:off x="1456205" y="3344935"/>
            <a:ext cx="336594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(Procare Solutions, 2020)</a:t>
            </a:r>
          </a:p>
        </p:txBody>
      </p:sp>
      <p:sp>
        <p:nvSpPr>
          <p:cNvPr id="7" name="Slide Number Placeholder 6">
            <a:extLst>
              <a:ext uri="{FF2B5EF4-FFF2-40B4-BE49-F238E27FC236}">
                <a16:creationId xmlns:a16="http://schemas.microsoft.com/office/drawing/2014/main" id="{E546E93B-936B-7B38-1BA3-424F1C90FAA1}"/>
              </a:ext>
            </a:extLst>
          </p:cNvPr>
          <p:cNvSpPr>
            <a:spLocks noGrp="1"/>
          </p:cNvSpPr>
          <p:nvPr>
            <p:ph type="sldNum" sz="quarter" idx="12"/>
          </p:nvPr>
        </p:nvSpPr>
        <p:spPr>
          <a:xfrm>
            <a:off x="8592671" y="6199094"/>
            <a:ext cx="2743200" cy="365125"/>
          </a:xfrm>
        </p:spPr>
        <p:txBody>
          <a:bodyPr/>
          <a:lstStyle/>
          <a:p>
            <a:r>
              <a:rPr lang="en-US" sz="1100" b="1" dirty="0"/>
              <a:t>3</a:t>
            </a:r>
          </a:p>
        </p:txBody>
      </p:sp>
    </p:spTree>
    <p:extLst>
      <p:ext uri="{BB962C8B-B14F-4D97-AF65-F5344CB8AC3E}">
        <p14:creationId xmlns:p14="http://schemas.microsoft.com/office/powerpoint/2010/main" val="2279743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153" name="Rectangle 615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155" name="Rectangle 6154">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157" name="Rectangle 6156">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9" name="Rectangle 6158">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30B28F5-A18C-CA9C-8125-548B3F665DB3}"/>
              </a:ext>
            </a:extLst>
          </p:cNvPr>
          <p:cNvSpPr>
            <a:spLocks noGrp="1"/>
          </p:cNvSpPr>
          <p:nvPr>
            <p:ph type="title"/>
          </p:nvPr>
        </p:nvSpPr>
        <p:spPr>
          <a:xfrm>
            <a:off x="6553200" y="586992"/>
            <a:ext cx="4953000" cy="1664573"/>
          </a:xfrm>
        </p:spPr>
        <p:txBody>
          <a:bodyPr>
            <a:normAutofit/>
          </a:bodyPr>
          <a:lstStyle/>
          <a:p>
            <a:r>
              <a:rPr lang="en-GB" u="sng" dirty="0">
                <a:solidFill>
                  <a:schemeClr val="tx2"/>
                </a:solidFill>
              </a:rPr>
              <a:t>Jean Piaget</a:t>
            </a:r>
          </a:p>
        </p:txBody>
      </p:sp>
      <p:pic>
        <p:nvPicPr>
          <p:cNvPr id="6146" name="Picture 2" descr="Jean Piaget | Biography, Theory, &amp; Facts | Britannica">
            <a:extLst>
              <a:ext uri="{FF2B5EF4-FFF2-40B4-BE49-F238E27FC236}">
                <a16:creationId xmlns:a16="http://schemas.microsoft.com/office/drawing/2014/main" id="{3284E86F-8742-F635-CE54-8BF2E18D241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39266" y="559313"/>
            <a:ext cx="4058972" cy="571686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635B4C8-5650-7545-97BB-1B9FCDA32811}"/>
              </a:ext>
            </a:extLst>
          </p:cNvPr>
          <p:cNvSpPr>
            <a:spLocks noGrp="1"/>
          </p:cNvSpPr>
          <p:nvPr>
            <p:ph idx="1"/>
          </p:nvPr>
        </p:nvSpPr>
        <p:spPr>
          <a:xfrm>
            <a:off x="6553519" y="1878253"/>
            <a:ext cx="5257481" cy="4776547"/>
          </a:xfrm>
        </p:spPr>
        <p:txBody>
          <a:bodyPr>
            <a:normAutofit/>
          </a:bodyPr>
          <a:lstStyle/>
          <a:p>
            <a:pPr marL="0" indent="0">
              <a:buNone/>
            </a:pPr>
            <a:r>
              <a:rPr lang="en-GB" sz="1100" dirty="0">
                <a:solidFill>
                  <a:schemeClr val="tx2"/>
                </a:solidFill>
                <a:latin typeface="Arial" panose="020B0604020202020204" pitchFamily="34" charset="0"/>
                <a:cs typeface="Arial" panose="020B0604020202020204" pitchFamily="34" charset="0"/>
              </a:rPr>
              <a:t>Jean Piaget was a psychologists and epistemologists</a:t>
            </a:r>
          </a:p>
          <a:p>
            <a:pPr marL="0" indent="0">
              <a:buNone/>
            </a:pPr>
            <a:r>
              <a:rPr lang="en-GB" sz="1100" dirty="0">
                <a:solidFill>
                  <a:schemeClr val="tx2"/>
                </a:solidFill>
                <a:latin typeface="Arial" panose="020B0604020202020204" pitchFamily="34" charset="0"/>
                <a:cs typeface="Arial" panose="020B0604020202020204" pitchFamily="34" charset="0"/>
              </a:rPr>
              <a:t>He developed the theory of Human Cognitive (Genetic Epistemology)</a:t>
            </a:r>
          </a:p>
          <a:p>
            <a:pPr marL="0" indent="0">
              <a:buNone/>
            </a:pPr>
            <a:r>
              <a:rPr lang="en-GB" sz="1100" dirty="0">
                <a:solidFill>
                  <a:schemeClr val="tx2"/>
                </a:solidFill>
                <a:latin typeface="Arial" panose="020B0604020202020204" pitchFamily="34" charset="0"/>
                <a:cs typeface="Arial" panose="020B0604020202020204" pitchFamily="34" charset="0"/>
              </a:rPr>
              <a:t>One of the first voices in the subject of child psychology was Jean Piaget. </a:t>
            </a:r>
          </a:p>
          <a:p>
            <a:pPr marL="0" indent="0">
              <a:buNone/>
            </a:pPr>
            <a:r>
              <a:rPr lang="en-GB" sz="1100" b="1" dirty="0">
                <a:solidFill>
                  <a:schemeClr val="tx2"/>
                </a:solidFill>
                <a:latin typeface="Arial" panose="020B0604020202020204" pitchFamily="34" charset="0"/>
                <a:cs typeface="Arial" panose="020B0604020202020204" pitchFamily="34" charset="0"/>
              </a:rPr>
              <a:t>Sensorimotor, preoperational, concrete operational, and formal operational </a:t>
            </a:r>
            <a:r>
              <a:rPr lang="en-GB" sz="1100" dirty="0">
                <a:solidFill>
                  <a:schemeClr val="tx2"/>
                </a:solidFill>
                <a:latin typeface="Arial" panose="020B0604020202020204" pitchFamily="34" charset="0"/>
                <a:cs typeface="Arial" panose="020B0604020202020204" pitchFamily="34" charset="0"/>
              </a:rPr>
              <a:t>are the four stages of this cognitive framework. </a:t>
            </a:r>
          </a:p>
          <a:p>
            <a:pPr marL="0" indent="0">
              <a:buNone/>
            </a:pPr>
            <a:r>
              <a:rPr lang="en-GB" sz="1100" dirty="0">
                <a:solidFill>
                  <a:schemeClr val="tx2"/>
                </a:solidFill>
                <a:latin typeface="Arial" panose="020B0604020202020204" pitchFamily="34" charset="0"/>
                <a:cs typeface="Arial" panose="020B0604020202020204" pitchFamily="34" charset="0"/>
              </a:rPr>
              <a:t>His finding has several significant ramifications, one of which is that children do not inherit the same cognitive abilities as adults. Children's cognitive processes, in contrast:</a:t>
            </a:r>
          </a:p>
          <a:p>
            <a:r>
              <a:rPr lang="en-GB" sz="1100" dirty="0">
                <a:solidFill>
                  <a:schemeClr val="tx2"/>
                </a:solidFill>
                <a:latin typeface="Arial" panose="020B0604020202020204" pitchFamily="34" charset="0"/>
                <a:cs typeface="Arial" panose="020B0604020202020204" pitchFamily="34" charset="0"/>
              </a:rPr>
              <a:t>Develop over time</a:t>
            </a:r>
          </a:p>
          <a:p>
            <a:r>
              <a:rPr lang="en-GB" sz="1100" dirty="0">
                <a:solidFill>
                  <a:schemeClr val="tx2"/>
                </a:solidFill>
                <a:latin typeface="Arial" panose="020B0604020202020204" pitchFamily="34" charset="0"/>
                <a:cs typeface="Arial" panose="020B0604020202020204" pitchFamily="34" charset="0"/>
              </a:rPr>
              <a:t>Develop in response to their environment</a:t>
            </a:r>
          </a:p>
          <a:p>
            <a:r>
              <a:rPr lang="en-GB" sz="1100" dirty="0">
                <a:solidFill>
                  <a:schemeClr val="tx2"/>
                </a:solidFill>
                <a:latin typeface="Arial" panose="020B0604020202020204" pitchFamily="34" charset="0"/>
                <a:cs typeface="Arial" panose="020B0604020202020204" pitchFamily="34" charset="0"/>
              </a:rPr>
              <a:t>Updated with exposure to new information.</a:t>
            </a:r>
          </a:p>
          <a:p>
            <a:pPr marL="0" indent="0">
              <a:buNone/>
            </a:pPr>
            <a:endParaRPr lang="en-GB" sz="1800" dirty="0">
              <a:solidFill>
                <a:schemeClr val="tx2"/>
              </a:solidFill>
            </a:endParaRPr>
          </a:p>
        </p:txBody>
      </p:sp>
      <p:sp>
        <p:nvSpPr>
          <p:cNvPr id="7" name="TextBox 6">
            <a:extLst>
              <a:ext uri="{FF2B5EF4-FFF2-40B4-BE49-F238E27FC236}">
                <a16:creationId xmlns:a16="http://schemas.microsoft.com/office/drawing/2014/main" id="{B67AFE86-B5D2-8D21-9D40-6A4681ACF2DE}"/>
              </a:ext>
            </a:extLst>
          </p:cNvPr>
          <p:cNvSpPr txBox="1"/>
          <p:nvPr/>
        </p:nvSpPr>
        <p:spPr>
          <a:xfrm>
            <a:off x="805544" y="6272033"/>
            <a:ext cx="447402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(Britannica, 2023)</a:t>
            </a:r>
          </a:p>
        </p:txBody>
      </p:sp>
      <p:sp>
        <p:nvSpPr>
          <p:cNvPr id="5" name="Slide Number Placeholder 4">
            <a:extLst>
              <a:ext uri="{FF2B5EF4-FFF2-40B4-BE49-F238E27FC236}">
                <a16:creationId xmlns:a16="http://schemas.microsoft.com/office/drawing/2014/main" id="{684031C2-4B6D-B43C-F461-A4DE7D6932CA}"/>
              </a:ext>
            </a:extLst>
          </p:cNvPr>
          <p:cNvSpPr>
            <a:spLocks noGrp="1"/>
          </p:cNvSpPr>
          <p:nvPr>
            <p:ph type="sldNum" sz="quarter" idx="12"/>
          </p:nvPr>
        </p:nvSpPr>
        <p:spPr>
          <a:xfrm>
            <a:off x="8643256" y="6168518"/>
            <a:ext cx="2743200" cy="365125"/>
          </a:xfrm>
        </p:spPr>
        <p:txBody>
          <a:bodyPr/>
          <a:lstStyle/>
          <a:p>
            <a:r>
              <a:rPr lang="en-US" sz="1100" b="1" dirty="0">
                <a:solidFill>
                  <a:schemeClr val="tx2">
                    <a:lumMod val="75000"/>
                    <a:lumOff val="25000"/>
                    <a:alpha val="60000"/>
                  </a:schemeClr>
                </a:solidFill>
              </a:rPr>
              <a:t>4</a:t>
            </a:r>
          </a:p>
        </p:txBody>
      </p:sp>
    </p:spTree>
    <p:extLst>
      <p:ext uri="{BB962C8B-B14F-4D97-AF65-F5344CB8AC3E}">
        <p14:creationId xmlns:p14="http://schemas.microsoft.com/office/powerpoint/2010/main" val="196942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18" name="Rectangle 4117">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EEFDFE18-3AD5-7245-0354-7975F41661DB}"/>
              </a:ext>
            </a:extLst>
          </p:cNvPr>
          <p:cNvSpPr>
            <a:spLocks noGrp="1"/>
          </p:cNvSpPr>
          <p:nvPr>
            <p:ph type="title"/>
          </p:nvPr>
        </p:nvSpPr>
        <p:spPr>
          <a:xfrm>
            <a:off x="838200" y="586992"/>
            <a:ext cx="4953000" cy="1664573"/>
          </a:xfrm>
        </p:spPr>
        <p:txBody>
          <a:bodyPr>
            <a:normAutofit/>
          </a:bodyPr>
          <a:lstStyle/>
          <a:p>
            <a:r>
              <a:rPr lang="en-GB" u="sng" dirty="0">
                <a:solidFill>
                  <a:schemeClr val="tx2"/>
                </a:solidFill>
              </a:rPr>
              <a:t>Creche Activity 1 </a:t>
            </a:r>
          </a:p>
        </p:txBody>
      </p:sp>
      <p:sp>
        <p:nvSpPr>
          <p:cNvPr id="3" name="Content Placeholder 2">
            <a:extLst>
              <a:ext uri="{FF2B5EF4-FFF2-40B4-BE49-F238E27FC236}">
                <a16:creationId xmlns:a16="http://schemas.microsoft.com/office/drawing/2014/main" id="{F2763D95-A186-C6CC-F2A1-BB8C85376D17}"/>
              </a:ext>
            </a:extLst>
          </p:cNvPr>
          <p:cNvSpPr>
            <a:spLocks noGrp="1"/>
          </p:cNvSpPr>
          <p:nvPr>
            <p:ph idx="1"/>
          </p:nvPr>
        </p:nvSpPr>
        <p:spPr>
          <a:xfrm>
            <a:off x="683071" y="1882736"/>
            <a:ext cx="4952681" cy="4366584"/>
          </a:xfrm>
        </p:spPr>
        <p:txBody>
          <a:bodyPr>
            <a:normAutofit lnSpcReduction="10000"/>
          </a:bodyPr>
          <a:lstStyle/>
          <a:p>
            <a:pPr marL="0" indent="0">
              <a:lnSpc>
                <a:spcPct val="100000"/>
              </a:lnSpc>
              <a:buNone/>
            </a:pPr>
            <a:r>
              <a:rPr lang="en-GB" sz="1200" b="1" dirty="0">
                <a:solidFill>
                  <a:schemeClr val="tx2"/>
                </a:solidFill>
                <a:latin typeface="Arial" panose="020B0604020202020204" pitchFamily="34" charset="0"/>
                <a:cs typeface="Arial" panose="020B0604020202020204" pitchFamily="34" charset="0"/>
              </a:rPr>
              <a:t>Tactile Play:</a:t>
            </a:r>
          </a:p>
          <a:p>
            <a:pPr marL="0" indent="0">
              <a:lnSpc>
                <a:spcPct val="100000"/>
              </a:lnSpc>
              <a:buNone/>
            </a:pPr>
            <a:r>
              <a:rPr lang="en-GB" sz="1200" dirty="0">
                <a:solidFill>
                  <a:schemeClr val="tx2"/>
                </a:solidFill>
                <a:latin typeface="Arial" panose="020B0604020202020204" pitchFamily="34" charset="0"/>
                <a:cs typeface="Arial" panose="020B0604020202020204" pitchFamily="34" charset="0"/>
              </a:rPr>
              <a:t>This activity involves the child playing with substances, in which they can manipulate. This helps them learn about various types of sensations and develop their creativity and motor skills. Touching and feeling is one of the first skills babies learn as they wont have developed any language skills and therefore will touch and feel everything as a way to explore an objects properties and to play with them. This activity has been discovered by Jean Piaget.</a:t>
            </a:r>
          </a:p>
          <a:p>
            <a:pPr>
              <a:lnSpc>
                <a:spcPct val="100000"/>
              </a:lnSpc>
            </a:pPr>
            <a:r>
              <a:rPr lang="en-GB" sz="1200" dirty="0">
                <a:solidFill>
                  <a:schemeClr val="tx2"/>
                </a:solidFill>
                <a:latin typeface="Arial" panose="020B0604020202020204" pitchFamily="34" charset="0"/>
                <a:cs typeface="Arial" panose="020B0604020202020204" pitchFamily="34" charset="0"/>
              </a:rPr>
              <a:t>For example give the child play dough in a variety of colours. Show how to make balls, flatten them, or combine smaller balls to form larger ones.</a:t>
            </a:r>
          </a:p>
          <a:p>
            <a:pPr>
              <a:lnSpc>
                <a:spcPct val="100000"/>
              </a:lnSpc>
            </a:pPr>
            <a:r>
              <a:rPr lang="en-GB" sz="1200" dirty="0">
                <a:solidFill>
                  <a:schemeClr val="tx2"/>
                </a:solidFill>
                <a:latin typeface="Arial" panose="020B0604020202020204" pitchFamily="34" charset="0"/>
                <a:cs typeface="Arial" panose="020B0604020202020204" pitchFamily="34" charset="0"/>
              </a:rPr>
              <a:t>Another example is training a toddler to bounce and roll a ball. This can boost the child's motor coordination and fine motor skills. Try balls with bells or other noisemakers inside, or balls of various forms and colours. They should be encouraged to catch the balls and return them to you. (Raypole, 2019)</a:t>
            </a:r>
          </a:p>
          <a:p>
            <a:pPr>
              <a:lnSpc>
                <a:spcPct val="100000"/>
              </a:lnSpc>
            </a:pPr>
            <a:r>
              <a:rPr lang="en-GB" sz="1200" dirty="0">
                <a:solidFill>
                  <a:schemeClr val="tx2"/>
                </a:solidFill>
                <a:latin typeface="Arial" panose="020B0604020202020204" pitchFamily="34" charset="0"/>
                <a:cs typeface="Arial" panose="020B0604020202020204" pitchFamily="34" charset="0"/>
              </a:rPr>
              <a:t>Give your young child some empty bowls, and encourage them to fill each dish with water as they go. Teaching children how to combine colours to create artwork using their hands or fingerprints is a fantastic additional technique to promote tactile play. Provide your kid some toys and games that let them tap or hammer out music. (Garoo &amp; Putten, 2023)</a:t>
            </a:r>
          </a:p>
          <a:p>
            <a:pPr>
              <a:lnSpc>
                <a:spcPct val="100000"/>
              </a:lnSpc>
            </a:pPr>
            <a:endParaRPr lang="en-GB" sz="1200" dirty="0">
              <a:solidFill>
                <a:schemeClr val="tx2"/>
              </a:solidFill>
              <a:latin typeface="Arial" panose="020B0604020202020204" pitchFamily="34" charset="0"/>
              <a:cs typeface="Arial" panose="020B0604020202020204" pitchFamily="34" charset="0"/>
            </a:endParaRPr>
          </a:p>
          <a:p>
            <a:pPr>
              <a:lnSpc>
                <a:spcPct val="100000"/>
              </a:lnSpc>
            </a:pPr>
            <a:endParaRPr lang="en-GB" sz="1200" dirty="0">
              <a:solidFill>
                <a:schemeClr val="tx2"/>
              </a:solidFill>
              <a:latin typeface="Arial" panose="020B0604020202020204" pitchFamily="34" charset="0"/>
              <a:cs typeface="Arial" panose="020B0604020202020204" pitchFamily="34" charset="0"/>
            </a:endParaRPr>
          </a:p>
          <a:p>
            <a:pPr marL="0" indent="0">
              <a:lnSpc>
                <a:spcPct val="100000"/>
              </a:lnSpc>
              <a:buNone/>
            </a:pPr>
            <a:endParaRPr lang="en-GB" sz="1200" dirty="0">
              <a:solidFill>
                <a:schemeClr val="tx2"/>
              </a:solidFill>
              <a:latin typeface="Arial" panose="020B0604020202020204" pitchFamily="34" charset="0"/>
              <a:cs typeface="Arial" panose="020B0604020202020204" pitchFamily="34" charset="0"/>
            </a:endParaRPr>
          </a:p>
          <a:p>
            <a:pPr marL="0" indent="0">
              <a:lnSpc>
                <a:spcPct val="100000"/>
              </a:lnSpc>
              <a:buNone/>
            </a:pPr>
            <a:endParaRPr lang="en-GB" sz="1100" b="1" dirty="0">
              <a:solidFill>
                <a:schemeClr val="tx2"/>
              </a:solidFill>
            </a:endParaRPr>
          </a:p>
          <a:p>
            <a:pPr marL="0" indent="0">
              <a:lnSpc>
                <a:spcPct val="100000"/>
              </a:lnSpc>
              <a:buNone/>
            </a:pPr>
            <a:endParaRPr lang="en-GB" sz="1100" b="1" dirty="0">
              <a:solidFill>
                <a:schemeClr val="tx2"/>
              </a:solidFill>
            </a:endParaRPr>
          </a:p>
        </p:txBody>
      </p:sp>
      <p:sp>
        <p:nvSpPr>
          <p:cNvPr id="4120" name="Rectangle 4119">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22" name="Rectangle 4121">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5352" y="0"/>
            <a:ext cx="594664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124" name="Rectangle 4123">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5352" y="0"/>
            <a:ext cx="5943600"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100" name="Picture 4" descr="7 Years of Conflict in Syria: Meet 7 Refugee Children Who Dream of Home |  Action Against Hunger">
            <a:extLst>
              <a:ext uri="{FF2B5EF4-FFF2-40B4-BE49-F238E27FC236}">
                <a16:creationId xmlns:a16="http://schemas.microsoft.com/office/drawing/2014/main" id="{8F1BFFEE-BD01-25FE-E05B-2960A7C7B3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3489"/>
          <a:stretch/>
        </p:blipFill>
        <p:spPr bwMode="auto">
          <a:xfrm>
            <a:off x="6626750" y="190599"/>
            <a:ext cx="4724400" cy="2728151"/>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Sensory Play Room | Farmington Libraries">
            <a:extLst>
              <a:ext uri="{FF2B5EF4-FFF2-40B4-BE49-F238E27FC236}">
                <a16:creationId xmlns:a16="http://schemas.microsoft.com/office/drawing/2014/main" id="{B8004AFE-9C25-A4D1-C077-7EE1E312FD9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3489"/>
          <a:stretch/>
        </p:blipFill>
        <p:spPr bwMode="auto">
          <a:xfrm>
            <a:off x="6854952" y="3521169"/>
            <a:ext cx="4724400" cy="272815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68F17D0-3B27-FBB7-4262-F65DD2EA4F27}"/>
              </a:ext>
            </a:extLst>
          </p:cNvPr>
          <p:cNvSpPr txBox="1"/>
          <p:nvPr/>
        </p:nvSpPr>
        <p:spPr>
          <a:xfrm>
            <a:off x="6854952" y="6260244"/>
            <a:ext cx="4169044"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Farmington Libraries, 2023)</a:t>
            </a:r>
          </a:p>
        </p:txBody>
      </p:sp>
      <p:sp>
        <p:nvSpPr>
          <p:cNvPr id="11" name="TextBox 10">
            <a:extLst>
              <a:ext uri="{FF2B5EF4-FFF2-40B4-BE49-F238E27FC236}">
                <a16:creationId xmlns:a16="http://schemas.microsoft.com/office/drawing/2014/main" id="{7B881EC8-AE58-CFA7-2526-28D3EE380BAD}"/>
              </a:ext>
            </a:extLst>
          </p:cNvPr>
          <p:cNvSpPr txBox="1"/>
          <p:nvPr/>
        </p:nvSpPr>
        <p:spPr>
          <a:xfrm>
            <a:off x="6626033" y="2929674"/>
            <a:ext cx="3342933"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(Action against hunger, 2018)</a:t>
            </a:r>
          </a:p>
        </p:txBody>
      </p:sp>
      <p:sp>
        <p:nvSpPr>
          <p:cNvPr id="13" name="Slide Number Placeholder 12">
            <a:extLst>
              <a:ext uri="{FF2B5EF4-FFF2-40B4-BE49-F238E27FC236}">
                <a16:creationId xmlns:a16="http://schemas.microsoft.com/office/drawing/2014/main" id="{ACCBBE36-2A96-28D3-1ACA-57FE1BB6A02E}"/>
              </a:ext>
            </a:extLst>
          </p:cNvPr>
          <p:cNvSpPr>
            <a:spLocks noGrp="1"/>
          </p:cNvSpPr>
          <p:nvPr>
            <p:ph type="sldNum" sz="quarter" idx="12"/>
          </p:nvPr>
        </p:nvSpPr>
        <p:spPr>
          <a:xfrm>
            <a:off x="8597366" y="6249320"/>
            <a:ext cx="2743200" cy="365125"/>
          </a:xfrm>
        </p:spPr>
        <p:txBody>
          <a:bodyPr/>
          <a:lstStyle/>
          <a:p>
            <a:r>
              <a:rPr lang="en-US" sz="1100" b="1" dirty="0"/>
              <a:t>5</a:t>
            </a:r>
          </a:p>
        </p:txBody>
      </p:sp>
    </p:spTree>
    <p:extLst>
      <p:ext uri="{BB962C8B-B14F-4D97-AF65-F5344CB8AC3E}">
        <p14:creationId xmlns:p14="http://schemas.microsoft.com/office/powerpoint/2010/main" val="2699016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131" name="Rectangle 513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133" name="Rectangle 5132">
            <a:extLst>
              <a:ext uri="{FF2B5EF4-FFF2-40B4-BE49-F238E27FC236}">
                <a16:creationId xmlns:a16="http://schemas.microsoft.com/office/drawing/2014/main" id="{36591AA4-106C-4EB4-8352-EEB6C4491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
            <a:ext cx="1219199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5" name="Rectangle 5134">
            <a:extLst>
              <a:ext uri="{FF2B5EF4-FFF2-40B4-BE49-F238E27FC236}">
                <a16:creationId xmlns:a16="http://schemas.microsoft.com/office/drawing/2014/main" id="{8FF0842D-03BF-4DC0-8DC1-10183EB6A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F660BD-DB35-A43F-E018-28B77DE423B7}"/>
              </a:ext>
            </a:extLst>
          </p:cNvPr>
          <p:cNvSpPr>
            <a:spLocks noGrp="1"/>
          </p:cNvSpPr>
          <p:nvPr>
            <p:ph type="title"/>
          </p:nvPr>
        </p:nvSpPr>
        <p:spPr>
          <a:xfrm>
            <a:off x="5638800" y="668929"/>
            <a:ext cx="5334000" cy="1997075"/>
          </a:xfrm>
        </p:spPr>
        <p:txBody>
          <a:bodyPr>
            <a:normAutofit/>
          </a:bodyPr>
          <a:lstStyle/>
          <a:p>
            <a:r>
              <a:rPr lang="en-GB" u="sng" dirty="0">
                <a:solidFill>
                  <a:schemeClr val="tx2"/>
                </a:solidFill>
              </a:rPr>
              <a:t>Creche Activity 2 </a:t>
            </a:r>
            <a:endParaRPr lang="en-GB" dirty="0">
              <a:solidFill>
                <a:schemeClr val="tx2"/>
              </a:solidFill>
            </a:endParaRPr>
          </a:p>
        </p:txBody>
      </p:sp>
      <p:pic>
        <p:nvPicPr>
          <p:cNvPr id="5124" name="Picture 4" descr="What is Object Permanence – Happiest Baby">
            <a:extLst>
              <a:ext uri="{FF2B5EF4-FFF2-40B4-BE49-F238E27FC236}">
                <a16:creationId xmlns:a16="http://schemas.microsoft.com/office/drawing/2014/main" id="{CEEE7A0C-D4B9-B375-4A8D-B39137A8DA2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130540" y="778751"/>
            <a:ext cx="3424719" cy="22860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What Is Object Permanence? Definition &amp; How Babies Learn">
            <a:extLst>
              <a:ext uri="{FF2B5EF4-FFF2-40B4-BE49-F238E27FC236}">
                <a16:creationId xmlns:a16="http://schemas.microsoft.com/office/drawing/2014/main" id="{C4E1EEED-5C17-AD28-6C51-5689C5A4F7B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130540" y="3434551"/>
            <a:ext cx="4082142" cy="2286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C1B5E76-F799-FD35-31D9-8544A303A337}"/>
              </a:ext>
            </a:extLst>
          </p:cNvPr>
          <p:cNvSpPr>
            <a:spLocks noGrp="1"/>
          </p:cNvSpPr>
          <p:nvPr>
            <p:ph idx="1"/>
          </p:nvPr>
        </p:nvSpPr>
        <p:spPr>
          <a:xfrm>
            <a:off x="5827285" y="2313075"/>
            <a:ext cx="5334000" cy="3079114"/>
          </a:xfrm>
        </p:spPr>
        <p:txBody>
          <a:bodyPr>
            <a:normAutofit fontScale="25000" lnSpcReduction="20000"/>
          </a:bodyPr>
          <a:lstStyle/>
          <a:p>
            <a:pPr marL="0" indent="0">
              <a:lnSpc>
                <a:spcPct val="100000"/>
              </a:lnSpc>
              <a:buNone/>
            </a:pPr>
            <a:r>
              <a:rPr lang="en-GB" sz="4400" b="1" dirty="0">
                <a:solidFill>
                  <a:schemeClr val="tx2"/>
                </a:solidFill>
                <a:latin typeface="Arial" panose="020B0604020202020204" pitchFamily="34" charset="0"/>
                <a:cs typeface="Arial" panose="020B0604020202020204" pitchFamily="34" charset="0"/>
              </a:rPr>
              <a:t>Object Permanence:</a:t>
            </a:r>
          </a:p>
          <a:p>
            <a:pPr>
              <a:lnSpc>
                <a:spcPct val="100000"/>
              </a:lnSpc>
            </a:pPr>
            <a:r>
              <a:rPr lang="en-GB" sz="4400" dirty="0">
                <a:solidFill>
                  <a:schemeClr val="tx2"/>
                </a:solidFill>
                <a:latin typeface="Arial" panose="020B0604020202020204" pitchFamily="34" charset="0"/>
                <a:cs typeface="Arial" panose="020B0604020202020204" pitchFamily="34" charset="0"/>
              </a:rPr>
              <a:t>Object permanence describes a child's ability to know that objects continue to exist even though they can no longer be seen or heard. (Cherry, K, 2021)</a:t>
            </a:r>
          </a:p>
          <a:p>
            <a:pPr>
              <a:lnSpc>
                <a:spcPct val="100000"/>
              </a:lnSpc>
            </a:pPr>
            <a:r>
              <a:rPr lang="en-GB" sz="4400" dirty="0">
                <a:solidFill>
                  <a:schemeClr val="tx2"/>
                </a:solidFill>
                <a:latin typeface="Arial" panose="020B0604020202020204" pitchFamily="34" charset="0"/>
                <a:cs typeface="Arial" panose="020B0604020202020204" pitchFamily="34" charset="0"/>
              </a:rPr>
              <a:t>Playing peekaboo is an example of object permanence as it includes showing a child a toy and then hiding it from them, as well as peekaboo hiding objects is also a good way to test a child’s understanding as although the toy will still exist, depending on the child's age they may get upset because the toy has disappeared for a while. This is because they aren’t old enough to understand the toy is just hidden. </a:t>
            </a:r>
          </a:p>
          <a:p>
            <a:pPr>
              <a:lnSpc>
                <a:spcPct val="100000"/>
              </a:lnSpc>
            </a:pPr>
            <a:r>
              <a:rPr lang="en-GB" sz="4400" dirty="0">
                <a:solidFill>
                  <a:schemeClr val="tx2"/>
                </a:solidFill>
                <a:latin typeface="Arial" panose="020B0604020202020204" pitchFamily="34" charset="0"/>
                <a:cs typeface="Arial" panose="020B0604020202020204" pitchFamily="34" charset="0"/>
              </a:rPr>
              <a:t>This then links to Piaget’s main theory of cognitive development as in the sensorimotor stage; from birth to two, the main concept for children to master is their motor abilities and the five senses. By playing peekaboo and hiding objects you will be encouraging the child to look for the toy and listen for it if it makes a sound. </a:t>
            </a:r>
          </a:p>
          <a:p>
            <a:pPr marL="0" indent="0">
              <a:lnSpc>
                <a:spcPct val="100000"/>
              </a:lnSpc>
              <a:buNone/>
            </a:pPr>
            <a:endParaRPr lang="en-GB" sz="4600" dirty="0">
              <a:solidFill>
                <a:schemeClr val="tx2"/>
              </a:solidFill>
            </a:endParaRPr>
          </a:p>
          <a:p>
            <a:pPr marL="0" indent="0">
              <a:lnSpc>
                <a:spcPct val="100000"/>
              </a:lnSpc>
              <a:buNone/>
            </a:pPr>
            <a:endParaRPr lang="en-GB" sz="700" b="1" dirty="0">
              <a:solidFill>
                <a:schemeClr val="tx2"/>
              </a:solidFill>
            </a:endParaRPr>
          </a:p>
        </p:txBody>
      </p:sp>
      <p:sp>
        <p:nvSpPr>
          <p:cNvPr id="5" name="TextBox 4">
            <a:extLst>
              <a:ext uri="{FF2B5EF4-FFF2-40B4-BE49-F238E27FC236}">
                <a16:creationId xmlns:a16="http://schemas.microsoft.com/office/drawing/2014/main" id="{DC08A263-5C08-3702-23E8-8D86F13A5E54}"/>
              </a:ext>
            </a:extLst>
          </p:cNvPr>
          <p:cNvSpPr txBox="1"/>
          <p:nvPr/>
        </p:nvSpPr>
        <p:spPr>
          <a:xfrm>
            <a:off x="1127493" y="5694546"/>
            <a:ext cx="3773154"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(Rodgers, 2021)</a:t>
            </a:r>
          </a:p>
        </p:txBody>
      </p:sp>
      <p:sp>
        <p:nvSpPr>
          <p:cNvPr id="6" name="TextBox 5">
            <a:extLst>
              <a:ext uri="{FF2B5EF4-FFF2-40B4-BE49-F238E27FC236}">
                <a16:creationId xmlns:a16="http://schemas.microsoft.com/office/drawing/2014/main" id="{CE0ADEE3-752D-87CF-2CF2-A4F02D600925}"/>
              </a:ext>
            </a:extLst>
          </p:cNvPr>
          <p:cNvSpPr txBox="1"/>
          <p:nvPr/>
        </p:nvSpPr>
        <p:spPr>
          <a:xfrm>
            <a:off x="1130540" y="3024543"/>
            <a:ext cx="2652566"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(Dr. Cherodath, 2022)</a:t>
            </a:r>
          </a:p>
        </p:txBody>
      </p:sp>
      <p:sp>
        <p:nvSpPr>
          <p:cNvPr id="8" name="Slide Number Placeholder 7">
            <a:extLst>
              <a:ext uri="{FF2B5EF4-FFF2-40B4-BE49-F238E27FC236}">
                <a16:creationId xmlns:a16="http://schemas.microsoft.com/office/drawing/2014/main" id="{AB40D8EB-67A3-A39D-B6AF-9704C5B1CE62}"/>
              </a:ext>
            </a:extLst>
          </p:cNvPr>
          <p:cNvSpPr>
            <a:spLocks noGrp="1"/>
          </p:cNvSpPr>
          <p:nvPr>
            <p:ph type="sldNum" sz="quarter" idx="12"/>
          </p:nvPr>
        </p:nvSpPr>
        <p:spPr>
          <a:xfrm>
            <a:off x="8646458" y="6201230"/>
            <a:ext cx="2743200" cy="365125"/>
          </a:xfrm>
        </p:spPr>
        <p:txBody>
          <a:bodyPr/>
          <a:lstStyle/>
          <a:p>
            <a:r>
              <a:rPr lang="en-US" sz="1100" b="1" dirty="0"/>
              <a:t>6</a:t>
            </a:r>
          </a:p>
        </p:txBody>
      </p:sp>
    </p:spTree>
    <p:extLst>
      <p:ext uri="{BB962C8B-B14F-4D97-AF65-F5344CB8AC3E}">
        <p14:creationId xmlns:p14="http://schemas.microsoft.com/office/powerpoint/2010/main" val="966726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5" name="Rectangle 1034">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Rectangle 1038">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48239DC0-0DBD-3C1D-52F2-20642029DFAA}"/>
              </a:ext>
            </a:extLst>
          </p:cNvPr>
          <p:cNvSpPr>
            <a:spLocks noGrp="1"/>
          </p:cNvSpPr>
          <p:nvPr>
            <p:ph type="title"/>
          </p:nvPr>
        </p:nvSpPr>
        <p:spPr>
          <a:xfrm>
            <a:off x="6553200" y="586992"/>
            <a:ext cx="4953000" cy="1664573"/>
          </a:xfrm>
        </p:spPr>
        <p:txBody>
          <a:bodyPr>
            <a:normAutofit/>
          </a:bodyPr>
          <a:lstStyle/>
          <a:p>
            <a:r>
              <a:rPr lang="en-GB" u="sng" dirty="0">
                <a:solidFill>
                  <a:schemeClr val="tx2"/>
                </a:solidFill>
              </a:rPr>
              <a:t>Conclusion</a:t>
            </a:r>
          </a:p>
        </p:txBody>
      </p:sp>
      <p:pic>
        <p:nvPicPr>
          <p:cNvPr id="1026" name="Picture 2" descr="Sensorimotor Stage: What It Is, Activities &amp; Tips To Follow">
            <a:extLst>
              <a:ext uri="{FF2B5EF4-FFF2-40B4-BE49-F238E27FC236}">
                <a16:creationId xmlns:a16="http://schemas.microsoft.com/office/drawing/2014/main" id="{49230070-37BD-B2AD-C2F0-1EA99D160F4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6552" y="810538"/>
            <a:ext cx="4724400" cy="532326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476A514-27EA-2B67-BA37-9773EEABC8F3}"/>
              </a:ext>
            </a:extLst>
          </p:cNvPr>
          <p:cNvSpPr>
            <a:spLocks noGrp="1"/>
          </p:cNvSpPr>
          <p:nvPr>
            <p:ph idx="1"/>
          </p:nvPr>
        </p:nvSpPr>
        <p:spPr>
          <a:xfrm>
            <a:off x="6553200" y="2411653"/>
            <a:ext cx="4952681" cy="3728613"/>
          </a:xfrm>
        </p:spPr>
        <p:txBody>
          <a:bodyPr>
            <a:normAutofit/>
          </a:bodyPr>
          <a:lstStyle/>
          <a:p>
            <a:pPr>
              <a:lnSpc>
                <a:spcPct val="100000"/>
              </a:lnSpc>
            </a:pPr>
            <a:r>
              <a:rPr lang="en-GB" sz="1100" dirty="0">
                <a:solidFill>
                  <a:schemeClr val="tx2"/>
                </a:solidFill>
                <a:latin typeface="Arial" panose="020B0604020202020204" pitchFamily="34" charset="0"/>
                <a:cs typeface="Arial" panose="020B0604020202020204" pitchFamily="34" charset="0"/>
              </a:rPr>
              <a:t>In conclusion the two Creche activities I have decided to recommend for Refugee children, whilst their mothers visit the sessions are: </a:t>
            </a:r>
            <a:r>
              <a:rPr lang="en-GB" sz="1100" b="1" dirty="0">
                <a:solidFill>
                  <a:schemeClr val="tx2"/>
                </a:solidFill>
                <a:latin typeface="Arial" panose="020B0604020202020204" pitchFamily="34" charset="0"/>
                <a:cs typeface="Arial" panose="020B0604020202020204" pitchFamily="34" charset="0"/>
              </a:rPr>
              <a:t>Tactical Play </a:t>
            </a:r>
            <a:r>
              <a:rPr lang="en-GB" sz="1100" dirty="0">
                <a:solidFill>
                  <a:schemeClr val="tx2"/>
                </a:solidFill>
                <a:latin typeface="Arial" panose="020B0604020202020204" pitchFamily="34" charset="0"/>
                <a:cs typeface="Arial" panose="020B0604020202020204" pitchFamily="34" charset="0"/>
              </a:rPr>
              <a:t>and </a:t>
            </a:r>
            <a:r>
              <a:rPr lang="en-GB" sz="1100" b="1" dirty="0">
                <a:solidFill>
                  <a:schemeClr val="tx2"/>
                </a:solidFill>
                <a:latin typeface="Arial" panose="020B0604020202020204" pitchFamily="34" charset="0"/>
                <a:cs typeface="Arial" panose="020B0604020202020204" pitchFamily="34" charset="0"/>
              </a:rPr>
              <a:t>Objective Permanence </a:t>
            </a:r>
          </a:p>
          <a:p>
            <a:pPr>
              <a:lnSpc>
                <a:spcPct val="100000"/>
              </a:lnSpc>
            </a:pPr>
            <a:r>
              <a:rPr lang="en-GB" sz="1100" dirty="0">
                <a:solidFill>
                  <a:schemeClr val="tx2"/>
                </a:solidFill>
                <a:latin typeface="Arial" panose="020B0604020202020204" pitchFamily="34" charset="0"/>
                <a:cs typeface="Arial" panose="020B0604020202020204" pitchFamily="34" charset="0"/>
              </a:rPr>
              <a:t>Both of these activities where discovered by </a:t>
            </a:r>
            <a:r>
              <a:rPr lang="en-GB" sz="1100" b="1" dirty="0">
                <a:solidFill>
                  <a:schemeClr val="tx2"/>
                </a:solidFill>
                <a:latin typeface="Arial" panose="020B0604020202020204" pitchFamily="34" charset="0"/>
                <a:cs typeface="Arial" panose="020B0604020202020204" pitchFamily="34" charset="0"/>
              </a:rPr>
              <a:t>Jean Piaget.</a:t>
            </a:r>
          </a:p>
          <a:p>
            <a:pPr marL="0" indent="0">
              <a:lnSpc>
                <a:spcPct val="100000"/>
              </a:lnSpc>
              <a:buNone/>
            </a:pPr>
            <a:r>
              <a:rPr lang="en-GB" sz="1100" dirty="0">
                <a:solidFill>
                  <a:schemeClr val="tx2"/>
                </a:solidFill>
                <a:latin typeface="Arial" panose="020B0604020202020204" pitchFamily="34" charset="0"/>
                <a:cs typeface="Arial" panose="020B0604020202020204" pitchFamily="34" charset="0"/>
              </a:rPr>
              <a:t>Jean Piaget stated that Object permanence  involves the knowledge that parents still exist when they temporarily leave the room. This is good in this case as the refugee children will be away from their mothers as they are in their sessions.</a:t>
            </a:r>
          </a:p>
          <a:p>
            <a:pPr marL="0" indent="0">
              <a:lnSpc>
                <a:spcPct val="100000"/>
              </a:lnSpc>
              <a:buNone/>
            </a:pPr>
            <a:r>
              <a:rPr lang="en-GB" sz="1100" dirty="0">
                <a:solidFill>
                  <a:schemeClr val="tx2"/>
                </a:solidFill>
                <a:latin typeface="Arial" panose="020B0604020202020204" pitchFamily="34" charset="0"/>
                <a:cs typeface="Arial" panose="020B0604020202020204" pitchFamily="34" charset="0"/>
              </a:rPr>
              <a:t>The Tactical Play activity can assists the Refugee children in being more creative as Jean Piaget theory states that the activity can allow children to be ore open minded. (</a:t>
            </a:r>
            <a:r>
              <a:rPr lang="en-GB" sz="1100" dirty="0">
                <a:solidFill>
                  <a:schemeClr val="tx2"/>
                </a:solidFill>
                <a:effectLst/>
                <a:latin typeface="Arial" panose="020B0604020202020204" pitchFamily="34" charset="0"/>
                <a:cs typeface="Arial" panose="020B0604020202020204" pitchFamily="34" charset="0"/>
              </a:rPr>
              <a:t>Garoo, R. 2023)</a:t>
            </a:r>
          </a:p>
          <a:p>
            <a:pPr marL="0" indent="0">
              <a:lnSpc>
                <a:spcPct val="100000"/>
              </a:lnSpc>
              <a:buNone/>
            </a:pPr>
            <a:r>
              <a:rPr lang="en-GB" sz="1100" dirty="0">
                <a:solidFill>
                  <a:schemeClr val="tx2"/>
                </a:solidFill>
                <a:latin typeface="Arial" panose="020B0604020202020204" pitchFamily="34" charset="0"/>
                <a:cs typeface="Arial" panose="020B0604020202020204" pitchFamily="34" charset="0"/>
              </a:rPr>
              <a:t>Overall, these activities have the benefits of being inexpensive which is good for the mothers as they wouldn't need to worry about paying additional costs.</a:t>
            </a:r>
          </a:p>
          <a:p>
            <a:pPr marL="0" indent="0">
              <a:lnSpc>
                <a:spcPct val="100000"/>
              </a:lnSpc>
              <a:buNone/>
            </a:pPr>
            <a:endParaRPr lang="en-GB" sz="1000" dirty="0">
              <a:solidFill>
                <a:schemeClr val="tx2"/>
              </a:solidFill>
            </a:endParaRPr>
          </a:p>
        </p:txBody>
      </p:sp>
      <p:sp>
        <p:nvSpPr>
          <p:cNvPr id="4" name="TextBox 3">
            <a:extLst>
              <a:ext uri="{FF2B5EF4-FFF2-40B4-BE49-F238E27FC236}">
                <a16:creationId xmlns:a16="http://schemas.microsoft.com/office/drawing/2014/main" id="{F75A5206-6091-A347-70DE-BB3C493665D9}"/>
              </a:ext>
            </a:extLst>
          </p:cNvPr>
          <p:cNvSpPr txBox="1"/>
          <p:nvPr/>
        </p:nvSpPr>
        <p:spPr>
          <a:xfrm>
            <a:off x="454152" y="6140266"/>
            <a:ext cx="4405395" cy="307777"/>
          </a:xfrm>
          <a:prstGeom prst="rect">
            <a:avLst/>
          </a:prstGeom>
          <a:noFill/>
        </p:spPr>
        <p:txBody>
          <a:bodyPr wrap="square" rtlCol="0">
            <a:spAutoFit/>
          </a:bodyPr>
          <a:lstStyle/>
          <a:p>
            <a:r>
              <a:rPr lang="en-GB" sz="1400" dirty="0"/>
              <a:t>(Garoo &amp; Putten, 2023)</a:t>
            </a:r>
          </a:p>
        </p:txBody>
      </p:sp>
      <p:sp>
        <p:nvSpPr>
          <p:cNvPr id="6" name="Slide Number Placeholder 5">
            <a:extLst>
              <a:ext uri="{FF2B5EF4-FFF2-40B4-BE49-F238E27FC236}">
                <a16:creationId xmlns:a16="http://schemas.microsoft.com/office/drawing/2014/main" id="{1FABB056-5AD5-8769-2247-65BD1766DA6C}"/>
              </a:ext>
            </a:extLst>
          </p:cNvPr>
          <p:cNvSpPr>
            <a:spLocks noGrp="1"/>
          </p:cNvSpPr>
          <p:nvPr>
            <p:ph type="sldNum" sz="quarter" idx="12"/>
          </p:nvPr>
        </p:nvSpPr>
        <p:spPr>
          <a:xfrm>
            <a:off x="8637364" y="6111591"/>
            <a:ext cx="2743200" cy="365125"/>
          </a:xfrm>
        </p:spPr>
        <p:txBody>
          <a:bodyPr/>
          <a:lstStyle/>
          <a:p>
            <a:r>
              <a:rPr lang="en-US" sz="1100" b="1" dirty="0">
                <a:solidFill>
                  <a:schemeClr val="tx2">
                    <a:lumMod val="75000"/>
                    <a:lumOff val="25000"/>
                    <a:alpha val="60000"/>
                  </a:schemeClr>
                </a:solidFill>
              </a:rPr>
              <a:t>7</a:t>
            </a:r>
          </a:p>
        </p:txBody>
      </p:sp>
    </p:spTree>
    <p:extLst>
      <p:ext uri="{BB962C8B-B14F-4D97-AF65-F5344CB8AC3E}">
        <p14:creationId xmlns:p14="http://schemas.microsoft.com/office/powerpoint/2010/main" val="2211389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9983E-312F-D762-D753-A720057B1537}"/>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0A3694B7-D1F6-0076-B6CC-66FE71A1D462}"/>
              </a:ext>
            </a:extLst>
          </p:cNvPr>
          <p:cNvSpPr>
            <a:spLocks noGrp="1"/>
          </p:cNvSpPr>
          <p:nvPr>
            <p:ph idx="1"/>
          </p:nvPr>
        </p:nvSpPr>
        <p:spPr>
          <a:xfrm>
            <a:off x="787400" y="1691323"/>
            <a:ext cx="10515600" cy="4195763"/>
          </a:xfrm>
        </p:spPr>
        <p:txBody>
          <a:bodyPr>
            <a:normAutofit fontScale="77500" lnSpcReduction="20000"/>
          </a:bodyPr>
          <a:lstStyle/>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Cherry, K. (2021) What is Object Permanence? </a:t>
            </a:r>
            <a:r>
              <a:rPr lang="en-GB" sz="1600" dirty="0" err="1">
                <a:effectLst/>
                <a:latin typeface="Arial" panose="020B0604020202020204" pitchFamily="34" charset="0"/>
                <a:ea typeface="Calibri" panose="020F0502020204030204" pitchFamily="34" charset="0"/>
                <a:cs typeface="Arial" panose="020B0604020202020204" pitchFamily="34" charset="0"/>
              </a:rPr>
              <a:t>Verywell</a:t>
            </a:r>
            <a:r>
              <a:rPr lang="en-GB" sz="1600" dirty="0">
                <a:effectLst/>
                <a:latin typeface="Arial" panose="020B0604020202020204" pitchFamily="34" charset="0"/>
                <a:ea typeface="Calibri" panose="020F0502020204030204" pitchFamily="34" charset="0"/>
                <a:cs typeface="Arial" panose="020B0604020202020204" pitchFamily="34" charset="0"/>
              </a:rPr>
              <a:t> Mind.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https://www.verywellmind.com/what-is-object-permanence-2795405</a:t>
            </a:r>
            <a:r>
              <a:rPr lang="en-GB" sz="1600" dirty="0">
                <a:effectLst/>
                <a:latin typeface="Arial" panose="020B0604020202020204" pitchFamily="34" charset="0"/>
                <a:ea typeface="Calibri" panose="020F0502020204030204" pitchFamily="34" charset="0"/>
                <a:cs typeface="Arial" panose="020B0604020202020204" pitchFamily="34" charset="0"/>
              </a:rPr>
              <a:t> (Accessed: February 19, 2023).</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Facts about object permanence in babies (no date) WebMD. WebMD.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https://www.webmd.com/baby/what-age-do-babies-have-object-permanence#:~:text=Object%20permanence%20involves%20understanding%20that,in%20a%20baby's%20brain%20development.</a:t>
            </a:r>
            <a:r>
              <a:rPr lang="en-GB" sz="1600" dirty="0">
                <a:effectLst/>
                <a:latin typeface="Arial" panose="020B0604020202020204" pitchFamily="34" charset="0"/>
                <a:ea typeface="Calibri" panose="020F0502020204030204" pitchFamily="34" charset="0"/>
                <a:cs typeface="Arial" panose="020B0604020202020204" pitchFamily="34" charset="0"/>
              </a:rPr>
              <a:t> (Accessed: February 16, 2023). </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Garoo, R. (2023) Sensorimotor stage: What it is, Activities &amp; Tips to follow, </a:t>
            </a:r>
            <a:r>
              <a:rPr lang="en-GB" sz="1600" dirty="0" err="1">
                <a:effectLst/>
                <a:latin typeface="Arial" panose="020B0604020202020204" pitchFamily="34" charset="0"/>
                <a:ea typeface="Calibri" panose="020F0502020204030204" pitchFamily="34" charset="0"/>
                <a:cs typeface="Arial" panose="020B0604020202020204" pitchFamily="34" charset="0"/>
              </a:rPr>
              <a:t>MomJunction</a:t>
            </a:r>
            <a:r>
              <a:rPr lang="en-GB" sz="1600" dirty="0">
                <a:effectLst/>
                <a:latin typeface="Arial" panose="020B0604020202020204" pitchFamily="34" charset="0"/>
                <a:ea typeface="Calibri" panose="020F0502020204030204" pitchFamily="34" charset="0"/>
                <a:cs typeface="Arial" panose="020B0604020202020204" pitchFamily="34" charset="0"/>
              </a:rPr>
              <a:t>.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https://www.momjunction.com/articles/piaget-sensorimotor-stage-examples-definition-activities_00693557/</a:t>
            </a:r>
            <a:r>
              <a:rPr lang="en-GB" sz="1600" dirty="0">
                <a:effectLst/>
                <a:latin typeface="Arial" panose="020B0604020202020204" pitchFamily="34" charset="0"/>
                <a:ea typeface="Calibri" panose="020F0502020204030204" pitchFamily="34" charset="0"/>
                <a:cs typeface="Arial" panose="020B0604020202020204" pitchFamily="34" charset="0"/>
              </a:rPr>
              <a:t> (Accessed: February 16, 2023). </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Jean Piaget (2023) Encyclopedialike Britannica. Encyclopedialike Britannica, inc.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https://www.britannica.com/biography/Jean-Piaget</a:t>
            </a:r>
            <a:r>
              <a:rPr lang="en-GB" sz="1600" dirty="0">
                <a:effectLst/>
                <a:latin typeface="Arial" panose="020B0604020202020204" pitchFamily="34" charset="0"/>
                <a:ea typeface="Calibri" panose="020F0502020204030204" pitchFamily="34" charset="0"/>
                <a:cs typeface="Arial" panose="020B0604020202020204" pitchFamily="34" charset="0"/>
              </a:rPr>
              <a:t> (Accessed: February 16, 2023). </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Playgroups and Crèches (2021) </a:t>
            </a:r>
            <a:r>
              <a:rPr lang="en-GB" sz="1600" dirty="0" err="1">
                <a:effectLst/>
                <a:latin typeface="Arial" panose="020B0604020202020204" pitchFamily="34" charset="0"/>
                <a:ea typeface="Calibri" panose="020F0502020204030204" pitchFamily="34" charset="0"/>
                <a:cs typeface="Arial" panose="020B0604020202020204" pitchFamily="34" charset="0"/>
              </a:rPr>
              <a:t>nidirect</a:t>
            </a:r>
            <a:r>
              <a:rPr lang="en-GB" sz="1600" dirty="0">
                <a:effectLst/>
                <a:latin typeface="Arial" panose="020B0604020202020204" pitchFamily="34" charset="0"/>
                <a:ea typeface="Calibri" panose="020F0502020204030204" pitchFamily="34" charset="0"/>
                <a:cs typeface="Arial" panose="020B0604020202020204" pitchFamily="34" charset="0"/>
              </a:rPr>
              <a:t>.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https://www.nidirect.gov.uk/articles/playgroups-and-creches#:~:text=Cr%C3%A9ches%20which%20care%20for%20children%20for%20more%20than,voluntary%20body%2C%20a%20community%20group%20or%20private%20company.</a:t>
            </a:r>
            <a:r>
              <a:rPr lang="en-GB" sz="1600" dirty="0">
                <a:effectLst/>
                <a:latin typeface="Arial" panose="020B0604020202020204" pitchFamily="34" charset="0"/>
                <a:ea typeface="Calibri" panose="020F0502020204030204" pitchFamily="34" charset="0"/>
                <a:cs typeface="Arial" panose="020B0604020202020204" pitchFamily="34" charset="0"/>
              </a:rPr>
              <a:t> (Accessed: February 16, 2023). </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Raypole, C. (2019) Sensorimotor stage: Definition, activities, play, and more, Healthline. Healthline Media. Available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https://www.healthline.com/health/baby/sensorimotor-stage#activities</a:t>
            </a:r>
            <a:r>
              <a:rPr lang="en-GB" sz="1600" dirty="0">
                <a:effectLst/>
                <a:latin typeface="Arial" panose="020B0604020202020204" pitchFamily="34" charset="0"/>
                <a:ea typeface="Calibri" panose="020F0502020204030204" pitchFamily="34" charset="0"/>
                <a:cs typeface="Arial" panose="020B0604020202020204" pitchFamily="34" charset="0"/>
              </a:rPr>
              <a:t> (Accessed: February 16, 2023). </a:t>
            </a:r>
          </a:p>
          <a:p>
            <a:endParaRPr lang="en-GB" sz="2000" dirty="0"/>
          </a:p>
          <a:p>
            <a:endParaRPr lang="en-GB" sz="2000" i="1" dirty="0"/>
          </a:p>
          <a:p>
            <a:endParaRPr lang="en-GB" sz="1100" i="1" dirty="0"/>
          </a:p>
          <a:p>
            <a:endParaRPr lang="en-GB" sz="1400" dirty="0">
              <a:effectLst/>
            </a:endParaRPr>
          </a:p>
          <a:p>
            <a:endParaRPr lang="en-GB" dirty="0"/>
          </a:p>
        </p:txBody>
      </p:sp>
      <p:sp>
        <p:nvSpPr>
          <p:cNvPr id="5" name="Slide Number Placeholder 4">
            <a:extLst>
              <a:ext uri="{FF2B5EF4-FFF2-40B4-BE49-F238E27FC236}">
                <a16:creationId xmlns:a16="http://schemas.microsoft.com/office/drawing/2014/main" id="{BA39FBB6-D703-E676-1CF1-C150672DCC9F}"/>
              </a:ext>
            </a:extLst>
          </p:cNvPr>
          <p:cNvSpPr>
            <a:spLocks noGrp="1"/>
          </p:cNvSpPr>
          <p:nvPr>
            <p:ph type="sldNum" sz="quarter" idx="12"/>
          </p:nvPr>
        </p:nvSpPr>
        <p:spPr/>
        <p:txBody>
          <a:bodyPr/>
          <a:lstStyle/>
          <a:p>
            <a:fld id="{73B850FF-6169-4056-8077-06FFA93A5366}" type="slidenum">
              <a:rPr lang="en-US" sz="1100" b="1" smtClean="0"/>
              <a:t>9</a:t>
            </a:fld>
            <a:endParaRPr lang="en-US" sz="1100" b="1" dirty="0"/>
          </a:p>
        </p:txBody>
      </p:sp>
    </p:spTree>
    <p:extLst>
      <p:ext uri="{BB962C8B-B14F-4D97-AF65-F5344CB8AC3E}">
        <p14:creationId xmlns:p14="http://schemas.microsoft.com/office/powerpoint/2010/main" val="1117076018"/>
      </p:ext>
    </p:extLst>
  </p:cSld>
  <p:clrMapOvr>
    <a:masterClrMapping/>
  </p:clrMapOvr>
</p:sld>
</file>

<file path=ppt/theme/theme1.xml><?xml version="1.0" encoding="utf-8"?>
<a:theme xmlns:a="http://schemas.openxmlformats.org/drawingml/2006/main" name="BlockprintVTI">
  <a:themeElements>
    <a:clrScheme name="Custom 69">
      <a:dk1>
        <a:sysClr val="windowText" lastClr="000000"/>
      </a:dk1>
      <a:lt1>
        <a:sysClr val="window" lastClr="FFFFFF"/>
      </a:lt1>
      <a:dk2>
        <a:srgbClr val="44131A"/>
      </a:dk2>
      <a:lt2>
        <a:srgbClr val="F2ECEA"/>
      </a:lt2>
      <a:accent1>
        <a:srgbClr val="A62C52"/>
      </a:accent1>
      <a:accent2>
        <a:srgbClr val="A7928D"/>
      </a:accent2>
      <a:accent3>
        <a:srgbClr val="307C71"/>
      </a:accent3>
      <a:accent4>
        <a:srgbClr val="41575D"/>
      </a:accent4>
      <a:accent5>
        <a:srgbClr val="8FA3A3"/>
      </a:accent5>
      <a:accent6>
        <a:srgbClr val="CA8370"/>
      </a:accent6>
      <a:hlink>
        <a:srgbClr val="D13D6E"/>
      </a:hlink>
      <a:folHlink>
        <a:srgbClr val="6C9D92"/>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9" ma:contentTypeDescription="Create a new document." ma:contentTypeScope="" ma:versionID="c92f514d5642c4db5f5acc0a8698f06c">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f00d08e1af69ea0bff28ca0ea5c798b7"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c225c8a-d58b-4f92-9659-fc93657787ef" xsi:nil="true"/>
  </documentManagement>
</p:properties>
</file>

<file path=customXml/itemProps1.xml><?xml version="1.0" encoding="utf-8"?>
<ds:datastoreItem xmlns:ds="http://schemas.openxmlformats.org/officeDocument/2006/customXml" ds:itemID="{C52959D5-6548-4533-A362-3DAAB0E939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01059ada-d055-41df-ae87-635bd8b92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E40DB3A-7187-469B-9C16-489AD0D73F6A}">
  <ds:schemaRefs>
    <ds:schemaRef ds:uri="http://schemas.microsoft.com/sharepoint/v3/contenttype/forms"/>
  </ds:schemaRefs>
</ds:datastoreItem>
</file>

<file path=customXml/itemProps3.xml><?xml version="1.0" encoding="utf-8"?>
<ds:datastoreItem xmlns:ds="http://schemas.openxmlformats.org/officeDocument/2006/customXml" ds:itemID="{44332A54-B53F-44DD-9768-9AB49A523C00}">
  <ds:schemaRefs>
    <ds:schemaRef ds:uri="http://schemas.microsoft.com/office/infopath/2007/PartnerControls"/>
    <ds:schemaRef ds:uri="http://purl.org/dc/terms/"/>
    <ds:schemaRef ds:uri="5c225c8a-d58b-4f92-9659-fc93657787ef"/>
    <ds:schemaRef ds:uri="http://www.w3.org/XML/1998/namespace"/>
    <ds:schemaRef ds:uri="http://schemas.microsoft.com/office/2006/metadata/properties"/>
    <ds:schemaRef ds:uri="http://purl.org/dc/dcmitype/"/>
    <ds:schemaRef ds:uri="http://schemas.microsoft.com/office/2006/documentManagement/types"/>
    <ds:schemaRef ds:uri="http://schemas.openxmlformats.org/package/2006/metadata/core-properties"/>
    <ds:schemaRef ds:uri="01059ada-d055-41df-ae87-635bd8b92658"/>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399</TotalTime>
  <Words>1356</Words>
  <Application>Microsoft Office PowerPoint</Application>
  <PresentationFormat>Widescreen</PresentationFormat>
  <Paragraphs>93</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Avenir Next LT Pro</vt:lpstr>
      <vt:lpstr>AvenirNext LT Pro Medium</vt:lpstr>
      <vt:lpstr>Calibri</vt:lpstr>
      <vt:lpstr>BlockprintVTI</vt:lpstr>
      <vt:lpstr>PowerPoint Presentation</vt:lpstr>
      <vt:lpstr>Working with Children in a Social Care Setting </vt:lpstr>
      <vt:lpstr>Introduction</vt:lpstr>
      <vt:lpstr>Creche Activities </vt:lpstr>
      <vt:lpstr>Jean Piaget</vt:lpstr>
      <vt:lpstr>Creche Activity 1 </vt:lpstr>
      <vt:lpstr>Creche Activity 2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Children in a Social Care Setting</dc:title>
  <dc:creator>Hira Jahangir</dc:creator>
  <cp:lastModifiedBy>Nazreen Akhtar (2128933)</cp:lastModifiedBy>
  <cp:revision>4</cp:revision>
  <dcterms:created xsi:type="dcterms:W3CDTF">2023-02-13T20:38:36Z</dcterms:created>
  <dcterms:modified xsi:type="dcterms:W3CDTF">2023-02-19T20:56:21Z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