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27"/>
  </p:notesMasterIdLst>
  <p:sldIdLst>
    <p:sldId id="789" r:id="rId6"/>
    <p:sldId id="755" r:id="rId7"/>
    <p:sldId id="782" r:id="rId8"/>
    <p:sldId id="783" r:id="rId9"/>
    <p:sldId id="757" r:id="rId10"/>
    <p:sldId id="758" r:id="rId11"/>
    <p:sldId id="760" r:id="rId12"/>
    <p:sldId id="761" r:id="rId13"/>
    <p:sldId id="762" r:id="rId14"/>
    <p:sldId id="763" r:id="rId15"/>
    <p:sldId id="764" r:id="rId16"/>
    <p:sldId id="765" r:id="rId17"/>
    <p:sldId id="767" r:id="rId18"/>
    <p:sldId id="768" r:id="rId19"/>
    <p:sldId id="769" r:id="rId20"/>
    <p:sldId id="770" r:id="rId21"/>
    <p:sldId id="771" r:id="rId22"/>
    <p:sldId id="788" r:id="rId23"/>
    <p:sldId id="772" r:id="rId24"/>
    <p:sldId id="790" r:id="rId25"/>
    <p:sldId id="73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A65949-CE57-4E49-A417-7A292D97BB81}" v="12" dt="2025-10-10T10:51:08.5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32"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AAA65949-CE57-4E49-A417-7A292D97BB81}"/>
    <pc:docChg chg="undo custSel delSld modSld">
      <pc:chgData name="Jenifer Prince Devaraj" userId="c3fb109c-09d1-42a6-93f4-69472d709861" providerId="ADAL" clId="{AAA65949-CE57-4E49-A417-7A292D97BB81}" dt="2025-10-10T12:39:05.503" v="1214" actId="20577"/>
      <pc:docMkLst>
        <pc:docMk/>
      </pc:docMkLst>
      <pc:sldChg chg="modSp mod modNotesTx">
        <pc:chgData name="Jenifer Prince Devaraj" userId="c3fb109c-09d1-42a6-93f4-69472d709861" providerId="ADAL" clId="{AAA65949-CE57-4E49-A417-7A292D97BB81}" dt="2025-10-10T12:19:01.563" v="1122" actId="20577"/>
        <pc:sldMkLst>
          <pc:docMk/>
          <pc:sldMk cId="3658654216" sldId="755"/>
        </pc:sldMkLst>
        <pc:spChg chg="mod">
          <ac:chgData name="Jenifer Prince Devaraj" userId="c3fb109c-09d1-42a6-93f4-69472d709861" providerId="ADAL" clId="{AAA65949-CE57-4E49-A417-7A292D97BB81}" dt="2025-10-10T12:19:01.563" v="1122" actId="20577"/>
          <ac:spMkLst>
            <pc:docMk/>
            <pc:sldMk cId="3658654216" sldId="755"/>
            <ac:spMk id="15" creationId="{85B9DB09-AFF2-ED26-610C-81DB3EC95191}"/>
          </ac:spMkLst>
        </pc:spChg>
      </pc:sldChg>
      <pc:sldChg chg="modSp mod">
        <pc:chgData name="Jenifer Prince Devaraj" userId="c3fb109c-09d1-42a6-93f4-69472d709861" providerId="ADAL" clId="{AAA65949-CE57-4E49-A417-7A292D97BB81}" dt="2025-10-09T20:58:20.375" v="213" actId="15"/>
        <pc:sldMkLst>
          <pc:docMk/>
          <pc:sldMk cId="3325927491" sldId="757"/>
        </pc:sldMkLst>
        <pc:spChg chg="mod">
          <ac:chgData name="Jenifer Prince Devaraj" userId="c3fb109c-09d1-42a6-93f4-69472d709861" providerId="ADAL" clId="{AAA65949-CE57-4E49-A417-7A292D97BB81}" dt="2025-10-09T20:58:20.375" v="213" actId="15"/>
          <ac:spMkLst>
            <pc:docMk/>
            <pc:sldMk cId="3325927491" sldId="757"/>
            <ac:spMk id="7" creationId="{5628992A-D0CE-F2B8-DA0E-DA4E4A11D5BA}"/>
          </ac:spMkLst>
        </pc:spChg>
        <pc:spChg chg="mod">
          <ac:chgData name="Jenifer Prince Devaraj" userId="c3fb109c-09d1-42a6-93f4-69472d709861" providerId="ADAL" clId="{AAA65949-CE57-4E49-A417-7A292D97BB81}" dt="2025-10-09T20:58:07.908" v="209" actId="1076"/>
          <ac:spMkLst>
            <pc:docMk/>
            <pc:sldMk cId="3325927491" sldId="757"/>
            <ac:spMk id="16" creationId="{BAE0A156-7D83-76D0-3F38-156333046F36}"/>
          </ac:spMkLst>
        </pc:spChg>
      </pc:sldChg>
      <pc:sldChg chg="addSp modSp mod modNotesTx">
        <pc:chgData name="Jenifer Prince Devaraj" userId="c3fb109c-09d1-42a6-93f4-69472d709861" providerId="ADAL" clId="{AAA65949-CE57-4E49-A417-7A292D97BB81}" dt="2025-10-10T12:24:40.177" v="1200" actId="20577"/>
        <pc:sldMkLst>
          <pc:docMk/>
          <pc:sldMk cId="42336024" sldId="758"/>
        </pc:sldMkLst>
        <pc:spChg chg="mod">
          <ac:chgData name="Jenifer Prince Devaraj" userId="c3fb109c-09d1-42a6-93f4-69472d709861" providerId="ADAL" clId="{AAA65949-CE57-4E49-A417-7A292D97BB81}" dt="2025-10-10T12:24:40.177" v="1200" actId="20577"/>
          <ac:spMkLst>
            <pc:docMk/>
            <pc:sldMk cId="42336024" sldId="758"/>
            <ac:spMk id="7" creationId="{5628992A-D0CE-F2B8-DA0E-DA4E4A11D5BA}"/>
          </ac:spMkLst>
        </pc:spChg>
        <pc:spChg chg="mod">
          <ac:chgData name="Jenifer Prince Devaraj" userId="c3fb109c-09d1-42a6-93f4-69472d709861" providerId="ADAL" clId="{AAA65949-CE57-4E49-A417-7A292D97BB81}" dt="2025-10-09T21:03:17.619" v="431" actId="1076"/>
          <ac:spMkLst>
            <pc:docMk/>
            <pc:sldMk cId="42336024" sldId="758"/>
            <ac:spMk id="16" creationId="{BAE0A156-7D83-76D0-3F38-156333046F36}"/>
          </ac:spMkLst>
        </pc:spChg>
        <pc:picChg chg="add mod">
          <ac:chgData name="Jenifer Prince Devaraj" userId="c3fb109c-09d1-42a6-93f4-69472d709861" providerId="ADAL" clId="{AAA65949-CE57-4E49-A417-7A292D97BB81}" dt="2025-10-09T21:01:14.620" v="304" actId="1076"/>
          <ac:picMkLst>
            <pc:docMk/>
            <pc:sldMk cId="42336024" sldId="758"/>
            <ac:picMk id="8" creationId="{6C524F85-E45C-46AE-880F-2BF4AF731E1E}"/>
          </ac:picMkLst>
        </pc:picChg>
      </pc:sldChg>
      <pc:sldChg chg="del">
        <pc:chgData name="Jenifer Prince Devaraj" userId="c3fb109c-09d1-42a6-93f4-69472d709861" providerId="ADAL" clId="{AAA65949-CE57-4E49-A417-7A292D97BB81}" dt="2025-10-09T21:04:26.393" v="451" actId="47"/>
        <pc:sldMkLst>
          <pc:docMk/>
          <pc:sldMk cId="3927557139" sldId="759"/>
        </pc:sldMkLst>
      </pc:sldChg>
      <pc:sldChg chg="modSp mod modNotesTx">
        <pc:chgData name="Jenifer Prince Devaraj" userId="c3fb109c-09d1-42a6-93f4-69472d709861" providerId="ADAL" clId="{AAA65949-CE57-4E49-A417-7A292D97BB81}" dt="2025-10-10T10:23:14.746" v="525" actId="14100"/>
        <pc:sldMkLst>
          <pc:docMk/>
          <pc:sldMk cId="4215469075" sldId="760"/>
        </pc:sldMkLst>
        <pc:spChg chg="mod">
          <ac:chgData name="Jenifer Prince Devaraj" userId="c3fb109c-09d1-42a6-93f4-69472d709861" providerId="ADAL" clId="{AAA65949-CE57-4E49-A417-7A292D97BB81}" dt="2025-10-10T10:23:14.746" v="525" actId="14100"/>
          <ac:spMkLst>
            <pc:docMk/>
            <pc:sldMk cId="4215469075" sldId="760"/>
            <ac:spMk id="8" creationId="{71E8A3FC-C122-06EC-04A2-E49B65CD95E3}"/>
          </ac:spMkLst>
        </pc:spChg>
        <pc:picChg chg="mod">
          <ac:chgData name="Jenifer Prince Devaraj" userId="c3fb109c-09d1-42a6-93f4-69472d709861" providerId="ADAL" clId="{AAA65949-CE57-4E49-A417-7A292D97BB81}" dt="2025-10-10T10:23:11.761" v="524" actId="1076"/>
          <ac:picMkLst>
            <pc:docMk/>
            <pc:sldMk cId="4215469075" sldId="760"/>
            <ac:picMk id="7" creationId="{3C7B7B4E-8E4F-E0B3-9BED-98741CE3C401}"/>
          </ac:picMkLst>
        </pc:picChg>
      </pc:sldChg>
      <pc:sldChg chg="modSp mod modNotesTx">
        <pc:chgData name="Jenifer Prince Devaraj" userId="c3fb109c-09d1-42a6-93f4-69472d709861" providerId="ADAL" clId="{AAA65949-CE57-4E49-A417-7A292D97BB81}" dt="2025-10-10T10:24:43.091" v="555" actId="14100"/>
        <pc:sldMkLst>
          <pc:docMk/>
          <pc:sldMk cId="3316573560" sldId="761"/>
        </pc:sldMkLst>
        <pc:spChg chg="mod">
          <ac:chgData name="Jenifer Prince Devaraj" userId="c3fb109c-09d1-42a6-93f4-69472d709861" providerId="ADAL" clId="{AAA65949-CE57-4E49-A417-7A292D97BB81}" dt="2025-10-10T10:24:43.091" v="555" actId="14100"/>
          <ac:spMkLst>
            <pc:docMk/>
            <pc:sldMk cId="3316573560" sldId="761"/>
            <ac:spMk id="8" creationId="{71E8A3FC-C122-06EC-04A2-E49B65CD95E3}"/>
          </ac:spMkLst>
        </pc:spChg>
      </pc:sldChg>
      <pc:sldChg chg="modSp mod modNotesTx">
        <pc:chgData name="Jenifer Prince Devaraj" userId="c3fb109c-09d1-42a6-93f4-69472d709861" providerId="ADAL" clId="{AAA65949-CE57-4E49-A417-7A292D97BB81}" dt="2025-10-10T10:32:56.742" v="705" actId="1076"/>
        <pc:sldMkLst>
          <pc:docMk/>
          <pc:sldMk cId="253198810" sldId="762"/>
        </pc:sldMkLst>
        <pc:spChg chg="mod">
          <ac:chgData name="Jenifer Prince Devaraj" userId="c3fb109c-09d1-42a6-93f4-69472d709861" providerId="ADAL" clId="{AAA65949-CE57-4E49-A417-7A292D97BB81}" dt="2025-10-10T10:32:56.742" v="705" actId="1076"/>
          <ac:spMkLst>
            <pc:docMk/>
            <pc:sldMk cId="253198810" sldId="762"/>
            <ac:spMk id="8" creationId="{71E8A3FC-C122-06EC-04A2-E49B65CD95E3}"/>
          </ac:spMkLst>
        </pc:spChg>
      </pc:sldChg>
      <pc:sldChg chg="modSp mod modNotesTx">
        <pc:chgData name="Jenifer Prince Devaraj" userId="c3fb109c-09d1-42a6-93f4-69472d709861" providerId="ADAL" clId="{AAA65949-CE57-4E49-A417-7A292D97BB81}" dt="2025-10-10T10:32:32.348" v="701" actId="1076"/>
        <pc:sldMkLst>
          <pc:docMk/>
          <pc:sldMk cId="2879013245" sldId="763"/>
        </pc:sldMkLst>
        <pc:spChg chg="mod">
          <ac:chgData name="Jenifer Prince Devaraj" userId="c3fb109c-09d1-42a6-93f4-69472d709861" providerId="ADAL" clId="{AAA65949-CE57-4E49-A417-7A292D97BB81}" dt="2025-10-10T10:32:32.348" v="701" actId="1076"/>
          <ac:spMkLst>
            <pc:docMk/>
            <pc:sldMk cId="2879013245" sldId="763"/>
            <ac:spMk id="7" creationId="{5E47F622-39D3-843D-5A59-B750E9974454}"/>
          </ac:spMkLst>
        </pc:spChg>
        <pc:spChg chg="mod">
          <ac:chgData name="Jenifer Prince Devaraj" userId="c3fb109c-09d1-42a6-93f4-69472d709861" providerId="ADAL" clId="{AAA65949-CE57-4E49-A417-7A292D97BB81}" dt="2025-10-10T10:32:21.848" v="699" actId="1076"/>
          <ac:spMkLst>
            <pc:docMk/>
            <pc:sldMk cId="2879013245" sldId="763"/>
            <ac:spMk id="16" creationId="{BAE0A156-7D83-76D0-3F38-156333046F36}"/>
          </ac:spMkLst>
        </pc:spChg>
      </pc:sldChg>
      <pc:sldChg chg="modSp mod modNotesTx">
        <pc:chgData name="Jenifer Prince Devaraj" userId="c3fb109c-09d1-42a6-93f4-69472d709861" providerId="ADAL" clId="{AAA65949-CE57-4E49-A417-7A292D97BB81}" dt="2025-10-10T10:33:44.684" v="718" actId="179"/>
        <pc:sldMkLst>
          <pc:docMk/>
          <pc:sldMk cId="2030799890" sldId="764"/>
        </pc:sldMkLst>
        <pc:spChg chg="mod">
          <ac:chgData name="Jenifer Prince Devaraj" userId="c3fb109c-09d1-42a6-93f4-69472d709861" providerId="ADAL" clId="{AAA65949-CE57-4E49-A417-7A292D97BB81}" dt="2025-10-10T10:33:44.684" v="718" actId="179"/>
          <ac:spMkLst>
            <pc:docMk/>
            <pc:sldMk cId="2030799890" sldId="764"/>
            <ac:spMk id="6" creationId="{EE13E337-82D5-2C2E-9299-F80770FD90D4}"/>
          </ac:spMkLst>
        </pc:spChg>
      </pc:sldChg>
      <pc:sldChg chg="addSp modSp mod modNotesTx">
        <pc:chgData name="Jenifer Prince Devaraj" userId="c3fb109c-09d1-42a6-93f4-69472d709861" providerId="ADAL" clId="{AAA65949-CE57-4E49-A417-7A292D97BB81}" dt="2025-10-10T10:36:41.611" v="761" actId="14100"/>
        <pc:sldMkLst>
          <pc:docMk/>
          <pc:sldMk cId="1105556938" sldId="765"/>
        </pc:sldMkLst>
        <pc:spChg chg="mod">
          <ac:chgData name="Jenifer Prince Devaraj" userId="c3fb109c-09d1-42a6-93f4-69472d709861" providerId="ADAL" clId="{AAA65949-CE57-4E49-A417-7A292D97BB81}" dt="2025-10-10T10:36:41.611" v="761" actId="14100"/>
          <ac:spMkLst>
            <pc:docMk/>
            <pc:sldMk cId="1105556938" sldId="765"/>
            <ac:spMk id="6" creationId="{EE13E337-82D5-2C2E-9299-F80770FD90D4}"/>
          </ac:spMkLst>
        </pc:spChg>
        <pc:spChg chg="mod">
          <ac:chgData name="Jenifer Prince Devaraj" userId="c3fb109c-09d1-42a6-93f4-69472d709861" providerId="ADAL" clId="{AAA65949-CE57-4E49-A417-7A292D97BB81}" dt="2025-10-10T10:35:34.374" v="755" actId="1035"/>
          <ac:spMkLst>
            <pc:docMk/>
            <pc:sldMk cId="1105556938" sldId="765"/>
            <ac:spMk id="16" creationId="{BAE0A156-7D83-76D0-3F38-156333046F36}"/>
          </ac:spMkLst>
        </pc:spChg>
        <pc:picChg chg="add mod">
          <ac:chgData name="Jenifer Prince Devaraj" userId="c3fb109c-09d1-42a6-93f4-69472d709861" providerId="ADAL" clId="{AAA65949-CE57-4E49-A417-7A292D97BB81}" dt="2025-10-10T10:36:39.043" v="760" actId="1076"/>
          <ac:picMkLst>
            <pc:docMk/>
            <pc:sldMk cId="1105556938" sldId="765"/>
            <ac:picMk id="7" creationId="{7B9F9A3F-F186-4D60-9A00-D42A3E9EAA66}"/>
          </ac:picMkLst>
        </pc:picChg>
      </pc:sldChg>
      <pc:sldChg chg="del modNotesTx">
        <pc:chgData name="Jenifer Prince Devaraj" userId="c3fb109c-09d1-42a6-93f4-69472d709861" providerId="ADAL" clId="{AAA65949-CE57-4E49-A417-7A292D97BB81}" dt="2025-10-10T10:36:47.935" v="762" actId="47"/>
        <pc:sldMkLst>
          <pc:docMk/>
          <pc:sldMk cId="2513784242" sldId="766"/>
        </pc:sldMkLst>
      </pc:sldChg>
      <pc:sldChg chg="modSp mod modNotesTx">
        <pc:chgData name="Jenifer Prince Devaraj" userId="c3fb109c-09d1-42a6-93f4-69472d709861" providerId="ADAL" clId="{AAA65949-CE57-4E49-A417-7A292D97BB81}" dt="2025-10-10T10:42:21.564" v="824" actId="1076"/>
        <pc:sldMkLst>
          <pc:docMk/>
          <pc:sldMk cId="2789971426" sldId="767"/>
        </pc:sldMkLst>
        <pc:spChg chg="mod">
          <ac:chgData name="Jenifer Prince Devaraj" userId="c3fb109c-09d1-42a6-93f4-69472d709861" providerId="ADAL" clId="{AAA65949-CE57-4E49-A417-7A292D97BB81}" dt="2025-10-10T10:42:16.401" v="822" actId="1076"/>
          <ac:spMkLst>
            <pc:docMk/>
            <pc:sldMk cId="2789971426" sldId="767"/>
            <ac:spMk id="6" creationId="{EE13E337-82D5-2C2E-9299-F80770FD90D4}"/>
          </ac:spMkLst>
        </pc:spChg>
        <pc:spChg chg="mod">
          <ac:chgData name="Jenifer Prince Devaraj" userId="c3fb109c-09d1-42a6-93f4-69472d709861" providerId="ADAL" clId="{AAA65949-CE57-4E49-A417-7A292D97BB81}" dt="2025-10-10T10:38:11.291" v="776" actId="1076"/>
          <ac:spMkLst>
            <pc:docMk/>
            <pc:sldMk cId="2789971426" sldId="767"/>
            <ac:spMk id="16" creationId="{BAE0A156-7D83-76D0-3F38-156333046F36}"/>
          </ac:spMkLst>
        </pc:spChg>
        <pc:picChg chg="mod">
          <ac:chgData name="Jenifer Prince Devaraj" userId="c3fb109c-09d1-42a6-93f4-69472d709861" providerId="ADAL" clId="{AAA65949-CE57-4E49-A417-7A292D97BB81}" dt="2025-10-10T10:42:21.564" v="824" actId="1076"/>
          <ac:picMkLst>
            <pc:docMk/>
            <pc:sldMk cId="2789971426" sldId="767"/>
            <ac:picMk id="7" creationId="{8F6454D9-E1FD-14FF-4C52-BF8F8F92FE98}"/>
          </ac:picMkLst>
        </pc:picChg>
      </pc:sldChg>
      <pc:sldChg chg="modSp mod modNotesTx">
        <pc:chgData name="Jenifer Prince Devaraj" userId="c3fb109c-09d1-42a6-93f4-69472d709861" providerId="ADAL" clId="{AAA65949-CE57-4E49-A417-7A292D97BB81}" dt="2025-10-10T10:41:53.042" v="818" actId="1076"/>
        <pc:sldMkLst>
          <pc:docMk/>
          <pc:sldMk cId="873738643" sldId="768"/>
        </pc:sldMkLst>
        <pc:spChg chg="mod">
          <ac:chgData name="Jenifer Prince Devaraj" userId="c3fb109c-09d1-42a6-93f4-69472d709861" providerId="ADAL" clId="{AAA65949-CE57-4E49-A417-7A292D97BB81}" dt="2025-10-10T10:41:53.042" v="818" actId="1076"/>
          <ac:spMkLst>
            <pc:docMk/>
            <pc:sldMk cId="873738643" sldId="768"/>
            <ac:spMk id="6" creationId="{EE13E337-82D5-2C2E-9299-F80770FD90D4}"/>
          </ac:spMkLst>
        </pc:spChg>
        <pc:spChg chg="mod">
          <ac:chgData name="Jenifer Prince Devaraj" userId="c3fb109c-09d1-42a6-93f4-69472d709861" providerId="ADAL" clId="{AAA65949-CE57-4E49-A417-7A292D97BB81}" dt="2025-10-10T10:41:38.319" v="815" actId="1076"/>
          <ac:spMkLst>
            <pc:docMk/>
            <pc:sldMk cId="873738643" sldId="768"/>
            <ac:spMk id="16" creationId="{BAE0A156-7D83-76D0-3F38-156333046F36}"/>
          </ac:spMkLst>
        </pc:spChg>
        <pc:picChg chg="mod">
          <ac:chgData name="Jenifer Prince Devaraj" userId="c3fb109c-09d1-42a6-93f4-69472d709861" providerId="ADAL" clId="{AAA65949-CE57-4E49-A417-7A292D97BB81}" dt="2025-10-10T10:40:17.784" v="786" actId="1076"/>
          <ac:picMkLst>
            <pc:docMk/>
            <pc:sldMk cId="873738643" sldId="768"/>
            <ac:picMk id="7" creationId="{0BE153B2-03A9-3D91-16C3-C3921D945522}"/>
          </ac:picMkLst>
        </pc:picChg>
      </pc:sldChg>
      <pc:sldChg chg="modSp mod modNotesTx">
        <pc:chgData name="Jenifer Prince Devaraj" userId="c3fb109c-09d1-42a6-93f4-69472d709861" providerId="ADAL" clId="{AAA65949-CE57-4E49-A417-7A292D97BB81}" dt="2025-10-10T10:44:23.526" v="860" actId="1076"/>
        <pc:sldMkLst>
          <pc:docMk/>
          <pc:sldMk cId="4163317104" sldId="769"/>
        </pc:sldMkLst>
        <pc:spChg chg="mod">
          <ac:chgData name="Jenifer Prince Devaraj" userId="c3fb109c-09d1-42a6-93f4-69472d709861" providerId="ADAL" clId="{AAA65949-CE57-4E49-A417-7A292D97BB81}" dt="2025-10-10T10:44:16.577" v="857" actId="1076"/>
          <ac:spMkLst>
            <pc:docMk/>
            <pc:sldMk cId="4163317104" sldId="769"/>
            <ac:spMk id="6" creationId="{EE13E337-82D5-2C2E-9299-F80770FD90D4}"/>
          </ac:spMkLst>
        </pc:spChg>
        <pc:spChg chg="mod">
          <ac:chgData name="Jenifer Prince Devaraj" userId="c3fb109c-09d1-42a6-93f4-69472d709861" providerId="ADAL" clId="{AAA65949-CE57-4E49-A417-7A292D97BB81}" dt="2025-10-10T10:44:20.212" v="858" actId="1076"/>
          <ac:spMkLst>
            <pc:docMk/>
            <pc:sldMk cId="4163317104" sldId="769"/>
            <ac:spMk id="16" creationId="{BAE0A156-7D83-76D0-3F38-156333046F36}"/>
          </ac:spMkLst>
        </pc:spChg>
        <pc:picChg chg="mod">
          <ac:chgData name="Jenifer Prince Devaraj" userId="c3fb109c-09d1-42a6-93f4-69472d709861" providerId="ADAL" clId="{AAA65949-CE57-4E49-A417-7A292D97BB81}" dt="2025-10-10T10:44:23.526" v="860" actId="1076"/>
          <ac:picMkLst>
            <pc:docMk/>
            <pc:sldMk cId="4163317104" sldId="769"/>
            <ac:picMk id="7" creationId="{AAF1C600-C41B-427B-40AB-A2B55D1CA971}"/>
          </ac:picMkLst>
        </pc:picChg>
      </pc:sldChg>
      <pc:sldChg chg="modSp mod modNotesTx">
        <pc:chgData name="Jenifer Prince Devaraj" userId="c3fb109c-09d1-42a6-93f4-69472d709861" providerId="ADAL" clId="{AAA65949-CE57-4E49-A417-7A292D97BB81}" dt="2025-10-10T12:36:53.311" v="1201" actId="1076"/>
        <pc:sldMkLst>
          <pc:docMk/>
          <pc:sldMk cId="1812781161" sldId="770"/>
        </pc:sldMkLst>
        <pc:spChg chg="mod">
          <ac:chgData name="Jenifer Prince Devaraj" userId="c3fb109c-09d1-42a6-93f4-69472d709861" providerId="ADAL" clId="{AAA65949-CE57-4E49-A417-7A292D97BB81}" dt="2025-10-10T12:36:53.311" v="1201" actId="1076"/>
          <ac:spMkLst>
            <pc:docMk/>
            <pc:sldMk cId="1812781161" sldId="770"/>
            <ac:spMk id="6" creationId="{EE13E337-82D5-2C2E-9299-F80770FD90D4}"/>
          </ac:spMkLst>
        </pc:spChg>
      </pc:sldChg>
      <pc:sldChg chg="modSp mod modNotesTx">
        <pc:chgData name="Jenifer Prince Devaraj" userId="c3fb109c-09d1-42a6-93f4-69472d709861" providerId="ADAL" clId="{AAA65949-CE57-4E49-A417-7A292D97BB81}" dt="2025-10-10T10:50:08.810" v="1030" actId="1076"/>
        <pc:sldMkLst>
          <pc:docMk/>
          <pc:sldMk cId="3557578534" sldId="771"/>
        </pc:sldMkLst>
        <pc:spChg chg="mod">
          <ac:chgData name="Jenifer Prince Devaraj" userId="c3fb109c-09d1-42a6-93f4-69472d709861" providerId="ADAL" clId="{AAA65949-CE57-4E49-A417-7A292D97BB81}" dt="2025-10-10T10:50:08.810" v="1030" actId="1076"/>
          <ac:spMkLst>
            <pc:docMk/>
            <pc:sldMk cId="3557578534" sldId="771"/>
            <ac:spMk id="6" creationId="{EE13E337-82D5-2C2E-9299-F80770FD90D4}"/>
          </ac:spMkLst>
        </pc:spChg>
        <pc:picChg chg="mod">
          <ac:chgData name="Jenifer Prince Devaraj" userId="c3fb109c-09d1-42a6-93f4-69472d709861" providerId="ADAL" clId="{AAA65949-CE57-4E49-A417-7A292D97BB81}" dt="2025-10-10T10:49:57.973" v="1028" actId="1076"/>
          <ac:picMkLst>
            <pc:docMk/>
            <pc:sldMk cId="3557578534" sldId="771"/>
            <ac:picMk id="8" creationId="{FFB5FD42-D610-D707-4FB7-26E0FA7AB570}"/>
          </ac:picMkLst>
        </pc:picChg>
      </pc:sldChg>
      <pc:sldChg chg="modSp mod modNotesTx">
        <pc:chgData name="Jenifer Prince Devaraj" userId="c3fb109c-09d1-42a6-93f4-69472d709861" providerId="ADAL" clId="{AAA65949-CE57-4E49-A417-7A292D97BB81}" dt="2025-10-10T10:51:32.844" v="1056" actId="1076"/>
        <pc:sldMkLst>
          <pc:docMk/>
          <pc:sldMk cId="2974918781" sldId="772"/>
        </pc:sldMkLst>
        <pc:spChg chg="mod">
          <ac:chgData name="Jenifer Prince Devaraj" userId="c3fb109c-09d1-42a6-93f4-69472d709861" providerId="ADAL" clId="{AAA65949-CE57-4E49-A417-7A292D97BB81}" dt="2025-10-10T10:51:17.991" v="1054" actId="255"/>
          <ac:spMkLst>
            <pc:docMk/>
            <pc:sldMk cId="2974918781" sldId="772"/>
            <ac:spMk id="6" creationId="{EE13E337-82D5-2C2E-9299-F80770FD90D4}"/>
          </ac:spMkLst>
        </pc:spChg>
        <pc:spChg chg="mod">
          <ac:chgData name="Jenifer Prince Devaraj" userId="c3fb109c-09d1-42a6-93f4-69472d709861" providerId="ADAL" clId="{AAA65949-CE57-4E49-A417-7A292D97BB81}" dt="2025-10-10T10:51:32.844" v="1056" actId="1076"/>
          <ac:spMkLst>
            <pc:docMk/>
            <pc:sldMk cId="2974918781" sldId="772"/>
            <ac:spMk id="16" creationId="{BAE0A156-7D83-76D0-3F38-156333046F36}"/>
          </ac:spMkLst>
        </pc:spChg>
      </pc:sldChg>
      <pc:sldChg chg="modSp del mod">
        <pc:chgData name="Jenifer Prince Devaraj" userId="c3fb109c-09d1-42a6-93f4-69472d709861" providerId="ADAL" clId="{AAA65949-CE57-4E49-A417-7A292D97BB81}" dt="2025-10-09T20:43:05.808" v="131" actId="47"/>
        <pc:sldMkLst>
          <pc:docMk/>
          <pc:sldMk cId="1278170707" sldId="781"/>
        </pc:sldMkLst>
        <pc:spChg chg="mod">
          <ac:chgData name="Jenifer Prince Devaraj" userId="c3fb109c-09d1-42a6-93f4-69472d709861" providerId="ADAL" clId="{AAA65949-CE57-4E49-A417-7A292D97BB81}" dt="2025-10-09T20:41:52.080" v="88" actId="20577"/>
          <ac:spMkLst>
            <pc:docMk/>
            <pc:sldMk cId="1278170707" sldId="781"/>
            <ac:spMk id="15" creationId="{85B9DB09-AFF2-ED26-610C-81DB3EC95191}"/>
          </ac:spMkLst>
        </pc:spChg>
      </pc:sldChg>
      <pc:sldChg chg="delSp modSp mod">
        <pc:chgData name="Jenifer Prince Devaraj" userId="c3fb109c-09d1-42a6-93f4-69472d709861" providerId="ADAL" clId="{AAA65949-CE57-4E49-A417-7A292D97BB81}" dt="2025-10-10T12:19:29.830" v="1125" actId="1076"/>
        <pc:sldMkLst>
          <pc:docMk/>
          <pc:sldMk cId="128013750" sldId="782"/>
        </pc:sldMkLst>
        <pc:spChg chg="del mod">
          <ac:chgData name="Jenifer Prince Devaraj" userId="c3fb109c-09d1-42a6-93f4-69472d709861" providerId="ADAL" clId="{AAA65949-CE57-4E49-A417-7A292D97BB81}" dt="2025-10-10T12:19:26.701" v="1124" actId="478"/>
          <ac:spMkLst>
            <pc:docMk/>
            <pc:sldMk cId="128013750" sldId="782"/>
            <ac:spMk id="15" creationId="{85B9DB09-AFF2-ED26-610C-81DB3EC95191}"/>
          </ac:spMkLst>
        </pc:spChg>
        <pc:picChg chg="mod">
          <ac:chgData name="Jenifer Prince Devaraj" userId="c3fb109c-09d1-42a6-93f4-69472d709861" providerId="ADAL" clId="{AAA65949-CE57-4E49-A417-7A292D97BB81}" dt="2025-10-10T12:19:29.830" v="1125" actId="1076"/>
          <ac:picMkLst>
            <pc:docMk/>
            <pc:sldMk cId="128013750" sldId="782"/>
            <ac:picMk id="7" creationId="{21DEBED3-D62A-6F74-4AFA-BE1D7708DBAB}"/>
          </ac:picMkLst>
        </pc:picChg>
      </pc:sldChg>
      <pc:sldChg chg="addSp delSp modSp mod">
        <pc:chgData name="Jenifer Prince Devaraj" userId="c3fb109c-09d1-42a6-93f4-69472d709861" providerId="ADAL" clId="{AAA65949-CE57-4E49-A417-7A292D97BB81}" dt="2025-10-10T12:23:00.630" v="1180" actId="20577"/>
        <pc:sldMkLst>
          <pc:docMk/>
          <pc:sldMk cId="3973763390" sldId="783"/>
        </pc:sldMkLst>
        <pc:spChg chg="mod">
          <ac:chgData name="Jenifer Prince Devaraj" userId="c3fb109c-09d1-42a6-93f4-69472d709861" providerId="ADAL" clId="{AAA65949-CE57-4E49-A417-7A292D97BB81}" dt="2025-10-10T12:23:00.630" v="1180" actId="20577"/>
          <ac:spMkLst>
            <pc:docMk/>
            <pc:sldMk cId="3973763390" sldId="783"/>
            <ac:spMk id="6" creationId="{9444B9FD-24D8-A0F2-DF7B-FFCA99FB1DB5}"/>
          </ac:spMkLst>
        </pc:spChg>
        <pc:picChg chg="del">
          <ac:chgData name="Jenifer Prince Devaraj" userId="c3fb109c-09d1-42a6-93f4-69472d709861" providerId="ADAL" clId="{AAA65949-CE57-4E49-A417-7A292D97BB81}" dt="2025-10-09T20:55:08.683" v="150" actId="478"/>
          <ac:picMkLst>
            <pc:docMk/>
            <pc:sldMk cId="3973763390" sldId="783"/>
            <ac:picMk id="3" creationId="{FE97E141-F94A-4F9C-DEC2-D0DC05E0889F}"/>
          </ac:picMkLst>
        </pc:picChg>
        <pc:picChg chg="mod">
          <ac:chgData name="Jenifer Prince Devaraj" userId="c3fb109c-09d1-42a6-93f4-69472d709861" providerId="ADAL" clId="{AAA65949-CE57-4E49-A417-7A292D97BB81}" dt="2025-10-09T20:46:19.871" v="149" actId="1076"/>
          <ac:picMkLst>
            <pc:docMk/>
            <pc:sldMk cId="3973763390" sldId="783"/>
            <ac:picMk id="7" creationId="{A48A14C7-72A5-DB81-D25D-BCEA540061F0}"/>
          </ac:picMkLst>
        </pc:picChg>
        <pc:picChg chg="add mod">
          <ac:chgData name="Jenifer Prince Devaraj" userId="c3fb109c-09d1-42a6-93f4-69472d709861" providerId="ADAL" clId="{AAA65949-CE57-4E49-A417-7A292D97BB81}" dt="2025-10-09T20:55:25.432" v="156" actId="1076"/>
          <ac:picMkLst>
            <pc:docMk/>
            <pc:sldMk cId="3973763390" sldId="783"/>
            <ac:picMk id="9" creationId="{58581F35-DFEA-41BD-B73C-8129DF8AA3C6}"/>
          </ac:picMkLst>
        </pc:picChg>
      </pc:sldChg>
      <pc:sldChg chg="modSp del mod">
        <pc:chgData name="Jenifer Prince Devaraj" userId="c3fb109c-09d1-42a6-93f4-69472d709861" providerId="ADAL" clId="{AAA65949-CE57-4E49-A417-7A292D97BB81}" dt="2025-10-10T12:24:04.105" v="1181" actId="47"/>
        <pc:sldMkLst>
          <pc:docMk/>
          <pc:sldMk cId="3265464205" sldId="784"/>
        </pc:sldMkLst>
        <pc:spChg chg="mod">
          <ac:chgData name="Jenifer Prince Devaraj" userId="c3fb109c-09d1-42a6-93f4-69472d709861" providerId="ADAL" clId="{AAA65949-CE57-4E49-A417-7A292D97BB81}" dt="2025-10-09T20:56:16.235" v="189" actId="14100"/>
          <ac:spMkLst>
            <pc:docMk/>
            <pc:sldMk cId="3265464205" sldId="784"/>
            <ac:spMk id="6" creationId="{9444B9FD-24D8-A0F2-DF7B-FFCA99FB1DB5}"/>
          </ac:spMkLst>
        </pc:spChg>
        <pc:picChg chg="mod">
          <ac:chgData name="Jenifer Prince Devaraj" userId="c3fb109c-09d1-42a6-93f4-69472d709861" providerId="ADAL" clId="{AAA65949-CE57-4E49-A417-7A292D97BB81}" dt="2025-10-09T20:56:20.606" v="192" actId="1076"/>
          <ac:picMkLst>
            <pc:docMk/>
            <pc:sldMk cId="3265464205" sldId="784"/>
            <ac:picMk id="9" creationId="{82EC9A5C-5CA1-AB62-B992-94125B9AE40C}"/>
          </ac:picMkLst>
        </pc:picChg>
      </pc:sldChg>
      <pc:sldChg chg="modSp del mod">
        <pc:chgData name="Jenifer Prince Devaraj" userId="c3fb109c-09d1-42a6-93f4-69472d709861" providerId="ADAL" clId="{AAA65949-CE57-4E49-A417-7A292D97BB81}" dt="2025-10-10T12:24:04.649" v="1182" actId="47"/>
        <pc:sldMkLst>
          <pc:docMk/>
          <pc:sldMk cId="3050997376" sldId="785"/>
        </pc:sldMkLst>
        <pc:spChg chg="mod">
          <ac:chgData name="Jenifer Prince Devaraj" userId="c3fb109c-09d1-42a6-93f4-69472d709861" providerId="ADAL" clId="{AAA65949-CE57-4E49-A417-7A292D97BB81}" dt="2025-10-09T20:56:47.458" v="195" actId="2711"/>
          <ac:spMkLst>
            <pc:docMk/>
            <pc:sldMk cId="3050997376" sldId="785"/>
            <ac:spMk id="6" creationId="{9444B9FD-24D8-A0F2-DF7B-FFCA99FB1DB5}"/>
          </ac:spMkLst>
        </pc:spChg>
        <pc:picChg chg="mod">
          <ac:chgData name="Jenifer Prince Devaraj" userId="c3fb109c-09d1-42a6-93f4-69472d709861" providerId="ADAL" clId="{AAA65949-CE57-4E49-A417-7A292D97BB81}" dt="2025-10-09T20:56:43.443" v="194" actId="1076"/>
          <ac:picMkLst>
            <pc:docMk/>
            <pc:sldMk cId="3050997376" sldId="785"/>
            <ac:picMk id="7" creationId="{E819E169-FBF6-02E1-B716-07DBD36CAAC1}"/>
          </ac:picMkLst>
        </pc:picChg>
      </pc:sldChg>
      <pc:sldChg chg="modSp del mod">
        <pc:chgData name="Jenifer Prince Devaraj" userId="c3fb109c-09d1-42a6-93f4-69472d709861" providerId="ADAL" clId="{AAA65949-CE57-4E49-A417-7A292D97BB81}" dt="2025-10-10T12:24:05.053" v="1183" actId="47"/>
        <pc:sldMkLst>
          <pc:docMk/>
          <pc:sldMk cId="2284503180" sldId="787"/>
        </pc:sldMkLst>
        <pc:spChg chg="mod">
          <ac:chgData name="Jenifer Prince Devaraj" userId="c3fb109c-09d1-42a6-93f4-69472d709861" providerId="ADAL" clId="{AAA65949-CE57-4E49-A417-7A292D97BB81}" dt="2025-10-09T20:57:06.961" v="201" actId="20577"/>
          <ac:spMkLst>
            <pc:docMk/>
            <pc:sldMk cId="2284503180" sldId="787"/>
            <ac:spMk id="6" creationId="{9444B9FD-24D8-A0F2-DF7B-FFCA99FB1DB5}"/>
          </ac:spMkLst>
        </pc:spChg>
        <pc:picChg chg="mod">
          <ac:chgData name="Jenifer Prince Devaraj" userId="c3fb109c-09d1-42a6-93f4-69472d709861" providerId="ADAL" clId="{AAA65949-CE57-4E49-A417-7A292D97BB81}" dt="2025-10-09T20:57:51.271" v="206" actId="1076"/>
          <ac:picMkLst>
            <pc:docMk/>
            <pc:sldMk cId="2284503180" sldId="787"/>
            <ac:picMk id="12" creationId="{3648437B-0AAA-3B17-4E0C-B204EBF64182}"/>
          </ac:picMkLst>
        </pc:picChg>
      </pc:sldChg>
      <pc:sldChg chg="modSp mod">
        <pc:chgData name="Jenifer Prince Devaraj" userId="c3fb109c-09d1-42a6-93f4-69472d709861" providerId="ADAL" clId="{AAA65949-CE57-4E49-A417-7A292D97BB81}" dt="2025-10-10T12:39:05.503" v="1214" actId="20577"/>
        <pc:sldMkLst>
          <pc:docMk/>
          <pc:sldMk cId="2722283169" sldId="788"/>
        </pc:sldMkLst>
        <pc:spChg chg="mod">
          <ac:chgData name="Jenifer Prince Devaraj" userId="c3fb109c-09d1-42a6-93f4-69472d709861" providerId="ADAL" clId="{AAA65949-CE57-4E49-A417-7A292D97BB81}" dt="2025-10-10T12:39:05.503" v="1214" actId="20577"/>
          <ac:spMkLst>
            <pc:docMk/>
            <pc:sldMk cId="2722283169" sldId="788"/>
            <ac:spMk id="27" creationId="{A4F54EE3-6BED-CDAB-5BD7-BE8BFE4CEFB3}"/>
          </ac:spMkLst>
        </pc:spChg>
      </pc:sldChg>
      <pc:sldChg chg="modSp mod">
        <pc:chgData name="Jenifer Prince Devaraj" userId="c3fb109c-09d1-42a6-93f4-69472d709861" providerId="ADAL" clId="{AAA65949-CE57-4E49-A417-7A292D97BB81}" dt="2025-10-09T20:31:52.418" v="1" actId="20577"/>
        <pc:sldMkLst>
          <pc:docMk/>
          <pc:sldMk cId="2337211031" sldId="789"/>
        </pc:sldMkLst>
        <pc:spChg chg="mod">
          <ac:chgData name="Jenifer Prince Devaraj" userId="c3fb109c-09d1-42a6-93f4-69472d709861" providerId="ADAL" clId="{AAA65949-CE57-4E49-A417-7A292D97BB81}" dt="2025-10-09T20:31:52.418" v="1" actId="20577"/>
          <ac:spMkLst>
            <pc:docMk/>
            <pc:sldMk cId="2337211031" sldId="789"/>
            <ac:spMk id="3" creationId="{64C5761F-226D-27BD-983E-F4046DC3DA1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dirty="0">
                <a:latin typeface="Cambria"/>
                <a:ea typeface="Cambria"/>
              </a:rPr>
              <a:t>SMPS is a type of regulated power supply that uses a h</a:t>
            </a:r>
            <a:r>
              <a:rPr lang="en-GB" sz="1200" b="1" dirty="0">
                <a:latin typeface="Cambria"/>
                <a:ea typeface="Cambria"/>
              </a:rPr>
              <a:t>igh frequency switching</a:t>
            </a:r>
            <a:r>
              <a:rPr lang="en-GB" sz="1200" dirty="0">
                <a:latin typeface="Cambria"/>
                <a:ea typeface="Cambria"/>
              </a:rPr>
              <a:t> regulator to convert the power supply and to regulate the output in a highly efficient way.</a:t>
            </a:r>
          </a:p>
          <a:p>
            <a:pPr marL="285750" indent="-285750" algn="just">
              <a:lnSpc>
                <a:spcPct val="150000"/>
              </a:lnSpc>
              <a:buFont typeface="Arial" panose="020B0604020202020204" pitchFamily="34" charset="0"/>
              <a:buChar char="•"/>
            </a:pPr>
            <a:r>
              <a:rPr lang="en-GB" sz="1200" dirty="0">
                <a:latin typeface="Cambria"/>
                <a:ea typeface="Cambria"/>
              </a:rPr>
              <a:t>The switching regulator is a transistor (like a power MOSFET) just like in Linear Regulator, but the difference is that the transistor in SMPS </a:t>
            </a:r>
            <a:r>
              <a:rPr lang="en-GB" sz="1200" b="1" dirty="0">
                <a:latin typeface="Cambria"/>
                <a:ea typeface="Cambria"/>
              </a:rPr>
              <a:t>doesn’t continuously stay in saturation or fully ON state but rather switches between fully ON and fully OFF states </a:t>
            </a:r>
            <a:r>
              <a:rPr lang="en-GB" sz="1200" dirty="0">
                <a:latin typeface="Cambria"/>
                <a:ea typeface="Cambria"/>
              </a:rPr>
              <a:t>at a very high frequency. Hence the name Switching Mode Power Supply.</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a:t>
            </a:fld>
            <a:endParaRPr lang="en-GB"/>
          </a:p>
        </p:txBody>
      </p:sp>
    </p:spTree>
    <p:extLst>
      <p:ext uri="{BB962C8B-B14F-4D97-AF65-F5344CB8AC3E}">
        <p14:creationId xmlns:p14="http://schemas.microsoft.com/office/powerpoint/2010/main" val="2744761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l">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Buck Converter is a type of SMPS circuit and DC to DC Converter, where the output voltage is less than input voltage. Hence, a Buck Converter is also known as a Step – down Converter.</a:t>
            </a:r>
          </a:p>
          <a:p>
            <a:pPr marL="342900" indent="-342900" algn="l">
              <a:lnSpc>
                <a:spcPct val="150000"/>
              </a:lnSpc>
              <a:buFont typeface="Arial" panose="020B0604020202020204" pitchFamily="34" charset="0"/>
              <a:buChar char="•"/>
            </a:pPr>
            <a:r>
              <a:rPr lang="en-GB" sz="1200" b="0" i="0" dirty="0">
                <a:effectLst/>
                <a:latin typeface="Cambria" panose="02040503050406030204" pitchFamily="18" charset="0"/>
                <a:ea typeface="Cambria" panose="02040503050406030204" pitchFamily="18" charset="0"/>
              </a:rPr>
              <a:t>It is one of the simplest SMPS power converter techniques and is often used in </a:t>
            </a:r>
            <a:r>
              <a:rPr lang="en-GB" sz="1200" b="1" i="0" dirty="0">
                <a:effectLst/>
                <a:latin typeface="Cambria" panose="02040503050406030204" pitchFamily="18" charset="0"/>
                <a:ea typeface="Cambria" panose="02040503050406030204" pitchFamily="18" charset="0"/>
              </a:rPr>
              <a:t>RAM, USB </a:t>
            </a:r>
            <a:r>
              <a:rPr lang="en-GB" sz="1200" b="0" i="0" dirty="0">
                <a:effectLst/>
                <a:latin typeface="Cambria" panose="02040503050406030204" pitchFamily="18" charset="0"/>
                <a:ea typeface="Cambria" panose="02040503050406030204" pitchFamily="18" charset="0"/>
              </a:rPr>
              <a:t>etc. </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029963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When the pulse input to the Gate terminal of the MOSFET is HIGH, the Transistor is turned ON.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Therefore, the transistor will supply current to the load.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During this time, the Diode D is reverse biased and will not be a part of the circuit during this period.</a:t>
            </a:r>
            <a:endParaRPr lang="en-GB" sz="1200" dirty="0">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2293397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Initially, the inductor resists the change in current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 </a:t>
            </a:r>
            <a:r>
              <a:rPr lang="en-GB" sz="1200" dirty="0">
                <a:solidFill>
                  <a:srgbClr val="000000"/>
                </a:solidFill>
                <a:latin typeface="Cambria" panose="02040503050406030204" pitchFamily="18" charset="0"/>
                <a:ea typeface="Cambria" panose="02040503050406030204" pitchFamily="18" charset="0"/>
              </a:rPr>
              <a:t>H</a:t>
            </a:r>
            <a:r>
              <a:rPr lang="en-GB" sz="1200" b="0" i="0" dirty="0">
                <a:solidFill>
                  <a:srgbClr val="000000"/>
                </a:solidFill>
                <a:effectLst/>
                <a:latin typeface="Cambria" panose="02040503050406030204" pitchFamily="18" charset="0"/>
                <a:ea typeface="Cambria" panose="02040503050406030204" pitchFamily="18" charset="0"/>
              </a:rPr>
              <a:t>ence, the current to the load will increase gradually with expanding magnetic field.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Also, the charge on the capacitor is built up gradually up to the supply voltage. </a:t>
            </a:r>
          </a:p>
          <a:p>
            <a:pPr marL="285750" indent="-285750" algn="just">
              <a:lnSpc>
                <a:spcPct val="150000"/>
              </a:lnSpc>
              <a:buFont typeface="Arial" panose="020B0604020202020204" pitchFamily="34" charset="0"/>
              <a:buChar char="•"/>
            </a:pPr>
            <a:endParaRPr lang="en-GB" sz="1200" dirty="0">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2840721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When the pulse becomes LOW, the switching Transistor is turned OFF.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magnetic field that is built up during the Transistor ON state, starts collapsing now and releases the energy back into the circuit. </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2782618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polarity of the voltage across the inductor i.e. its back </a:t>
            </a:r>
            <a:r>
              <a:rPr lang="en-GB" sz="1200" b="0" i="0" dirty="0" err="1">
                <a:solidFill>
                  <a:srgbClr val="000000"/>
                </a:solidFill>
                <a:effectLst/>
                <a:latin typeface="Cambria" panose="02040503050406030204" pitchFamily="18" charset="0"/>
                <a:ea typeface="Cambria" panose="02040503050406030204" pitchFamily="18" charset="0"/>
              </a:rPr>
              <a:t>e.m.f</a:t>
            </a:r>
            <a:r>
              <a:rPr lang="en-GB" sz="1200" b="0" i="0" dirty="0">
                <a:solidFill>
                  <a:srgbClr val="000000"/>
                </a:solidFill>
                <a:effectLst/>
                <a:latin typeface="Cambria" panose="02040503050406030204" pitchFamily="18" charset="0"/>
                <a:ea typeface="Cambria" panose="02040503050406030204" pitchFamily="18" charset="0"/>
              </a:rPr>
              <a:t> is now reversed. </a:t>
            </a:r>
          </a:p>
          <a:p>
            <a:pPr marL="285750" indent="-28575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energy from the inductor starts collapsing and keeps the current flowing in the circuit through load and the diode, as the diode D is forward biased.</a:t>
            </a:r>
          </a:p>
          <a:p>
            <a:pPr marL="285750" indent="-285750" algn="just">
              <a:lnSpc>
                <a:spcPct val="150000"/>
              </a:lnSpc>
              <a:buFont typeface="Arial" panose="020B0604020202020204" pitchFamily="34" charset="0"/>
              <a:buChar char="•"/>
            </a:pPr>
            <a:r>
              <a:rPr lang="en-GB" sz="1200" dirty="0">
                <a:latin typeface="Cambria" panose="02040503050406030204" pitchFamily="18" charset="0"/>
                <a:ea typeface="Cambria" panose="02040503050406030204" pitchFamily="18" charset="0"/>
              </a:rPr>
              <a:t>Once the energy from the inductor is completely utilized, the capacitor starts discharging and acts as the main source of supply until the transistor is turned ON. </a:t>
            </a:r>
          </a:p>
          <a:p>
            <a:pPr marL="285750" indent="-285750" algn="just">
              <a:lnSpc>
                <a:spcPct val="150000"/>
              </a:lnSpc>
              <a:buFont typeface="Arial" panose="020B0604020202020204" pitchFamily="34" charset="0"/>
              <a:buChar char="•"/>
            </a:pPr>
            <a:r>
              <a:rPr lang="en-GB" sz="1200" dirty="0">
                <a:latin typeface="Cambria" panose="02040503050406030204" pitchFamily="18" charset="0"/>
                <a:ea typeface="Cambria" panose="02040503050406030204" pitchFamily="18" charset="0"/>
              </a:rPr>
              <a:t>When the transistor is turned ON, it will once again supply current to inductor, capacitor and load and the process continues.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1195556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formula for output voltage is</a:t>
            </a: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2671130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A Boost Converter, as the name suggests, is type of switched mode power supply, which boosts or increases the output voltage with respect to the input voltage.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Boost Converters are also known as Step – up Converters as the output voltage is higher than the input voltage.</a:t>
            </a:r>
          </a:p>
          <a:p>
            <a:pPr marL="342900" indent="-342900" algn="just">
              <a:lnSpc>
                <a:spcPct val="150000"/>
              </a:lnSpc>
              <a:buFont typeface="Arial" panose="020B0604020202020204" pitchFamily="34" charset="0"/>
              <a:buChar char="•"/>
            </a:pPr>
            <a:r>
              <a:rPr lang="en-GB" sz="1200" dirty="0" err="1">
                <a:solidFill>
                  <a:srgbClr val="000000"/>
                </a:solidFill>
                <a:latin typeface="Cambria" panose="02040503050406030204" pitchFamily="18" charset="0"/>
                <a:ea typeface="Cambria" panose="02040503050406030204" pitchFamily="18" charset="0"/>
              </a:rPr>
              <a:t>Eg</a:t>
            </a:r>
            <a:r>
              <a:rPr lang="en-GB" sz="1200" dirty="0">
                <a:solidFill>
                  <a:srgbClr val="000000"/>
                </a:solidFill>
                <a:latin typeface="Cambria" panose="02040503050406030204" pitchFamily="18" charset="0"/>
                <a:ea typeface="Cambria" panose="02040503050406030204" pitchFamily="18" charset="0"/>
              </a:rPr>
              <a:t>: Laptop Chargers in Cars ; </a:t>
            </a:r>
            <a:r>
              <a:rPr lang="en-GB" sz="1200" b="0" i="0" dirty="0">
                <a:solidFill>
                  <a:srgbClr val="000000"/>
                </a:solidFill>
                <a:effectLst/>
                <a:latin typeface="Cambria" panose="02040503050406030204" pitchFamily="18" charset="0"/>
                <a:ea typeface="Cambria" panose="02040503050406030204" pitchFamily="18" charset="0"/>
              </a:rPr>
              <a:t>Typical Car batteries provide 12V and Laptops require anywhere between 18 to 22V. </a:t>
            </a: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36203187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When the pulse is HIGH, the transistor is turned ON and it closes a part of the circuit consisting of Inductor, Transistor and input supply.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Current flows from the input through the inductor and transistor.</a:t>
            </a:r>
          </a:p>
          <a:p>
            <a:pPr marL="342900" indent="-342900" algn="just">
              <a:lnSpc>
                <a:spcPct val="150000"/>
              </a:lnSpc>
              <a:buFont typeface="Arial" panose="020B0604020202020204" pitchFamily="34" charset="0"/>
              <a:buChar char="•"/>
            </a:pPr>
            <a:endParaRPr lang="en-GB" sz="1200" b="0" i="0" dirty="0">
              <a:solidFill>
                <a:srgbClr val="000000"/>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26443563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inductor, initially resists the change in current but the magnetic field will increase gradually allowing inductor to store energy.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impedance of the rest of the circuit i.e. Diode, Capacitor and Load is much higher and hence, there will be no flow of current in that part of the circuit.</a:t>
            </a: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14</a:t>
            </a:fld>
            <a:endParaRPr lang="en-GB"/>
          </a:p>
        </p:txBody>
      </p:sp>
    </p:spTree>
    <p:extLst>
      <p:ext uri="{BB962C8B-B14F-4D97-AF65-F5344CB8AC3E}">
        <p14:creationId xmlns:p14="http://schemas.microsoft.com/office/powerpoint/2010/main" val="302590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When the square wave pulse goes LOW, the transistor is turned OFF.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This action will cause a drop in the current through the inductor, producing a back </a:t>
            </a:r>
            <a:r>
              <a:rPr lang="en-GB" sz="1200" b="0" i="0" dirty="0" err="1">
                <a:solidFill>
                  <a:srgbClr val="000000"/>
                </a:solidFill>
                <a:effectLst/>
                <a:latin typeface="Cambria" panose="02040503050406030204" pitchFamily="18" charset="0"/>
                <a:ea typeface="Cambria" panose="02040503050406030204" pitchFamily="18" charset="0"/>
              </a:rPr>
              <a:t>e.m.f</a:t>
            </a:r>
            <a:r>
              <a:rPr lang="en-GB" sz="1200" b="0" i="0" dirty="0">
                <a:solidFill>
                  <a:srgbClr val="000000"/>
                </a:solidFill>
                <a:effectLst/>
                <a:latin typeface="Cambria" panose="02040503050406030204" pitchFamily="18" charset="0"/>
                <a:ea typeface="Cambria" panose="02040503050406030204" pitchFamily="18" charset="0"/>
              </a:rPr>
              <a:t> in the circuit due to collapsing magnetic field.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Also, the polarity of the voltage across the inductor is now reversed and will be in series with the input voltage.</a:t>
            </a: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15</a:t>
            </a:fld>
            <a:endParaRPr lang="en-GB"/>
          </a:p>
        </p:txBody>
      </p:sp>
    </p:spTree>
    <p:extLst>
      <p:ext uri="{BB962C8B-B14F-4D97-AF65-F5344CB8AC3E}">
        <p14:creationId xmlns:p14="http://schemas.microsoft.com/office/powerpoint/2010/main" val="10561321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The combination of the input voltage and Inductor Back </a:t>
            </a:r>
            <a:r>
              <a:rPr lang="en-GB" sz="1200" b="0" i="0" dirty="0" err="1">
                <a:solidFill>
                  <a:srgbClr val="000000"/>
                </a:solidFill>
                <a:effectLst/>
                <a:latin typeface="Cambria" panose="02040503050406030204" pitchFamily="18" charset="0"/>
                <a:ea typeface="Cambria" panose="02040503050406030204" pitchFamily="18" charset="0"/>
              </a:rPr>
              <a:t>e.m.f</a:t>
            </a:r>
            <a:r>
              <a:rPr lang="en-GB" sz="1200" b="0" i="0" dirty="0">
                <a:solidFill>
                  <a:srgbClr val="000000"/>
                </a:solidFill>
                <a:effectLst/>
                <a:latin typeface="Cambria" panose="02040503050406030204" pitchFamily="18" charset="0"/>
                <a:ea typeface="Cambria" panose="02040503050406030204" pitchFamily="18" charset="0"/>
              </a:rPr>
              <a:t> cannot pass through the inductor as it is turned OFF.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Hence, the diode is forward biased and charges the Capacitor and supplies current to load.</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An important point to note here is that the voltage supplied to the capacitor and load during the Transistor OFF state is a combination of input voltage and inductors back </a:t>
            </a:r>
            <a:r>
              <a:rPr lang="en-GB" sz="1200" b="0" i="0" dirty="0" err="1">
                <a:solidFill>
                  <a:srgbClr val="000000"/>
                </a:solidFill>
                <a:effectLst/>
                <a:latin typeface="Cambria" panose="02040503050406030204" pitchFamily="18" charset="0"/>
                <a:ea typeface="Cambria" panose="02040503050406030204" pitchFamily="18" charset="0"/>
              </a:rPr>
              <a:t>e.m.f</a:t>
            </a:r>
            <a:r>
              <a:rPr lang="en-GB" sz="1200" b="0" i="0" dirty="0">
                <a:solidFill>
                  <a:srgbClr val="000000"/>
                </a:solidFill>
                <a:effectLst/>
                <a:latin typeface="Cambria" panose="02040503050406030204" pitchFamily="18" charset="0"/>
                <a:ea typeface="Cambria" panose="02040503050406030204" pitchFamily="18" charset="0"/>
              </a:rPr>
              <a:t>, which is higher than the input voltage.</a:t>
            </a: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666417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When the transistor is turned ON again, the current flows again through the inductor and transistor. </a:t>
            </a:r>
          </a:p>
          <a:p>
            <a:pPr marL="342900" indent="-342900" algn="just">
              <a:lnSpc>
                <a:spcPct val="150000"/>
              </a:lnSpc>
              <a:buFont typeface="Arial" panose="020B0604020202020204" pitchFamily="34" charset="0"/>
              <a:buChar char="•"/>
            </a:pPr>
            <a:r>
              <a:rPr lang="en-GB" sz="1200" b="0" i="0" dirty="0">
                <a:solidFill>
                  <a:srgbClr val="000000"/>
                </a:solidFill>
                <a:effectLst/>
                <a:latin typeface="Cambria" panose="02040503050406030204" pitchFamily="18" charset="0"/>
                <a:ea typeface="Cambria" panose="02040503050406030204" pitchFamily="18" charset="0"/>
              </a:rPr>
              <a:t>As the diode is reverse biased, the capacitor discharges it potential, which is sum of input voltage and inductor voltage, through the load acting as its source during this period.</a:t>
            </a:r>
          </a:p>
          <a:p>
            <a:pPr marL="342900" indent="-342900" algn="just">
              <a:lnSpc>
                <a:spcPct val="150000"/>
              </a:lnSpc>
              <a:buFont typeface="Arial" panose="020B0604020202020204" pitchFamily="34" charset="0"/>
              <a:buChar char="•"/>
            </a:pPr>
            <a:endParaRPr lang="en-GB" sz="1200" b="0" i="0" dirty="0">
              <a:solidFill>
                <a:srgbClr val="34444C"/>
              </a:solidFill>
              <a:effectLst/>
              <a:latin typeface="Cambria" panose="02040503050406030204" pitchFamily="18" charset="0"/>
              <a:ea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859322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Duty Cycle of the square wave pulse and the formula for output voltage is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19</a:t>
            </a:fld>
            <a:endParaRPr lang="en-GB"/>
          </a:p>
        </p:txBody>
      </p:sp>
    </p:spTree>
    <p:extLst>
      <p:ext uri="{BB962C8B-B14F-4D97-AF65-F5344CB8AC3E}">
        <p14:creationId xmlns:p14="http://schemas.microsoft.com/office/powerpoint/2010/main" val="2085234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F31F32E-3B5F-4B69-F8B5-AF473AF061C0}"/>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3" name="Content Placeholder 1">
            <a:extLst>
              <a:ext uri="{FF2B5EF4-FFF2-40B4-BE49-F238E27FC236}">
                <a16:creationId xmlns:a16="http://schemas.microsoft.com/office/drawing/2014/main" id="{64C5761F-226D-27BD-983E-F4046DC3DA19}"/>
              </a:ext>
            </a:extLst>
          </p:cNvPr>
          <p:cNvSpPr txBox="1">
            <a:spLocks/>
          </p:cNvSpPr>
          <p:nvPr/>
        </p:nvSpPr>
        <p:spPr>
          <a:xfrm>
            <a:off x="1823594" y="171688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 Electronics I</a:t>
            </a:r>
          </a:p>
          <a:p>
            <a:r>
              <a:rPr lang="en-GB" sz="2400" b="1" dirty="0">
                <a:latin typeface="Arial"/>
                <a:ea typeface="Calibri" panose="020F0502020204030204" pitchFamily="34" charset="0"/>
                <a:cs typeface="Arial"/>
              </a:rPr>
              <a:t>Module Code	: ACDB5002</a:t>
            </a:r>
          </a:p>
          <a:p>
            <a:r>
              <a:rPr lang="en-GB" sz="2400" b="1" dirty="0">
                <a:latin typeface="Arial"/>
                <a:cs typeface="Arial"/>
              </a:rPr>
              <a:t>Lecture 		: 6</a:t>
            </a:r>
          </a:p>
          <a:p>
            <a:r>
              <a:rPr lang="en-GB" sz="2400" b="1" dirty="0">
                <a:latin typeface="Arial"/>
                <a:cs typeface="Arial"/>
              </a:rPr>
              <a:t>Topic			: SMPS</a:t>
            </a:r>
          </a:p>
          <a:p>
            <a:endParaRPr lang="en-GB" sz="2400" b="1" dirty="0">
              <a:latin typeface="Arial" panose="020B0604020202020204" pitchFamily="34" charset="0"/>
              <a:cs typeface="Arial"/>
            </a:endParaRPr>
          </a:p>
        </p:txBody>
      </p:sp>
    </p:spTree>
    <p:extLst>
      <p:ext uri="{BB962C8B-B14F-4D97-AF65-F5344CB8AC3E}">
        <p14:creationId xmlns:p14="http://schemas.microsoft.com/office/powerpoint/2010/main" val="2337211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1734118" y="2070024"/>
            <a:ext cx="7800867" cy="4104906"/>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200" dirty="0">
                <a:latin typeface="Book Antiqua" panose="02040602050305030304" pitchFamily="18" charset="0"/>
                <a:ea typeface="Cambria"/>
              </a:rPr>
              <a:t>SMPS </a:t>
            </a:r>
            <a:r>
              <a:rPr lang="en-GB" sz="2200" dirty="0">
                <a:latin typeface="Book Antiqua" panose="02040602050305030304" pitchFamily="18" charset="0"/>
                <a:ea typeface="Cambria"/>
                <a:sym typeface="Wingdings" panose="05000000000000000000" pitchFamily="2" charset="2"/>
              </a:rPr>
              <a:t> </a:t>
            </a:r>
            <a:r>
              <a:rPr lang="en-GB" sz="2200" dirty="0">
                <a:latin typeface="Book Antiqua" panose="02040602050305030304" pitchFamily="18" charset="0"/>
                <a:ea typeface="Cambria"/>
              </a:rPr>
              <a:t>regulated power supply.</a:t>
            </a:r>
          </a:p>
          <a:p>
            <a:pPr marL="285750" indent="-285750" algn="just">
              <a:lnSpc>
                <a:spcPct val="150000"/>
              </a:lnSpc>
              <a:buFont typeface="Arial" panose="020B0604020202020204" pitchFamily="34" charset="0"/>
              <a:buChar char="•"/>
            </a:pPr>
            <a:r>
              <a:rPr lang="en-GB" sz="2200" dirty="0">
                <a:latin typeface="Book Antiqua" panose="02040602050305030304" pitchFamily="18" charset="0"/>
                <a:ea typeface="Cambria"/>
              </a:rPr>
              <a:t>Uses a h</a:t>
            </a:r>
            <a:r>
              <a:rPr lang="en-GB" sz="2200" b="1" dirty="0">
                <a:latin typeface="Book Antiqua" panose="02040602050305030304" pitchFamily="18" charset="0"/>
                <a:ea typeface="Cambria"/>
              </a:rPr>
              <a:t>igh frequency switching</a:t>
            </a:r>
            <a:r>
              <a:rPr lang="en-GB" sz="2200" dirty="0">
                <a:latin typeface="Book Antiqua" panose="02040602050305030304" pitchFamily="18" charset="0"/>
                <a:ea typeface="Cambria"/>
              </a:rPr>
              <a:t> regulator(MOSFET).</a:t>
            </a:r>
          </a:p>
          <a:p>
            <a:pPr marL="285750" indent="-285750" algn="just">
              <a:lnSpc>
                <a:spcPct val="150000"/>
              </a:lnSpc>
              <a:buFont typeface="Arial" panose="020B0604020202020204" pitchFamily="34" charset="0"/>
              <a:buChar char="•"/>
            </a:pPr>
            <a:r>
              <a:rPr lang="en-GB" sz="2200" b="1" dirty="0">
                <a:latin typeface="Book Antiqua" panose="02040602050305030304" pitchFamily="18" charset="0"/>
                <a:ea typeface="Cambria"/>
              </a:rPr>
              <a:t>Switching Mode Power Supply</a:t>
            </a:r>
            <a:r>
              <a:rPr lang="en-GB" sz="2200" dirty="0">
                <a:latin typeface="Book Antiqua" panose="02040602050305030304" pitchFamily="18" charset="0"/>
                <a:ea typeface="Cambria"/>
              </a:rPr>
              <a:t>: </a:t>
            </a:r>
          </a:p>
          <a:p>
            <a:pPr lvl="1" algn="just">
              <a:lnSpc>
                <a:spcPct val="150000"/>
              </a:lnSpc>
            </a:pPr>
            <a:r>
              <a:rPr lang="en-GB" sz="2200" dirty="0">
                <a:latin typeface="Book Antiqua" panose="02040602050305030304" pitchFamily="18" charset="0"/>
                <a:ea typeface="Cambria"/>
              </a:rPr>
              <a:t>	- Regulates the output by </a:t>
            </a:r>
            <a:r>
              <a:rPr lang="en-GB" sz="2200" b="1" dirty="0">
                <a:latin typeface="Book Antiqua" panose="02040602050305030304" pitchFamily="18" charset="0"/>
                <a:ea typeface="Cambria"/>
              </a:rPr>
              <a:t>switching between fully 		  ON and fully OFF states </a:t>
            </a:r>
            <a:r>
              <a:rPr lang="en-GB" sz="2200" dirty="0">
                <a:latin typeface="Book Antiqua" panose="02040602050305030304" pitchFamily="18" charset="0"/>
                <a:ea typeface="Cambria"/>
              </a:rPr>
              <a:t>at a very high frequency.</a:t>
            </a:r>
          </a:p>
          <a:p>
            <a:pPr marL="285750" lvl="1" indent="-285750" algn="just">
              <a:lnSpc>
                <a:spcPct val="150000"/>
              </a:lnSpc>
              <a:buFont typeface="Arial" panose="020B0604020202020204" pitchFamily="34" charset="0"/>
              <a:buChar char="•"/>
            </a:pPr>
            <a:r>
              <a:rPr lang="en-GB" sz="2200" dirty="0">
                <a:latin typeface="Book Antiqua" panose="02040602050305030304" pitchFamily="18" charset="0"/>
                <a:ea typeface="Cambria"/>
              </a:rPr>
              <a:t>Application: </a:t>
            </a:r>
            <a:r>
              <a:rPr lang="en-GB" sz="2200" b="1" dirty="0">
                <a:latin typeface="Book Antiqua" panose="02040602050305030304" pitchFamily="18" charset="0"/>
                <a:ea typeface="Cambria"/>
              </a:rPr>
              <a:t>Power supply unit of a computer.</a:t>
            </a:r>
          </a:p>
          <a:p>
            <a:pPr marL="285750" lvl="1" indent="-285750" algn="just">
              <a:lnSpc>
                <a:spcPct val="150000"/>
              </a:lnSpc>
              <a:buFont typeface="Arial" panose="020B0604020202020204" pitchFamily="34" charset="0"/>
              <a:buChar char="•"/>
            </a:pPr>
            <a:r>
              <a:rPr lang="en-GB" sz="2200" b="1" dirty="0">
                <a:latin typeface="Book Antiqua" panose="02040602050305030304" pitchFamily="18" charset="0"/>
                <a:ea typeface="Cambria"/>
              </a:rPr>
              <a:t>Advantages: </a:t>
            </a:r>
            <a:r>
              <a:rPr lang="en-GB" sz="2200" dirty="0">
                <a:latin typeface="Book Antiqua" panose="02040602050305030304" pitchFamily="18" charset="0"/>
                <a:ea typeface="Cambria"/>
              </a:rPr>
              <a:t>high efficiency, low cost.</a:t>
            </a:r>
          </a:p>
          <a:p>
            <a:pPr marL="285750" indent="-285750" algn="just">
              <a:lnSpc>
                <a:spcPct val="150000"/>
              </a:lnSpc>
              <a:buFont typeface="Arial" panose="020B0604020202020204" pitchFamily="34" charset="0"/>
              <a:buChar char="•"/>
            </a:pPr>
            <a:endParaRPr lang="en-GB" sz="2200" dirty="0">
              <a:latin typeface="Book Antiqua" panose="02040602050305030304" pitchFamily="18" charset="0"/>
              <a:ea typeface="Cambria"/>
            </a:endParaRP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3" name="Footer Placeholder 3">
            <a:extLst>
              <a:ext uri="{FF2B5EF4-FFF2-40B4-BE49-F238E27FC236}">
                <a16:creationId xmlns:a16="http://schemas.microsoft.com/office/drawing/2014/main" id="{75BB1938-50F0-4596-2DD0-B8FDE8579E6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658654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6" name="Footer Placeholder 3">
            <a:extLst>
              <a:ext uri="{FF2B5EF4-FFF2-40B4-BE49-F238E27FC236}">
                <a16:creationId xmlns:a16="http://schemas.microsoft.com/office/drawing/2014/main" id="{75052E2B-1809-0EE0-753C-25CC5CC813D4}"/>
              </a:ext>
            </a:extLst>
          </p:cNvPr>
          <p:cNvSpPr txBox="1">
            <a:spLocks/>
          </p:cNvSpPr>
          <p:nvPr/>
        </p:nvSpPr>
        <p:spPr>
          <a:xfrm>
            <a:off x="172941" y="662272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21DEBED3-D62A-6F74-4AFA-BE1D7708DBAB}"/>
              </a:ext>
            </a:extLst>
          </p:cNvPr>
          <p:cNvPicPr>
            <a:picLocks noChangeAspect="1"/>
          </p:cNvPicPr>
          <p:nvPr/>
        </p:nvPicPr>
        <p:blipFill>
          <a:blip r:embed="rId2"/>
          <a:stretch>
            <a:fillRect/>
          </a:stretch>
        </p:blipFill>
        <p:spPr>
          <a:xfrm>
            <a:off x="1123807" y="2538851"/>
            <a:ext cx="8410575" cy="3248025"/>
          </a:xfrm>
          <a:prstGeom prst="rect">
            <a:avLst/>
          </a:prstGeom>
        </p:spPr>
      </p:pic>
    </p:spTree>
    <p:extLst>
      <p:ext uri="{BB962C8B-B14F-4D97-AF65-F5344CB8AC3E}">
        <p14:creationId xmlns:p14="http://schemas.microsoft.com/office/powerpoint/2010/main" val="128013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Duty Cycle</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368334" y="2680795"/>
            <a:ext cx="6618943" cy="1353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200000"/>
              </a:lnSpc>
            </a:pPr>
            <a:r>
              <a:rPr lang="en-US" sz="2200" dirty="0">
                <a:latin typeface="Book Antiqua" panose="02040602050305030304" pitchFamily="18" charset="0"/>
                <a:ea typeface="Cambria" panose="02040503050406030204" pitchFamily="18" charset="0"/>
                <a:cs typeface="Calibri"/>
              </a:rPr>
              <a:t>The ratio of a time a circuit is </a:t>
            </a:r>
            <a:r>
              <a:rPr lang="en-US" sz="2200" b="1" dirty="0">
                <a:latin typeface="Book Antiqua" panose="02040602050305030304" pitchFamily="18" charset="0"/>
                <a:ea typeface="Cambria" panose="02040503050406030204" pitchFamily="18" charset="0"/>
                <a:cs typeface="Calibri"/>
              </a:rPr>
              <a:t>ON </a:t>
            </a:r>
            <a:r>
              <a:rPr lang="en-US" sz="2200" dirty="0">
                <a:latin typeface="Book Antiqua" panose="02040602050305030304" pitchFamily="18" charset="0"/>
                <a:ea typeface="Cambria" panose="02040503050406030204" pitchFamily="18" charset="0"/>
                <a:cs typeface="Calibri"/>
              </a:rPr>
              <a:t>compared to its total period of </a:t>
            </a:r>
            <a:r>
              <a:rPr lang="en-US" sz="2200" b="1" dirty="0">
                <a:latin typeface="Book Antiqua" panose="02040602050305030304" pitchFamily="18" charset="0"/>
                <a:ea typeface="Cambria" panose="02040503050406030204" pitchFamily="18" charset="0"/>
                <a:cs typeface="Calibri"/>
              </a:rPr>
              <a:t>ON</a:t>
            </a:r>
            <a:r>
              <a:rPr lang="en-US" sz="2200" dirty="0">
                <a:latin typeface="Book Antiqua" panose="02040602050305030304" pitchFamily="18" charset="0"/>
                <a:ea typeface="Cambria" panose="02040503050406030204" pitchFamily="18" charset="0"/>
                <a:cs typeface="Calibri"/>
              </a:rPr>
              <a:t> and </a:t>
            </a:r>
            <a:r>
              <a:rPr lang="en-US" sz="2200" b="1" dirty="0">
                <a:latin typeface="Book Antiqua" panose="02040602050305030304" pitchFamily="18" charset="0"/>
                <a:ea typeface="Cambria" panose="02040503050406030204" pitchFamily="18" charset="0"/>
                <a:cs typeface="Calibri"/>
              </a:rPr>
              <a:t>OFF.</a:t>
            </a:r>
            <a:endParaRPr lang="en-US" sz="2200" b="1" dirty="0">
              <a:latin typeface="Book Antiqua" panose="02040602050305030304" pitchFamily="18" charset="0"/>
              <a:ea typeface="Cambria" panose="02040503050406030204" pitchFamily="18" charset="0"/>
            </a:endParaRPr>
          </a:p>
        </p:txBody>
      </p:sp>
      <p:pic>
        <p:nvPicPr>
          <p:cNvPr id="7" name="Picture 7" descr="A picture containing table&#10;&#10;Description automatically generated">
            <a:extLst>
              <a:ext uri="{FF2B5EF4-FFF2-40B4-BE49-F238E27FC236}">
                <a16:creationId xmlns:a16="http://schemas.microsoft.com/office/drawing/2014/main" id="{A48A14C7-72A5-DB81-D25D-BCEA540061F0}"/>
              </a:ext>
            </a:extLst>
          </p:cNvPr>
          <p:cNvPicPr>
            <a:picLocks noChangeAspect="1"/>
          </p:cNvPicPr>
          <p:nvPr/>
        </p:nvPicPr>
        <p:blipFill>
          <a:blip r:embed="rId2"/>
          <a:stretch>
            <a:fillRect/>
          </a:stretch>
        </p:blipFill>
        <p:spPr>
          <a:xfrm>
            <a:off x="2755639" y="4536359"/>
            <a:ext cx="1762125" cy="771525"/>
          </a:xfrm>
          <a:prstGeom prst="rect">
            <a:avLst/>
          </a:prstGeom>
        </p:spPr>
      </p:pic>
      <p:sp>
        <p:nvSpPr>
          <p:cNvPr id="8" name="Footer Placeholder 3">
            <a:extLst>
              <a:ext uri="{FF2B5EF4-FFF2-40B4-BE49-F238E27FC236}">
                <a16:creationId xmlns:a16="http://schemas.microsoft.com/office/drawing/2014/main" id="{A88ADD3E-5E5F-F1CE-F89E-28EFBC45357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9" name="Picture 8">
            <a:extLst>
              <a:ext uri="{FF2B5EF4-FFF2-40B4-BE49-F238E27FC236}">
                <a16:creationId xmlns:a16="http://schemas.microsoft.com/office/drawing/2014/main" id="{58581F35-DFEA-41BD-B73C-8129DF8AA3C6}"/>
              </a:ext>
            </a:extLst>
          </p:cNvPr>
          <p:cNvPicPr>
            <a:picLocks noChangeAspect="1"/>
          </p:cNvPicPr>
          <p:nvPr/>
        </p:nvPicPr>
        <p:blipFill>
          <a:blip r:embed="rId3"/>
          <a:stretch>
            <a:fillRect/>
          </a:stretch>
        </p:blipFill>
        <p:spPr>
          <a:xfrm>
            <a:off x="7460243" y="1521416"/>
            <a:ext cx="4293318" cy="4480843"/>
          </a:xfrm>
          <a:prstGeom prst="rect">
            <a:avLst/>
          </a:prstGeom>
        </p:spPr>
      </p:pic>
    </p:spTree>
    <p:extLst>
      <p:ext uri="{BB962C8B-B14F-4D97-AF65-F5344CB8AC3E}">
        <p14:creationId xmlns:p14="http://schemas.microsoft.com/office/powerpoint/2010/main" val="3973763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72941" y="1479229"/>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Types of SMPS</a:t>
            </a:r>
          </a:p>
        </p:txBody>
      </p:sp>
      <p:sp>
        <p:nvSpPr>
          <p:cNvPr id="7" name="TextBox 6">
            <a:extLst>
              <a:ext uri="{FF2B5EF4-FFF2-40B4-BE49-F238E27FC236}">
                <a16:creationId xmlns:a16="http://schemas.microsoft.com/office/drawing/2014/main" id="{5628992A-D0CE-F2B8-DA0E-DA4E4A11D5BA}"/>
              </a:ext>
            </a:extLst>
          </p:cNvPr>
          <p:cNvSpPr txBox="1"/>
          <p:nvPr/>
        </p:nvSpPr>
        <p:spPr>
          <a:xfrm>
            <a:off x="1022350" y="2203421"/>
            <a:ext cx="9437370" cy="2708370"/>
          </a:xfrm>
          <a:prstGeom prst="rect">
            <a:avLst/>
          </a:prstGeom>
          <a:noFill/>
        </p:spPr>
        <p:txBody>
          <a:bodyPr wrap="square">
            <a:spAutoFit/>
          </a:bodyPr>
          <a:lstStyle/>
          <a:p>
            <a:pPr algn="l">
              <a:lnSpc>
                <a:spcPct val="200000"/>
              </a:lnSpc>
            </a:pPr>
            <a:r>
              <a:rPr lang="en-GB" sz="2200" b="0" i="0" dirty="0">
                <a:solidFill>
                  <a:srgbClr val="000000"/>
                </a:solidFill>
                <a:effectLst/>
                <a:latin typeface="Book Antiqua" panose="02040602050305030304" pitchFamily="18" charset="0"/>
                <a:ea typeface="Cambria" panose="02040503050406030204" pitchFamily="18" charset="0"/>
              </a:rPr>
              <a:t>The three basic and important types in SMPS are:</a:t>
            </a:r>
            <a:endParaRPr lang="en-GB" sz="2200" b="0" i="0" dirty="0">
              <a:solidFill>
                <a:srgbClr val="34444C"/>
              </a:solidFill>
              <a:effectLst/>
              <a:latin typeface="Book Antiqua" panose="02040602050305030304" pitchFamily="18" charset="0"/>
              <a:ea typeface="Cambria" panose="02040503050406030204" pitchFamily="18" charset="0"/>
            </a:endParaRPr>
          </a:p>
          <a:p>
            <a:pPr marL="1173163" lvl="1" indent="-269875" fontAlgn="base">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Buck Converter or Step – down Converter</a:t>
            </a:r>
            <a:endParaRPr lang="en-GB" sz="2200" b="0" i="0" dirty="0">
              <a:solidFill>
                <a:srgbClr val="34444C"/>
              </a:solidFill>
              <a:effectLst/>
              <a:latin typeface="Book Antiqua" panose="02040602050305030304" pitchFamily="18" charset="0"/>
              <a:ea typeface="Cambria" panose="02040503050406030204" pitchFamily="18" charset="0"/>
            </a:endParaRPr>
          </a:p>
          <a:p>
            <a:pPr marL="1173163" lvl="1" indent="-269875" fontAlgn="base">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Boost Converter or Step – up Converter</a:t>
            </a:r>
            <a:endParaRPr lang="en-GB" sz="2200" b="0" i="0" dirty="0">
              <a:solidFill>
                <a:srgbClr val="34444C"/>
              </a:solidFill>
              <a:effectLst/>
              <a:latin typeface="Book Antiqua" panose="02040602050305030304" pitchFamily="18" charset="0"/>
              <a:ea typeface="Cambria" panose="02040503050406030204" pitchFamily="18" charset="0"/>
            </a:endParaRPr>
          </a:p>
          <a:p>
            <a:pPr marL="1173163" lvl="1" indent="-269875" fontAlgn="base">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Buck – Boost Converter</a:t>
            </a:r>
            <a:endParaRPr lang="en-GB" sz="2200" b="0" i="0" dirty="0">
              <a:solidFill>
                <a:srgbClr val="34444C"/>
              </a:solidFill>
              <a:effectLst/>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0A3FE8EC-FDF2-9ACD-5087-4D7FED1F46C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325927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77015" y="1186141"/>
            <a:ext cx="7970520" cy="553998"/>
          </a:xfrm>
          <a:prstGeom prst="rect">
            <a:avLst/>
          </a:prstGeom>
          <a:noFill/>
        </p:spPr>
        <p:txBody>
          <a:bodyPr wrap="square" rtlCol="0">
            <a:spAutoFit/>
          </a:bodyPr>
          <a:lstStyle/>
          <a:p>
            <a:r>
              <a:rPr lang="en-GB" sz="3000" b="1" dirty="0">
                <a:latin typeface="Book Antiqua" panose="02040602050305030304" pitchFamily="18" charset="0"/>
                <a:ea typeface="Cambria" panose="02040503050406030204" pitchFamily="18" charset="0"/>
              </a:rPr>
              <a:t>Buck Converter (</a:t>
            </a:r>
            <a:r>
              <a:rPr lang="en-GB" sz="3000" b="1" i="0" dirty="0">
                <a:solidFill>
                  <a:srgbClr val="000000"/>
                </a:solidFill>
                <a:effectLst/>
                <a:latin typeface="Book Antiqua" panose="02040602050305030304" pitchFamily="18" charset="0"/>
                <a:ea typeface="Cambria" panose="02040503050406030204" pitchFamily="18" charset="0"/>
              </a:rPr>
              <a:t>Step – down Converter</a:t>
            </a:r>
            <a:r>
              <a:rPr lang="en-GB" sz="3000" b="1" dirty="0">
                <a:latin typeface="Book Antiqua" panose="02040602050305030304" pitchFamily="18" charset="0"/>
                <a:ea typeface="Cambria" panose="02040503050406030204" pitchFamily="18" charset="0"/>
              </a:rPr>
              <a:t>)</a:t>
            </a:r>
          </a:p>
        </p:txBody>
      </p:sp>
      <p:sp>
        <p:nvSpPr>
          <p:cNvPr id="7" name="TextBox 6">
            <a:extLst>
              <a:ext uri="{FF2B5EF4-FFF2-40B4-BE49-F238E27FC236}">
                <a16:creationId xmlns:a16="http://schemas.microsoft.com/office/drawing/2014/main" id="{5628992A-D0CE-F2B8-DA0E-DA4E4A11D5BA}"/>
              </a:ext>
            </a:extLst>
          </p:cNvPr>
          <p:cNvSpPr txBox="1"/>
          <p:nvPr/>
        </p:nvSpPr>
        <p:spPr>
          <a:xfrm>
            <a:off x="495607" y="1872525"/>
            <a:ext cx="6451206" cy="4407232"/>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100" dirty="0">
                <a:solidFill>
                  <a:srgbClr val="000000"/>
                </a:solidFill>
                <a:latin typeface="Book Antiqua" panose="02040602050305030304" pitchFamily="18" charset="0"/>
                <a:ea typeface="Cambria" panose="02040503050406030204" pitchFamily="18" charset="0"/>
              </a:rPr>
              <a:t>T</a:t>
            </a:r>
            <a:r>
              <a:rPr lang="en-GB" sz="2100" b="0" i="0" dirty="0">
                <a:solidFill>
                  <a:srgbClr val="000000"/>
                </a:solidFill>
                <a:effectLst/>
                <a:latin typeface="Book Antiqua" panose="02040602050305030304" pitchFamily="18" charset="0"/>
                <a:ea typeface="Cambria" panose="02040503050406030204" pitchFamily="18" charset="0"/>
              </a:rPr>
              <a:t>ype of SMPS circuit and DC to DC Converter.</a:t>
            </a:r>
          </a:p>
          <a:p>
            <a:pPr marL="342900" indent="-342900" algn="l">
              <a:lnSpc>
                <a:spcPct val="150000"/>
              </a:lnSpc>
              <a:buFont typeface="Arial" panose="020B0604020202020204" pitchFamily="34" charset="0"/>
              <a:buChar char="•"/>
            </a:pPr>
            <a:r>
              <a:rPr lang="en-GB" sz="2100" b="0" i="0" dirty="0">
                <a:solidFill>
                  <a:srgbClr val="000000"/>
                </a:solidFill>
                <a:effectLst/>
                <a:latin typeface="Book Antiqua" panose="02040602050305030304" pitchFamily="18" charset="0"/>
                <a:ea typeface="Cambria" panose="02040503050406030204" pitchFamily="18" charset="0"/>
              </a:rPr>
              <a:t>The output voltage is less than input voltage. </a:t>
            </a:r>
          </a:p>
          <a:p>
            <a:pPr marL="342900" indent="-342900" algn="l">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U</a:t>
            </a:r>
            <a:r>
              <a:rPr lang="en-GB" sz="2100" b="0" i="0" dirty="0">
                <a:effectLst/>
                <a:latin typeface="Book Antiqua" panose="02040602050305030304" pitchFamily="18" charset="0"/>
                <a:ea typeface="Cambria" panose="02040503050406030204" pitchFamily="18" charset="0"/>
              </a:rPr>
              <a:t>sed in </a:t>
            </a:r>
            <a:r>
              <a:rPr lang="en-GB" sz="2100" b="1" i="0" dirty="0">
                <a:effectLst/>
                <a:latin typeface="Book Antiqua" panose="02040602050305030304" pitchFamily="18" charset="0"/>
                <a:ea typeface="Cambria" panose="02040503050406030204" pitchFamily="18" charset="0"/>
              </a:rPr>
              <a:t>RAM, USB </a:t>
            </a:r>
            <a:r>
              <a:rPr lang="en-GB" sz="2100" b="0" i="0" dirty="0">
                <a:effectLst/>
                <a:latin typeface="Book Antiqua" panose="02040602050305030304" pitchFamily="18" charset="0"/>
                <a:ea typeface="Cambria" panose="02040503050406030204" pitchFamily="18" charset="0"/>
              </a:rPr>
              <a:t>etc. </a:t>
            </a:r>
          </a:p>
          <a:p>
            <a:pPr marL="342900" indent="-342900" algn="l">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Circuit uses two switches</a:t>
            </a:r>
          </a:p>
          <a:p>
            <a:pPr marL="1166813" lvl="1" indent="-342900">
              <a:lnSpc>
                <a:spcPct val="150000"/>
              </a:lnSpc>
              <a:buFont typeface="Book Antiqua" panose="02040602050305030304" pitchFamily="18" charset="0"/>
              <a:buChar char="―"/>
            </a:pPr>
            <a:r>
              <a:rPr lang="en-GB" sz="2100" b="0" i="0" dirty="0">
                <a:effectLst/>
                <a:latin typeface="Book Antiqua" panose="02040602050305030304" pitchFamily="18" charset="0"/>
                <a:ea typeface="Cambria" panose="02040503050406030204" pitchFamily="18" charset="0"/>
              </a:rPr>
              <a:t>MOSFET Transistor </a:t>
            </a:r>
          </a:p>
          <a:p>
            <a:pPr marL="1166813" lvl="1" indent="-342900">
              <a:lnSpc>
                <a:spcPct val="150000"/>
              </a:lnSpc>
              <a:buFont typeface="Book Antiqua" panose="02040602050305030304" pitchFamily="18" charset="0"/>
              <a:buChar char="―"/>
            </a:pPr>
            <a:r>
              <a:rPr lang="en-GB" sz="2100" dirty="0">
                <a:latin typeface="Book Antiqua" panose="02040602050305030304" pitchFamily="18" charset="0"/>
                <a:ea typeface="Cambria" panose="02040503050406030204" pitchFamily="18" charset="0"/>
              </a:rPr>
              <a:t>PN Junction Diode / Schottky Diode.</a:t>
            </a:r>
          </a:p>
          <a:p>
            <a:pPr marL="358775" lvl="1" indent="-342900">
              <a:lnSpc>
                <a:spcPct val="150000"/>
              </a:lnSpc>
              <a:buFont typeface="Arial" panose="020B0604020202020204" pitchFamily="34" charset="0"/>
              <a:buChar char="•"/>
            </a:pPr>
            <a:r>
              <a:rPr lang="en-GB" sz="2100" dirty="0">
                <a:latin typeface="Book Antiqua" panose="02040602050305030304" pitchFamily="18" charset="0"/>
                <a:ea typeface="Cambria" panose="02040503050406030204" pitchFamily="18" charset="0"/>
              </a:rPr>
              <a:t>Storing Elements</a:t>
            </a:r>
          </a:p>
          <a:p>
            <a:pPr marL="1166813" lvl="2" indent="-342900">
              <a:lnSpc>
                <a:spcPct val="150000"/>
              </a:lnSpc>
              <a:buFont typeface="Book Antiqua" panose="02040602050305030304" pitchFamily="18" charset="0"/>
              <a:buChar char="―"/>
            </a:pPr>
            <a:r>
              <a:rPr lang="en-GB" sz="2100" dirty="0">
                <a:latin typeface="Book Antiqua" panose="02040602050305030304" pitchFamily="18" charset="0"/>
                <a:ea typeface="Cambria" panose="02040503050406030204" pitchFamily="18" charset="0"/>
              </a:rPr>
              <a:t>Inductor. </a:t>
            </a:r>
          </a:p>
          <a:p>
            <a:pPr marL="1166813" lvl="2" indent="-342900">
              <a:lnSpc>
                <a:spcPct val="150000"/>
              </a:lnSpc>
              <a:buFont typeface="Book Antiqua" panose="02040602050305030304" pitchFamily="18" charset="0"/>
              <a:buChar char="―"/>
            </a:pPr>
            <a:r>
              <a:rPr lang="en-GB" sz="2100" dirty="0">
                <a:latin typeface="Book Antiqua" panose="02040602050305030304" pitchFamily="18" charset="0"/>
                <a:ea typeface="Cambria" panose="02040503050406030204" pitchFamily="18" charset="0"/>
              </a:rPr>
              <a:t>Capacitor.</a:t>
            </a:r>
          </a:p>
        </p:txBody>
      </p:sp>
      <p:sp>
        <p:nvSpPr>
          <p:cNvPr id="3" name="Footer Placeholder 3">
            <a:extLst>
              <a:ext uri="{FF2B5EF4-FFF2-40B4-BE49-F238E27FC236}">
                <a16:creationId xmlns:a16="http://schemas.microsoft.com/office/drawing/2014/main" id="{DACC026F-AED7-6542-50D9-FC9553F4AA4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8" name="Picture 7">
            <a:extLst>
              <a:ext uri="{FF2B5EF4-FFF2-40B4-BE49-F238E27FC236}">
                <a16:creationId xmlns:a16="http://schemas.microsoft.com/office/drawing/2014/main" id="{6C524F85-E45C-46AE-880F-2BF4AF731E1E}"/>
              </a:ext>
            </a:extLst>
          </p:cNvPr>
          <p:cNvPicPr>
            <a:picLocks noChangeAspect="1"/>
          </p:cNvPicPr>
          <p:nvPr/>
        </p:nvPicPr>
        <p:blipFill>
          <a:blip r:embed="rId3"/>
          <a:stretch>
            <a:fillRect/>
          </a:stretch>
        </p:blipFill>
        <p:spPr>
          <a:xfrm>
            <a:off x="7398448" y="2536721"/>
            <a:ext cx="4238562" cy="2104647"/>
          </a:xfrm>
          <a:prstGeom prst="rect">
            <a:avLst/>
          </a:prstGeom>
        </p:spPr>
      </p:pic>
    </p:spTree>
    <p:extLst>
      <p:ext uri="{BB962C8B-B14F-4D97-AF65-F5344CB8AC3E}">
        <p14:creationId xmlns:p14="http://schemas.microsoft.com/office/powerpoint/2010/main" val="42336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4696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190527" y="2142085"/>
            <a:ext cx="7212960" cy="3385479"/>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GB" sz="2200" b="0" i="0" dirty="0">
                <a:effectLst/>
                <a:latin typeface="Book Antiqua" panose="02040602050305030304" pitchFamily="18" charset="0"/>
                <a:ea typeface="Cambria" panose="02040503050406030204" pitchFamily="18" charset="0"/>
              </a:rPr>
              <a:t>When the Pulse input to the Gate terminal of the MOSFET is HIGH, </a:t>
            </a:r>
          </a:p>
          <a:p>
            <a:pPr lvl="1" algn="just">
              <a:lnSpc>
                <a:spcPct val="200000"/>
              </a:lnSpc>
            </a:pPr>
            <a:r>
              <a:rPr lang="en-GB" sz="2200" b="0" i="0" dirty="0">
                <a:effectLst/>
                <a:latin typeface="Book Antiqua" panose="02040602050305030304" pitchFamily="18" charset="0"/>
                <a:ea typeface="Cambria" panose="02040503050406030204" pitchFamily="18" charset="0"/>
              </a:rPr>
              <a:t>	- Transistor is turned ON. </a:t>
            </a:r>
          </a:p>
          <a:p>
            <a:pPr marL="285750" indent="-285750" algn="just">
              <a:lnSpc>
                <a:spcPct val="20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T</a:t>
            </a:r>
            <a:r>
              <a:rPr lang="en-GB" sz="2200" b="0" i="0" dirty="0">
                <a:effectLst/>
                <a:latin typeface="Book Antiqua" panose="02040602050305030304" pitchFamily="18" charset="0"/>
                <a:ea typeface="Cambria" panose="02040503050406030204" pitchFamily="18" charset="0"/>
              </a:rPr>
              <a:t>he transistor will supply current to the load. </a:t>
            </a:r>
          </a:p>
          <a:p>
            <a:pPr marL="285750" indent="-285750" algn="just">
              <a:lnSpc>
                <a:spcPct val="20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T</a:t>
            </a:r>
            <a:r>
              <a:rPr lang="en-GB" sz="2200" b="0" i="0" dirty="0">
                <a:effectLst/>
                <a:latin typeface="Book Antiqua" panose="02040602050305030304" pitchFamily="18" charset="0"/>
                <a:ea typeface="Cambria" panose="02040503050406030204" pitchFamily="18" charset="0"/>
              </a:rPr>
              <a:t>he Diode D is reverse biased.</a:t>
            </a:r>
            <a:endParaRPr lang="en-GB" sz="2200" dirty="0">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1AFB9EB2-5C7D-B50B-446D-9F442F4476C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3C7B7B4E-8E4F-E0B3-9BED-98741CE3C401}"/>
              </a:ext>
            </a:extLst>
          </p:cNvPr>
          <p:cNvPicPr>
            <a:picLocks noChangeAspect="1"/>
          </p:cNvPicPr>
          <p:nvPr/>
        </p:nvPicPr>
        <p:blipFill>
          <a:blip r:embed="rId3"/>
          <a:stretch>
            <a:fillRect/>
          </a:stretch>
        </p:blipFill>
        <p:spPr>
          <a:xfrm>
            <a:off x="7554619" y="2566627"/>
            <a:ext cx="4391444" cy="2705669"/>
          </a:xfrm>
          <a:prstGeom prst="rect">
            <a:avLst/>
          </a:prstGeom>
        </p:spPr>
      </p:pic>
    </p:spTree>
    <p:extLst>
      <p:ext uri="{BB962C8B-B14F-4D97-AF65-F5344CB8AC3E}">
        <p14:creationId xmlns:p14="http://schemas.microsoft.com/office/powerpoint/2010/main" val="4215469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1380757" y="2536792"/>
            <a:ext cx="8229901" cy="256871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Initially, inductor resists the change in current </a:t>
            </a:r>
          </a:p>
          <a:p>
            <a:pPr marL="1257300" lvl="2" indent="-342900" algn="just">
              <a:lnSpc>
                <a:spcPct val="15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 The current to the load will increase.</a:t>
            </a:r>
          </a:p>
          <a:p>
            <a:pPr marL="1257300" lvl="2" indent="-342900" algn="just">
              <a:lnSpc>
                <a:spcPct val="150000"/>
              </a:lnSpc>
              <a:buFont typeface="Cambria" panose="02040503050406030204" pitchFamily="18" charset="0"/>
              <a:buChar char="─"/>
            </a:pPr>
            <a:r>
              <a:rPr lang="en-GB" sz="2200" dirty="0">
                <a:solidFill>
                  <a:srgbClr val="000000"/>
                </a:solidFill>
                <a:latin typeface="Book Antiqua" panose="02040602050305030304" pitchFamily="18" charset="0"/>
                <a:ea typeface="Cambria" panose="02040503050406030204" pitchFamily="18" charset="0"/>
              </a:rPr>
              <a:t>T</a:t>
            </a:r>
            <a:r>
              <a:rPr lang="en-GB" sz="2200" b="0" i="0" dirty="0">
                <a:solidFill>
                  <a:srgbClr val="000000"/>
                </a:solidFill>
                <a:effectLst/>
                <a:latin typeface="Book Antiqua" panose="02040602050305030304" pitchFamily="18" charset="0"/>
                <a:ea typeface="Cambria" panose="02040503050406030204" pitchFamily="18" charset="0"/>
              </a:rPr>
              <a:t>he charge on the capacitor is built up gradually up to the supply voltage. </a:t>
            </a:r>
          </a:p>
          <a:p>
            <a:pPr marL="285750" indent="-285750" algn="just">
              <a:lnSpc>
                <a:spcPct val="150000"/>
              </a:lnSpc>
              <a:buFont typeface="Arial" panose="020B0604020202020204" pitchFamily="34" charset="0"/>
              <a:buChar char="•"/>
            </a:pPr>
            <a:endParaRPr lang="en-GB" sz="2200" dirty="0">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FD6FECF-D968-191E-592A-436A057D36B7}"/>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316573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Buck Converter Operation – Pulse Low</a:t>
            </a:r>
          </a:p>
        </p:txBody>
      </p:sp>
      <p:sp>
        <p:nvSpPr>
          <p:cNvPr id="8" name="TextBox 7">
            <a:extLst>
              <a:ext uri="{FF2B5EF4-FFF2-40B4-BE49-F238E27FC236}">
                <a16:creationId xmlns:a16="http://schemas.microsoft.com/office/drawing/2014/main" id="{71E8A3FC-C122-06EC-04A2-E49B65CD95E3}"/>
              </a:ext>
            </a:extLst>
          </p:cNvPr>
          <p:cNvSpPr txBox="1"/>
          <p:nvPr/>
        </p:nvSpPr>
        <p:spPr>
          <a:xfrm>
            <a:off x="1052721" y="2621702"/>
            <a:ext cx="5713840" cy="236981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When the pulse becomes LOW, </a:t>
            </a:r>
            <a:endParaRPr lang="en-GB" sz="2200" dirty="0">
              <a:solidFill>
                <a:srgbClr val="000000"/>
              </a:solidFill>
              <a:latin typeface="Book Antiqua" panose="02040602050305030304" pitchFamily="18" charset="0"/>
              <a:ea typeface="Cambria" panose="02040503050406030204" pitchFamily="18" charset="0"/>
            </a:endParaRPr>
          </a:p>
          <a:p>
            <a:pPr lvl="1" algn="just">
              <a:lnSpc>
                <a:spcPct val="150000"/>
              </a:lnSpc>
            </a:pPr>
            <a:r>
              <a:rPr lang="en-GB" sz="2200" b="0" i="0" dirty="0">
                <a:solidFill>
                  <a:srgbClr val="000000"/>
                </a:solidFill>
                <a:effectLst/>
                <a:latin typeface="Book Antiqua" panose="02040602050305030304" pitchFamily="18" charset="0"/>
                <a:ea typeface="Cambria" panose="02040503050406030204" pitchFamily="18" charset="0"/>
              </a:rPr>
              <a:t>	- Transistor is turned OFF. </a:t>
            </a:r>
          </a:p>
          <a:p>
            <a:pPr marL="285750" indent="-28575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The magnetic field starts collapsing </a:t>
            </a:r>
            <a:r>
              <a:rPr lang="en-GB" sz="2200" dirty="0">
                <a:solidFill>
                  <a:srgbClr val="000000"/>
                </a:solidFill>
                <a:latin typeface="Book Antiqua" panose="02040602050305030304" pitchFamily="18" charset="0"/>
                <a:ea typeface="Cambria" panose="02040503050406030204" pitchFamily="18" charset="0"/>
              </a:rPr>
              <a:t>&amp; </a:t>
            </a:r>
            <a:r>
              <a:rPr lang="en-GB" sz="2200" b="0" i="0" dirty="0">
                <a:solidFill>
                  <a:srgbClr val="000000"/>
                </a:solidFill>
                <a:effectLst/>
                <a:latin typeface="Book Antiqua" panose="02040602050305030304" pitchFamily="18" charset="0"/>
                <a:ea typeface="Cambria" panose="02040503050406030204" pitchFamily="18" charset="0"/>
              </a:rPr>
              <a:t>releases the energy back into the circuit. </a:t>
            </a:r>
          </a:p>
        </p:txBody>
      </p:sp>
      <p:pic>
        <p:nvPicPr>
          <p:cNvPr id="6" name="Picture 5">
            <a:extLst>
              <a:ext uri="{FF2B5EF4-FFF2-40B4-BE49-F238E27FC236}">
                <a16:creationId xmlns:a16="http://schemas.microsoft.com/office/drawing/2014/main" id="{440856CB-428A-3667-E56C-E3390A95ADCA}"/>
              </a:ext>
            </a:extLst>
          </p:cNvPr>
          <p:cNvPicPr>
            <a:picLocks noChangeAspect="1"/>
          </p:cNvPicPr>
          <p:nvPr/>
        </p:nvPicPr>
        <p:blipFill>
          <a:blip r:embed="rId3"/>
          <a:stretch>
            <a:fillRect/>
          </a:stretch>
        </p:blipFill>
        <p:spPr>
          <a:xfrm>
            <a:off x="7005320" y="2734888"/>
            <a:ext cx="5019040" cy="2832729"/>
          </a:xfrm>
          <a:prstGeom prst="rect">
            <a:avLst/>
          </a:prstGeom>
        </p:spPr>
      </p:pic>
      <p:sp>
        <p:nvSpPr>
          <p:cNvPr id="3" name="Footer Placeholder 3">
            <a:extLst>
              <a:ext uri="{FF2B5EF4-FFF2-40B4-BE49-F238E27FC236}">
                <a16:creationId xmlns:a16="http://schemas.microsoft.com/office/drawing/2014/main" id="{11F5BEA7-6534-C841-B8A5-59C11000D9A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53198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4143" y="1193374"/>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Buck Converter Operation – Pulse Low</a:t>
            </a:r>
          </a:p>
        </p:txBody>
      </p:sp>
      <p:sp>
        <p:nvSpPr>
          <p:cNvPr id="7" name="TextBox 6">
            <a:extLst>
              <a:ext uri="{FF2B5EF4-FFF2-40B4-BE49-F238E27FC236}">
                <a16:creationId xmlns:a16="http://schemas.microsoft.com/office/drawing/2014/main" id="{5E47F622-39D3-843D-5A59-B750E9974454}"/>
              </a:ext>
            </a:extLst>
          </p:cNvPr>
          <p:cNvSpPr txBox="1"/>
          <p:nvPr/>
        </p:nvSpPr>
        <p:spPr>
          <a:xfrm>
            <a:off x="1170019" y="1778149"/>
            <a:ext cx="10294664" cy="461273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The inductor’s voltage polarity is reversed.</a:t>
            </a:r>
          </a:p>
          <a:p>
            <a:pPr marL="285750" indent="-285750" algn="just">
              <a:lnSpc>
                <a:spcPct val="150000"/>
              </a:lnSpc>
              <a:buFont typeface="Arial" panose="020B0604020202020204" pitchFamily="34" charset="0"/>
              <a:buChar char="•"/>
            </a:pPr>
            <a:r>
              <a:rPr lang="en-GB" sz="2200" dirty="0">
                <a:solidFill>
                  <a:srgbClr val="000000"/>
                </a:solidFill>
                <a:latin typeface="Book Antiqua" panose="02040602050305030304" pitchFamily="18" charset="0"/>
                <a:ea typeface="Cambria" panose="02040503050406030204" pitchFamily="18" charset="0"/>
              </a:rPr>
              <a:t>T</a:t>
            </a:r>
            <a:r>
              <a:rPr lang="en-GB" sz="2200" b="0" i="0" dirty="0">
                <a:solidFill>
                  <a:srgbClr val="000000"/>
                </a:solidFill>
                <a:effectLst/>
                <a:latin typeface="Book Antiqua" panose="02040602050305030304" pitchFamily="18" charset="0"/>
                <a:ea typeface="Cambria" panose="02040503050406030204" pitchFamily="18" charset="0"/>
              </a:rPr>
              <a:t>he diode D is forward biased</a:t>
            </a:r>
          </a:p>
          <a:p>
            <a:pPr marL="1703388" lvl="1" indent="-342900" algn="just">
              <a:lnSpc>
                <a:spcPct val="15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Inductor energy sustains current through the load and diode.</a:t>
            </a:r>
          </a:p>
          <a:p>
            <a:pPr marL="358775" lvl="1"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When energy from inductor is completely utilized, </a:t>
            </a:r>
          </a:p>
          <a:p>
            <a:pPr marL="1730375" lvl="4" indent="-342900" algn="just">
              <a:lnSpc>
                <a:spcPct val="150000"/>
              </a:lnSpc>
              <a:buFont typeface="Cambria" panose="02040503050406030204" pitchFamily="18" charset="0"/>
              <a:buChar char="─"/>
            </a:pPr>
            <a:r>
              <a:rPr lang="en-GB" sz="2200" dirty="0">
                <a:latin typeface="Book Antiqua" panose="02040602050305030304" pitchFamily="18" charset="0"/>
                <a:ea typeface="Cambria" panose="02040503050406030204" pitchFamily="18" charset="0"/>
              </a:rPr>
              <a:t>Capacitor starts discharging and acts as the main source of supply until the transistor is turned ON. </a:t>
            </a:r>
          </a:p>
          <a:p>
            <a:pPr marL="285750" indent="-28575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When the transistor is turned ON, </a:t>
            </a:r>
          </a:p>
          <a:p>
            <a:pPr marL="1714500" lvl="3" indent="-342900" algn="just">
              <a:lnSpc>
                <a:spcPct val="150000"/>
              </a:lnSpc>
              <a:buFont typeface="Cambria" panose="02040503050406030204" pitchFamily="18" charset="0"/>
              <a:buChar char="─"/>
            </a:pPr>
            <a:r>
              <a:rPr lang="en-GB" sz="2200" dirty="0">
                <a:latin typeface="Book Antiqua" panose="02040602050305030304" pitchFamily="18" charset="0"/>
                <a:ea typeface="Cambria" panose="02040503050406030204" pitchFamily="18" charset="0"/>
              </a:rPr>
              <a:t>it will once again supply current to inductor, capacitor and load and the process continues.</a:t>
            </a:r>
          </a:p>
        </p:txBody>
      </p:sp>
      <p:sp>
        <p:nvSpPr>
          <p:cNvPr id="3" name="Footer Placeholder 3">
            <a:extLst>
              <a:ext uri="{FF2B5EF4-FFF2-40B4-BE49-F238E27FC236}">
                <a16:creationId xmlns:a16="http://schemas.microsoft.com/office/drawing/2014/main" id="{7973F4D0-D535-7833-C67D-39BD292A15F5}"/>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879013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a:t>
            </a:r>
          </a:p>
        </p:txBody>
      </p:sp>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EE13E337-82D5-2C2E-9299-F80770FD90D4}"/>
                  </a:ext>
                </a:extLst>
              </p:cNvPr>
              <p:cNvSpPr txBox="1"/>
              <p:nvPr/>
            </p:nvSpPr>
            <p:spPr>
              <a:xfrm>
                <a:off x="629863" y="2534042"/>
                <a:ext cx="11884633" cy="3297121"/>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output voltage is dependent on the ON and OFF time.</a:t>
                </a:r>
              </a:p>
              <a:p>
                <a:pPr lvl="1">
                  <a:lnSpc>
                    <a:spcPct val="150000"/>
                  </a:lnSpc>
                </a:pPr>
                <a:r>
                  <a:rPr lang="en-GB" sz="2400" b="0" i="0" dirty="0">
                    <a:solidFill>
                      <a:srgbClr val="000000"/>
                    </a:solidFill>
                    <a:effectLst/>
                    <a:latin typeface="Cambria" panose="02040503050406030204" pitchFamily="18" charset="0"/>
                    <a:ea typeface="Cambria" panose="02040503050406030204" pitchFamily="18" charset="0"/>
                  </a:rPr>
                  <a:t> The formula for output voltage is</a:t>
                </a:r>
                <a:endParaRPr lang="en-GB" sz="2400" b="0" i="0" dirty="0">
                  <a:solidFill>
                    <a:srgbClr val="34444C"/>
                  </a:solidFill>
                  <a:effectLst/>
                  <a:latin typeface="Cambria" panose="02040503050406030204" pitchFamily="18" charset="0"/>
                  <a:ea typeface="Cambria" panose="02040503050406030204" pitchFamily="18" charset="0"/>
                </a:endParaRPr>
              </a:p>
              <a:p>
                <a:pPr algn="ctr">
                  <a:lnSpc>
                    <a:spcPct val="150000"/>
                  </a:lnSpc>
                </a:pPr>
                <a:endParaRPr lang="en-GB" sz="2400" b="1" i="0" dirty="0">
                  <a:solidFill>
                    <a:srgbClr val="000000"/>
                  </a:solidFill>
                  <a:effectLst/>
                  <a:latin typeface="Cambria" panose="02040503050406030204" pitchFamily="18" charset="0"/>
                  <a:ea typeface="Cambria" panose="02040503050406030204" pitchFamily="18" charset="0"/>
                </a:endParaRPr>
              </a:p>
              <a:p>
                <a:pPr algn="ctr">
                  <a:lnSpc>
                    <a:spcPct val="150000"/>
                  </a:lnSpc>
                  <a:tabLst>
                    <a:tab pos="2151063" algn="l"/>
                    <a:tab pos="3587750" algn="l"/>
                  </a:tabLst>
                </a:pPr>
                <a14:m>
                  <m:oMathPara xmlns:m="http://schemas.openxmlformats.org/officeDocument/2006/math">
                    <m:oMathParaPr>
                      <m:jc m:val="centerGroup"/>
                    </m:oMathParaPr>
                    <m:oMath xmlns:m="http://schemas.openxmlformats.org/officeDocument/2006/math">
                      <m:sSub>
                        <m:sSubPr>
                          <m:ctrlPr>
                            <a:rPr lang="en-GB" sz="18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1800" b="1" i="1">
                          <a:effectLst/>
                          <a:latin typeface="Cambria Math" panose="02040503050406030204" pitchFamily="18" charset="0"/>
                          <a:ea typeface="DengXian" panose="02010600030101010101" pitchFamily="2" charset="-122"/>
                          <a:cs typeface="Arial" panose="020B0604020202020204" pitchFamily="34" charset="0"/>
                        </a:rPr>
                        <m:t>=</m:t>
                      </m:r>
                      <m:r>
                        <a:rPr lang="en-GB" sz="1800" b="1" i="1">
                          <a:effectLst/>
                          <a:latin typeface="Cambria Math" panose="02040503050406030204" pitchFamily="18" charset="0"/>
                          <a:ea typeface="DengXian" panose="02010600030101010101" pitchFamily="2" charset="-122"/>
                          <a:cs typeface="Arial" panose="020B0604020202020204" pitchFamily="34" charset="0"/>
                        </a:rPr>
                        <m:t>𝑫</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r>
                        <a:rPr lang="en-GB" sz="1800" b="1" i="1">
                          <a:effectLst/>
                          <a:latin typeface="Cambria Math" panose="02040503050406030204" pitchFamily="18" charset="0"/>
                          <a:ea typeface="DengXian" panose="02010600030101010101" pitchFamily="2" charset="-122"/>
                          <a:cs typeface="Arial" panose="020B0604020202020204" pitchFamily="34" charset="0"/>
                        </a:rPr>
                        <m:t>𝑿</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18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𝑰𝑵</m:t>
                          </m:r>
                        </m:sub>
                      </m:sSub>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tabLst>
                    <a:tab pos="2151063" algn="l"/>
                    <a:tab pos="3587750" algn="l"/>
                  </a:tabLst>
                </a:pPr>
                <a:r>
                  <a:rPr lang="en-GB" sz="2400" dirty="0">
                    <a:solidFill>
                      <a:schemeClr val="tx1"/>
                    </a:solidFill>
                    <a:latin typeface="Cambria" panose="02040503050406030204" pitchFamily="18" charset="0"/>
                    <a:ea typeface="Cambria" panose="02040503050406030204" pitchFamily="18" charset="0"/>
                  </a:rPr>
                  <a:t>where, </a:t>
                </a:r>
                <a14:m>
                  <m:oMath xmlns:m="http://schemas.openxmlformats.org/officeDocument/2006/math">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endParaRPr lang="en-GB" sz="2400" b="0" i="0" dirty="0">
                  <a:solidFill>
                    <a:srgbClr val="34444C"/>
                  </a:solidFill>
                  <a:effectLst/>
                  <a:latin typeface="Cambria" panose="02040503050406030204" pitchFamily="18" charset="0"/>
                  <a:ea typeface="Cambria" panose="02040503050406030204" pitchFamily="18" charset="0"/>
                </a:endParaRPr>
              </a:p>
            </p:txBody>
          </p:sp>
        </mc:Choice>
        <mc:Fallback>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629863" y="2534042"/>
                <a:ext cx="11884633" cy="3297121"/>
              </a:xfrm>
              <a:prstGeom prst="rect">
                <a:avLst/>
              </a:prstGeom>
              <a:blipFill>
                <a:blip r:embed="rId3"/>
                <a:stretch>
                  <a:fillRect l="-667"/>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F7E06483-8AF9-837E-BE6A-B09F9CEFB5E9}"/>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030799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72941" y="1569844"/>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Boost Converter (Step-Up Converters)</a:t>
            </a:r>
          </a:p>
        </p:txBody>
      </p:sp>
      <p:sp>
        <p:nvSpPr>
          <p:cNvPr id="6" name="TextBox 5">
            <a:extLst>
              <a:ext uri="{FF2B5EF4-FFF2-40B4-BE49-F238E27FC236}">
                <a16:creationId xmlns:a16="http://schemas.microsoft.com/office/drawing/2014/main" id="{EE13E337-82D5-2C2E-9299-F80770FD90D4}"/>
              </a:ext>
            </a:extLst>
          </p:cNvPr>
          <p:cNvSpPr txBox="1"/>
          <p:nvPr/>
        </p:nvSpPr>
        <p:spPr>
          <a:xfrm>
            <a:off x="356008" y="2455295"/>
            <a:ext cx="6353796" cy="3385479"/>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A Boost Converter boosts the output voltage with respect to the input voltage. </a:t>
            </a:r>
          </a:p>
          <a:p>
            <a:pPr marL="342900" indent="-342900" algn="just">
              <a:lnSpc>
                <a:spcPct val="200000"/>
              </a:lnSpc>
              <a:buFont typeface="Arial" panose="020B0604020202020204" pitchFamily="34" charset="0"/>
              <a:buChar char="•"/>
            </a:pPr>
            <a:r>
              <a:rPr lang="en-GB" sz="2200" dirty="0" err="1">
                <a:solidFill>
                  <a:srgbClr val="000000"/>
                </a:solidFill>
                <a:latin typeface="Book Antiqua" panose="02040602050305030304" pitchFamily="18" charset="0"/>
                <a:ea typeface="Cambria" panose="02040503050406030204" pitchFamily="18" charset="0"/>
              </a:rPr>
              <a:t>Eg</a:t>
            </a:r>
            <a:r>
              <a:rPr lang="en-GB" sz="2200" dirty="0">
                <a:solidFill>
                  <a:srgbClr val="000000"/>
                </a:solidFill>
                <a:latin typeface="Book Antiqua" panose="02040602050305030304" pitchFamily="18" charset="0"/>
                <a:ea typeface="Cambria" panose="02040503050406030204" pitchFamily="18" charset="0"/>
              </a:rPr>
              <a:t>: Laptop Chargers in Cars ; </a:t>
            </a:r>
            <a:r>
              <a:rPr lang="en-GB" sz="2200" b="0" i="0" dirty="0">
                <a:solidFill>
                  <a:srgbClr val="000000"/>
                </a:solidFill>
                <a:effectLst/>
                <a:latin typeface="Book Antiqua" panose="02040602050305030304" pitchFamily="18" charset="0"/>
                <a:ea typeface="Cambria" panose="02040503050406030204" pitchFamily="18" charset="0"/>
              </a:rPr>
              <a:t>Typical Car batteries provide 12V and Laptops require anywhere between 18 to 22V. </a:t>
            </a:r>
            <a:endParaRPr lang="en-GB" sz="2200" b="0" i="0" dirty="0">
              <a:solidFill>
                <a:srgbClr val="34444C"/>
              </a:solidFill>
              <a:effectLst/>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C6B0619F-A45C-0959-4091-25B2C1D31CCC}"/>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7B9F9A3F-F186-4D60-9A00-D42A3E9EAA66}"/>
              </a:ext>
            </a:extLst>
          </p:cNvPr>
          <p:cNvPicPr>
            <a:picLocks noChangeAspect="1"/>
          </p:cNvPicPr>
          <p:nvPr/>
        </p:nvPicPr>
        <p:blipFill>
          <a:blip r:embed="rId3"/>
          <a:stretch>
            <a:fillRect/>
          </a:stretch>
        </p:blipFill>
        <p:spPr>
          <a:xfrm>
            <a:off x="6891521" y="2763369"/>
            <a:ext cx="4944471" cy="1900599"/>
          </a:xfrm>
          <a:prstGeom prst="rect">
            <a:avLst/>
          </a:prstGeom>
        </p:spPr>
      </p:pic>
    </p:spTree>
    <p:extLst>
      <p:ext uri="{BB962C8B-B14F-4D97-AF65-F5344CB8AC3E}">
        <p14:creationId xmlns:p14="http://schemas.microsoft.com/office/powerpoint/2010/main" val="1105556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7148" y="1421899"/>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380580" y="2117824"/>
            <a:ext cx="6888900" cy="4778937"/>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When the pulse is HIGH, </a:t>
            </a:r>
            <a:endParaRPr lang="en-GB" sz="2200" dirty="0">
              <a:solidFill>
                <a:srgbClr val="000000"/>
              </a:solidFill>
              <a:latin typeface="Book Antiqua" panose="02040602050305030304" pitchFamily="18" charset="0"/>
              <a:ea typeface="Cambria" panose="02040503050406030204" pitchFamily="18" charset="0"/>
            </a:endParaRPr>
          </a:p>
          <a:p>
            <a:pPr marL="1257300" lvl="2" indent="-342900" algn="just">
              <a:lnSpc>
                <a:spcPct val="20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 transistor is turned ON </a:t>
            </a:r>
          </a:p>
          <a:p>
            <a:pPr marL="1257300" lvl="2" indent="-342900" algn="just">
              <a:lnSpc>
                <a:spcPct val="20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a part of the circuit consisting of Inductor, Transistor and input supply. </a:t>
            </a:r>
          </a:p>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Current flows from the input through the inductor and transistor.</a:t>
            </a:r>
          </a:p>
          <a:p>
            <a:pPr marL="342900" indent="-342900" algn="just">
              <a:lnSpc>
                <a:spcPct val="200000"/>
              </a:lnSpc>
              <a:buFont typeface="Arial" panose="020B0604020202020204" pitchFamily="34" charset="0"/>
              <a:buChar char="•"/>
            </a:pPr>
            <a:endParaRPr lang="en-GB" sz="2400" b="0" i="0" dirty="0">
              <a:solidFill>
                <a:srgbClr val="000000"/>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93728E7B-1EB3-DC69-5A62-2E0F12A662C1}"/>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8F6454D9-E1FD-14FF-4C52-BF8F8F92FE98}"/>
              </a:ext>
            </a:extLst>
          </p:cNvPr>
          <p:cNvPicPr>
            <a:picLocks noChangeAspect="1"/>
          </p:cNvPicPr>
          <p:nvPr/>
        </p:nvPicPr>
        <p:blipFill>
          <a:blip r:embed="rId3"/>
          <a:stretch>
            <a:fillRect/>
          </a:stretch>
        </p:blipFill>
        <p:spPr>
          <a:xfrm>
            <a:off x="7269480" y="2727060"/>
            <a:ext cx="4882087" cy="2124267"/>
          </a:xfrm>
          <a:prstGeom prst="rect">
            <a:avLst/>
          </a:prstGeom>
        </p:spPr>
      </p:pic>
    </p:spTree>
    <p:extLst>
      <p:ext uri="{BB962C8B-B14F-4D97-AF65-F5344CB8AC3E}">
        <p14:creationId xmlns:p14="http://schemas.microsoft.com/office/powerpoint/2010/main" val="2789971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53454" y="1329116"/>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346506" y="2051042"/>
            <a:ext cx="6922974" cy="4062587"/>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Initially, inductor resists the change in current </a:t>
            </a:r>
          </a:p>
          <a:p>
            <a:pPr marL="1257300" lvl="2" indent="-342900" algn="just">
              <a:lnSpc>
                <a:spcPct val="20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magnetic field will increase gradually allowing inductor to store energy. </a:t>
            </a:r>
          </a:p>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The impedance is high for  Diode, Capacitor and Load is much higher </a:t>
            </a:r>
          </a:p>
          <a:p>
            <a:pPr marL="1257300" lvl="2" indent="-342900" algn="just">
              <a:lnSpc>
                <a:spcPct val="20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no flow of current in that part of the circuit.</a:t>
            </a:r>
            <a:endParaRPr lang="en-GB" sz="2200" b="0" i="0" dirty="0">
              <a:solidFill>
                <a:srgbClr val="34444C"/>
              </a:solidFill>
              <a:effectLst/>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FB591F12-FBD0-2451-C9D2-94D6BA0B17E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0BE153B2-03A9-3D91-16C3-C3921D945522}"/>
              </a:ext>
            </a:extLst>
          </p:cNvPr>
          <p:cNvPicPr>
            <a:picLocks noChangeAspect="1"/>
          </p:cNvPicPr>
          <p:nvPr/>
        </p:nvPicPr>
        <p:blipFill>
          <a:blip r:embed="rId3"/>
          <a:stretch>
            <a:fillRect/>
          </a:stretch>
        </p:blipFill>
        <p:spPr>
          <a:xfrm>
            <a:off x="7340758" y="2315902"/>
            <a:ext cx="4822190" cy="2226195"/>
          </a:xfrm>
          <a:prstGeom prst="rect">
            <a:avLst/>
          </a:prstGeom>
        </p:spPr>
      </p:pic>
    </p:spTree>
    <p:extLst>
      <p:ext uri="{BB962C8B-B14F-4D97-AF65-F5344CB8AC3E}">
        <p14:creationId xmlns:p14="http://schemas.microsoft.com/office/powerpoint/2010/main" val="873738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75675" y="1401864"/>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250695" y="2312678"/>
            <a:ext cx="6194250" cy="359707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When the pulse goes LOW, </a:t>
            </a:r>
          </a:p>
          <a:p>
            <a:pPr marL="1257300" lvl="2" indent="-342900" algn="just">
              <a:lnSpc>
                <a:spcPct val="150000"/>
              </a:lnSpc>
              <a:buFont typeface="Cambria" panose="02040503050406030204" pitchFamily="18" charset="0"/>
              <a:buChar char="─"/>
            </a:pPr>
            <a:r>
              <a:rPr lang="en-GB" sz="2200" dirty="0">
                <a:solidFill>
                  <a:srgbClr val="000000"/>
                </a:solidFill>
                <a:latin typeface="Book Antiqua" panose="02040602050305030304" pitchFamily="18" charset="0"/>
                <a:ea typeface="Cambria" panose="02040503050406030204" pitchFamily="18" charset="0"/>
              </a:rPr>
              <a:t>T</a:t>
            </a:r>
            <a:r>
              <a:rPr lang="en-GB" sz="2200" b="0" i="0" dirty="0">
                <a:solidFill>
                  <a:srgbClr val="000000"/>
                </a:solidFill>
                <a:effectLst/>
                <a:latin typeface="Book Antiqua" panose="02040602050305030304" pitchFamily="18" charset="0"/>
                <a:ea typeface="Cambria" panose="02040503050406030204" pitchFamily="18" charset="0"/>
              </a:rPr>
              <a:t>ransistor is turned OFF. </a:t>
            </a:r>
          </a:p>
          <a:p>
            <a:pPr marL="1257300" lvl="2" indent="-342900" algn="just">
              <a:lnSpc>
                <a:spcPct val="150000"/>
              </a:lnSpc>
              <a:buFont typeface="Cambria" panose="02040503050406030204" pitchFamily="18" charset="0"/>
              <a:buChar char="─"/>
            </a:pPr>
            <a:r>
              <a:rPr lang="en-GB" sz="2200" dirty="0">
                <a:solidFill>
                  <a:srgbClr val="000000"/>
                </a:solidFill>
                <a:latin typeface="Book Antiqua" panose="02040602050305030304" pitchFamily="18" charset="0"/>
                <a:ea typeface="Cambria" panose="02040503050406030204" pitchFamily="18" charset="0"/>
              </a:rPr>
              <a:t>A</a:t>
            </a:r>
            <a:r>
              <a:rPr lang="en-GB" sz="2200" b="0" i="0" dirty="0">
                <a:solidFill>
                  <a:srgbClr val="000000"/>
                </a:solidFill>
                <a:effectLst/>
                <a:latin typeface="Book Antiqua" panose="02040602050305030304" pitchFamily="18" charset="0"/>
                <a:ea typeface="Cambria" panose="02040503050406030204" pitchFamily="18" charset="0"/>
              </a:rPr>
              <a:t> drop in the current through the inductor</a:t>
            </a:r>
            <a:r>
              <a:rPr lang="en-GB" sz="2200" dirty="0">
                <a:solidFill>
                  <a:srgbClr val="000000"/>
                </a:solidFill>
                <a:latin typeface="Book Antiqua" panose="02040602050305030304" pitchFamily="18" charset="0"/>
                <a:ea typeface="Cambria" panose="02040503050406030204" pitchFamily="18" charset="0"/>
              </a:rPr>
              <a:t>.</a:t>
            </a:r>
            <a:endParaRPr lang="en-GB" sz="2200" b="0" i="0" dirty="0">
              <a:solidFill>
                <a:srgbClr val="000000"/>
              </a:solidFill>
              <a:effectLst/>
              <a:latin typeface="Book Antiqua" panose="02040602050305030304" pitchFamily="18" charset="0"/>
              <a:ea typeface="Cambria" panose="02040503050406030204" pitchFamily="18" charset="0"/>
            </a:endParaRPr>
          </a:p>
          <a:p>
            <a:pPr marL="342900" indent="-342900" algn="just">
              <a:lnSpc>
                <a:spcPct val="150000"/>
              </a:lnSpc>
              <a:buFont typeface="Arial" panose="020B0604020202020204" pitchFamily="34" charset="0"/>
              <a:buChar char="•"/>
            </a:pPr>
            <a:r>
              <a:rPr lang="en-GB" sz="2200" dirty="0">
                <a:solidFill>
                  <a:srgbClr val="000000"/>
                </a:solidFill>
                <a:latin typeface="Book Antiqua" panose="02040602050305030304" pitchFamily="18" charset="0"/>
                <a:ea typeface="Cambria" panose="02040503050406030204" pitchFamily="18" charset="0"/>
              </a:rPr>
              <a:t>T</a:t>
            </a:r>
            <a:r>
              <a:rPr lang="en-GB" sz="2200" b="0" i="0" dirty="0">
                <a:solidFill>
                  <a:srgbClr val="000000"/>
                </a:solidFill>
                <a:effectLst/>
                <a:latin typeface="Book Antiqua" panose="02040602050305030304" pitchFamily="18" charset="0"/>
                <a:ea typeface="Cambria" panose="02040503050406030204" pitchFamily="18" charset="0"/>
              </a:rPr>
              <a:t>he polarity of the voltage across the inductor is now reversed and will be in series with the input voltage.</a:t>
            </a:r>
            <a:endParaRPr lang="en-GB" sz="2200" b="0" i="0" dirty="0">
              <a:solidFill>
                <a:srgbClr val="34444C"/>
              </a:solidFill>
              <a:effectLst/>
              <a:latin typeface="Book Antiqua" panose="020406020503050303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AAF1C600-C41B-427B-40AB-A2B55D1CA971}"/>
              </a:ext>
            </a:extLst>
          </p:cNvPr>
          <p:cNvPicPr>
            <a:picLocks noChangeAspect="1"/>
          </p:cNvPicPr>
          <p:nvPr/>
        </p:nvPicPr>
        <p:blipFill>
          <a:blip r:embed="rId3"/>
          <a:stretch>
            <a:fillRect/>
          </a:stretch>
        </p:blipFill>
        <p:spPr>
          <a:xfrm>
            <a:off x="7190882" y="2655736"/>
            <a:ext cx="4810538" cy="2173185"/>
          </a:xfrm>
          <a:prstGeom prst="rect">
            <a:avLst/>
          </a:prstGeom>
        </p:spPr>
      </p:pic>
      <p:sp>
        <p:nvSpPr>
          <p:cNvPr id="3" name="Footer Placeholder 3">
            <a:extLst>
              <a:ext uri="{FF2B5EF4-FFF2-40B4-BE49-F238E27FC236}">
                <a16:creationId xmlns:a16="http://schemas.microsoft.com/office/drawing/2014/main" id="{5206A7F3-32AD-2374-0AE2-D6BFA262435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4163317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38223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1261789" y="2278385"/>
            <a:ext cx="8544363" cy="3385479"/>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GB" sz="2200" dirty="0">
                <a:solidFill>
                  <a:srgbClr val="000000"/>
                </a:solidFill>
                <a:latin typeface="Book Antiqua" panose="02040602050305030304" pitchFamily="18" charset="0"/>
                <a:ea typeface="Cambria" panose="02040503050406030204" pitchFamily="18" charset="0"/>
              </a:rPr>
              <a:t>T</a:t>
            </a:r>
            <a:r>
              <a:rPr lang="en-GB" sz="2200" b="0" i="0" dirty="0">
                <a:solidFill>
                  <a:srgbClr val="000000"/>
                </a:solidFill>
                <a:effectLst/>
                <a:latin typeface="Book Antiqua" panose="02040602050305030304" pitchFamily="18" charset="0"/>
                <a:ea typeface="Cambria" panose="02040503050406030204" pitchFamily="18" charset="0"/>
              </a:rPr>
              <a:t>he diode is forward biased </a:t>
            </a:r>
          </a:p>
          <a:p>
            <a:pPr marL="1257300" lvl="2" indent="-342900" algn="just">
              <a:lnSpc>
                <a:spcPct val="20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The input voltage and Inductor is turned OFF. </a:t>
            </a:r>
          </a:p>
          <a:p>
            <a:pPr marL="1257300" lvl="2" indent="-342900" algn="just">
              <a:lnSpc>
                <a:spcPct val="200000"/>
              </a:lnSpc>
              <a:buFont typeface="Cambria" panose="02040503050406030204" pitchFamily="18" charset="0"/>
              <a:buChar char="─"/>
            </a:pPr>
            <a:r>
              <a:rPr lang="en-GB" sz="2200" dirty="0">
                <a:solidFill>
                  <a:srgbClr val="000000"/>
                </a:solidFill>
                <a:latin typeface="Book Antiqua" panose="02040602050305030304" pitchFamily="18" charset="0"/>
                <a:ea typeface="Cambria" panose="02040503050406030204" pitchFamily="18" charset="0"/>
              </a:rPr>
              <a:t>C</a:t>
            </a:r>
            <a:r>
              <a:rPr lang="en-GB" sz="2200" b="0" i="0" dirty="0">
                <a:solidFill>
                  <a:srgbClr val="000000"/>
                </a:solidFill>
                <a:effectLst/>
                <a:latin typeface="Book Antiqua" panose="02040602050305030304" pitchFamily="18" charset="0"/>
                <a:ea typeface="Cambria" panose="02040503050406030204" pitchFamily="18" charset="0"/>
              </a:rPr>
              <a:t>harges the Capacitor and supplies current to load.</a:t>
            </a:r>
          </a:p>
          <a:p>
            <a:pPr marL="342900" indent="-342900" algn="just">
              <a:lnSpc>
                <a:spcPct val="20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Voltage supplied to the capacitor and load is a combination of input voltage and inductors </a:t>
            </a:r>
            <a:r>
              <a:rPr lang="en-GB" sz="2200" dirty="0">
                <a:solidFill>
                  <a:srgbClr val="000000"/>
                </a:solidFill>
                <a:latin typeface="Book Antiqua" panose="02040602050305030304" pitchFamily="18" charset="0"/>
                <a:ea typeface="Cambria" panose="02040503050406030204" pitchFamily="18" charset="0"/>
              </a:rPr>
              <a:t>higher than </a:t>
            </a:r>
            <a:r>
              <a:rPr lang="en-GB" sz="2200" b="0" i="0" dirty="0">
                <a:solidFill>
                  <a:srgbClr val="000000"/>
                </a:solidFill>
                <a:effectLst/>
                <a:latin typeface="Book Antiqua" panose="02040602050305030304" pitchFamily="18" charset="0"/>
                <a:ea typeface="Cambria" panose="02040503050406030204" pitchFamily="18" charset="0"/>
              </a:rPr>
              <a:t>the input voltage.</a:t>
            </a:r>
            <a:endParaRPr lang="en-GB" sz="2200" b="0" i="0" dirty="0">
              <a:solidFill>
                <a:srgbClr val="34444C"/>
              </a:solidFill>
              <a:effectLst/>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AF07980-A60F-F483-7595-A0BB498D432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812781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04261"/>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421640" y="2269533"/>
            <a:ext cx="6723292" cy="410490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solidFill>
                  <a:srgbClr val="000000"/>
                </a:solidFill>
                <a:effectLst/>
                <a:latin typeface="Book Antiqua" panose="02040602050305030304" pitchFamily="18" charset="0"/>
                <a:ea typeface="Cambria" panose="02040503050406030204" pitchFamily="18" charset="0"/>
              </a:rPr>
              <a:t>When the transistor is turned ON,</a:t>
            </a:r>
          </a:p>
          <a:p>
            <a:pPr marL="800100" lvl="1" indent="-342900" algn="just">
              <a:lnSpc>
                <a:spcPct val="150000"/>
              </a:lnSpc>
              <a:buFont typeface="Cambria" panose="02040503050406030204" pitchFamily="18" charset="0"/>
              <a:buChar char="─"/>
            </a:pPr>
            <a:r>
              <a:rPr lang="en-GB" sz="2200" b="0" i="0" dirty="0">
                <a:solidFill>
                  <a:srgbClr val="000000"/>
                </a:solidFill>
                <a:effectLst/>
                <a:latin typeface="Book Antiqua" panose="02040602050305030304" pitchFamily="18" charset="0"/>
                <a:ea typeface="Cambria" panose="02040503050406030204" pitchFamily="18" charset="0"/>
              </a:rPr>
              <a:t> </a:t>
            </a:r>
            <a:r>
              <a:rPr lang="en-GB" sz="2200" dirty="0">
                <a:solidFill>
                  <a:srgbClr val="000000"/>
                </a:solidFill>
                <a:latin typeface="Book Antiqua" panose="02040602050305030304" pitchFamily="18" charset="0"/>
                <a:ea typeface="Cambria" panose="02040503050406030204" pitchFamily="18" charset="0"/>
              </a:rPr>
              <a:t>C</a:t>
            </a:r>
            <a:r>
              <a:rPr lang="en-GB" sz="2200" b="0" i="0" dirty="0">
                <a:solidFill>
                  <a:srgbClr val="000000"/>
                </a:solidFill>
                <a:effectLst/>
                <a:latin typeface="Book Antiqua" panose="02040602050305030304" pitchFamily="18" charset="0"/>
                <a:ea typeface="Cambria" panose="02040503050406030204" pitchFamily="18" charset="0"/>
              </a:rPr>
              <a:t>urrent flows through the inductor and transistor. </a:t>
            </a:r>
          </a:p>
          <a:p>
            <a:pPr marL="342900" indent="-342900" algn="just">
              <a:lnSpc>
                <a:spcPct val="150000"/>
              </a:lnSpc>
              <a:buFont typeface="Arial" panose="020B0604020202020204" pitchFamily="34" charset="0"/>
              <a:buChar char="•"/>
            </a:pPr>
            <a:r>
              <a:rPr lang="en-GB" sz="2200" dirty="0">
                <a:solidFill>
                  <a:srgbClr val="000000"/>
                </a:solidFill>
                <a:latin typeface="Book Antiqua" panose="02040602050305030304" pitchFamily="18" charset="0"/>
                <a:ea typeface="Cambria" panose="02040503050406030204" pitchFamily="18" charset="0"/>
              </a:rPr>
              <a:t>D</a:t>
            </a:r>
            <a:r>
              <a:rPr lang="en-GB" sz="2200" b="0" i="0" dirty="0">
                <a:solidFill>
                  <a:srgbClr val="000000"/>
                </a:solidFill>
                <a:effectLst/>
                <a:latin typeface="Book Antiqua" panose="02040602050305030304" pitchFamily="18" charset="0"/>
                <a:ea typeface="Cambria" panose="02040503050406030204" pitchFamily="18" charset="0"/>
              </a:rPr>
              <a:t>iode is reverse biased, the capacitor discharges, </a:t>
            </a:r>
          </a:p>
          <a:p>
            <a:pPr marL="800100" lvl="1" indent="-342900" algn="just">
              <a:lnSpc>
                <a:spcPct val="150000"/>
              </a:lnSpc>
              <a:buFont typeface="Cambria" panose="02040503050406030204" pitchFamily="18" charset="0"/>
              <a:buChar char="─"/>
            </a:pPr>
            <a:r>
              <a:rPr lang="en-GB" sz="2200" dirty="0">
                <a:solidFill>
                  <a:srgbClr val="000000"/>
                </a:solidFill>
                <a:latin typeface="Book Antiqua" panose="02040602050305030304" pitchFamily="18" charset="0"/>
                <a:ea typeface="Cambria" panose="02040503050406030204" pitchFamily="18" charset="0"/>
              </a:rPr>
              <a:t>S</a:t>
            </a:r>
            <a:r>
              <a:rPr lang="en-GB" sz="2200" b="0" i="0" dirty="0">
                <a:solidFill>
                  <a:srgbClr val="000000"/>
                </a:solidFill>
                <a:effectLst/>
                <a:latin typeface="Book Antiqua" panose="02040602050305030304" pitchFamily="18" charset="0"/>
                <a:ea typeface="Cambria" panose="02040503050406030204" pitchFamily="18" charset="0"/>
              </a:rPr>
              <a:t>um of input voltage and inductor voltage, through the load acting as its source during this period.</a:t>
            </a:r>
          </a:p>
          <a:p>
            <a:pPr marL="342900" indent="-342900" algn="just">
              <a:lnSpc>
                <a:spcPct val="150000"/>
              </a:lnSpc>
              <a:buFont typeface="Arial" panose="020B0604020202020204" pitchFamily="34" charset="0"/>
              <a:buChar char="•"/>
            </a:pPr>
            <a:endParaRPr lang="en-GB" sz="2200" b="0" i="0" dirty="0">
              <a:solidFill>
                <a:srgbClr val="34444C"/>
              </a:solidFill>
              <a:effectLst/>
              <a:latin typeface="Book Antiqua" panose="020406020503050303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D84DC54F-7681-A4E3-34AA-2C1EA1562AA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8" name="Picture 7">
            <a:extLst>
              <a:ext uri="{FF2B5EF4-FFF2-40B4-BE49-F238E27FC236}">
                <a16:creationId xmlns:a16="http://schemas.microsoft.com/office/drawing/2014/main" id="{FFB5FD42-D610-D707-4FB7-26E0FA7AB570}"/>
              </a:ext>
            </a:extLst>
          </p:cNvPr>
          <p:cNvPicPr>
            <a:picLocks noChangeAspect="1"/>
          </p:cNvPicPr>
          <p:nvPr/>
        </p:nvPicPr>
        <p:blipFill>
          <a:blip r:embed="rId3"/>
          <a:stretch>
            <a:fillRect/>
          </a:stretch>
        </p:blipFill>
        <p:spPr>
          <a:xfrm>
            <a:off x="7209274" y="2598686"/>
            <a:ext cx="4843989" cy="2097307"/>
          </a:xfrm>
          <a:prstGeom prst="rect">
            <a:avLst/>
          </a:prstGeom>
        </p:spPr>
      </p:pic>
    </p:spTree>
    <p:extLst>
      <p:ext uri="{BB962C8B-B14F-4D97-AF65-F5344CB8AC3E}">
        <p14:creationId xmlns:p14="http://schemas.microsoft.com/office/powerpoint/2010/main" val="3557578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27" name="TextBox 26">
            <a:extLst>
              <a:ext uri="{FF2B5EF4-FFF2-40B4-BE49-F238E27FC236}">
                <a16:creationId xmlns:a16="http://schemas.microsoft.com/office/drawing/2014/main" id="{A4F54EE3-6BED-CDAB-5BD7-BE8BFE4CEFB3}"/>
              </a:ext>
            </a:extLst>
          </p:cNvPr>
          <p:cNvSpPr txBox="1"/>
          <p:nvPr/>
        </p:nvSpPr>
        <p:spPr>
          <a:xfrm>
            <a:off x="519968" y="2033591"/>
            <a:ext cx="4705925" cy="646331"/>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Second </a:t>
            </a:r>
            <a:r>
              <a:rPr lang="en-GB" b="1">
                <a:latin typeface="Cambria" panose="02040503050406030204" pitchFamily="18" charset="0"/>
                <a:ea typeface="Cambria" panose="02040503050406030204" pitchFamily="18" charset="0"/>
              </a:rPr>
              <a:t>Time: Boost </a:t>
            </a:r>
            <a:r>
              <a:rPr lang="en-GB" b="1" dirty="0">
                <a:latin typeface="Cambria" panose="02040503050406030204" pitchFamily="18" charset="0"/>
                <a:ea typeface="Cambria" panose="02040503050406030204" pitchFamily="18" charset="0"/>
              </a:rPr>
              <a:t>Converter – When Transistor is ON</a:t>
            </a:r>
          </a:p>
        </p:txBody>
      </p:sp>
      <p:sp>
        <p:nvSpPr>
          <p:cNvPr id="29" name="TextBox 28">
            <a:extLst>
              <a:ext uri="{FF2B5EF4-FFF2-40B4-BE49-F238E27FC236}">
                <a16:creationId xmlns:a16="http://schemas.microsoft.com/office/drawing/2014/main" id="{83617B25-1BE2-41E6-F84A-9DADD377A824}"/>
              </a:ext>
            </a:extLst>
          </p:cNvPr>
          <p:cNvSpPr txBox="1"/>
          <p:nvPr/>
        </p:nvSpPr>
        <p:spPr>
          <a:xfrm>
            <a:off x="6358045" y="2033591"/>
            <a:ext cx="574105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Boost Converter – When Transistor is OFF </a:t>
            </a:r>
          </a:p>
        </p:txBody>
      </p:sp>
      <p:pic>
        <p:nvPicPr>
          <p:cNvPr id="52" name="Picture 51">
            <a:extLst>
              <a:ext uri="{FF2B5EF4-FFF2-40B4-BE49-F238E27FC236}">
                <a16:creationId xmlns:a16="http://schemas.microsoft.com/office/drawing/2014/main" id="{EF6CD685-F8BB-2F44-527C-A416B7937E71}"/>
              </a:ext>
            </a:extLst>
          </p:cNvPr>
          <p:cNvPicPr>
            <a:picLocks noChangeAspect="1"/>
          </p:cNvPicPr>
          <p:nvPr/>
        </p:nvPicPr>
        <p:blipFill>
          <a:blip r:embed="rId2"/>
          <a:stretch>
            <a:fillRect/>
          </a:stretch>
        </p:blipFill>
        <p:spPr>
          <a:xfrm>
            <a:off x="6429165" y="3112218"/>
            <a:ext cx="4405727" cy="2094034"/>
          </a:xfrm>
          <a:prstGeom prst="rect">
            <a:avLst/>
          </a:prstGeom>
        </p:spPr>
      </p:pic>
      <p:sp>
        <p:nvSpPr>
          <p:cNvPr id="3" name="Footer Placeholder 3">
            <a:extLst>
              <a:ext uri="{FF2B5EF4-FFF2-40B4-BE49-F238E27FC236}">
                <a16:creationId xmlns:a16="http://schemas.microsoft.com/office/drawing/2014/main" id="{98B23FB1-7439-4051-34F2-A26989029AC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6" name="Picture 5">
            <a:extLst>
              <a:ext uri="{FF2B5EF4-FFF2-40B4-BE49-F238E27FC236}">
                <a16:creationId xmlns:a16="http://schemas.microsoft.com/office/drawing/2014/main" id="{357C178A-C921-D3C8-F9F5-34FF645D5FB6}"/>
              </a:ext>
            </a:extLst>
          </p:cNvPr>
          <p:cNvPicPr>
            <a:picLocks noChangeAspect="1"/>
          </p:cNvPicPr>
          <p:nvPr/>
        </p:nvPicPr>
        <p:blipFill>
          <a:blip r:embed="rId3"/>
          <a:stretch>
            <a:fillRect/>
          </a:stretch>
        </p:blipFill>
        <p:spPr>
          <a:xfrm>
            <a:off x="416560" y="2929777"/>
            <a:ext cx="5257800" cy="2276475"/>
          </a:xfrm>
          <a:prstGeom prst="rect">
            <a:avLst/>
          </a:prstGeom>
        </p:spPr>
      </p:pic>
    </p:spTree>
    <p:extLst>
      <p:ext uri="{BB962C8B-B14F-4D97-AF65-F5344CB8AC3E}">
        <p14:creationId xmlns:p14="http://schemas.microsoft.com/office/powerpoint/2010/main" val="2722283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39636" y="1547704"/>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Boost Converter</a:t>
            </a:r>
          </a:p>
        </p:txBody>
      </p:sp>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EE13E337-82D5-2C2E-9299-F80770FD90D4}"/>
                  </a:ext>
                </a:extLst>
              </p:cNvPr>
              <p:cNvSpPr txBox="1"/>
              <p:nvPr/>
            </p:nvSpPr>
            <p:spPr>
              <a:xfrm>
                <a:off x="1364942" y="2668226"/>
                <a:ext cx="9046605" cy="2642070"/>
              </a:xfrm>
              <a:prstGeom prst="rect">
                <a:avLst/>
              </a:prstGeom>
              <a:noFill/>
            </p:spPr>
            <p:txBody>
              <a:bodyPr wrap="square">
                <a:spAutoFit/>
              </a:bodyPr>
              <a:lstStyle/>
              <a:p>
                <a:pPr algn="just">
                  <a:lnSpc>
                    <a:spcPct val="150000"/>
                  </a:lnSpc>
                </a:pPr>
                <a:r>
                  <a:rPr lang="en-GB" sz="2200" dirty="0">
                    <a:solidFill>
                      <a:srgbClr val="000000"/>
                    </a:solidFill>
                    <a:latin typeface="Book Antiqua" panose="02040602050305030304" pitchFamily="18" charset="0"/>
                    <a:ea typeface="Cambria" panose="02040503050406030204" pitchFamily="18" charset="0"/>
                  </a:rPr>
                  <a:t>	T</a:t>
                </a:r>
                <a:r>
                  <a:rPr lang="en-GB" sz="2200" b="0" i="0" dirty="0">
                    <a:solidFill>
                      <a:srgbClr val="000000"/>
                    </a:solidFill>
                    <a:effectLst/>
                    <a:latin typeface="Book Antiqua" panose="02040602050305030304" pitchFamily="18" charset="0"/>
                    <a:ea typeface="Cambria" panose="02040503050406030204" pitchFamily="18" charset="0"/>
                  </a:rPr>
                  <a:t>he formula for output voltage is</a:t>
                </a:r>
              </a:p>
              <a:p>
                <a:pPr algn="ctr">
                  <a:lnSpc>
                    <a:spcPct val="150000"/>
                  </a:lnSpc>
                </a:pPr>
                <a:r>
                  <a:rPr lang="en-GB" sz="2200" b="1" dirty="0">
                    <a:effectLst/>
                    <a:latin typeface="Book Antiqua" panose="020406020503050303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22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2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2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22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22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22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200" b="1" i="1">
                            <a:effectLst/>
                            <a:latin typeface="Cambria Math" panose="02040503050406030204" pitchFamily="18" charset="0"/>
                            <a:ea typeface="DengXian" panose="02010600030101010101" pitchFamily="2" charset="-122"/>
                            <a:cs typeface="Arial" panose="020B0604020202020204" pitchFamily="34" charset="0"/>
                          </a:rPr>
                          <m:t>𝑰𝑵</m:t>
                        </m:r>
                      </m:sub>
                    </m:sSub>
                  </m:oMath>
                </a14:m>
                <a:r>
                  <a:rPr lang="en-GB" sz="2200" b="1" dirty="0">
                    <a:latin typeface="Book Antiqua" panose="02040602050305030304" pitchFamily="18" charset="0"/>
                    <a:ea typeface="DengXian" panose="02010600030101010101" pitchFamily="2" charset="-122"/>
                    <a:cs typeface="Arial" panose="020B0604020202020204" pitchFamily="34" charset="0"/>
                  </a:rPr>
                  <a:t> </a:t>
                </a:r>
                <a14:m>
                  <m:oMath xmlns:m="http://schemas.openxmlformats.org/officeDocument/2006/math">
                    <m:r>
                      <a:rPr lang="en-GB" sz="2200" b="1" i="1">
                        <a:latin typeface="Cambria Math" panose="02040503050406030204" pitchFamily="18" charset="0"/>
                        <a:ea typeface="DengXian" panose="02010600030101010101" pitchFamily="2" charset="-122"/>
                        <a:cs typeface="Arial" panose="020B0604020202020204" pitchFamily="34" charset="0"/>
                      </a:rPr>
                      <m:t>𝑿</m:t>
                    </m:r>
                  </m:oMath>
                </a14:m>
                <a:r>
                  <a:rPr lang="en-GB" sz="2200" b="1" dirty="0">
                    <a:latin typeface="Book Antiqua" panose="02040602050305030304" pitchFamily="18" charset="0"/>
                    <a:ea typeface="DengXian" panose="02010600030101010101" pitchFamily="2" charset="-122"/>
                    <a:cs typeface="Arial" panose="020B0604020202020204" pitchFamily="34" charset="0"/>
                  </a:rPr>
                  <a:t> </a:t>
                </a:r>
                <a14:m>
                  <m:oMath xmlns:m="http://schemas.openxmlformats.org/officeDocument/2006/math">
                    <m:f>
                      <m:fPr>
                        <m:ctrlPr>
                          <a:rPr lang="en-GB" sz="2200" b="1" i="1">
                            <a:latin typeface="Cambria Math" panose="02040503050406030204" pitchFamily="18" charset="0"/>
                            <a:ea typeface="DengXian" panose="02010600030101010101" pitchFamily="2" charset="-122"/>
                            <a:cs typeface="Arial" panose="020B0604020202020204" pitchFamily="34" charset="0"/>
                          </a:rPr>
                        </m:ctrlPr>
                      </m:fPr>
                      <m:num>
                        <m:r>
                          <a:rPr lang="en-GB" sz="2200" b="1" i="1" smtClean="0">
                            <a:latin typeface="Cambria Math" panose="02040503050406030204" pitchFamily="18" charset="0"/>
                            <a:ea typeface="DengXian" panose="02010600030101010101" pitchFamily="2" charset="-122"/>
                            <a:cs typeface="Arial" panose="020B0604020202020204" pitchFamily="34" charset="0"/>
                          </a:rPr>
                          <m:t>𝟏</m:t>
                        </m:r>
                      </m:num>
                      <m:den>
                        <m:r>
                          <a:rPr lang="en-GB" sz="2200" b="1" i="1" smtClean="0">
                            <a:latin typeface="Cambria Math" panose="02040503050406030204" pitchFamily="18" charset="0"/>
                            <a:ea typeface="DengXian" panose="02010600030101010101" pitchFamily="2" charset="-122"/>
                            <a:cs typeface="Arial" panose="020B0604020202020204" pitchFamily="34" charset="0"/>
                          </a:rPr>
                          <m:t>(</m:t>
                        </m:r>
                        <m:r>
                          <a:rPr lang="en-GB" sz="2200" b="1" i="1" smtClean="0">
                            <a:latin typeface="Cambria Math" panose="02040503050406030204" pitchFamily="18" charset="0"/>
                            <a:ea typeface="DengXian" panose="02010600030101010101" pitchFamily="2" charset="-122"/>
                            <a:cs typeface="Arial" panose="020B0604020202020204" pitchFamily="34" charset="0"/>
                          </a:rPr>
                          <m:t>𝟏</m:t>
                        </m:r>
                        <m:r>
                          <a:rPr lang="en-GB" sz="2200" b="1" i="1" smtClean="0">
                            <a:latin typeface="Cambria Math" panose="02040503050406030204" pitchFamily="18" charset="0"/>
                            <a:ea typeface="DengXian" panose="02010600030101010101" pitchFamily="2" charset="-122"/>
                            <a:cs typeface="Arial" panose="020B0604020202020204" pitchFamily="34" charset="0"/>
                          </a:rPr>
                          <m:t>−</m:t>
                        </m:r>
                        <m:r>
                          <a:rPr lang="en-GB" sz="2200" b="1" i="1" smtClean="0">
                            <a:latin typeface="Cambria Math" panose="02040503050406030204" pitchFamily="18" charset="0"/>
                            <a:ea typeface="DengXian" panose="02010600030101010101" pitchFamily="2" charset="-122"/>
                            <a:cs typeface="Arial" panose="020B0604020202020204" pitchFamily="34" charset="0"/>
                          </a:rPr>
                          <m:t>𝑫</m:t>
                        </m:r>
                        <m:r>
                          <a:rPr lang="en-GB" sz="2200" b="1" i="1" smtClean="0">
                            <a:latin typeface="Cambria Math" panose="02040503050406030204" pitchFamily="18" charset="0"/>
                            <a:ea typeface="DengXian" panose="02010600030101010101" pitchFamily="2" charset="-122"/>
                            <a:cs typeface="Arial" panose="020B0604020202020204" pitchFamily="34" charset="0"/>
                          </a:rPr>
                          <m:t>)</m:t>
                        </m:r>
                      </m:den>
                    </m:f>
                  </m:oMath>
                </a14:m>
                <a:endParaRPr lang="en-GB" sz="2200" b="1" dirty="0">
                  <a:effectLst/>
                  <a:latin typeface="Book Antiqua" panose="02040602050305030304" pitchFamily="18" charset="0"/>
                  <a:ea typeface="DengXian" panose="02010600030101010101" pitchFamily="2" charset="-122"/>
                  <a:cs typeface="Arial" panose="020B0604020202020204" pitchFamily="34" charset="0"/>
                </a:endParaRPr>
              </a:p>
              <a:p>
                <a:pPr algn="ctr">
                  <a:lnSpc>
                    <a:spcPct val="150000"/>
                  </a:lnSpc>
                </a:pPr>
                <a:r>
                  <a:rPr lang="en-GB" sz="2200" dirty="0">
                    <a:solidFill>
                      <a:schemeClr val="tx1"/>
                    </a:solidFill>
                    <a:latin typeface="Book Antiqua" panose="02040602050305030304" pitchFamily="18" charset="0"/>
                    <a:ea typeface="Cambria" panose="02040503050406030204" pitchFamily="18" charset="0"/>
                  </a:rPr>
                  <a:t>		where, </a:t>
                </a:r>
                <a14:m>
                  <m:oMath xmlns:m="http://schemas.openxmlformats.org/officeDocument/2006/math">
                    <m:r>
                      <a:rPr lang="en-GB" sz="22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22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2200" i="1">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200" i="1">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200" i="1">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2200" i="1">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200" i="1">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22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200" i="1">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200" i="1">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2200" b="0" i="0" dirty="0">
                  <a:solidFill>
                    <a:srgbClr val="000000"/>
                  </a:solidFill>
                  <a:effectLst/>
                  <a:latin typeface="Book Antiqua" panose="02040602050305030304" pitchFamily="18" charset="0"/>
                  <a:ea typeface="Cambria" panose="02040503050406030204" pitchFamily="18" charset="0"/>
                </a:endParaRPr>
              </a:p>
              <a:p>
                <a:pPr marL="342900" indent="-342900" algn="just">
                  <a:lnSpc>
                    <a:spcPct val="150000"/>
                  </a:lnSpc>
                  <a:buFont typeface="Arial" panose="020B0604020202020204" pitchFamily="34" charset="0"/>
                  <a:buChar char="•"/>
                </a:pPr>
                <a:endParaRPr lang="en-GB" sz="2200" b="0" i="0" dirty="0">
                  <a:solidFill>
                    <a:srgbClr val="34444C"/>
                  </a:solidFill>
                  <a:effectLst/>
                  <a:latin typeface="Book Antiqua" panose="02040602050305030304" pitchFamily="18" charset="0"/>
                  <a:ea typeface="Cambria" panose="02040503050406030204" pitchFamily="18" charset="0"/>
                </a:endParaRPr>
              </a:p>
            </p:txBody>
          </p:sp>
        </mc:Choice>
        <mc:Fallback>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1364942" y="2668226"/>
                <a:ext cx="9046605" cy="2642070"/>
              </a:xfrm>
              <a:prstGeom prst="rect">
                <a:avLst/>
              </a:prstGeom>
              <a:blipFill>
                <a:blip r:embed="rId3"/>
                <a:stretch>
                  <a:fillRect/>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08C63AAA-1041-E60D-9D6C-B573FEF4B3FB}"/>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974918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05266-AEBB-9D33-1491-4B9F33B645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0A65F6-F549-4417-8B82-B20737E46D1E}"/>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45FAB457-E740-8F0E-E7FB-301ABEBACC4B}"/>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6" name="TextBox 15">
            <a:extLst>
              <a:ext uri="{FF2B5EF4-FFF2-40B4-BE49-F238E27FC236}">
                <a16:creationId xmlns:a16="http://schemas.microsoft.com/office/drawing/2014/main" id="{B4653641-34E8-8854-0D55-4C23C5BB92F7}"/>
              </a:ext>
            </a:extLst>
          </p:cNvPr>
          <p:cNvSpPr txBox="1"/>
          <p:nvPr/>
        </p:nvSpPr>
        <p:spPr>
          <a:xfrm>
            <a:off x="190526" y="1335774"/>
            <a:ext cx="8770593"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References</a:t>
            </a:r>
          </a:p>
        </p:txBody>
      </p:sp>
      <p:sp>
        <p:nvSpPr>
          <p:cNvPr id="3" name="Footer Placeholder 3">
            <a:extLst>
              <a:ext uri="{FF2B5EF4-FFF2-40B4-BE49-F238E27FC236}">
                <a16:creationId xmlns:a16="http://schemas.microsoft.com/office/drawing/2014/main" id="{1DF19710-AE1D-5539-1F7C-F0544DA63E5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
        <p:nvSpPr>
          <p:cNvPr id="4" name="TextBox 3">
            <a:extLst>
              <a:ext uri="{FF2B5EF4-FFF2-40B4-BE49-F238E27FC236}">
                <a16:creationId xmlns:a16="http://schemas.microsoft.com/office/drawing/2014/main" id="{3A872BEC-B376-919A-EC64-C869131671B5}"/>
              </a:ext>
            </a:extLst>
          </p:cNvPr>
          <p:cNvSpPr txBox="1"/>
          <p:nvPr/>
        </p:nvSpPr>
        <p:spPr>
          <a:xfrm>
            <a:off x="607868" y="2062596"/>
            <a:ext cx="10562359" cy="2585323"/>
          </a:xfrm>
          <a:prstGeom prst="rect">
            <a:avLst/>
          </a:prstGeom>
          <a:noFill/>
        </p:spPr>
        <p:txBody>
          <a:bodyPr wrap="square" rtlCol="0">
            <a:spAutoFit/>
          </a:bodyPr>
          <a:lstStyle/>
          <a:p>
            <a:pPr>
              <a:lnSpc>
                <a:spcPct val="200000"/>
              </a:lnSpc>
            </a:pPr>
            <a:r>
              <a:rPr lang="en-GB" dirty="0">
                <a:latin typeface="Book Antiqua" panose="02040602050305030304" pitchFamily="18" charset="0"/>
              </a:rPr>
              <a:t>[1] </a:t>
            </a:r>
            <a:r>
              <a:rPr lang="en-GB" dirty="0" err="1">
                <a:latin typeface="Book Antiqua" panose="02040602050305030304" pitchFamily="18" charset="0"/>
              </a:rPr>
              <a:t>Learnabout</a:t>
            </a:r>
            <a:r>
              <a:rPr lang="en-GB" dirty="0">
                <a:latin typeface="Book Antiqua" panose="02040602050305030304" pitchFamily="18" charset="0"/>
              </a:rPr>
              <a:t>-Electronics, "Power Supply Units," [Online]. Available: https://learnabout-electronics.org/PSU. </a:t>
            </a:r>
          </a:p>
          <a:p>
            <a:pPr>
              <a:lnSpc>
                <a:spcPct val="200000"/>
              </a:lnSpc>
            </a:pPr>
            <a:r>
              <a:rPr lang="en-GB" dirty="0">
                <a:latin typeface="Book Antiqua" panose="02040602050305030304" pitchFamily="18" charset="0"/>
              </a:rPr>
              <a:t>[2] P. Horowitz and W. Hill, The Art of Electronics, 3rd ed. Cambridge, UK: Cambridge University Press, 2015.</a:t>
            </a:r>
          </a:p>
          <a:p>
            <a:endParaRPr lang="en-GB" dirty="0"/>
          </a:p>
        </p:txBody>
      </p:sp>
    </p:spTree>
    <p:extLst>
      <p:ext uri="{BB962C8B-B14F-4D97-AF65-F5344CB8AC3E}">
        <p14:creationId xmlns:p14="http://schemas.microsoft.com/office/powerpoint/2010/main" val="2378769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1242</TotalTime>
  <Words>1906</Words>
  <Application>Microsoft Office PowerPoint</Application>
  <PresentationFormat>Widescreen</PresentationFormat>
  <Paragraphs>223</Paragraphs>
  <Slides>21</Slides>
  <Notes>14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21</vt:i4>
      </vt:variant>
    </vt:vector>
  </HeadingPairs>
  <TitlesOfParts>
    <vt:vector size="29" baseType="lpstr">
      <vt:lpstr>Arial</vt:lpstr>
      <vt:lpstr>Book Antiqua</vt:lpstr>
      <vt:lpstr>Calibri</vt:lpstr>
      <vt:lpstr>Calibri Light</vt:lpstr>
      <vt:lpstr>Cambria</vt:lpstr>
      <vt:lpstr>Cambria Math</vt:lpstr>
      <vt:lpstr>UWTSD 200_Title Page 2</vt:lpstr>
      <vt:lpstr>UWTSD 200_Text 4</vt:lpstr>
      <vt:lpstr>PowerPoint Presentation</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cp:revision>
  <dcterms:created xsi:type="dcterms:W3CDTF">2021-03-09T15:35:42Z</dcterms:created>
  <dcterms:modified xsi:type="dcterms:W3CDTF">2025-10-10T12:39:06Z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