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4" r:id="rId1"/>
  </p:sldMasterIdLst>
  <p:notesMasterIdLst>
    <p:notesMasterId r:id="rId40"/>
  </p:notesMasterIdLst>
  <p:sldIdLst>
    <p:sldId id="274" r:id="rId2"/>
    <p:sldId id="275" r:id="rId3"/>
    <p:sldId id="276" r:id="rId4"/>
    <p:sldId id="277" r:id="rId5"/>
    <p:sldId id="278" r:id="rId6"/>
    <p:sldId id="279" r:id="rId7"/>
    <p:sldId id="280" r:id="rId8"/>
    <p:sldId id="281" r:id="rId9"/>
    <p:sldId id="282" r:id="rId10"/>
    <p:sldId id="283" r:id="rId11"/>
    <p:sldId id="284" r:id="rId12"/>
    <p:sldId id="285" r:id="rId13"/>
    <p:sldId id="286" r:id="rId14"/>
    <p:sldId id="288" r:id="rId15"/>
    <p:sldId id="289" r:id="rId16"/>
    <p:sldId id="290" r:id="rId17"/>
    <p:sldId id="291" r:id="rId18"/>
    <p:sldId id="292" r:id="rId19"/>
    <p:sldId id="293" r:id="rId20"/>
    <p:sldId id="294" r:id="rId21"/>
    <p:sldId id="256" r:id="rId22"/>
    <p:sldId id="257" r:id="rId23"/>
    <p:sldId id="264" r:id="rId24"/>
    <p:sldId id="265" r:id="rId25"/>
    <p:sldId id="263" r:id="rId26"/>
    <p:sldId id="266" r:id="rId27"/>
    <p:sldId id="267" r:id="rId28"/>
    <p:sldId id="268" r:id="rId29"/>
    <p:sldId id="269" r:id="rId30"/>
    <p:sldId id="270" r:id="rId31"/>
    <p:sldId id="272" r:id="rId32"/>
    <p:sldId id="273" r:id="rId33"/>
    <p:sldId id="271" r:id="rId34"/>
    <p:sldId id="258" r:id="rId35"/>
    <p:sldId id="259" r:id="rId36"/>
    <p:sldId id="262" r:id="rId37"/>
    <p:sldId id="261" r:id="rId38"/>
    <p:sldId id="260" r:id="rId3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990" autoAdjust="0"/>
  </p:normalViewPr>
  <p:slideViewPr>
    <p:cSldViewPr>
      <p:cViewPr varScale="1">
        <p:scale>
          <a:sx n="79" d="100"/>
          <a:sy n="79" d="100"/>
        </p:scale>
        <p:origin x="92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1A4003B3-733C-0B46-9794-5BC7FB341C5E}" type="datetimeFigureOut">
              <a:rPr lang="en-US" smtClean="0"/>
              <a:t>4/5/2018</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801E600A-689E-A546-8240-C7FD1B8F3DF1}" type="slidenum">
              <a:rPr lang="en-US" smtClean="0"/>
              <a:t>‹#›</a:t>
            </a:fld>
            <a:endParaRPr lang="en-US"/>
          </a:p>
        </p:txBody>
      </p:sp>
    </p:spTree>
    <p:extLst>
      <p:ext uri="{BB962C8B-B14F-4D97-AF65-F5344CB8AC3E}">
        <p14:creationId xmlns:p14="http://schemas.microsoft.com/office/powerpoint/2010/main" val="8368169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1</a:t>
            </a:fld>
            <a:endParaRPr lang="en-US"/>
          </a:p>
        </p:txBody>
      </p:sp>
    </p:spTree>
    <p:extLst>
      <p:ext uri="{BB962C8B-B14F-4D97-AF65-F5344CB8AC3E}">
        <p14:creationId xmlns:p14="http://schemas.microsoft.com/office/powerpoint/2010/main" val="1960743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2</a:t>
            </a:fld>
            <a:endParaRPr lang="en-US"/>
          </a:p>
        </p:txBody>
      </p:sp>
    </p:spTree>
    <p:extLst>
      <p:ext uri="{BB962C8B-B14F-4D97-AF65-F5344CB8AC3E}">
        <p14:creationId xmlns:p14="http://schemas.microsoft.com/office/powerpoint/2010/main" val="3035096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3</a:t>
            </a:fld>
            <a:endParaRPr lang="en-US"/>
          </a:p>
        </p:txBody>
      </p:sp>
    </p:spTree>
    <p:extLst>
      <p:ext uri="{BB962C8B-B14F-4D97-AF65-F5344CB8AC3E}">
        <p14:creationId xmlns:p14="http://schemas.microsoft.com/office/powerpoint/2010/main" val="3395194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4</a:t>
            </a:fld>
            <a:endParaRPr lang="en-US"/>
          </a:p>
        </p:txBody>
      </p:sp>
    </p:spTree>
    <p:extLst>
      <p:ext uri="{BB962C8B-B14F-4D97-AF65-F5344CB8AC3E}">
        <p14:creationId xmlns:p14="http://schemas.microsoft.com/office/powerpoint/2010/main" val="623954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5</a:t>
            </a:fld>
            <a:endParaRPr lang="en-US"/>
          </a:p>
        </p:txBody>
      </p:sp>
    </p:spTree>
    <p:extLst>
      <p:ext uri="{BB962C8B-B14F-4D97-AF65-F5344CB8AC3E}">
        <p14:creationId xmlns:p14="http://schemas.microsoft.com/office/powerpoint/2010/main" val="2993454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6</a:t>
            </a:fld>
            <a:endParaRPr lang="en-US"/>
          </a:p>
        </p:txBody>
      </p:sp>
    </p:spTree>
    <p:extLst>
      <p:ext uri="{BB962C8B-B14F-4D97-AF65-F5344CB8AC3E}">
        <p14:creationId xmlns:p14="http://schemas.microsoft.com/office/powerpoint/2010/main" val="38808335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7</a:t>
            </a:fld>
            <a:endParaRPr lang="en-US"/>
          </a:p>
        </p:txBody>
      </p:sp>
    </p:spTree>
    <p:extLst>
      <p:ext uri="{BB962C8B-B14F-4D97-AF65-F5344CB8AC3E}">
        <p14:creationId xmlns:p14="http://schemas.microsoft.com/office/powerpoint/2010/main" val="36363929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8</a:t>
            </a:fld>
            <a:endParaRPr lang="en-US"/>
          </a:p>
        </p:txBody>
      </p:sp>
    </p:spTree>
    <p:extLst>
      <p:ext uri="{BB962C8B-B14F-4D97-AF65-F5344CB8AC3E}">
        <p14:creationId xmlns:p14="http://schemas.microsoft.com/office/powerpoint/2010/main" val="14511269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9</a:t>
            </a:fld>
            <a:endParaRPr lang="en-US"/>
          </a:p>
        </p:txBody>
      </p:sp>
    </p:spTree>
    <p:extLst>
      <p:ext uri="{BB962C8B-B14F-4D97-AF65-F5344CB8AC3E}">
        <p14:creationId xmlns:p14="http://schemas.microsoft.com/office/powerpoint/2010/main" val="903062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10</a:t>
            </a:fld>
            <a:endParaRPr lang="en-US"/>
          </a:p>
        </p:txBody>
      </p:sp>
    </p:spTree>
    <p:extLst>
      <p:ext uri="{BB962C8B-B14F-4D97-AF65-F5344CB8AC3E}">
        <p14:creationId xmlns:p14="http://schemas.microsoft.com/office/powerpoint/2010/main" val="12011139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11</a:t>
            </a:fld>
            <a:endParaRPr lang="en-US"/>
          </a:p>
        </p:txBody>
      </p:sp>
    </p:spTree>
    <p:extLst>
      <p:ext uri="{BB962C8B-B14F-4D97-AF65-F5344CB8AC3E}">
        <p14:creationId xmlns:p14="http://schemas.microsoft.com/office/powerpoint/2010/main" val="35254352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12</a:t>
            </a:fld>
            <a:endParaRPr lang="en-US"/>
          </a:p>
        </p:txBody>
      </p:sp>
    </p:spTree>
    <p:extLst>
      <p:ext uri="{BB962C8B-B14F-4D97-AF65-F5344CB8AC3E}">
        <p14:creationId xmlns:p14="http://schemas.microsoft.com/office/powerpoint/2010/main" val="9227699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13</a:t>
            </a:fld>
            <a:endParaRPr lang="en-US"/>
          </a:p>
        </p:txBody>
      </p:sp>
    </p:spTree>
    <p:extLst>
      <p:ext uri="{BB962C8B-B14F-4D97-AF65-F5344CB8AC3E}">
        <p14:creationId xmlns:p14="http://schemas.microsoft.com/office/powerpoint/2010/main" val="40262980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14</a:t>
            </a:fld>
            <a:endParaRPr lang="en-US"/>
          </a:p>
        </p:txBody>
      </p:sp>
    </p:spTree>
    <p:extLst>
      <p:ext uri="{BB962C8B-B14F-4D97-AF65-F5344CB8AC3E}">
        <p14:creationId xmlns:p14="http://schemas.microsoft.com/office/powerpoint/2010/main" val="270873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15</a:t>
            </a:fld>
            <a:endParaRPr lang="en-US"/>
          </a:p>
        </p:txBody>
      </p:sp>
    </p:spTree>
    <p:extLst>
      <p:ext uri="{BB962C8B-B14F-4D97-AF65-F5344CB8AC3E}">
        <p14:creationId xmlns:p14="http://schemas.microsoft.com/office/powerpoint/2010/main" val="37337615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16</a:t>
            </a:fld>
            <a:endParaRPr lang="en-US"/>
          </a:p>
        </p:txBody>
      </p:sp>
    </p:spTree>
    <p:extLst>
      <p:ext uri="{BB962C8B-B14F-4D97-AF65-F5344CB8AC3E}">
        <p14:creationId xmlns:p14="http://schemas.microsoft.com/office/powerpoint/2010/main" val="19614454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17</a:t>
            </a:fld>
            <a:endParaRPr lang="en-US"/>
          </a:p>
        </p:txBody>
      </p:sp>
    </p:spTree>
    <p:extLst>
      <p:ext uri="{BB962C8B-B14F-4D97-AF65-F5344CB8AC3E}">
        <p14:creationId xmlns:p14="http://schemas.microsoft.com/office/powerpoint/2010/main" val="34973824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18</a:t>
            </a:fld>
            <a:endParaRPr lang="en-US"/>
          </a:p>
        </p:txBody>
      </p:sp>
    </p:spTree>
    <p:extLst>
      <p:ext uri="{BB962C8B-B14F-4D97-AF65-F5344CB8AC3E}">
        <p14:creationId xmlns:p14="http://schemas.microsoft.com/office/powerpoint/2010/main" val="1533554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1E600A-689E-A546-8240-C7FD1B8F3DF1}" type="slidenum">
              <a:rPr lang="en-US" smtClean="0"/>
              <a:t>19</a:t>
            </a:fld>
            <a:endParaRPr lang="en-US"/>
          </a:p>
        </p:txBody>
      </p:sp>
    </p:spTree>
    <p:extLst>
      <p:ext uri="{BB962C8B-B14F-4D97-AF65-F5344CB8AC3E}">
        <p14:creationId xmlns:p14="http://schemas.microsoft.com/office/powerpoint/2010/main" val="18796410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20</a:t>
            </a:fld>
            <a:endParaRPr lang="en-US"/>
          </a:p>
        </p:txBody>
      </p:sp>
    </p:spTree>
    <p:extLst>
      <p:ext uri="{BB962C8B-B14F-4D97-AF65-F5344CB8AC3E}">
        <p14:creationId xmlns:p14="http://schemas.microsoft.com/office/powerpoint/2010/main" val="24239559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21</a:t>
            </a:fld>
            <a:endParaRPr lang="en-US"/>
          </a:p>
        </p:txBody>
      </p:sp>
    </p:spTree>
    <p:extLst>
      <p:ext uri="{BB962C8B-B14F-4D97-AF65-F5344CB8AC3E}">
        <p14:creationId xmlns:p14="http://schemas.microsoft.com/office/powerpoint/2010/main" val="34095769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01E600A-689E-A546-8240-C7FD1B8F3DF1}" type="slidenum">
              <a:rPr lang="en-US" smtClean="0"/>
              <a:t>22</a:t>
            </a:fld>
            <a:endParaRPr lang="en-US"/>
          </a:p>
        </p:txBody>
      </p:sp>
    </p:spTree>
    <p:extLst>
      <p:ext uri="{BB962C8B-B14F-4D97-AF65-F5344CB8AC3E}">
        <p14:creationId xmlns:p14="http://schemas.microsoft.com/office/powerpoint/2010/main" val="18060458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23</a:t>
            </a:fld>
            <a:endParaRPr lang="en-US"/>
          </a:p>
        </p:txBody>
      </p:sp>
    </p:spTree>
    <p:extLst>
      <p:ext uri="{BB962C8B-B14F-4D97-AF65-F5344CB8AC3E}">
        <p14:creationId xmlns:p14="http://schemas.microsoft.com/office/powerpoint/2010/main" val="31801581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24</a:t>
            </a:fld>
            <a:endParaRPr lang="en-US"/>
          </a:p>
        </p:txBody>
      </p:sp>
    </p:spTree>
    <p:extLst>
      <p:ext uri="{BB962C8B-B14F-4D97-AF65-F5344CB8AC3E}">
        <p14:creationId xmlns:p14="http://schemas.microsoft.com/office/powerpoint/2010/main" val="40943378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25</a:t>
            </a:fld>
            <a:endParaRPr lang="en-US"/>
          </a:p>
        </p:txBody>
      </p:sp>
    </p:spTree>
    <p:extLst>
      <p:ext uri="{BB962C8B-B14F-4D97-AF65-F5344CB8AC3E}">
        <p14:creationId xmlns:p14="http://schemas.microsoft.com/office/powerpoint/2010/main" val="42308594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01E600A-689E-A546-8240-C7FD1B8F3DF1}" type="slidenum">
              <a:rPr lang="en-US" smtClean="0"/>
              <a:t>26</a:t>
            </a:fld>
            <a:endParaRPr lang="en-US"/>
          </a:p>
        </p:txBody>
      </p:sp>
    </p:spTree>
    <p:extLst>
      <p:ext uri="{BB962C8B-B14F-4D97-AF65-F5344CB8AC3E}">
        <p14:creationId xmlns:p14="http://schemas.microsoft.com/office/powerpoint/2010/main" val="32691894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27</a:t>
            </a:fld>
            <a:endParaRPr lang="en-US"/>
          </a:p>
        </p:txBody>
      </p:sp>
    </p:spTree>
    <p:extLst>
      <p:ext uri="{BB962C8B-B14F-4D97-AF65-F5344CB8AC3E}">
        <p14:creationId xmlns:p14="http://schemas.microsoft.com/office/powerpoint/2010/main" val="27006560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28</a:t>
            </a:fld>
            <a:endParaRPr lang="en-US"/>
          </a:p>
        </p:txBody>
      </p:sp>
    </p:spTree>
    <p:extLst>
      <p:ext uri="{BB962C8B-B14F-4D97-AF65-F5344CB8AC3E}">
        <p14:creationId xmlns:p14="http://schemas.microsoft.com/office/powerpoint/2010/main" val="15516570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29</a:t>
            </a:fld>
            <a:endParaRPr lang="en-US"/>
          </a:p>
        </p:txBody>
      </p:sp>
    </p:spTree>
    <p:extLst>
      <p:ext uri="{BB962C8B-B14F-4D97-AF65-F5344CB8AC3E}">
        <p14:creationId xmlns:p14="http://schemas.microsoft.com/office/powerpoint/2010/main" val="7166300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30</a:t>
            </a:fld>
            <a:endParaRPr lang="en-US"/>
          </a:p>
        </p:txBody>
      </p:sp>
    </p:spTree>
    <p:extLst>
      <p:ext uri="{BB962C8B-B14F-4D97-AF65-F5344CB8AC3E}">
        <p14:creationId xmlns:p14="http://schemas.microsoft.com/office/powerpoint/2010/main" val="6284931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31</a:t>
            </a:fld>
            <a:endParaRPr lang="en-US"/>
          </a:p>
        </p:txBody>
      </p:sp>
    </p:spTree>
    <p:extLst>
      <p:ext uri="{BB962C8B-B14F-4D97-AF65-F5344CB8AC3E}">
        <p14:creationId xmlns:p14="http://schemas.microsoft.com/office/powerpoint/2010/main" val="2228062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32</a:t>
            </a:fld>
            <a:endParaRPr lang="en-US"/>
          </a:p>
        </p:txBody>
      </p:sp>
    </p:spTree>
    <p:extLst>
      <p:ext uri="{BB962C8B-B14F-4D97-AF65-F5344CB8AC3E}">
        <p14:creationId xmlns:p14="http://schemas.microsoft.com/office/powerpoint/2010/main" val="35932506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33</a:t>
            </a:fld>
            <a:endParaRPr lang="en-US"/>
          </a:p>
        </p:txBody>
      </p:sp>
    </p:spTree>
    <p:extLst>
      <p:ext uri="{BB962C8B-B14F-4D97-AF65-F5344CB8AC3E}">
        <p14:creationId xmlns:p14="http://schemas.microsoft.com/office/powerpoint/2010/main" val="20200168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34</a:t>
            </a:fld>
            <a:endParaRPr lang="en-US"/>
          </a:p>
        </p:txBody>
      </p:sp>
    </p:spTree>
    <p:extLst>
      <p:ext uri="{BB962C8B-B14F-4D97-AF65-F5344CB8AC3E}">
        <p14:creationId xmlns:p14="http://schemas.microsoft.com/office/powerpoint/2010/main" val="7296534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35</a:t>
            </a:fld>
            <a:endParaRPr lang="en-US"/>
          </a:p>
        </p:txBody>
      </p:sp>
    </p:spTree>
    <p:extLst>
      <p:ext uri="{BB962C8B-B14F-4D97-AF65-F5344CB8AC3E}">
        <p14:creationId xmlns:p14="http://schemas.microsoft.com/office/powerpoint/2010/main" val="28435383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01E600A-689E-A546-8240-C7FD1B8F3DF1}" type="slidenum">
              <a:rPr lang="en-US" smtClean="0"/>
              <a:t>36</a:t>
            </a:fld>
            <a:endParaRPr lang="en-US"/>
          </a:p>
        </p:txBody>
      </p:sp>
    </p:spTree>
    <p:extLst>
      <p:ext uri="{BB962C8B-B14F-4D97-AF65-F5344CB8AC3E}">
        <p14:creationId xmlns:p14="http://schemas.microsoft.com/office/powerpoint/2010/main" val="233634520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37</a:t>
            </a:fld>
            <a:endParaRPr lang="en-US"/>
          </a:p>
        </p:txBody>
      </p:sp>
    </p:spTree>
    <p:extLst>
      <p:ext uri="{BB962C8B-B14F-4D97-AF65-F5344CB8AC3E}">
        <p14:creationId xmlns:p14="http://schemas.microsoft.com/office/powerpoint/2010/main" val="373582294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01E600A-689E-A546-8240-C7FD1B8F3DF1}" type="slidenum">
              <a:rPr lang="en-US" smtClean="0"/>
              <a:t>38</a:t>
            </a:fld>
            <a:endParaRPr lang="en-US"/>
          </a:p>
        </p:txBody>
      </p:sp>
    </p:spTree>
    <p:extLst>
      <p:ext uri="{BB962C8B-B14F-4D97-AF65-F5344CB8AC3E}">
        <p14:creationId xmlns:p14="http://schemas.microsoft.com/office/powerpoint/2010/main" val="815034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451DEABC-D766-4322-8E78-B830FAE35C72}" type="datetime4">
              <a:rPr lang="en-US" smtClean="0"/>
              <a:pPr/>
              <a:t>April 5, 2018</a:t>
            </a:fld>
            <a:endParaRPr lang="en-US" dirty="0"/>
          </a:p>
        </p:txBody>
      </p:sp>
      <p:sp>
        <p:nvSpPr>
          <p:cNvPr id="17" name="Footer Placeholder 16"/>
          <p:cNvSpPr>
            <a:spLocks noGrp="1"/>
          </p:cNvSpPr>
          <p:nvPr>
            <p:ph type="ftr" sz="quarter" idx="11"/>
          </p:nvPr>
        </p:nvSpPr>
        <p:spPr>
          <a:xfrm>
            <a:off x="2898648" y="6355080"/>
            <a:ext cx="3474720" cy="365760"/>
          </a:xfrm>
        </p:spPr>
        <p:txBody>
          <a:bodyPr/>
          <a:lstStyle/>
          <a:p>
            <a:endParaRPr lang="en-US" dirty="0"/>
          </a:p>
        </p:txBody>
      </p:sp>
      <p:sp>
        <p:nvSpPr>
          <p:cNvPr id="29" name="Slide Number Placeholder 28"/>
          <p:cNvSpPr>
            <a:spLocks noGrp="1"/>
          </p:cNvSpPr>
          <p:nvPr>
            <p:ph type="sldNum" sz="quarter" idx="12"/>
          </p:nvPr>
        </p:nvSpPr>
        <p:spPr>
          <a:xfrm>
            <a:off x="1216152" y="6355080"/>
            <a:ext cx="1219200" cy="365760"/>
          </a:xfrm>
        </p:spPr>
        <p:txBody>
          <a:bodyPr/>
          <a:lstStyle/>
          <a:p>
            <a:fld id="{F38DF745-7D3F-47F4-83A3-874385CFAA69}" type="slidenum">
              <a:rPr lang="en-US" smtClean="0"/>
              <a:pPr/>
              <a:t>‹#›</a:t>
            </a:fld>
            <a:endParaRPr lang="en-US" dirty="0"/>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3333F43-3E86-47E4-BFBB-2476D384E1C6}" type="datetime4">
              <a:rPr lang="en-US" smtClean="0"/>
              <a:pPr/>
              <a:t>April 5, 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751663BA-01FC-4367-B6F3-ABB2645D55F1}" type="datetime4">
              <a:rPr lang="en-US" smtClean="0"/>
              <a:pPr/>
              <a:t>April 5, 2018</a:t>
            </a:fld>
            <a:endParaRPr lang="en-US" dirty="0"/>
          </a:p>
        </p:txBody>
      </p:sp>
      <p:sp>
        <p:nvSpPr>
          <p:cNvPr id="5" name="Footer Placeholder 4"/>
          <p:cNvSpPr>
            <a:spLocks noGrp="1"/>
          </p:cNvSpPr>
          <p:nvPr>
            <p:ph type="ftr" sz="quarter" idx="11"/>
          </p:nvPr>
        </p:nvSpPr>
        <p:spPr>
          <a:xfrm>
            <a:off x="2898648" y="6355080"/>
            <a:ext cx="3474720" cy="365760"/>
          </a:xfrm>
        </p:spPr>
        <p:txBody>
          <a:bodyPr/>
          <a:lstStyle/>
          <a:p>
            <a:endParaRPr lang="en-US" dirty="0"/>
          </a:p>
        </p:txBody>
      </p:sp>
      <p:sp>
        <p:nvSpPr>
          <p:cNvPr id="6" name="Slide Number Placeholder 5"/>
          <p:cNvSpPr>
            <a:spLocks noGrp="1"/>
          </p:cNvSpPr>
          <p:nvPr>
            <p:ph type="sldNum" sz="quarter" idx="12"/>
          </p:nvPr>
        </p:nvSpPr>
        <p:spPr>
          <a:xfrm>
            <a:off x="1069848" y="6355080"/>
            <a:ext cx="1520952" cy="365760"/>
          </a:xfrm>
        </p:spPr>
        <p:txBody>
          <a:bodyPr/>
          <a:lstStyle/>
          <a:p>
            <a:fld id="{F38DF745-7D3F-47F4-83A3-874385CFAA69}" type="slidenum">
              <a:rPr lang="en-US" smtClean="0"/>
              <a:pPr/>
              <a:t>‹#›</a:t>
            </a:fld>
            <a:endParaRPr lang="en-US" dirty="0"/>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79B19C71-EC74-44AF-B27E-FC7DC3C3A61D}" type="datetime4">
              <a:rPr lang="en-US" smtClean="0"/>
              <a:pPr/>
              <a:t>April 5, 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April 5, 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dirty="0"/>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29EC054-3869-4501-B163-1BBFDE8DCE04}" type="datetime4">
              <a:rPr lang="en-US" smtClean="0"/>
              <a:pPr/>
              <a:t>April 5, 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April 5, 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dirty="0"/>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April 5, 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April 5, 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April 5, 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April 5, 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17D0EFEE-2756-4A20-BF2A-63F0A94F99AC}" type="datetime4">
              <a:rPr lang="en-US" smtClean="0"/>
              <a:pPr/>
              <a:t>April 5, 2018</a:t>
            </a:fld>
            <a:endParaRPr lang="en-US" dirty="0"/>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F38DF745-7D3F-47F4-83A3-874385CFAA69}" type="slidenum">
              <a:rPr lang="en-US" smtClean="0"/>
              <a:pPr/>
              <a:t>‹#›</a:t>
            </a:fld>
            <a:endParaRPr lang="en-US" dirty="0"/>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hf hdr="0" ftr="0" dt="0"/>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ales.gov.uk/about/programmeforgov/about?lang=en"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Government Money</a:t>
            </a:r>
            <a:endParaRPr lang="en-GB" dirty="0"/>
          </a:p>
        </p:txBody>
      </p:sp>
      <p:sp>
        <p:nvSpPr>
          <p:cNvPr id="3" name="Subtitle 2"/>
          <p:cNvSpPr>
            <a:spLocks noGrp="1"/>
          </p:cNvSpPr>
          <p:nvPr>
            <p:ph type="subTitle" idx="1"/>
          </p:nvPr>
        </p:nvSpPr>
        <p:spPr/>
        <p:txBody>
          <a:bodyPr/>
          <a:lstStyle/>
          <a:p>
            <a:r>
              <a:rPr lang="en-GB" dirty="0" smtClean="0"/>
              <a:t>SJYW4013</a:t>
            </a:r>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1</a:t>
            </a:fld>
            <a:endParaRPr lang="en-US" dirty="0"/>
          </a:p>
        </p:txBody>
      </p:sp>
    </p:spTree>
    <p:extLst>
      <p:ext uri="{BB962C8B-B14F-4D97-AF65-F5344CB8AC3E}">
        <p14:creationId xmlns:p14="http://schemas.microsoft.com/office/powerpoint/2010/main" val="1822180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Government Money</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2</a:t>
            </a:fld>
            <a:endParaRPr lang="en-US" dirty="0"/>
          </a:p>
        </p:txBody>
      </p:sp>
      <p:sp>
        <p:nvSpPr>
          <p:cNvPr id="4" name="Content Placeholder 3"/>
          <p:cNvSpPr>
            <a:spLocks noGrp="1"/>
          </p:cNvSpPr>
          <p:nvPr>
            <p:ph sz="quarter" idx="1"/>
          </p:nvPr>
        </p:nvSpPr>
        <p:spPr/>
        <p:txBody>
          <a:bodyPr/>
          <a:lstStyle/>
          <a:p>
            <a:r>
              <a:rPr lang="en-GB" dirty="0" smtClean="0"/>
              <a:t>Youth Work has never been in a position of being financially independent. </a:t>
            </a:r>
          </a:p>
          <a:p>
            <a:r>
              <a:rPr lang="en-GB" dirty="0" smtClean="0"/>
              <a:t>For all of its history, youth work has depended on governments, churches or the philanthropy of those with means to support its work (</a:t>
            </a:r>
            <a:r>
              <a:rPr lang="en-GB" dirty="0" err="1" smtClean="0"/>
              <a:t>Jeffs</a:t>
            </a:r>
            <a:r>
              <a:rPr lang="en-GB" dirty="0" smtClean="0"/>
              <a:t> and Smith 1999).</a:t>
            </a:r>
          </a:p>
          <a:p>
            <a:r>
              <a:rPr lang="en-GB" dirty="0" smtClean="0"/>
              <a:t>This support has rarely been either fulsome or reliable.</a:t>
            </a:r>
          </a:p>
          <a:p>
            <a:r>
              <a:rPr lang="en-GB" dirty="0" smtClean="0"/>
              <a:t>With rare exceptions, youth work has been accustomed to working with base-bones, short-term budgets, and to be contently in danger of collapse due to lack of money.</a:t>
            </a:r>
            <a:endParaRPr lang="en-GB" dirty="0"/>
          </a:p>
        </p:txBody>
      </p:sp>
    </p:spTree>
    <p:extLst>
      <p:ext uri="{BB962C8B-B14F-4D97-AF65-F5344CB8AC3E}">
        <p14:creationId xmlns:p14="http://schemas.microsoft.com/office/powerpoint/2010/main" val="1702076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Government Money</a:t>
            </a:r>
          </a:p>
        </p:txBody>
      </p:sp>
      <p:sp>
        <p:nvSpPr>
          <p:cNvPr id="3" name="Slide Number Placeholder 2"/>
          <p:cNvSpPr>
            <a:spLocks noGrp="1"/>
          </p:cNvSpPr>
          <p:nvPr>
            <p:ph type="sldNum" sz="quarter" idx="12"/>
          </p:nvPr>
        </p:nvSpPr>
        <p:spPr/>
        <p:txBody>
          <a:bodyPr/>
          <a:lstStyle/>
          <a:p>
            <a:fld id="{F38DF745-7D3F-47F4-83A3-874385CFAA69}" type="slidenum">
              <a:rPr lang="en-US" smtClean="0"/>
              <a:pPr/>
              <a:t>3</a:t>
            </a:fld>
            <a:endParaRPr lang="en-US" dirty="0"/>
          </a:p>
        </p:txBody>
      </p:sp>
      <p:sp>
        <p:nvSpPr>
          <p:cNvPr id="4" name="Content Placeholder 3"/>
          <p:cNvSpPr>
            <a:spLocks noGrp="1"/>
          </p:cNvSpPr>
          <p:nvPr>
            <p:ph sz="quarter" idx="1"/>
          </p:nvPr>
        </p:nvSpPr>
        <p:spPr/>
        <p:txBody>
          <a:bodyPr>
            <a:normAutofit fontScale="92500"/>
          </a:bodyPr>
          <a:lstStyle/>
          <a:p>
            <a:r>
              <a:rPr lang="en-GB" dirty="0" smtClean="0"/>
              <a:t>The reasons for this are clear enough.</a:t>
            </a:r>
          </a:p>
          <a:p>
            <a:r>
              <a:rPr lang="en-GB" dirty="0" smtClean="0"/>
              <a:t>Youth work serves a constituency which is itself marginalised economically.</a:t>
            </a:r>
          </a:p>
          <a:p>
            <a:r>
              <a:rPr lang="en-GB" dirty="0" smtClean="0"/>
              <a:t>Medicine, law and the clergy have at least some clients who are well-to-do and prepared to pay (sometimes generously) for the service they receive.</a:t>
            </a:r>
          </a:p>
          <a:p>
            <a:r>
              <a:rPr lang="en-GB" dirty="0" smtClean="0"/>
              <a:t>Other professionals, such as social work, teaching and nursing, have been able to find a place on the inside of the state and its institutions, and a reasonable clear role in meeting its interests, so have attracted more reliable government sponsorship.</a:t>
            </a:r>
          </a:p>
          <a:p>
            <a:r>
              <a:rPr lang="en-GB" dirty="0" smtClean="0"/>
              <a:t>Youth work has always been ambivalent in its relationship to the state and less reliable in furthering the state’s interests.</a:t>
            </a:r>
            <a:endParaRPr lang="en-GB" dirty="0"/>
          </a:p>
        </p:txBody>
      </p:sp>
    </p:spTree>
    <p:extLst>
      <p:ext uri="{BB962C8B-B14F-4D97-AF65-F5344CB8AC3E}">
        <p14:creationId xmlns:p14="http://schemas.microsoft.com/office/powerpoint/2010/main" val="3309682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4</a:t>
            </a:fld>
            <a:endParaRPr lang="en-US" dirty="0"/>
          </a:p>
        </p:txBody>
      </p:sp>
      <p:sp>
        <p:nvSpPr>
          <p:cNvPr id="4" name="Content Placeholder 3"/>
          <p:cNvSpPr>
            <a:spLocks noGrp="1"/>
          </p:cNvSpPr>
          <p:nvPr>
            <p:ph sz="quarter" idx="1"/>
          </p:nvPr>
        </p:nvSpPr>
        <p:spPr/>
        <p:txBody>
          <a:bodyPr/>
          <a:lstStyle/>
          <a:p>
            <a:r>
              <a:rPr lang="en-GB" dirty="0" err="1" smtClean="0"/>
              <a:t>Sercomb</a:t>
            </a:r>
            <a:r>
              <a:rPr lang="en-GB" dirty="0" smtClean="0"/>
              <a:t> (2010) argues that the existence of youth work was due to the exclusion of young people from the common wealth and the constant risk that exclusion would slide into disengagement, with subsequent costs for the young person and the society around them.</a:t>
            </a:r>
          </a:p>
          <a:p>
            <a:r>
              <a:rPr lang="en-GB" dirty="0" smtClean="0"/>
              <a:t>Youth workers engage young people, with the side effect of some reduction is social costs, which governments fund youth work to reduce social costs, acknowledging that engagement may be the only way to do it.</a:t>
            </a:r>
            <a:endParaRPr lang="en-GB" dirty="0"/>
          </a:p>
        </p:txBody>
      </p:sp>
    </p:spTree>
    <p:extLst>
      <p:ext uri="{BB962C8B-B14F-4D97-AF65-F5344CB8AC3E}">
        <p14:creationId xmlns:p14="http://schemas.microsoft.com/office/powerpoint/2010/main" val="996484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and the State</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5</a:t>
            </a:fld>
            <a:endParaRPr lang="en-US" dirty="0"/>
          </a:p>
        </p:txBody>
      </p:sp>
      <p:sp>
        <p:nvSpPr>
          <p:cNvPr id="4" name="Content Placeholder 3"/>
          <p:cNvSpPr>
            <a:spLocks noGrp="1"/>
          </p:cNvSpPr>
          <p:nvPr>
            <p:ph sz="quarter" idx="1"/>
          </p:nvPr>
        </p:nvSpPr>
        <p:spPr/>
        <p:txBody>
          <a:bodyPr>
            <a:normAutofit fontScale="92500"/>
          </a:bodyPr>
          <a:lstStyle/>
          <a:p>
            <a:r>
              <a:rPr lang="en-GB" dirty="0" smtClean="0"/>
              <a:t>The common interest of youth work and the state is, however, very partial. It shouldn’t be, but it is. </a:t>
            </a:r>
          </a:p>
          <a:p>
            <a:r>
              <a:rPr lang="en-GB" dirty="0" smtClean="0"/>
              <a:t>Notwithstanding the rhetoric, most governments are not really interested in the empowerment of young people. If they were, they would give them the vote.</a:t>
            </a:r>
          </a:p>
          <a:p>
            <a:r>
              <a:rPr lang="en-GB" dirty="0" smtClean="0"/>
              <a:t>Mostly, governments see young people as a risk factor that needs to be managed.</a:t>
            </a:r>
          </a:p>
          <a:p>
            <a:r>
              <a:rPr lang="en-GB" dirty="0" smtClean="0"/>
              <a:t>They want young people to be contained.</a:t>
            </a:r>
          </a:p>
          <a:p>
            <a:r>
              <a:rPr lang="en-GB" dirty="0" smtClean="0"/>
              <a:t>If youth work could guarantee an orderly, predictable progression of young people through adolescence to orderly and predictable adulthood, that would be another matter - and we would see youth work budgets improve dramatically. </a:t>
            </a:r>
          </a:p>
        </p:txBody>
      </p:sp>
    </p:spTree>
    <p:extLst>
      <p:ext uri="{BB962C8B-B14F-4D97-AF65-F5344CB8AC3E}">
        <p14:creationId xmlns:p14="http://schemas.microsoft.com/office/powerpoint/2010/main" val="3708089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and the State</a:t>
            </a:r>
          </a:p>
        </p:txBody>
      </p:sp>
      <p:sp>
        <p:nvSpPr>
          <p:cNvPr id="3" name="Slide Number Placeholder 2"/>
          <p:cNvSpPr>
            <a:spLocks noGrp="1"/>
          </p:cNvSpPr>
          <p:nvPr>
            <p:ph type="sldNum" sz="quarter" idx="12"/>
          </p:nvPr>
        </p:nvSpPr>
        <p:spPr/>
        <p:txBody>
          <a:bodyPr/>
          <a:lstStyle/>
          <a:p>
            <a:fld id="{F38DF745-7D3F-47F4-83A3-874385CFAA69}" type="slidenum">
              <a:rPr lang="en-US" smtClean="0"/>
              <a:pPr/>
              <a:t>6</a:t>
            </a:fld>
            <a:endParaRPr lang="en-US" dirty="0"/>
          </a:p>
        </p:txBody>
      </p:sp>
      <p:sp>
        <p:nvSpPr>
          <p:cNvPr id="4" name="Content Placeholder 3"/>
          <p:cNvSpPr>
            <a:spLocks noGrp="1"/>
          </p:cNvSpPr>
          <p:nvPr>
            <p:ph sz="quarter" idx="1"/>
          </p:nvPr>
        </p:nvSpPr>
        <p:spPr/>
        <p:txBody>
          <a:bodyPr/>
          <a:lstStyle/>
          <a:p>
            <a:r>
              <a:rPr lang="en-GB" dirty="0" smtClean="0"/>
              <a:t>And if young people are our primary client, and governments are busy maintaining systems dedicated to the exclusion and disempowerment of young people, that places us as a profession in some degree of tension.</a:t>
            </a:r>
          </a:p>
          <a:p>
            <a:pPr marL="0" indent="0">
              <a:buNone/>
            </a:pPr>
            <a:endParaRPr lang="en-GB" dirty="0" smtClean="0"/>
          </a:p>
          <a:p>
            <a:pPr marL="0" indent="0">
              <a:buNone/>
            </a:pPr>
            <a:r>
              <a:rPr lang="en-GB" b="1" u="sng" dirty="0" smtClean="0"/>
              <a:t>Task</a:t>
            </a:r>
            <a:endParaRPr lang="en-GB" b="1" u="sng" dirty="0"/>
          </a:p>
          <a:p>
            <a:endParaRPr lang="en-GB" dirty="0" smtClean="0"/>
          </a:p>
          <a:p>
            <a:r>
              <a:rPr lang="en-GB" dirty="0" smtClean="0"/>
              <a:t>This environment has obvious ethical consequences, discuss with a partner what these are.</a:t>
            </a:r>
          </a:p>
          <a:p>
            <a:r>
              <a:rPr lang="en-GB" dirty="0" smtClean="0"/>
              <a:t>Ten Minutes</a:t>
            </a:r>
          </a:p>
          <a:p>
            <a:r>
              <a:rPr lang="en-GB" dirty="0" smtClean="0"/>
              <a:t>Feedback</a:t>
            </a:r>
            <a:endParaRPr lang="en-GB" dirty="0"/>
          </a:p>
        </p:txBody>
      </p:sp>
    </p:spTree>
    <p:extLst>
      <p:ext uri="{BB962C8B-B14F-4D97-AF65-F5344CB8AC3E}">
        <p14:creationId xmlns:p14="http://schemas.microsoft.com/office/powerpoint/2010/main" val="3893138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Dealing with the state and finding space for youth work.</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7</a:t>
            </a:fld>
            <a:endParaRPr lang="en-US" dirty="0"/>
          </a:p>
        </p:txBody>
      </p:sp>
      <p:sp>
        <p:nvSpPr>
          <p:cNvPr id="4" name="Content Placeholder 3"/>
          <p:cNvSpPr>
            <a:spLocks noGrp="1"/>
          </p:cNvSpPr>
          <p:nvPr>
            <p:ph sz="quarter" idx="1"/>
          </p:nvPr>
        </p:nvSpPr>
        <p:spPr/>
        <p:txBody>
          <a:bodyPr>
            <a:normAutofit lnSpcReduction="10000"/>
          </a:bodyPr>
          <a:lstStyle/>
          <a:p>
            <a:r>
              <a:rPr lang="en-GB" dirty="0" smtClean="0"/>
              <a:t>When youth workers are applying for funding, they need to pitch their proposals in terms that are attractive to governments, who are primarily interested (perhaps benevolently, to varying degrees) in the containment and control of young people.</a:t>
            </a:r>
          </a:p>
          <a:p>
            <a:r>
              <a:rPr lang="en-GB" dirty="0" smtClean="0"/>
              <a:t>In order to attract the resources they need to do their work, youth workers have to meet that interest, while creating enough space for empowering, liberating, developmental youth work with young people.</a:t>
            </a:r>
          </a:p>
          <a:p>
            <a:r>
              <a:rPr lang="en-GB" dirty="0" smtClean="0"/>
              <a:t>Ethically, this needs to happen without singing up to the repression of young people (becoming what </a:t>
            </a:r>
            <a:r>
              <a:rPr lang="en-GB" dirty="0" err="1" smtClean="0"/>
              <a:t>Poynting</a:t>
            </a:r>
            <a:r>
              <a:rPr lang="en-GB" dirty="0" smtClean="0"/>
              <a:t> and White (2004) call ‘soft cops’) on the one hand, or actually lying on the other (</a:t>
            </a:r>
            <a:r>
              <a:rPr lang="en-GB" dirty="0" err="1" smtClean="0"/>
              <a:t>Jeffs</a:t>
            </a:r>
            <a:r>
              <a:rPr lang="en-GB" dirty="0" smtClean="0"/>
              <a:t> and Smith 1999).</a:t>
            </a:r>
            <a:endParaRPr lang="en-GB" dirty="0"/>
          </a:p>
        </p:txBody>
      </p:sp>
    </p:spTree>
    <p:extLst>
      <p:ext uri="{BB962C8B-B14F-4D97-AF65-F5344CB8AC3E}">
        <p14:creationId xmlns:p14="http://schemas.microsoft.com/office/powerpoint/2010/main" val="1038312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8</a:t>
            </a:fld>
            <a:endParaRPr lang="en-US" dirty="0"/>
          </a:p>
        </p:txBody>
      </p:sp>
      <p:sp>
        <p:nvSpPr>
          <p:cNvPr id="4" name="Content Placeholder 3"/>
          <p:cNvSpPr>
            <a:spLocks noGrp="1"/>
          </p:cNvSpPr>
          <p:nvPr>
            <p:ph sz="quarter" idx="1"/>
          </p:nvPr>
        </p:nvSpPr>
        <p:spPr/>
        <p:txBody>
          <a:bodyPr/>
          <a:lstStyle/>
          <a:p>
            <a:r>
              <a:rPr lang="en-GB" dirty="0" smtClean="0"/>
              <a:t>So how do youth workers work with integrity, given these conflicts of interest?</a:t>
            </a:r>
            <a:endParaRPr lang="en-GB" dirty="0"/>
          </a:p>
        </p:txBody>
      </p:sp>
    </p:spTree>
    <p:extLst>
      <p:ext uri="{BB962C8B-B14F-4D97-AF65-F5344CB8AC3E}">
        <p14:creationId xmlns:p14="http://schemas.microsoft.com/office/powerpoint/2010/main" val="2753764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Dealing with the state and finding space for youth work.</a:t>
            </a:r>
          </a:p>
        </p:txBody>
      </p:sp>
      <p:sp>
        <p:nvSpPr>
          <p:cNvPr id="3" name="Slide Number Placeholder 2"/>
          <p:cNvSpPr>
            <a:spLocks noGrp="1"/>
          </p:cNvSpPr>
          <p:nvPr>
            <p:ph type="sldNum" sz="quarter" idx="12"/>
          </p:nvPr>
        </p:nvSpPr>
        <p:spPr/>
        <p:txBody>
          <a:bodyPr/>
          <a:lstStyle/>
          <a:p>
            <a:fld id="{F38DF745-7D3F-47F4-83A3-874385CFAA69}" type="slidenum">
              <a:rPr lang="en-US" smtClean="0"/>
              <a:pPr/>
              <a:t>9</a:t>
            </a:fld>
            <a:endParaRPr lang="en-US" dirty="0"/>
          </a:p>
        </p:txBody>
      </p:sp>
      <p:sp>
        <p:nvSpPr>
          <p:cNvPr id="4" name="Content Placeholder 3"/>
          <p:cNvSpPr>
            <a:spLocks noGrp="1"/>
          </p:cNvSpPr>
          <p:nvPr>
            <p:ph sz="quarter" idx="1"/>
          </p:nvPr>
        </p:nvSpPr>
        <p:spPr/>
        <p:txBody>
          <a:bodyPr>
            <a:normAutofit lnSpcReduction="10000"/>
          </a:bodyPr>
          <a:lstStyle/>
          <a:p>
            <a:r>
              <a:rPr lang="en-GB" dirty="0" smtClean="0"/>
              <a:t>According to </a:t>
            </a:r>
            <a:r>
              <a:rPr lang="en-GB" dirty="0" err="1" smtClean="0"/>
              <a:t>Sercomb</a:t>
            </a:r>
            <a:r>
              <a:rPr lang="en-GB" dirty="0" smtClean="0"/>
              <a:t> (2010) one approach is to say whatever you need to say to get the contract, then do what you want to do once you have the money.</a:t>
            </a:r>
          </a:p>
          <a:p>
            <a:r>
              <a:rPr lang="en-GB" dirty="0" smtClean="0"/>
              <a:t>Problems with this approach?</a:t>
            </a:r>
          </a:p>
          <a:p>
            <a:pPr lvl="1"/>
            <a:r>
              <a:rPr lang="en-GB" dirty="0" smtClean="0"/>
              <a:t>Ethical obligation</a:t>
            </a:r>
          </a:p>
          <a:p>
            <a:pPr lvl="1"/>
            <a:r>
              <a:rPr lang="en-GB" dirty="0" smtClean="0"/>
              <a:t>Lying/ being deceitful</a:t>
            </a:r>
          </a:p>
          <a:p>
            <a:pPr lvl="1"/>
            <a:r>
              <a:rPr lang="en-GB" dirty="0" smtClean="0"/>
              <a:t>Government accountability measures</a:t>
            </a:r>
          </a:p>
          <a:p>
            <a:pPr lvl="1"/>
            <a:r>
              <a:rPr lang="en-GB" dirty="0" smtClean="0"/>
              <a:t>Performance indicators</a:t>
            </a:r>
          </a:p>
          <a:p>
            <a:pPr lvl="1"/>
            <a:r>
              <a:rPr lang="en-GB" dirty="0" smtClean="0"/>
              <a:t>Being discovered</a:t>
            </a:r>
          </a:p>
          <a:p>
            <a:pPr lvl="1"/>
            <a:r>
              <a:rPr lang="en-GB" dirty="0" smtClean="0"/>
              <a:t>Consequences for your agency and its projects with young people.</a:t>
            </a:r>
          </a:p>
          <a:p>
            <a:pPr lvl="1"/>
            <a:r>
              <a:rPr lang="en-GB" dirty="0" smtClean="0"/>
              <a:t>Consequences for the sector</a:t>
            </a:r>
          </a:p>
        </p:txBody>
      </p:sp>
    </p:spTree>
    <p:extLst>
      <p:ext uri="{BB962C8B-B14F-4D97-AF65-F5344CB8AC3E}">
        <p14:creationId xmlns:p14="http://schemas.microsoft.com/office/powerpoint/2010/main" val="2092812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Making space for youth work</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10</a:t>
            </a:fld>
            <a:endParaRPr lang="en-US" dirty="0"/>
          </a:p>
        </p:txBody>
      </p:sp>
      <p:sp>
        <p:nvSpPr>
          <p:cNvPr id="4" name="Content Placeholder 3"/>
          <p:cNvSpPr>
            <a:spLocks noGrp="1"/>
          </p:cNvSpPr>
          <p:nvPr>
            <p:ph sz="quarter" idx="1"/>
          </p:nvPr>
        </p:nvSpPr>
        <p:spPr/>
        <p:txBody>
          <a:bodyPr/>
          <a:lstStyle/>
          <a:p>
            <a:r>
              <a:rPr lang="en-GB" dirty="0" smtClean="0"/>
              <a:t>A more adequate answer is about the degree of closure in the instruments (the proposals, contract or agreements) through which partnership between funding bodies and youth workers are constructed.</a:t>
            </a:r>
          </a:p>
          <a:p>
            <a:r>
              <a:rPr lang="en-GB" dirty="0" smtClean="0"/>
              <a:t>If the relationship is in the form of a funding agreement, for example, the agreement can only be set out in the most general terms.</a:t>
            </a:r>
          </a:p>
          <a:p>
            <a:r>
              <a:rPr lang="en-GB" dirty="0" smtClean="0"/>
              <a:t>No contract can specify the day-to-day workings of a project, or the details of the way that youth workers will relate to young people or what they will and won’t talk about.</a:t>
            </a:r>
          </a:p>
          <a:p>
            <a:endParaRPr lang="en-GB" dirty="0"/>
          </a:p>
        </p:txBody>
      </p:sp>
    </p:spTree>
    <p:extLst>
      <p:ext uri="{BB962C8B-B14F-4D97-AF65-F5344CB8AC3E}">
        <p14:creationId xmlns:p14="http://schemas.microsoft.com/office/powerpoint/2010/main" val="42739190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best youth workers will…..</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11</a:t>
            </a:fld>
            <a:endParaRPr lang="en-US" dirty="0"/>
          </a:p>
        </p:txBody>
      </p:sp>
      <p:sp>
        <p:nvSpPr>
          <p:cNvPr id="4" name="Content Placeholder 3"/>
          <p:cNvSpPr>
            <a:spLocks noGrp="1"/>
          </p:cNvSpPr>
          <p:nvPr>
            <p:ph sz="quarter" idx="1"/>
          </p:nvPr>
        </p:nvSpPr>
        <p:spPr/>
        <p:txBody>
          <a:bodyPr/>
          <a:lstStyle/>
          <a:p>
            <a:endParaRPr lang="en-GB" dirty="0"/>
          </a:p>
        </p:txBody>
      </p:sp>
      <p:sp>
        <p:nvSpPr>
          <p:cNvPr id="5" name="Cloud Callout 4"/>
          <p:cNvSpPr/>
          <p:nvPr/>
        </p:nvSpPr>
        <p:spPr>
          <a:xfrm>
            <a:off x="467544" y="1484784"/>
            <a:ext cx="7920880" cy="4464496"/>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Lots of youth work happens in the spaces between the ‘outcomes’ and ‘deliverables’ prescribed by funding bodies. The skill of youth workers lies in finding and working those spaces, while keeping the requirements of the funding contract.</a:t>
            </a:r>
            <a:endParaRPr lang="en-GB" sz="2400" dirty="0"/>
          </a:p>
        </p:txBody>
      </p:sp>
    </p:spTree>
    <p:extLst>
      <p:ext uri="{BB962C8B-B14F-4D97-AF65-F5344CB8AC3E}">
        <p14:creationId xmlns:p14="http://schemas.microsoft.com/office/powerpoint/2010/main" val="21663240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12</a:t>
            </a:fld>
            <a:endParaRPr lang="en-US" dirty="0"/>
          </a:p>
        </p:txBody>
      </p:sp>
      <p:sp>
        <p:nvSpPr>
          <p:cNvPr id="4" name="Content Placeholder 3"/>
          <p:cNvSpPr>
            <a:spLocks noGrp="1"/>
          </p:cNvSpPr>
          <p:nvPr>
            <p:ph sz="quarter" idx="1"/>
          </p:nvPr>
        </p:nvSpPr>
        <p:spPr/>
        <p:txBody>
          <a:bodyPr/>
          <a:lstStyle/>
          <a:p>
            <a:r>
              <a:rPr lang="en-GB" dirty="0" smtClean="0"/>
              <a:t>Read the requirements of the funding contract, outline your roles and responsibilities to the project and consider how you would ‘work those spaces’.</a:t>
            </a:r>
          </a:p>
          <a:p>
            <a:pPr lvl="1"/>
            <a:r>
              <a:rPr lang="en-GB" dirty="0" smtClean="0"/>
              <a:t>Explore ideas in your group</a:t>
            </a:r>
          </a:p>
          <a:p>
            <a:pPr lvl="1"/>
            <a:r>
              <a:rPr lang="en-GB" dirty="0" smtClean="0"/>
              <a:t>Feedback your discussions.</a:t>
            </a:r>
            <a:endParaRPr lang="en-GB" dirty="0"/>
          </a:p>
        </p:txBody>
      </p:sp>
    </p:spTree>
    <p:extLst>
      <p:ext uri="{BB962C8B-B14F-4D97-AF65-F5344CB8AC3E}">
        <p14:creationId xmlns:p14="http://schemas.microsoft.com/office/powerpoint/2010/main" val="22149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Making space for youth work</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13</a:t>
            </a:fld>
            <a:endParaRPr lang="en-US" dirty="0"/>
          </a:p>
        </p:txBody>
      </p:sp>
      <p:sp>
        <p:nvSpPr>
          <p:cNvPr id="4" name="Content Placeholder 3"/>
          <p:cNvSpPr>
            <a:spLocks noGrp="1"/>
          </p:cNvSpPr>
          <p:nvPr>
            <p:ph sz="quarter" idx="1"/>
          </p:nvPr>
        </p:nvSpPr>
        <p:spPr>
          <a:xfrm>
            <a:off x="457200" y="1124744"/>
            <a:ext cx="8229600" cy="5184576"/>
          </a:xfrm>
        </p:spPr>
        <p:txBody>
          <a:bodyPr>
            <a:normAutofit fontScale="92500" lnSpcReduction="10000"/>
          </a:bodyPr>
          <a:lstStyle/>
          <a:p>
            <a:r>
              <a:rPr lang="en-GB" dirty="0" smtClean="0"/>
              <a:t>In a contractual agreement, there is no obligation of full disclosure (unless, of course, that is part of the agreement).</a:t>
            </a:r>
          </a:p>
          <a:p>
            <a:r>
              <a:rPr lang="en-GB" dirty="0" smtClean="0"/>
              <a:t>We are under no obligation to disclose the philosophies and principles from which we are working, all the objectives of every project, the details of every activity we engage with, the content of every conversation, or what our other sources of funding might be.</a:t>
            </a:r>
          </a:p>
          <a:p>
            <a:r>
              <a:rPr lang="en-GB" dirty="0" smtClean="0"/>
              <a:t>Within the tightest of funding contracts, there is space to do what we do.</a:t>
            </a:r>
          </a:p>
          <a:p>
            <a:r>
              <a:rPr lang="en-GB" dirty="0" smtClean="0"/>
              <a:t>It calls youth workers to be ambitions, to continue to struggle to find a space within which developmental, </a:t>
            </a:r>
            <a:r>
              <a:rPr lang="en-GB" dirty="0" err="1" smtClean="0"/>
              <a:t>liberatory</a:t>
            </a:r>
            <a:r>
              <a:rPr lang="en-GB" dirty="0" smtClean="0"/>
              <a:t>, transformative youth work can be done, to find funding sources which will allow space for this to happen, and to challenge the structures that prescribe current provision. </a:t>
            </a:r>
            <a:endParaRPr lang="en-GB" dirty="0"/>
          </a:p>
        </p:txBody>
      </p:sp>
    </p:spTree>
    <p:extLst>
      <p:ext uri="{BB962C8B-B14F-4D97-AF65-F5344CB8AC3E}">
        <p14:creationId xmlns:p14="http://schemas.microsoft.com/office/powerpoint/2010/main" val="12881847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Seminar Presentations Advice</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14</a:t>
            </a:fld>
            <a:endParaRPr lang="en-US" dirty="0"/>
          </a:p>
        </p:txBody>
      </p:sp>
      <p:sp>
        <p:nvSpPr>
          <p:cNvPr id="4" name="Content Placeholder 3"/>
          <p:cNvSpPr>
            <a:spLocks noGrp="1"/>
          </p:cNvSpPr>
          <p:nvPr>
            <p:ph sz="quarter" idx="1"/>
          </p:nvPr>
        </p:nvSpPr>
        <p:spPr/>
        <p:txBody>
          <a:bodyPr>
            <a:normAutofit/>
          </a:bodyPr>
          <a:lstStyle/>
          <a:p>
            <a:r>
              <a:rPr lang="en-GB" dirty="0"/>
              <a:t>Assessment Component 1 – </a:t>
            </a:r>
            <a:r>
              <a:rPr lang="en-GB" dirty="0" smtClean="0"/>
              <a:t>50% Presentation </a:t>
            </a:r>
            <a:r>
              <a:rPr lang="en-GB" dirty="0"/>
              <a:t>(10 minutes</a:t>
            </a:r>
            <a:r>
              <a:rPr lang="en-GB" dirty="0" smtClean="0"/>
              <a:t>)</a:t>
            </a:r>
          </a:p>
          <a:p>
            <a:pPr marL="0" indent="0">
              <a:buNone/>
            </a:pPr>
            <a:endParaRPr lang="en-GB" dirty="0"/>
          </a:p>
          <a:p>
            <a:r>
              <a:rPr lang="en-GB" dirty="0" smtClean="0"/>
              <a:t>Utilising </a:t>
            </a:r>
            <a:r>
              <a:rPr lang="en-GB" dirty="0"/>
              <a:t>a reflective practice model, students are required to present a 10 minute seminar reflecting on a critical incident, subsequent enquiry based learning and implications for future practice</a:t>
            </a:r>
            <a:r>
              <a:rPr lang="en-GB" dirty="0" smtClean="0"/>
              <a:t>.</a:t>
            </a:r>
          </a:p>
          <a:p>
            <a:endParaRPr lang="en-GB" dirty="0"/>
          </a:p>
          <a:p>
            <a:r>
              <a:rPr lang="en-GB" dirty="0"/>
              <a:t>Submission </a:t>
            </a:r>
            <a:r>
              <a:rPr lang="en-GB" dirty="0" smtClean="0"/>
              <a:t>Date 26th </a:t>
            </a:r>
            <a:r>
              <a:rPr lang="en-GB" dirty="0"/>
              <a:t>March </a:t>
            </a:r>
            <a:r>
              <a:rPr lang="en-GB" dirty="0" smtClean="0"/>
              <a:t>2018 (4 weeks from today)</a:t>
            </a:r>
          </a:p>
          <a:p>
            <a:r>
              <a:rPr lang="en-GB" dirty="0" smtClean="0"/>
              <a:t>Make a note of this date as it has changed from the original one given.</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8856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reflection and reflective practice?</a:t>
            </a:r>
          </a:p>
        </p:txBody>
      </p:sp>
      <p:sp>
        <p:nvSpPr>
          <p:cNvPr id="3" name="Slide Number Placeholder 2"/>
          <p:cNvSpPr>
            <a:spLocks noGrp="1"/>
          </p:cNvSpPr>
          <p:nvPr>
            <p:ph type="sldNum" sz="quarter" idx="12"/>
          </p:nvPr>
        </p:nvSpPr>
        <p:spPr/>
        <p:txBody>
          <a:bodyPr/>
          <a:lstStyle/>
          <a:p>
            <a:fld id="{F38DF745-7D3F-47F4-83A3-874385CFAA69}" type="slidenum">
              <a:rPr lang="en-US" smtClean="0"/>
              <a:pPr/>
              <a:t>15</a:t>
            </a:fld>
            <a:endParaRPr lang="en-US" dirty="0"/>
          </a:p>
        </p:txBody>
      </p:sp>
      <p:sp>
        <p:nvSpPr>
          <p:cNvPr id="4" name="Content Placeholder 3"/>
          <p:cNvSpPr>
            <a:spLocks noGrp="1"/>
          </p:cNvSpPr>
          <p:nvPr>
            <p:ph sz="quarter" idx="1"/>
          </p:nvPr>
        </p:nvSpPr>
        <p:spPr/>
        <p:txBody>
          <a:bodyPr/>
          <a:lstStyle/>
          <a:p>
            <a:r>
              <a:rPr lang="en-GB" dirty="0"/>
              <a:t>Reflective Practice has been identified as one of the key ways in which we can learn from our experiences and is recognised as an essential tool for students to make links between theory and practice.</a:t>
            </a:r>
          </a:p>
          <a:p>
            <a:r>
              <a:rPr lang="en-GB" dirty="0"/>
              <a:t>It enables you to develop your knowledge and skills towards becoming professional practitioners. </a:t>
            </a:r>
          </a:p>
          <a:p>
            <a:r>
              <a:rPr lang="en-GB" dirty="0"/>
              <a:t>Essentially reflective practice means taking our experience as a starting point for learning.</a:t>
            </a:r>
          </a:p>
          <a:p>
            <a:r>
              <a:rPr lang="en-GB" dirty="0"/>
              <a:t>By thinking about them in a purposeful way – using reflection and the reflective process – we can come to understand them differently and take action as a result. </a:t>
            </a:r>
          </a:p>
          <a:p>
            <a:endParaRPr lang="en-GB" dirty="0"/>
          </a:p>
        </p:txBody>
      </p:sp>
    </p:spTree>
    <p:extLst>
      <p:ext uri="{BB962C8B-B14F-4D97-AF65-F5344CB8AC3E}">
        <p14:creationId xmlns:p14="http://schemas.microsoft.com/office/powerpoint/2010/main" val="2593242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 of Reflection</a:t>
            </a:r>
          </a:p>
        </p:txBody>
      </p:sp>
      <p:sp>
        <p:nvSpPr>
          <p:cNvPr id="3" name="Slide Number Placeholder 2"/>
          <p:cNvSpPr>
            <a:spLocks noGrp="1"/>
          </p:cNvSpPr>
          <p:nvPr>
            <p:ph type="sldNum" sz="quarter" idx="12"/>
          </p:nvPr>
        </p:nvSpPr>
        <p:spPr/>
        <p:txBody>
          <a:bodyPr/>
          <a:lstStyle/>
          <a:p>
            <a:fld id="{F38DF745-7D3F-47F4-83A3-874385CFAA69}" type="slidenum">
              <a:rPr lang="en-US" smtClean="0"/>
              <a:pPr/>
              <a:t>16</a:t>
            </a:fld>
            <a:endParaRPr lang="en-US" dirty="0"/>
          </a:p>
        </p:txBody>
      </p:sp>
      <p:sp>
        <p:nvSpPr>
          <p:cNvPr id="4" name="Content Placeholder 3"/>
          <p:cNvSpPr>
            <a:spLocks noGrp="1"/>
          </p:cNvSpPr>
          <p:nvPr>
            <p:ph sz="quarter" idx="1"/>
          </p:nvPr>
        </p:nvSpPr>
        <p:spPr/>
        <p:txBody>
          <a:bodyPr>
            <a:normAutofit fontScale="92500" lnSpcReduction="10000"/>
          </a:bodyPr>
          <a:lstStyle/>
          <a:p>
            <a:r>
              <a:rPr lang="en-GB" dirty="0"/>
              <a:t>One of the more well-known theories on experiential learning by David Kolb.</a:t>
            </a:r>
          </a:p>
          <a:p>
            <a:r>
              <a:rPr lang="en-GB" dirty="0"/>
              <a:t>Kolb (1976, 1984) presents us with a model that is comprised of four stages.</a:t>
            </a:r>
          </a:p>
          <a:p>
            <a:r>
              <a:rPr lang="en-GB" dirty="0"/>
              <a:t>The pattern begins with an experience, this could be any event that takes place in daily life, or a piece of practice with a group of young people.</a:t>
            </a:r>
          </a:p>
          <a:p>
            <a:r>
              <a:rPr lang="en-GB" dirty="0"/>
              <a:t>Kolb calls this a </a:t>
            </a:r>
            <a:r>
              <a:rPr lang="en-GB" b="1" dirty="0"/>
              <a:t>(concrete experience)</a:t>
            </a:r>
            <a:r>
              <a:rPr lang="en-GB" dirty="0"/>
              <a:t>. This concrete experience may then lead to a period of reflection </a:t>
            </a:r>
            <a:r>
              <a:rPr lang="en-GB" b="1" dirty="0"/>
              <a:t>(reflective observation) </a:t>
            </a:r>
            <a:r>
              <a:rPr lang="en-GB" dirty="0"/>
              <a:t>this is when we think about the experience itself.  This then leads on to a process of theory making which Kolb calls </a:t>
            </a:r>
            <a:r>
              <a:rPr lang="en-GB" b="1" dirty="0"/>
              <a:t>(abstract conceptualisation)</a:t>
            </a:r>
            <a:r>
              <a:rPr lang="en-GB" dirty="0"/>
              <a:t>. This is when we test out our new theory or understanding in practice. From this we move into another concrete experience. </a:t>
            </a:r>
            <a:endParaRPr lang="en-GB" b="1" dirty="0"/>
          </a:p>
        </p:txBody>
      </p:sp>
    </p:spTree>
    <p:extLst>
      <p:ext uri="{BB962C8B-B14F-4D97-AF65-F5344CB8AC3E}">
        <p14:creationId xmlns:p14="http://schemas.microsoft.com/office/powerpoint/2010/main" val="10520467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Kolb’s Learning Cycle (1984)</a:t>
            </a:r>
          </a:p>
        </p:txBody>
      </p:sp>
      <p:sp>
        <p:nvSpPr>
          <p:cNvPr id="3" name="Slide Number Placeholder 2"/>
          <p:cNvSpPr>
            <a:spLocks noGrp="1"/>
          </p:cNvSpPr>
          <p:nvPr>
            <p:ph type="sldNum" sz="quarter" idx="12"/>
          </p:nvPr>
        </p:nvSpPr>
        <p:spPr/>
        <p:txBody>
          <a:bodyPr/>
          <a:lstStyle/>
          <a:p>
            <a:fld id="{F38DF745-7D3F-47F4-83A3-874385CFAA69}" type="slidenum">
              <a:rPr lang="en-US" smtClean="0"/>
              <a:pPr/>
              <a:t>17</a:t>
            </a:fld>
            <a:endParaRPr lang="en-US" dirty="0"/>
          </a:p>
        </p:txBody>
      </p:sp>
      <p:pic>
        <p:nvPicPr>
          <p:cNvPr id="5" name="Picture 3"/>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539552" y="1412776"/>
            <a:ext cx="8064895" cy="46805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1560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Gibbs’ Model of Reflection 1988 </a:t>
            </a:r>
          </a:p>
        </p:txBody>
      </p:sp>
      <p:sp>
        <p:nvSpPr>
          <p:cNvPr id="3" name="Slide Number Placeholder 2"/>
          <p:cNvSpPr>
            <a:spLocks noGrp="1"/>
          </p:cNvSpPr>
          <p:nvPr>
            <p:ph type="sldNum" sz="quarter" idx="12"/>
          </p:nvPr>
        </p:nvSpPr>
        <p:spPr/>
        <p:txBody>
          <a:bodyPr/>
          <a:lstStyle/>
          <a:p>
            <a:fld id="{F38DF745-7D3F-47F4-83A3-874385CFAA69}" type="slidenum">
              <a:rPr lang="en-US" smtClean="0"/>
              <a:pPr/>
              <a:t>18</a:t>
            </a:fld>
            <a:endParaRPr lang="en-US" dirty="0"/>
          </a:p>
        </p:txBody>
      </p:sp>
      <p:pic>
        <p:nvPicPr>
          <p:cNvPr id="5" name="Picture 5"/>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683568" y="1556792"/>
            <a:ext cx="7704856" cy="4355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854367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Directed Study</a:t>
            </a:r>
            <a:br>
              <a:rPr lang="en-GB" dirty="0" smtClean="0"/>
            </a:br>
            <a:r>
              <a:rPr lang="en-GB" dirty="0" smtClean="0"/>
              <a:t>Individual </a:t>
            </a:r>
            <a:r>
              <a:rPr lang="en-GB" dirty="0"/>
              <a:t>Task </a:t>
            </a:r>
          </a:p>
        </p:txBody>
      </p:sp>
      <p:sp>
        <p:nvSpPr>
          <p:cNvPr id="3" name="Slide Number Placeholder 2"/>
          <p:cNvSpPr>
            <a:spLocks noGrp="1"/>
          </p:cNvSpPr>
          <p:nvPr>
            <p:ph type="sldNum" sz="quarter" idx="12"/>
          </p:nvPr>
        </p:nvSpPr>
        <p:spPr/>
        <p:txBody>
          <a:bodyPr/>
          <a:lstStyle/>
          <a:p>
            <a:fld id="{F38DF745-7D3F-47F4-83A3-874385CFAA69}" type="slidenum">
              <a:rPr lang="en-US" smtClean="0"/>
              <a:pPr/>
              <a:t>19</a:t>
            </a:fld>
            <a:endParaRPr lang="en-US" dirty="0"/>
          </a:p>
        </p:txBody>
      </p:sp>
      <p:sp>
        <p:nvSpPr>
          <p:cNvPr id="4" name="Content Placeholder 3"/>
          <p:cNvSpPr>
            <a:spLocks noGrp="1"/>
          </p:cNvSpPr>
          <p:nvPr>
            <p:ph sz="quarter" idx="1"/>
          </p:nvPr>
        </p:nvSpPr>
        <p:spPr/>
        <p:txBody>
          <a:bodyPr/>
          <a:lstStyle/>
          <a:p>
            <a:r>
              <a:rPr lang="en-GB" dirty="0" smtClean="0"/>
              <a:t>Students are required to prepare minimum of 250 words written </a:t>
            </a:r>
            <a:r>
              <a:rPr lang="en-GB" dirty="0"/>
              <a:t>account of a dilemma you have faced when working with young people. </a:t>
            </a:r>
            <a:r>
              <a:rPr lang="en-GB" dirty="0" smtClean="0"/>
              <a:t> </a:t>
            </a:r>
          </a:p>
          <a:p>
            <a:r>
              <a:rPr lang="en-GB" dirty="0" smtClean="0"/>
              <a:t>You will need to consider your experiences of working with young people, make links to relevant theory in your account, and identify areas for future development.</a:t>
            </a:r>
          </a:p>
          <a:p>
            <a:r>
              <a:rPr lang="en-GB" dirty="0" smtClean="0"/>
              <a:t>You need to adopt a reflective practice model when writing your account.</a:t>
            </a:r>
          </a:p>
          <a:p>
            <a:r>
              <a:rPr lang="en-GB" dirty="0" smtClean="0"/>
              <a:t>We </a:t>
            </a:r>
            <a:r>
              <a:rPr lang="en-GB" dirty="0"/>
              <a:t>will discuss these issues during </a:t>
            </a:r>
            <a:r>
              <a:rPr lang="en-GB" dirty="0" smtClean="0"/>
              <a:t>next week’s </a:t>
            </a:r>
            <a:r>
              <a:rPr lang="en-GB" dirty="0"/>
              <a:t>lecture.</a:t>
            </a:r>
          </a:p>
        </p:txBody>
      </p:sp>
    </p:spTree>
    <p:extLst>
      <p:ext uri="{BB962C8B-B14F-4D97-AF65-F5344CB8AC3E}">
        <p14:creationId xmlns:p14="http://schemas.microsoft.com/office/powerpoint/2010/main" val="4210218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Any Questions about the Seminar Presentation?</a:t>
            </a:r>
            <a:endParaRPr lang="en-GB" dirty="0"/>
          </a:p>
        </p:txBody>
      </p:sp>
      <p:sp>
        <p:nvSpPr>
          <p:cNvPr id="3" name="Slide Number Placeholder 2"/>
          <p:cNvSpPr>
            <a:spLocks noGrp="1"/>
          </p:cNvSpPr>
          <p:nvPr>
            <p:ph type="sldNum" sz="quarter" idx="12"/>
          </p:nvPr>
        </p:nvSpPr>
        <p:spPr/>
        <p:txBody>
          <a:bodyPr/>
          <a:lstStyle/>
          <a:p>
            <a:fld id="{F38DF745-7D3F-47F4-83A3-874385CFAA69}" type="slidenum">
              <a:rPr lang="en-US" smtClean="0"/>
              <a:pPr/>
              <a:t>20</a:t>
            </a:fld>
            <a:endParaRPr lang="en-US" dirty="0"/>
          </a:p>
        </p:txBody>
      </p:sp>
      <p:sp>
        <p:nvSpPr>
          <p:cNvPr id="4" name="Content Placeholder 3"/>
          <p:cNvSpPr>
            <a:spLocks noGrp="1"/>
          </p:cNvSpPr>
          <p:nvPr>
            <p:ph sz="quarter" idx="1"/>
          </p:nvPr>
        </p:nvSpPr>
        <p:spPr/>
        <p:txBody>
          <a:bodyPr/>
          <a:lstStyle/>
          <a:p>
            <a:r>
              <a:rPr lang="en-GB" dirty="0" smtClean="0"/>
              <a:t>All clear?</a:t>
            </a:r>
          </a:p>
          <a:p>
            <a:endParaRPr lang="en-GB" dirty="0"/>
          </a:p>
          <a:p>
            <a:r>
              <a:rPr lang="en-GB" dirty="0"/>
              <a:t>Utilising a </a:t>
            </a:r>
            <a:r>
              <a:rPr lang="en-GB" b="1" dirty="0"/>
              <a:t>reflective practice model</a:t>
            </a:r>
            <a:r>
              <a:rPr lang="en-GB" dirty="0"/>
              <a:t>, students are required to present a 10 minute seminar </a:t>
            </a:r>
            <a:r>
              <a:rPr lang="en-GB" b="1" dirty="0"/>
              <a:t>reflecting </a:t>
            </a:r>
            <a:r>
              <a:rPr lang="en-GB" dirty="0"/>
              <a:t>on a </a:t>
            </a:r>
            <a:r>
              <a:rPr lang="en-GB" strike="sngStrike" dirty="0"/>
              <a:t>critical incident, subsequent enquiry based learning </a:t>
            </a:r>
            <a:r>
              <a:rPr lang="en-GB" dirty="0"/>
              <a:t> </a:t>
            </a:r>
            <a:r>
              <a:rPr lang="en-GB" dirty="0" smtClean="0"/>
              <a:t>a </a:t>
            </a:r>
            <a:r>
              <a:rPr lang="en-GB" b="1" dirty="0" smtClean="0"/>
              <a:t>piece of practice or an experience with young people </a:t>
            </a:r>
            <a:r>
              <a:rPr lang="en-GB" dirty="0" smtClean="0"/>
              <a:t>and </a:t>
            </a:r>
            <a:r>
              <a:rPr lang="en-GB" strike="sngStrike" dirty="0"/>
              <a:t>implications</a:t>
            </a:r>
            <a:r>
              <a:rPr lang="en-GB" dirty="0"/>
              <a:t> </a:t>
            </a:r>
            <a:r>
              <a:rPr lang="en-GB" dirty="0" smtClean="0"/>
              <a:t> </a:t>
            </a:r>
            <a:r>
              <a:rPr lang="en-GB" b="1" dirty="0" smtClean="0"/>
              <a:t>suggestions</a:t>
            </a:r>
            <a:r>
              <a:rPr lang="en-GB" dirty="0" smtClean="0"/>
              <a:t> for </a:t>
            </a:r>
            <a:r>
              <a:rPr lang="en-GB" dirty="0"/>
              <a:t>future practice.</a:t>
            </a:r>
          </a:p>
          <a:p>
            <a:endParaRPr lang="en-GB" dirty="0" smtClean="0"/>
          </a:p>
          <a:p>
            <a:endParaRPr lang="en-GB" dirty="0"/>
          </a:p>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4293096"/>
            <a:ext cx="4608512" cy="18733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868072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3645024"/>
            <a:ext cx="7128792" cy="1440160"/>
          </a:xfrm>
        </p:spPr>
        <p:txBody>
          <a:bodyPr>
            <a:normAutofit fontScale="90000"/>
          </a:bodyPr>
          <a:lstStyle/>
          <a:p>
            <a:pPr algn="ctr"/>
            <a:r>
              <a:rPr lang="en-GB" sz="2700" dirty="0" smtClean="0"/>
              <a:t>The Drivers which </a:t>
            </a:r>
            <a:r>
              <a:rPr lang="en-GB" sz="2700" dirty="0"/>
              <a:t>influence Youth and Community Work programmes with young people</a:t>
            </a:r>
            <a:r>
              <a:rPr lang="en-GB" dirty="0"/>
              <a:t/>
            </a:r>
            <a:br>
              <a:rPr lang="en-GB" dirty="0"/>
            </a:br>
            <a:endParaRPr lang="en-GB" dirty="0"/>
          </a:p>
        </p:txBody>
      </p:sp>
      <p:sp>
        <p:nvSpPr>
          <p:cNvPr id="3" name="Subtitle 2"/>
          <p:cNvSpPr>
            <a:spLocks noGrp="1"/>
          </p:cNvSpPr>
          <p:nvPr>
            <p:ph type="subTitle" idx="1"/>
          </p:nvPr>
        </p:nvSpPr>
        <p:spPr>
          <a:xfrm>
            <a:off x="1219200" y="5085184"/>
            <a:ext cx="6858000" cy="576064"/>
          </a:xfrm>
        </p:spPr>
        <p:txBody>
          <a:bodyPr>
            <a:noAutofit/>
          </a:bodyPr>
          <a:lstStyle/>
          <a:p>
            <a:pPr algn="ctr"/>
            <a:r>
              <a:rPr lang="en-GB" sz="2400" cap="none" dirty="0" smtClean="0">
                <a:solidFill>
                  <a:schemeClr val="tx1"/>
                </a:solidFill>
              </a:rPr>
              <a:t>SJYW4013</a:t>
            </a:r>
            <a:endParaRPr lang="en-GB" sz="2400" cap="none" dirty="0">
              <a:solidFill>
                <a:schemeClr val="tx1"/>
              </a:solidFill>
            </a:endParaRPr>
          </a:p>
        </p:txBody>
      </p:sp>
      <p:sp>
        <p:nvSpPr>
          <p:cNvPr id="4" name="Slide Number Placeholder 3"/>
          <p:cNvSpPr>
            <a:spLocks noGrp="1"/>
          </p:cNvSpPr>
          <p:nvPr>
            <p:ph type="sldNum" sz="quarter" idx="12"/>
          </p:nvPr>
        </p:nvSpPr>
        <p:spPr/>
        <p:txBody>
          <a:bodyPr/>
          <a:lstStyle/>
          <a:p>
            <a:fld id="{F38DF745-7D3F-47F4-83A3-874385CFAA69}" type="slidenum">
              <a:rPr lang="en-US" smtClean="0"/>
              <a:pPr/>
              <a:t>21</a:t>
            </a:fld>
            <a:endParaRPr lang="en-US" dirty="0"/>
          </a:p>
        </p:txBody>
      </p:sp>
    </p:spTree>
    <p:extLst>
      <p:ext uri="{BB962C8B-B14F-4D97-AF65-F5344CB8AC3E}">
        <p14:creationId xmlns:p14="http://schemas.microsoft.com/office/powerpoint/2010/main" val="40022524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Howard Williamson (2012)  </a:t>
            </a:r>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22</a:t>
            </a:fld>
            <a:endParaRPr lang="en-US" dirty="0"/>
          </a:p>
        </p:txBody>
      </p:sp>
      <p:pic>
        <p:nvPicPr>
          <p:cNvPr id="1026" name="Picture 2" descr="C:\Users\Dolan.Thomas\AppData\Local\Microsoft\Windows\Temporary Internet Files\Content.IE5\6TGRDI4X\5602891314_79ca6db5e3_z[1].jpg"/>
          <p:cNvPicPr>
            <a:picLocks noGrp="1" noChangeAspect="1" noChangeArrowheads="1"/>
          </p:cNvPicPr>
          <p:nvPr>
            <p:ph sz="quarter" idx="1"/>
          </p:nvPr>
        </p:nvPicPr>
        <p:blipFill>
          <a:blip r:embed="rId3" cstate="print">
            <a:extLst>
              <a:ext uri="{28A0092B-C50C-407E-A947-70E740481C1C}">
                <a14:useLocalDpi xmlns:a14="http://schemas.microsoft.com/office/drawing/2010/main" val="0"/>
              </a:ext>
            </a:extLst>
          </a:blip>
          <a:srcRect/>
          <a:stretch>
            <a:fillRect/>
          </a:stretch>
        </p:blipFill>
        <p:spPr bwMode="auto">
          <a:xfrm rot="16906166">
            <a:off x="6627711" y="1376771"/>
            <a:ext cx="2495584" cy="1080120"/>
          </a:xfrm>
          <a:prstGeom prst="rect">
            <a:avLst/>
          </a:prstGeom>
          <a:noFill/>
          <a:extLst>
            <a:ext uri="{909E8E84-426E-40DD-AFC4-6F175D3DCCD1}">
              <a14:hiddenFill xmlns:a14="http://schemas.microsoft.com/office/drawing/2010/main">
                <a:solidFill>
                  <a:srgbClr val="FFFFFF"/>
                </a:solidFill>
              </a14:hiddenFill>
            </a:ext>
          </a:extLst>
        </p:spPr>
      </p:pic>
      <p:sp>
        <p:nvSpPr>
          <p:cNvPr id="5" name="Rounded Rectangular Callout 4"/>
          <p:cNvSpPr/>
          <p:nvPr/>
        </p:nvSpPr>
        <p:spPr>
          <a:xfrm>
            <a:off x="755576" y="1916832"/>
            <a:ext cx="6120680" cy="3240360"/>
          </a:xfrm>
          <a:prstGeom prst="wedgeRoundRectCallout">
            <a:avLst>
              <a:gd name="adj1" fmla="val 53201"/>
              <a:gd name="adj2" fmla="val 75669"/>
              <a:gd name="adj3" fmla="val 16667"/>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dirty="0" smtClean="0"/>
              <a:t>Youth Policy has always been pegged on to something such as crime, health, citizenship and culture. </a:t>
            </a:r>
            <a:endParaRPr lang="en-GB" sz="3200" dirty="0"/>
          </a:p>
        </p:txBody>
      </p:sp>
    </p:spTree>
    <p:extLst>
      <p:ext uri="{BB962C8B-B14F-4D97-AF65-F5344CB8AC3E}">
        <p14:creationId xmlns:p14="http://schemas.microsoft.com/office/powerpoint/2010/main" val="13989475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Past Times</a:t>
            </a:r>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23</a:t>
            </a:fld>
            <a:endParaRPr lang="en-US" dirty="0"/>
          </a:p>
        </p:txBody>
      </p:sp>
      <p:sp>
        <p:nvSpPr>
          <p:cNvPr id="3" name="Content Placeholder 2"/>
          <p:cNvSpPr>
            <a:spLocks noGrp="1"/>
          </p:cNvSpPr>
          <p:nvPr>
            <p:ph sz="quarter" idx="1"/>
          </p:nvPr>
        </p:nvSpPr>
        <p:spPr/>
        <p:txBody>
          <a:bodyPr>
            <a:normAutofit fontScale="92500"/>
          </a:bodyPr>
          <a:lstStyle/>
          <a:p>
            <a:r>
              <a:rPr lang="en-GB" dirty="0" smtClean="0"/>
              <a:t>Up until the mid 1980s, youth work was unique. It was focused on delivering informal education to young people.</a:t>
            </a:r>
          </a:p>
          <a:p>
            <a:pPr marL="342900" indent="-342900">
              <a:buFont typeface="Arial" panose="020B0604020202020204" pitchFamily="34" charset="0"/>
              <a:buChar char="•"/>
            </a:pPr>
            <a:r>
              <a:rPr lang="en-GB" dirty="0" smtClean="0"/>
              <a:t>Pioneer for social, emotional and political education.</a:t>
            </a:r>
          </a:p>
          <a:p>
            <a:pPr marL="342900" indent="-342900">
              <a:buFont typeface="Arial" panose="020B0604020202020204" pitchFamily="34" charset="0"/>
              <a:buChar char="•"/>
            </a:pPr>
            <a:r>
              <a:rPr lang="en-GB" dirty="0" smtClean="0"/>
              <a:t>Very few people saw a need for youth work.</a:t>
            </a:r>
          </a:p>
          <a:p>
            <a:pPr marL="342900" indent="-342900">
              <a:buFont typeface="Arial" panose="020B0604020202020204" pitchFamily="34" charset="0"/>
              <a:buChar char="•"/>
            </a:pPr>
            <a:r>
              <a:rPr lang="en-GB" dirty="0" smtClean="0"/>
              <a:t>Youth workers felt that ‘no-one recognised the value of youth work.’ </a:t>
            </a:r>
          </a:p>
          <a:p>
            <a:pPr marL="342900" indent="-342900">
              <a:buFont typeface="Arial" panose="020B0604020202020204" pitchFamily="34" charset="0"/>
              <a:buChar char="•"/>
            </a:pPr>
            <a:r>
              <a:rPr lang="en-GB" dirty="0" smtClean="0"/>
              <a:t>Youth work was a mix of planned &amp; unplanned work.</a:t>
            </a:r>
          </a:p>
          <a:p>
            <a:pPr marL="342900" indent="-342900">
              <a:buFont typeface="Arial" panose="020B0604020202020204" pitchFamily="34" charset="0"/>
              <a:buChar char="•"/>
            </a:pPr>
            <a:r>
              <a:rPr lang="en-GB" dirty="0" smtClean="0"/>
              <a:t>It was spontaneous.</a:t>
            </a:r>
          </a:p>
          <a:p>
            <a:pPr marL="342900" indent="-342900">
              <a:buFont typeface="Arial" panose="020B0604020202020204" pitchFamily="34" charset="0"/>
              <a:buChar char="•"/>
            </a:pPr>
            <a:r>
              <a:rPr lang="en-GB" dirty="0" smtClean="0"/>
              <a:t>Minimal record keeping and evaluation was often neglected.</a:t>
            </a:r>
          </a:p>
          <a:p>
            <a:pPr marL="342900" indent="-342900">
              <a:buFont typeface="Arial" panose="020B0604020202020204" pitchFamily="34" charset="0"/>
              <a:buChar char="•"/>
            </a:pPr>
            <a:r>
              <a:rPr lang="en-GB" dirty="0" smtClean="0"/>
              <a:t>Fun was high on the agenda </a:t>
            </a:r>
          </a:p>
          <a:p>
            <a:pPr algn="r"/>
            <a:r>
              <a:rPr lang="en-GB" dirty="0" smtClean="0"/>
              <a:t>Ingram &amp; Harris (2001, p. 11)</a:t>
            </a:r>
          </a:p>
          <a:p>
            <a:pPr algn="r"/>
            <a:endParaRPr lang="en-GB" dirty="0"/>
          </a:p>
        </p:txBody>
      </p:sp>
    </p:spTree>
    <p:extLst>
      <p:ext uri="{BB962C8B-B14F-4D97-AF65-F5344CB8AC3E}">
        <p14:creationId xmlns:p14="http://schemas.microsoft.com/office/powerpoint/2010/main" val="42043843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Change Mid 1980s</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24</a:t>
            </a:fld>
            <a:endParaRPr lang="en-US" dirty="0"/>
          </a:p>
        </p:txBody>
      </p:sp>
      <p:sp>
        <p:nvSpPr>
          <p:cNvPr id="3" name="Content Placeholder 2"/>
          <p:cNvSpPr>
            <a:spLocks noGrp="1"/>
          </p:cNvSpPr>
          <p:nvPr>
            <p:ph sz="quarter" idx="1"/>
          </p:nvPr>
        </p:nvSpPr>
        <p:spPr/>
        <p:txBody>
          <a:bodyPr/>
          <a:lstStyle/>
          <a:p>
            <a:pPr marL="342900" indent="-342900">
              <a:buFont typeface="Arial"/>
              <a:buChar char="•"/>
            </a:pPr>
            <a:r>
              <a:rPr lang="en-US" sz="2400" dirty="0" smtClean="0"/>
              <a:t>Budgets became restricted.</a:t>
            </a:r>
          </a:p>
          <a:p>
            <a:pPr marL="342900" indent="-342900">
              <a:buFont typeface="Arial"/>
              <a:buChar char="•"/>
            </a:pPr>
            <a:r>
              <a:rPr lang="en-US" sz="2400" dirty="0" smtClean="0"/>
              <a:t>Youth work posts were cut &amp; some posts were unfilled.</a:t>
            </a:r>
          </a:p>
          <a:p>
            <a:pPr marL="342900" indent="-342900">
              <a:buFont typeface="Arial"/>
              <a:buChar char="•"/>
            </a:pPr>
            <a:r>
              <a:rPr lang="en-US" sz="2400" dirty="0" smtClean="0"/>
              <a:t>Increase in work loads.</a:t>
            </a:r>
          </a:p>
          <a:p>
            <a:pPr marL="342900" indent="-342900">
              <a:buFont typeface="Arial"/>
              <a:buChar char="•"/>
            </a:pPr>
            <a:r>
              <a:rPr lang="en-US" sz="2400" dirty="0" smtClean="0"/>
              <a:t>Little training or support and decrease in supervision. </a:t>
            </a:r>
          </a:p>
          <a:p>
            <a:pPr algn="r"/>
            <a:r>
              <a:rPr lang="en-GB" sz="2400" dirty="0"/>
              <a:t>Ingram &amp; Harris (2001, p. 11)</a:t>
            </a:r>
          </a:p>
          <a:p>
            <a:pPr marL="0" indent="0">
              <a:buNone/>
            </a:pPr>
            <a:r>
              <a:rPr lang="en-US" dirty="0" smtClean="0"/>
              <a:t> </a:t>
            </a:r>
          </a:p>
          <a:p>
            <a:pPr marL="342900" indent="-342900">
              <a:buFont typeface="Arial"/>
              <a:buChar char="•"/>
            </a:pPr>
            <a:endParaRPr lang="en-US" dirty="0"/>
          </a:p>
        </p:txBody>
      </p:sp>
    </p:spTree>
    <p:extLst>
      <p:ext uri="{BB962C8B-B14F-4D97-AF65-F5344CB8AC3E}">
        <p14:creationId xmlns:p14="http://schemas.microsoft.com/office/powerpoint/2010/main" val="38593293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Young people as a problem</a:t>
            </a:r>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25</a:t>
            </a:fld>
            <a:endParaRPr lang="en-US" dirty="0"/>
          </a:p>
        </p:txBody>
      </p:sp>
      <p:sp>
        <p:nvSpPr>
          <p:cNvPr id="3" name="Content Placeholder 2"/>
          <p:cNvSpPr>
            <a:spLocks noGrp="1"/>
          </p:cNvSpPr>
          <p:nvPr>
            <p:ph sz="quarter" idx="1"/>
          </p:nvPr>
        </p:nvSpPr>
        <p:spPr/>
        <p:txBody>
          <a:bodyPr/>
          <a:lstStyle/>
          <a:p>
            <a:r>
              <a:rPr lang="en-GB" dirty="0"/>
              <a:t>Ingram &amp; Harris (2001, p. </a:t>
            </a:r>
            <a:r>
              <a:rPr lang="en-GB" dirty="0" smtClean="0"/>
              <a:t>12)</a:t>
            </a:r>
          </a:p>
          <a:p>
            <a:pPr algn="just"/>
            <a:r>
              <a:rPr lang="en-GB" sz="2800" dirty="0" smtClean="0"/>
              <a:t>‘Young people were seen as being more of a potential problem, as unemployment, poverty and crime all rose. There was a genuine fear that these forces would destabilise society. Society wished to see young people constructively employed and more contained. This impacted on how funders saw the role of youth work.’ </a:t>
            </a:r>
            <a:endParaRPr lang="en-GB" sz="2800" dirty="0"/>
          </a:p>
          <a:p>
            <a:endParaRPr lang="en-GB" dirty="0"/>
          </a:p>
        </p:txBody>
      </p:sp>
    </p:spTree>
    <p:extLst>
      <p:ext uri="{BB962C8B-B14F-4D97-AF65-F5344CB8AC3E}">
        <p14:creationId xmlns:p14="http://schemas.microsoft.com/office/powerpoint/2010/main" val="16324777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Curriculum </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26</a:t>
            </a:fld>
            <a:endParaRPr lang="en-US" dirty="0"/>
          </a:p>
        </p:txBody>
      </p:sp>
      <p:sp>
        <p:nvSpPr>
          <p:cNvPr id="3" name="Content Placeholder 2"/>
          <p:cNvSpPr>
            <a:spLocks noGrp="1"/>
          </p:cNvSpPr>
          <p:nvPr>
            <p:ph sz="quarter" idx="1"/>
          </p:nvPr>
        </p:nvSpPr>
        <p:spPr/>
        <p:txBody>
          <a:bodyPr>
            <a:normAutofit/>
          </a:bodyPr>
          <a:lstStyle/>
          <a:p>
            <a:pPr marL="342900" indent="-342900">
              <a:buFont typeface="Arial"/>
              <a:buChar char="•"/>
            </a:pPr>
            <a:r>
              <a:rPr lang="en-US" sz="2400" dirty="0" smtClean="0"/>
              <a:t>School curriculum was redrawn under the Thatcher government. </a:t>
            </a:r>
          </a:p>
          <a:p>
            <a:pPr marL="342900" indent="-342900">
              <a:buFont typeface="Arial"/>
              <a:buChar char="•"/>
            </a:pPr>
            <a:r>
              <a:rPr lang="en-US" sz="2400" dirty="0" smtClean="0"/>
              <a:t>Ministers thought it was logical to review learning offered by the youth service.</a:t>
            </a:r>
          </a:p>
          <a:p>
            <a:pPr marL="342900" indent="-342900">
              <a:buFont typeface="Arial"/>
              <a:buChar char="•"/>
            </a:pPr>
            <a:r>
              <a:rPr lang="en-US" sz="2400" dirty="0" smtClean="0"/>
              <a:t>National effort to define the youth work curriculum. </a:t>
            </a:r>
          </a:p>
          <a:p>
            <a:pPr marL="342900" indent="-342900">
              <a:buFont typeface="Arial"/>
              <a:buChar char="•"/>
            </a:pPr>
            <a:r>
              <a:rPr lang="en-US" sz="2400" dirty="0" smtClean="0"/>
              <a:t>Three ministerial meetings held but no single definitive document was ever produced. </a:t>
            </a:r>
          </a:p>
          <a:p>
            <a:pPr algn="r"/>
            <a:r>
              <a:rPr lang="en-GB" sz="2400" dirty="0"/>
              <a:t>Ingram &amp; Harris (2001, p. 12</a:t>
            </a:r>
            <a:r>
              <a:rPr lang="en-GB" dirty="0"/>
              <a:t>)</a:t>
            </a:r>
          </a:p>
          <a:p>
            <a:endParaRPr lang="en-US" dirty="0"/>
          </a:p>
        </p:txBody>
      </p:sp>
    </p:spTree>
    <p:extLst>
      <p:ext uri="{BB962C8B-B14F-4D97-AF65-F5344CB8AC3E}">
        <p14:creationId xmlns:p14="http://schemas.microsoft.com/office/powerpoint/2010/main" val="17078692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Increased public accountability</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27</a:t>
            </a:fld>
            <a:endParaRPr lang="en-US" dirty="0"/>
          </a:p>
        </p:txBody>
      </p:sp>
      <p:sp>
        <p:nvSpPr>
          <p:cNvPr id="3" name="Content Placeholder 2"/>
          <p:cNvSpPr>
            <a:spLocks noGrp="1"/>
          </p:cNvSpPr>
          <p:nvPr>
            <p:ph sz="quarter" idx="1"/>
          </p:nvPr>
        </p:nvSpPr>
        <p:spPr/>
        <p:txBody>
          <a:bodyPr>
            <a:normAutofit lnSpcReduction="10000"/>
          </a:bodyPr>
          <a:lstStyle/>
          <a:p>
            <a:r>
              <a:rPr lang="en-US" dirty="0" smtClean="0"/>
              <a:t>Move towards accountability for public money. Questions were asked of youth work:</a:t>
            </a:r>
          </a:p>
          <a:p>
            <a:pPr marL="342900" indent="-342900">
              <a:buFont typeface="Arial"/>
              <a:buChar char="•"/>
            </a:pPr>
            <a:r>
              <a:rPr lang="en-US" dirty="0" smtClean="0"/>
              <a:t>What was the purpose of youth work?</a:t>
            </a:r>
          </a:p>
          <a:p>
            <a:pPr marL="342900" indent="-342900">
              <a:buFont typeface="Arial"/>
              <a:buChar char="•"/>
            </a:pPr>
            <a:r>
              <a:rPr lang="en-US" dirty="0" smtClean="0"/>
              <a:t>What did youth workers do?</a:t>
            </a:r>
          </a:p>
          <a:p>
            <a:pPr marL="342900" indent="-342900">
              <a:buFont typeface="Arial"/>
              <a:buChar char="•"/>
            </a:pPr>
            <a:r>
              <a:rPr lang="en-US" dirty="0" smtClean="0"/>
              <a:t>How much did it cost to do it?</a:t>
            </a:r>
          </a:p>
          <a:p>
            <a:pPr marL="342900" indent="-342900">
              <a:buFont typeface="Arial"/>
              <a:buChar char="•"/>
            </a:pPr>
            <a:r>
              <a:rPr lang="en-US" dirty="0" smtClean="0"/>
              <a:t>How did these costs compare with other agencies? </a:t>
            </a:r>
          </a:p>
          <a:p>
            <a:pPr marL="342900" indent="-342900">
              <a:buFont typeface="Arial"/>
              <a:buChar char="•"/>
            </a:pPr>
            <a:r>
              <a:rPr lang="en-US" dirty="0" smtClean="0"/>
              <a:t>Were youth workers effective in reaching their targets, if they had targets to reach?</a:t>
            </a:r>
          </a:p>
          <a:p>
            <a:pPr marL="342900" indent="-342900">
              <a:buFont typeface="Arial"/>
              <a:buChar char="•"/>
            </a:pPr>
            <a:r>
              <a:rPr lang="en-US" dirty="0" smtClean="0"/>
              <a:t>Was youth work good value for money?</a:t>
            </a:r>
          </a:p>
          <a:p>
            <a:pPr marL="342900" indent="-342900">
              <a:buFont typeface="Arial"/>
              <a:buChar char="•"/>
            </a:pPr>
            <a:r>
              <a:rPr lang="en-US" dirty="0" smtClean="0"/>
              <a:t>Where was the quality control in youth work?</a:t>
            </a:r>
          </a:p>
          <a:p>
            <a:pPr algn="r"/>
            <a:r>
              <a:rPr lang="en-GB" dirty="0"/>
              <a:t>Ingram &amp; Harris (2001, p. 12)</a:t>
            </a:r>
          </a:p>
          <a:p>
            <a:endParaRPr lang="en-US" dirty="0" smtClean="0"/>
          </a:p>
        </p:txBody>
      </p:sp>
    </p:spTree>
    <p:extLst>
      <p:ext uri="{BB962C8B-B14F-4D97-AF65-F5344CB8AC3E}">
        <p14:creationId xmlns:p14="http://schemas.microsoft.com/office/powerpoint/2010/main" val="28863355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result</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28</a:t>
            </a:fld>
            <a:endParaRPr lang="en-US" dirty="0"/>
          </a:p>
        </p:txBody>
      </p:sp>
      <p:sp>
        <p:nvSpPr>
          <p:cNvPr id="3" name="Content Placeholder 2"/>
          <p:cNvSpPr>
            <a:spLocks noGrp="1"/>
          </p:cNvSpPr>
          <p:nvPr>
            <p:ph sz="quarter" idx="1"/>
          </p:nvPr>
        </p:nvSpPr>
        <p:spPr/>
        <p:txBody>
          <a:bodyPr/>
          <a:lstStyle/>
          <a:p>
            <a:r>
              <a:rPr lang="en-US" dirty="0" smtClean="0"/>
              <a:t>There was a lack of documentation. Principal Youth Officers (PYOs) responded by revising their policies, procedures and in some cases </a:t>
            </a:r>
            <a:r>
              <a:rPr lang="en-US" dirty="0" err="1" smtClean="0"/>
              <a:t>reorganising</a:t>
            </a:r>
            <a:r>
              <a:rPr lang="en-US" dirty="0" smtClean="0"/>
              <a:t> their services.</a:t>
            </a:r>
          </a:p>
          <a:p>
            <a:pPr marL="342900" indent="-342900">
              <a:buFont typeface="Arial"/>
              <a:buChar char="•"/>
            </a:pPr>
            <a:r>
              <a:rPr lang="en-US" dirty="0" smtClean="0"/>
              <a:t>Policy statements</a:t>
            </a:r>
          </a:p>
          <a:p>
            <a:pPr marL="342900" indent="-342900">
              <a:buFont typeface="Arial"/>
              <a:buChar char="•"/>
            </a:pPr>
            <a:r>
              <a:rPr lang="en-US" dirty="0" smtClean="0"/>
              <a:t>Quality indicators and targets</a:t>
            </a:r>
          </a:p>
          <a:p>
            <a:pPr marL="342900" indent="-342900">
              <a:buFont typeface="Arial"/>
              <a:buChar char="•"/>
            </a:pPr>
            <a:r>
              <a:rPr lang="en-US" dirty="0" smtClean="0"/>
              <a:t>Mission statements</a:t>
            </a:r>
          </a:p>
          <a:p>
            <a:pPr marL="342900" indent="-342900">
              <a:buFont typeface="Arial"/>
              <a:buChar char="•"/>
            </a:pPr>
            <a:r>
              <a:rPr lang="en-US" dirty="0" smtClean="0"/>
              <a:t>Forms</a:t>
            </a:r>
          </a:p>
          <a:p>
            <a:pPr marL="342900" indent="-342900">
              <a:buFont typeface="Arial"/>
              <a:buChar char="•"/>
            </a:pPr>
            <a:r>
              <a:rPr lang="en-US" dirty="0" smtClean="0"/>
              <a:t>Nightly and weekly returns</a:t>
            </a:r>
          </a:p>
          <a:p>
            <a:pPr marL="342900" indent="-342900">
              <a:buFont typeface="Arial"/>
              <a:buChar char="•"/>
            </a:pPr>
            <a:r>
              <a:rPr lang="en-US" dirty="0" smtClean="0"/>
              <a:t>Annual and termly plans and reports</a:t>
            </a:r>
          </a:p>
          <a:p>
            <a:pPr algn="r"/>
            <a:r>
              <a:rPr lang="en-GB" dirty="0"/>
              <a:t>Ingram &amp; Harris (2001, p. 12)</a:t>
            </a:r>
          </a:p>
          <a:p>
            <a:endParaRPr lang="en-US" dirty="0"/>
          </a:p>
        </p:txBody>
      </p:sp>
    </p:spTree>
    <p:extLst>
      <p:ext uri="{BB962C8B-B14F-4D97-AF65-F5344CB8AC3E}">
        <p14:creationId xmlns:p14="http://schemas.microsoft.com/office/powerpoint/2010/main" val="1010968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Health &amp; Safety</a:t>
            </a:r>
            <a:br>
              <a:rPr lang="en-US" dirty="0" smtClean="0"/>
            </a:br>
            <a:r>
              <a:rPr lang="en-US" dirty="0" smtClean="0"/>
              <a:t>Child protection</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29</a:t>
            </a:fld>
            <a:endParaRPr lang="en-US" dirty="0"/>
          </a:p>
        </p:txBody>
      </p:sp>
      <p:sp>
        <p:nvSpPr>
          <p:cNvPr id="3" name="Content Placeholder 2"/>
          <p:cNvSpPr>
            <a:spLocks noGrp="1"/>
          </p:cNvSpPr>
          <p:nvPr>
            <p:ph sz="quarter" idx="1"/>
          </p:nvPr>
        </p:nvSpPr>
        <p:spPr/>
        <p:txBody>
          <a:bodyPr/>
          <a:lstStyle/>
          <a:p>
            <a:r>
              <a:rPr lang="en-US" dirty="0" smtClean="0"/>
              <a:t>Series of high profile accidents involving young people caused Local Authorities (LAs) and other </a:t>
            </a:r>
            <a:r>
              <a:rPr lang="en-US" dirty="0" err="1" smtClean="0"/>
              <a:t>organisations</a:t>
            </a:r>
            <a:r>
              <a:rPr lang="en-US" dirty="0" smtClean="0"/>
              <a:t> to tighten up their procedures. </a:t>
            </a:r>
          </a:p>
          <a:p>
            <a:pPr marL="342900" indent="-342900">
              <a:buFont typeface="Arial"/>
              <a:buChar char="•"/>
            </a:pPr>
            <a:r>
              <a:rPr lang="en-US" dirty="0" smtClean="0"/>
              <a:t>Cairngorms disaster, Land’s End tragedy, Austrian Field trip tragedy &amp; Lyme Bay canoeing tragedy. </a:t>
            </a:r>
          </a:p>
          <a:p>
            <a:pPr marL="342900" indent="-342900">
              <a:buFont typeface="Arial"/>
              <a:buChar char="•"/>
            </a:pPr>
            <a:r>
              <a:rPr lang="en-US" dirty="0" smtClean="0"/>
              <a:t>Risk assessments to demonstrate consideration of safety factors. </a:t>
            </a:r>
            <a:r>
              <a:rPr lang="en-US" dirty="0" err="1" smtClean="0"/>
              <a:t>Organisational</a:t>
            </a:r>
            <a:r>
              <a:rPr lang="en-US" dirty="0" smtClean="0"/>
              <a:t> guidance. </a:t>
            </a:r>
          </a:p>
          <a:p>
            <a:r>
              <a:rPr lang="en-US" dirty="0" smtClean="0"/>
              <a:t>Large number of incidents of child abuse e.g. residential care homes led to procedural changes to increase young people’s safety. Legal requirement to vet workers. </a:t>
            </a:r>
          </a:p>
          <a:p>
            <a:pPr algn="r"/>
            <a:r>
              <a:rPr lang="en-GB" dirty="0"/>
              <a:t>Ingram &amp; Harris (2001, p. </a:t>
            </a:r>
            <a:r>
              <a:rPr lang="en-GB" dirty="0" smtClean="0"/>
              <a:t>13)</a:t>
            </a:r>
            <a:endParaRPr lang="en-GB" dirty="0"/>
          </a:p>
          <a:p>
            <a:endParaRPr lang="en-US" dirty="0"/>
          </a:p>
        </p:txBody>
      </p:sp>
    </p:spTree>
    <p:extLst>
      <p:ext uri="{BB962C8B-B14F-4D97-AF65-F5344CB8AC3E}">
        <p14:creationId xmlns:p14="http://schemas.microsoft.com/office/powerpoint/2010/main" val="1777609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New </a:t>
            </a:r>
            <a:r>
              <a:rPr lang="en-US" dirty="0" err="1" smtClean="0"/>
              <a:t>Labour</a:t>
            </a:r>
            <a:r>
              <a:rPr lang="en-US" dirty="0" smtClean="0"/>
              <a:t> </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30</a:t>
            </a:fld>
            <a:endParaRPr lang="en-US" dirty="0"/>
          </a:p>
        </p:txBody>
      </p:sp>
      <p:sp>
        <p:nvSpPr>
          <p:cNvPr id="3" name="Content Placeholder 2"/>
          <p:cNvSpPr>
            <a:spLocks noGrp="1"/>
          </p:cNvSpPr>
          <p:nvPr>
            <p:ph sz="quarter" idx="1"/>
          </p:nvPr>
        </p:nvSpPr>
        <p:spPr/>
        <p:txBody>
          <a:bodyPr/>
          <a:lstStyle/>
          <a:p>
            <a:pPr lvl="0"/>
            <a:r>
              <a:rPr lang="en-GB" dirty="0" smtClean="0"/>
              <a:t>New Labour came to power in 1997. </a:t>
            </a:r>
          </a:p>
          <a:p>
            <a:pPr lvl="0"/>
            <a:r>
              <a:rPr lang="en-GB" dirty="0"/>
              <a:t>Williamson’s (</a:t>
            </a:r>
            <a:r>
              <a:rPr lang="en-GB" i="1" dirty="0"/>
              <a:t>cited in</a:t>
            </a:r>
            <a:r>
              <a:rPr lang="en-GB" dirty="0"/>
              <a:t> Harrison </a:t>
            </a:r>
            <a:r>
              <a:rPr lang="en-GB" i="1" dirty="0"/>
              <a:t>et al</a:t>
            </a:r>
            <a:r>
              <a:rPr lang="en-GB" dirty="0"/>
              <a:t> </a:t>
            </a:r>
            <a:r>
              <a:rPr lang="en-GB" dirty="0" smtClean="0"/>
              <a:t>2007, p.34</a:t>
            </a:r>
            <a:r>
              <a:rPr lang="en-GB" dirty="0"/>
              <a:t>) </a:t>
            </a:r>
            <a:r>
              <a:rPr lang="en-GB" dirty="0" smtClean="0"/>
              <a:t>the political objectives around youth policy could be distilled into four themes: </a:t>
            </a:r>
          </a:p>
          <a:p>
            <a:pPr marL="342900" lvl="0" indent="-342900">
              <a:buFont typeface="Arial"/>
              <a:buChar char="•"/>
            </a:pPr>
            <a:r>
              <a:rPr lang="en-GB" dirty="0" smtClean="0"/>
              <a:t>Active </a:t>
            </a:r>
            <a:r>
              <a:rPr lang="en-GB" dirty="0"/>
              <a:t>citizenship (‘rights and responsibilities’)</a:t>
            </a:r>
          </a:p>
          <a:p>
            <a:pPr marL="342900" lvl="0" indent="-342900">
              <a:buFont typeface="Arial"/>
              <a:buChar char="•"/>
            </a:pPr>
            <a:r>
              <a:rPr lang="en-GB" dirty="0"/>
              <a:t>Lifelong learning (‘education, education, education’)</a:t>
            </a:r>
          </a:p>
          <a:p>
            <a:pPr marL="342900" lvl="0" indent="-342900">
              <a:buFont typeface="Arial"/>
              <a:buChar char="•"/>
            </a:pPr>
            <a:r>
              <a:rPr lang="en-GB" dirty="0"/>
              <a:t>Social inclusion (‘a hand up, not a hand out’)</a:t>
            </a:r>
          </a:p>
          <a:p>
            <a:pPr marL="342900" lvl="0" indent="-342900">
              <a:buFont typeface="Arial"/>
              <a:buChar char="•"/>
            </a:pPr>
            <a:r>
              <a:rPr lang="en-GB" dirty="0"/>
              <a:t>Community safety (‘tough on crime, tough on the causes of crime’)</a:t>
            </a:r>
          </a:p>
          <a:p>
            <a:endParaRPr lang="en-US" dirty="0"/>
          </a:p>
        </p:txBody>
      </p:sp>
    </p:spTree>
    <p:extLst>
      <p:ext uri="{BB962C8B-B14F-4D97-AF65-F5344CB8AC3E}">
        <p14:creationId xmlns:p14="http://schemas.microsoft.com/office/powerpoint/2010/main" val="9837642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Social Exclusion</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31</a:t>
            </a:fld>
            <a:endParaRPr lang="en-US" dirty="0"/>
          </a:p>
        </p:txBody>
      </p:sp>
      <p:sp>
        <p:nvSpPr>
          <p:cNvPr id="3" name="Content Placeholder 2"/>
          <p:cNvSpPr>
            <a:spLocks noGrp="1"/>
          </p:cNvSpPr>
          <p:nvPr>
            <p:ph sz="quarter" idx="1"/>
          </p:nvPr>
        </p:nvSpPr>
        <p:spPr/>
        <p:txBody>
          <a:bodyPr/>
          <a:lstStyle/>
          <a:p>
            <a:r>
              <a:rPr lang="ja-JP" altLang="en-GB" sz="2800" i="1" dirty="0"/>
              <a:t>‘</a:t>
            </a:r>
            <a:r>
              <a:rPr lang="en-GB" sz="2800" i="1" dirty="0"/>
              <a:t>Social Exclusion refers to the multiple and changing factors resulting in people being excluded from the normal exchanges, practices and rights of modern society.  Poverty is one of the most obvious factors, but social exclusion also refers to inadequate rights in housing, education, health and access to services.</a:t>
            </a:r>
            <a:r>
              <a:rPr lang="ja-JP" altLang="en-GB" sz="2800" i="1" dirty="0"/>
              <a:t>’</a:t>
            </a:r>
            <a:endParaRPr lang="en-GB" sz="2800" i="1" dirty="0"/>
          </a:p>
          <a:p>
            <a:pPr algn="r"/>
            <a:r>
              <a:rPr lang="en-GB" dirty="0"/>
              <a:t>Commission of the European Communities </a:t>
            </a:r>
            <a:r>
              <a:rPr lang="en-GB" dirty="0" smtClean="0"/>
              <a:t>(1993, p.1 </a:t>
            </a:r>
            <a:r>
              <a:rPr lang="en-GB" i="1" dirty="0"/>
              <a:t>cited in </a:t>
            </a:r>
            <a:r>
              <a:rPr lang="en-GB" dirty="0"/>
              <a:t>Percy-Smith </a:t>
            </a:r>
            <a:r>
              <a:rPr lang="en-GB" dirty="0" smtClean="0"/>
              <a:t>2000, p.3)</a:t>
            </a:r>
            <a:endParaRPr lang="en-GB" dirty="0"/>
          </a:p>
          <a:p>
            <a:endParaRPr lang="en-US" dirty="0"/>
          </a:p>
        </p:txBody>
      </p:sp>
    </p:spTree>
    <p:extLst>
      <p:ext uri="{BB962C8B-B14F-4D97-AF65-F5344CB8AC3E}">
        <p14:creationId xmlns:p14="http://schemas.microsoft.com/office/powerpoint/2010/main" val="30866921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Groups at risk of exclusion</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32</a:t>
            </a:fld>
            <a:endParaRPr lang="en-US" dirty="0"/>
          </a:p>
        </p:txBody>
      </p:sp>
      <p:sp>
        <p:nvSpPr>
          <p:cNvPr id="3" name="Content Placeholder 2"/>
          <p:cNvSpPr>
            <a:spLocks noGrp="1"/>
          </p:cNvSpPr>
          <p:nvPr>
            <p:ph sz="quarter" idx="1"/>
          </p:nvPr>
        </p:nvSpPr>
        <p:spPr>
          <a:xfrm>
            <a:off x="457200" y="1219200"/>
            <a:ext cx="8229600" cy="5306144"/>
          </a:xfrm>
        </p:spPr>
        <p:txBody>
          <a:bodyPr>
            <a:normAutofit/>
          </a:bodyPr>
          <a:lstStyle/>
          <a:p>
            <a:pPr>
              <a:lnSpc>
                <a:spcPct val="80000"/>
              </a:lnSpc>
            </a:pPr>
            <a:r>
              <a:rPr lang="en-GB" sz="1200" dirty="0"/>
              <a:t> </a:t>
            </a:r>
            <a:r>
              <a:rPr lang="en-GB" dirty="0"/>
              <a:t>Those at risk of discrimination on the grounds of age, gender, faith, ethnicity, sexual orientation, and disability.  Significantly such groups as:</a:t>
            </a:r>
          </a:p>
          <a:p>
            <a:pPr marL="342900" indent="-342900">
              <a:lnSpc>
                <a:spcPct val="80000"/>
              </a:lnSpc>
              <a:buFont typeface="Arial"/>
              <a:buChar char="•"/>
            </a:pPr>
            <a:r>
              <a:rPr lang="en-GB" dirty="0"/>
              <a:t>Looked After Children</a:t>
            </a:r>
          </a:p>
          <a:p>
            <a:pPr marL="342900" indent="-342900">
              <a:lnSpc>
                <a:spcPct val="80000"/>
              </a:lnSpc>
              <a:buFont typeface="Arial"/>
              <a:buChar char="•"/>
            </a:pPr>
            <a:r>
              <a:rPr lang="en-GB" dirty="0"/>
              <a:t>Travelling community</a:t>
            </a:r>
          </a:p>
          <a:p>
            <a:pPr marL="342900" indent="-342900">
              <a:lnSpc>
                <a:spcPct val="80000"/>
              </a:lnSpc>
              <a:buFont typeface="Arial"/>
              <a:buChar char="•"/>
            </a:pPr>
            <a:r>
              <a:rPr lang="en-GB" dirty="0"/>
              <a:t>Children and young people with additional learning needs</a:t>
            </a:r>
          </a:p>
          <a:p>
            <a:pPr marL="342900" indent="-342900">
              <a:lnSpc>
                <a:spcPct val="80000"/>
              </a:lnSpc>
              <a:buFont typeface="Arial"/>
              <a:buChar char="•"/>
            </a:pPr>
            <a:r>
              <a:rPr lang="en-GB" dirty="0"/>
              <a:t>The homeless</a:t>
            </a:r>
          </a:p>
          <a:p>
            <a:pPr marL="342900" indent="-342900">
              <a:lnSpc>
                <a:spcPct val="80000"/>
              </a:lnSpc>
              <a:buFont typeface="Arial"/>
              <a:buChar char="•"/>
            </a:pPr>
            <a:r>
              <a:rPr lang="en-GB" dirty="0"/>
              <a:t>Single parent families</a:t>
            </a:r>
          </a:p>
          <a:p>
            <a:pPr marL="342900" indent="-342900">
              <a:lnSpc>
                <a:spcPct val="80000"/>
              </a:lnSpc>
              <a:buFont typeface="Arial"/>
              <a:buChar char="•"/>
            </a:pPr>
            <a:r>
              <a:rPr lang="en-GB" dirty="0"/>
              <a:t>Young people disengaged from education – indicated by exclusion &amp; </a:t>
            </a:r>
            <a:r>
              <a:rPr lang="en-GB" dirty="0" smtClean="0"/>
              <a:t>truancy</a:t>
            </a:r>
          </a:p>
          <a:p>
            <a:pPr marL="342900" indent="-342900">
              <a:lnSpc>
                <a:spcPct val="80000"/>
              </a:lnSpc>
              <a:buFont typeface="Arial"/>
              <a:buChar char="•"/>
            </a:pPr>
            <a:r>
              <a:rPr lang="en-GB" dirty="0" smtClean="0"/>
              <a:t>School exclusions</a:t>
            </a:r>
          </a:p>
          <a:p>
            <a:pPr marL="342900" indent="-342900">
              <a:lnSpc>
                <a:spcPct val="80000"/>
              </a:lnSpc>
              <a:buFont typeface="Arial"/>
              <a:buChar char="•"/>
            </a:pPr>
            <a:r>
              <a:rPr lang="en-GB" dirty="0" smtClean="0"/>
              <a:t>Rural isolation</a:t>
            </a:r>
          </a:p>
          <a:p>
            <a:pPr marL="342900" indent="-342900">
              <a:lnSpc>
                <a:spcPct val="80000"/>
              </a:lnSpc>
              <a:buFont typeface="Arial"/>
              <a:buChar char="•"/>
            </a:pPr>
            <a:r>
              <a:rPr lang="en-GB" dirty="0" smtClean="0"/>
              <a:t>Drug and alcohol abuse</a:t>
            </a:r>
          </a:p>
          <a:p>
            <a:pPr marL="342900" indent="-342900">
              <a:lnSpc>
                <a:spcPct val="80000"/>
              </a:lnSpc>
              <a:buFont typeface="Arial"/>
              <a:buChar char="•"/>
            </a:pPr>
            <a:r>
              <a:rPr lang="en-GB" dirty="0" smtClean="0"/>
              <a:t>NEET young people</a:t>
            </a:r>
            <a:endParaRPr lang="en-US" dirty="0"/>
          </a:p>
        </p:txBody>
      </p:sp>
    </p:spTree>
    <p:extLst>
      <p:ext uri="{BB962C8B-B14F-4D97-AF65-F5344CB8AC3E}">
        <p14:creationId xmlns:p14="http://schemas.microsoft.com/office/powerpoint/2010/main" val="28997762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Red, </a:t>
            </a:r>
            <a:r>
              <a:rPr lang="en-US" dirty="0" err="1" smtClean="0"/>
              <a:t>sid</a:t>
            </a:r>
            <a:r>
              <a:rPr lang="en-US" dirty="0" smtClean="0"/>
              <a:t>, &amp; mud</a:t>
            </a:r>
            <a:endParaRPr lang="en-US"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33</a:t>
            </a:fld>
            <a:endParaRPr lang="en-US" dirty="0"/>
          </a:p>
        </p:txBody>
      </p:sp>
      <p:sp>
        <p:nvSpPr>
          <p:cNvPr id="3" name="Content Placeholder 2"/>
          <p:cNvSpPr>
            <a:spLocks noGrp="1"/>
          </p:cNvSpPr>
          <p:nvPr>
            <p:ph sz="quarter" idx="1"/>
          </p:nvPr>
        </p:nvSpPr>
        <p:spPr/>
        <p:txBody>
          <a:bodyPr/>
          <a:lstStyle/>
          <a:p>
            <a:r>
              <a:rPr lang="en-GB" dirty="0" err="1" smtClean="0"/>
              <a:t>Levitas</a:t>
            </a:r>
            <a:r>
              <a:rPr lang="en-GB" dirty="0" smtClean="0"/>
              <a:t> </a:t>
            </a:r>
            <a:r>
              <a:rPr lang="en-GB" dirty="0"/>
              <a:t>(1998 </a:t>
            </a:r>
            <a:r>
              <a:rPr lang="en-GB" i="1" dirty="0"/>
              <a:t>cited in</a:t>
            </a:r>
            <a:r>
              <a:rPr lang="en-GB" dirty="0"/>
              <a:t> Pierson </a:t>
            </a:r>
            <a:r>
              <a:rPr lang="en-GB" dirty="0" smtClean="0"/>
              <a:t>2002, p.5</a:t>
            </a:r>
            <a:r>
              <a:rPr lang="en-GB" dirty="0"/>
              <a:t>) has identified three different types of discourses in relation to social exclusion. </a:t>
            </a:r>
            <a:endParaRPr lang="en-GB" dirty="0" smtClean="0"/>
          </a:p>
          <a:p>
            <a:r>
              <a:rPr lang="en-GB" dirty="0" smtClean="0"/>
              <a:t>RED</a:t>
            </a:r>
            <a:r>
              <a:rPr lang="en-GB" dirty="0"/>
              <a:t>: the redistributionist discourse is concerned with the social causes of poverty and believes that a redistribution of wealth will diminish poverty. </a:t>
            </a:r>
            <a:endParaRPr lang="en-GB" dirty="0" smtClean="0"/>
          </a:p>
          <a:p>
            <a:r>
              <a:rPr lang="en-GB" dirty="0" smtClean="0"/>
              <a:t>MUD</a:t>
            </a:r>
            <a:r>
              <a:rPr lang="en-GB" dirty="0"/>
              <a:t>: the moral underclass discourse views cultural and moral issues such as teenage mothers as a cause of exclusion. </a:t>
            </a:r>
            <a:endParaRPr lang="en-GB" dirty="0" smtClean="0"/>
          </a:p>
          <a:p>
            <a:r>
              <a:rPr lang="en-GB" dirty="0" smtClean="0"/>
              <a:t>SID</a:t>
            </a:r>
            <a:r>
              <a:rPr lang="en-GB" dirty="0"/>
              <a:t>: a social integrationist discourse with an emphasis on paid work and entry into the labour market. </a:t>
            </a:r>
            <a:endParaRPr lang="en-US" dirty="0"/>
          </a:p>
        </p:txBody>
      </p:sp>
    </p:spTree>
    <p:extLst>
      <p:ext uri="{BB962C8B-B14F-4D97-AF65-F5344CB8AC3E}">
        <p14:creationId xmlns:p14="http://schemas.microsoft.com/office/powerpoint/2010/main" val="22713014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Youth Work pegged on to now?</a:t>
            </a:r>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34</a:t>
            </a:fld>
            <a:endParaRPr lang="en-US" dirty="0"/>
          </a:p>
        </p:txBody>
      </p:sp>
      <p:sp>
        <p:nvSpPr>
          <p:cNvPr id="3" name="Content Placeholder 2"/>
          <p:cNvSpPr>
            <a:spLocks noGrp="1"/>
          </p:cNvSpPr>
          <p:nvPr>
            <p:ph sz="quarter" idx="1"/>
          </p:nvPr>
        </p:nvSpPr>
        <p:spPr/>
        <p:txBody>
          <a:bodyPr/>
          <a:lstStyle/>
          <a:p>
            <a:r>
              <a:rPr lang="en-GB" sz="2400" dirty="0" smtClean="0"/>
              <a:t>Discuss this in pairs, note down your answers and feedback to the group.</a:t>
            </a:r>
          </a:p>
          <a:p>
            <a:endParaRPr lang="en-GB" dirty="0"/>
          </a:p>
          <a:p>
            <a:r>
              <a:rPr lang="en-GB" dirty="0" smtClean="0"/>
              <a:t> </a:t>
            </a:r>
            <a:endParaRPr lang="en-GB" dirty="0"/>
          </a:p>
        </p:txBody>
      </p:sp>
      <p:pic>
        <p:nvPicPr>
          <p:cNvPr id="2050" name="Picture 2" descr="C:\Users\Dolan.Thomas\AppData\Local\Microsoft\Windows\Temporary Internet Files\Content.IE5\6TGRDI4X\5602891314_79ca6db5e3_z[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7217427">
            <a:off x="5529115" y="2972666"/>
            <a:ext cx="1814319" cy="785259"/>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Dolan.Thomas\AppData\Local\Microsoft\Windows\Temporary Internet Files\Content.IE5\RULHQE1H\lined_paper_by_flameshaft-d4s5611[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81797" y="2780928"/>
            <a:ext cx="2743200" cy="3429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694634" y="3119498"/>
            <a:ext cx="2530363" cy="923330"/>
          </a:xfrm>
          <a:prstGeom prst="rect">
            <a:avLst/>
          </a:prstGeom>
          <a:noFill/>
        </p:spPr>
        <p:txBody>
          <a:bodyPr wrap="square" rtlCol="0">
            <a:spAutoFit/>
          </a:bodyPr>
          <a:lstStyle/>
          <a:p>
            <a:r>
              <a:rPr lang="en-GB" dirty="0" smtClean="0"/>
              <a:t>Current Youth and Community Work is pegged on to …</a:t>
            </a:r>
            <a:endParaRPr lang="en-GB" dirty="0"/>
          </a:p>
        </p:txBody>
      </p:sp>
    </p:spTree>
    <p:extLst>
      <p:ext uri="{BB962C8B-B14F-4D97-AF65-F5344CB8AC3E}">
        <p14:creationId xmlns:p14="http://schemas.microsoft.com/office/powerpoint/2010/main" val="23117680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Programme for Government</a:t>
            </a:r>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35</a:t>
            </a:fld>
            <a:endParaRPr lang="en-US" dirty="0"/>
          </a:p>
        </p:txBody>
      </p:sp>
      <p:sp>
        <p:nvSpPr>
          <p:cNvPr id="3" name="Content Placeholder 2"/>
          <p:cNvSpPr>
            <a:spLocks noGrp="1"/>
          </p:cNvSpPr>
          <p:nvPr>
            <p:ph sz="quarter" idx="1"/>
          </p:nvPr>
        </p:nvSpPr>
        <p:spPr/>
        <p:txBody>
          <a:bodyPr/>
          <a:lstStyle/>
          <a:p>
            <a:r>
              <a:rPr lang="en-GB" dirty="0"/>
              <a:t>The Welsh </a:t>
            </a:r>
            <a:r>
              <a:rPr lang="en-GB" dirty="0" smtClean="0"/>
              <a:t>Government (2015) is ‘working </a:t>
            </a:r>
            <a:r>
              <a:rPr lang="en-GB" dirty="0"/>
              <a:t>for a fairer and more prosperous </a:t>
            </a:r>
            <a:r>
              <a:rPr lang="en-GB" dirty="0" smtClean="0"/>
              <a:t>Wales.’ </a:t>
            </a:r>
          </a:p>
          <a:p>
            <a:endParaRPr lang="en-GB" dirty="0" smtClean="0"/>
          </a:p>
          <a:p>
            <a:pPr marL="274320" lvl="1" indent="0" algn="just">
              <a:buNone/>
            </a:pPr>
            <a:r>
              <a:rPr lang="en-GB" dirty="0" smtClean="0"/>
              <a:t>The Programme for Government document </a:t>
            </a:r>
            <a:r>
              <a:rPr lang="en-GB" dirty="0"/>
              <a:t>emphasises the outcomes we are working towards: healthy people living productive lives in a more prosperous and innovative economy; safer and more cohesive communities, with lower levels of poverty and greater equality; a resilient environment with more sustainable use of our natural resources and a society with a vital sense of its own culture and heritage</a:t>
            </a:r>
            <a:r>
              <a:rPr lang="en-GB" dirty="0" smtClean="0"/>
              <a:t>.</a:t>
            </a:r>
          </a:p>
          <a:p>
            <a:pPr marL="274320" lvl="1" indent="0" algn="r">
              <a:buNone/>
            </a:pPr>
            <a:r>
              <a:rPr lang="en-GB" dirty="0"/>
              <a:t>Welsh Government (</a:t>
            </a:r>
            <a:r>
              <a:rPr lang="en-GB" dirty="0" smtClean="0"/>
              <a:t>2015)</a:t>
            </a:r>
            <a:endParaRPr lang="en-GB" dirty="0"/>
          </a:p>
        </p:txBody>
      </p:sp>
    </p:spTree>
    <p:extLst>
      <p:ext uri="{BB962C8B-B14F-4D97-AF65-F5344CB8AC3E}">
        <p14:creationId xmlns:p14="http://schemas.microsoft.com/office/powerpoint/2010/main" val="6492210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principles &amp; needs</a:t>
            </a:r>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36</a:t>
            </a:fld>
            <a:endParaRPr lang="en-US" dirty="0"/>
          </a:p>
        </p:txBody>
      </p:sp>
      <p:sp>
        <p:nvSpPr>
          <p:cNvPr id="3" name="Content Placeholder 2"/>
          <p:cNvSpPr>
            <a:spLocks noGrp="1"/>
          </p:cNvSpPr>
          <p:nvPr>
            <p:ph sz="quarter" idx="1"/>
          </p:nvPr>
        </p:nvSpPr>
        <p:spPr/>
        <p:txBody>
          <a:bodyPr>
            <a:normAutofit/>
          </a:bodyPr>
          <a:lstStyle/>
          <a:p>
            <a:r>
              <a:rPr lang="en-GB" sz="1800" dirty="0" smtClean="0"/>
              <a:t>Figure: Policy, principles </a:t>
            </a:r>
            <a:r>
              <a:rPr lang="en-GB" sz="1800" dirty="0"/>
              <a:t>and needs Williamson’s (</a:t>
            </a:r>
            <a:r>
              <a:rPr lang="en-GB" sz="1800" i="1" dirty="0"/>
              <a:t>cited in</a:t>
            </a:r>
            <a:r>
              <a:rPr lang="en-GB" sz="1800" dirty="0"/>
              <a:t> Harrison </a:t>
            </a:r>
            <a:r>
              <a:rPr lang="en-GB" sz="1800" i="1" dirty="0"/>
              <a:t>et al</a:t>
            </a:r>
            <a:r>
              <a:rPr lang="en-GB" sz="1800" dirty="0"/>
              <a:t> 2007, p</a:t>
            </a:r>
            <a:r>
              <a:rPr lang="en-GB" sz="1800" dirty="0" smtClean="0"/>
              <a:t>.40)  </a:t>
            </a:r>
            <a:endParaRPr lang="en-GB" sz="1800" dirty="0"/>
          </a:p>
        </p:txBody>
      </p:sp>
      <p:sp>
        <p:nvSpPr>
          <p:cNvPr id="5" name="Isosceles Triangle 4"/>
          <p:cNvSpPr/>
          <p:nvPr/>
        </p:nvSpPr>
        <p:spPr>
          <a:xfrm>
            <a:off x="2267744" y="2636912"/>
            <a:ext cx="4176464" cy="3024336"/>
          </a:xfrm>
          <a:prstGeom prst="triangle">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US"/>
          </a:p>
        </p:txBody>
      </p:sp>
      <p:sp>
        <p:nvSpPr>
          <p:cNvPr id="6" name="TextBox 5"/>
          <p:cNvSpPr txBox="1"/>
          <p:nvPr/>
        </p:nvSpPr>
        <p:spPr>
          <a:xfrm>
            <a:off x="2555776" y="2204864"/>
            <a:ext cx="3528392" cy="369332"/>
          </a:xfrm>
          <a:prstGeom prst="rect">
            <a:avLst/>
          </a:prstGeom>
          <a:noFill/>
        </p:spPr>
        <p:txBody>
          <a:bodyPr wrap="square" rtlCol="0">
            <a:spAutoFit/>
          </a:bodyPr>
          <a:lstStyle/>
          <a:p>
            <a:r>
              <a:rPr lang="en-US" dirty="0" smtClean="0"/>
              <a:t>The priorities of public policy</a:t>
            </a:r>
            <a:endParaRPr lang="en-US" dirty="0"/>
          </a:p>
        </p:txBody>
      </p:sp>
      <p:sp>
        <p:nvSpPr>
          <p:cNvPr id="7" name="TextBox 6"/>
          <p:cNvSpPr txBox="1"/>
          <p:nvPr/>
        </p:nvSpPr>
        <p:spPr>
          <a:xfrm>
            <a:off x="251520" y="5661248"/>
            <a:ext cx="3096344" cy="369332"/>
          </a:xfrm>
          <a:prstGeom prst="rect">
            <a:avLst/>
          </a:prstGeom>
          <a:noFill/>
        </p:spPr>
        <p:txBody>
          <a:bodyPr wrap="square" rtlCol="0">
            <a:spAutoFit/>
          </a:bodyPr>
          <a:lstStyle/>
          <a:p>
            <a:r>
              <a:rPr lang="en-US" dirty="0" smtClean="0"/>
              <a:t>The principles of youth work</a:t>
            </a:r>
            <a:endParaRPr lang="en-US" dirty="0"/>
          </a:p>
        </p:txBody>
      </p:sp>
      <p:sp>
        <p:nvSpPr>
          <p:cNvPr id="8" name="TextBox 7"/>
          <p:cNvSpPr txBox="1"/>
          <p:nvPr/>
        </p:nvSpPr>
        <p:spPr>
          <a:xfrm>
            <a:off x="4211960" y="5661248"/>
            <a:ext cx="4968552" cy="369332"/>
          </a:xfrm>
          <a:prstGeom prst="rect">
            <a:avLst/>
          </a:prstGeom>
          <a:noFill/>
        </p:spPr>
        <p:txBody>
          <a:bodyPr wrap="square" rtlCol="0">
            <a:spAutoFit/>
          </a:bodyPr>
          <a:lstStyle/>
          <a:p>
            <a:r>
              <a:rPr lang="en-US" dirty="0" smtClean="0"/>
              <a:t>The expressed wishes/needs of young people</a:t>
            </a:r>
            <a:endParaRPr lang="en-US" dirty="0"/>
          </a:p>
        </p:txBody>
      </p:sp>
      <p:sp>
        <p:nvSpPr>
          <p:cNvPr id="9" name="TextBox 8"/>
          <p:cNvSpPr txBox="1"/>
          <p:nvPr/>
        </p:nvSpPr>
        <p:spPr>
          <a:xfrm>
            <a:off x="2483768" y="6237312"/>
            <a:ext cx="5688632" cy="369332"/>
          </a:xfrm>
          <a:prstGeom prst="rect">
            <a:avLst/>
          </a:prstGeom>
          <a:noFill/>
        </p:spPr>
        <p:txBody>
          <a:bodyPr wrap="square" rtlCol="0">
            <a:spAutoFit/>
          </a:bodyPr>
          <a:lstStyle/>
          <a:p>
            <a:r>
              <a:rPr lang="en-US" dirty="0"/>
              <a:t>https://</a:t>
            </a:r>
            <a:r>
              <a:rPr lang="en-US" dirty="0" err="1"/>
              <a:t>www.youtube.com</a:t>
            </a:r>
            <a:r>
              <a:rPr lang="en-US" dirty="0"/>
              <a:t>/</a:t>
            </a:r>
            <a:r>
              <a:rPr lang="en-US" dirty="0" err="1"/>
              <a:t>watch?v</a:t>
            </a:r>
            <a:r>
              <a:rPr lang="en-US" dirty="0"/>
              <a:t>=rm_QyDfOi54</a:t>
            </a:r>
          </a:p>
        </p:txBody>
      </p:sp>
    </p:spTree>
    <p:extLst>
      <p:ext uri="{BB962C8B-B14F-4D97-AF65-F5344CB8AC3E}">
        <p14:creationId xmlns:p14="http://schemas.microsoft.com/office/powerpoint/2010/main" val="6448841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Policy, principles &amp; needs</a:t>
            </a:r>
          </a:p>
        </p:txBody>
      </p:sp>
      <p:sp>
        <p:nvSpPr>
          <p:cNvPr id="4" name="Slide Number Placeholder 3"/>
          <p:cNvSpPr>
            <a:spLocks noGrp="1"/>
          </p:cNvSpPr>
          <p:nvPr>
            <p:ph type="sldNum" sz="quarter" idx="12"/>
          </p:nvPr>
        </p:nvSpPr>
        <p:spPr/>
        <p:txBody>
          <a:bodyPr/>
          <a:lstStyle/>
          <a:p>
            <a:fld id="{F38DF745-7D3F-47F4-83A3-874385CFAA69}" type="slidenum">
              <a:rPr lang="en-US" smtClean="0"/>
              <a:pPr/>
              <a:t>37</a:t>
            </a:fld>
            <a:endParaRPr lang="en-US" dirty="0"/>
          </a:p>
        </p:txBody>
      </p:sp>
      <p:sp>
        <p:nvSpPr>
          <p:cNvPr id="3" name="Content Placeholder 2"/>
          <p:cNvSpPr>
            <a:spLocks noGrp="1"/>
          </p:cNvSpPr>
          <p:nvPr>
            <p:ph sz="quarter" idx="1"/>
          </p:nvPr>
        </p:nvSpPr>
        <p:spPr/>
        <p:txBody>
          <a:bodyPr/>
          <a:lstStyle/>
          <a:p>
            <a:pPr marL="342900" indent="-342900">
              <a:buFont typeface="Arial" panose="020B0604020202020204" pitchFamily="34" charset="0"/>
              <a:buChar char="•"/>
            </a:pPr>
            <a:r>
              <a:rPr lang="en-GB" dirty="0" smtClean="0"/>
              <a:t>What are the policies that influence Youth and Community work with young people?</a:t>
            </a:r>
          </a:p>
          <a:p>
            <a:pPr marL="342900" indent="-342900">
              <a:buFont typeface="Arial" panose="020B0604020202020204" pitchFamily="34" charset="0"/>
              <a:buChar char="•"/>
            </a:pPr>
            <a:r>
              <a:rPr lang="en-GB" dirty="0" smtClean="0"/>
              <a:t>What are the key proposes of these policies? </a:t>
            </a:r>
          </a:p>
          <a:p>
            <a:pPr marL="342900" indent="-342900">
              <a:buFont typeface="Arial" panose="020B0604020202020204" pitchFamily="34" charset="0"/>
              <a:buChar char="•"/>
            </a:pPr>
            <a:r>
              <a:rPr lang="en-GB" dirty="0" smtClean="0"/>
              <a:t>What are the principles of youth work?</a:t>
            </a:r>
          </a:p>
          <a:p>
            <a:pPr marL="342900" indent="-342900">
              <a:buFont typeface="Arial" panose="020B0604020202020204" pitchFamily="34" charset="0"/>
              <a:buChar char="•"/>
            </a:pPr>
            <a:r>
              <a:rPr lang="en-GB" dirty="0" smtClean="0"/>
              <a:t>Should these principles be compromised? </a:t>
            </a:r>
          </a:p>
          <a:p>
            <a:pPr marL="342900" indent="-342900">
              <a:buFont typeface="Arial" panose="020B0604020202020204" pitchFamily="34" charset="0"/>
              <a:buChar char="•"/>
            </a:pPr>
            <a:r>
              <a:rPr lang="en-GB" dirty="0" smtClean="0"/>
              <a:t>What are the expressed wishes/needs of young people?</a:t>
            </a:r>
          </a:p>
          <a:p>
            <a:pPr marL="342900" indent="-342900">
              <a:buFont typeface="Arial" panose="020B0604020202020204" pitchFamily="34" charset="0"/>
              <a:buChar char="•"/>
            </a:pPr>
            <a:r>
              <a:rPr lang="en-GB" dirty="0" smtClean="0"/>
              <a:t>What if the wishes/needs of young people did not fit in with organisational funding?  </a:t>
            </a:r>
          </a:p>
          <a:p>
            <a:endParaRPr lang="en-GB" dirty="0"/>
          </a:p>
        </p:txBody>
      </p:sp>
    </p:spTree>
    <p:extLst>
      <p:ext uri="{BB962C8B-B14F-4D97-AF65-F5344CB8AC3E}">
        <p14:creationId xmlns:p14="http://schemas.microsoft.com/office/powerpoint/2010/main" val="16671374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38</a:t>
            </a:fld>
            <a:endParaRPr lang="en-US" dirty="0"/>
          </a:p>
        </p:txBody>
      </p:sp>
      <p:sp>
        <p:nvSpPr>
          <p:cNvPr id="3" name="Content Placeholder 2"/>
          <p:cNvSpPr>
            <a:spLocks noGrp="1"/>
          </p:cNvSpPr>
          <p:nvPr>
            <p:ph sz="quarter" idx="1"/>
          </p:nvPr>
        </p:nvSpPr>
        <p:spPr/>
        <p:txBody>
          <a:bodyPr>
            <a:normAutofit fontScale="92500"/>
          </a:bodyPr>
          <a:lstStyle/>
          <a:p>
            <a:r>
              <a:rPr lang="en-GB" dirty="0"/>
              <a:t>European </a:t>
            </a:r>
            <a:r>
              <a:rPr lang="en-GB" dirty="0" smtClean="0"/>
              <a:t>Commission</a:t>
            </a:r>
            <a:r>
              <a:rPr lang="en-GB" dirty="0"/>
              <a:t> </a:t>
            </a:r>
            <a:r>
              <a:rPr lang="en-GB" dirty="0" smtClean="0"/>
              <a:t>(2004) </a:t>
            </a:r>
            <a:r>
              <a:rPr lang="en-GB" i="1" dirty="0" smtClean="0"/>
              <a:t>Final </a:t>
            </a:r>
            <a:r>
              <a:rPr lang="en-GB" i="1" dirty="0"/>
              <a:t>Joint Report on Social </a:t>
            </a:r>
            <a:r>
              <a:rPr lang="en-GB" i="1" dirty="0" smtClean="0"/>
              <a:t>Exclusion. </a:t>
            </a:r>
            <a:endParaRPr lang="en-GB" i="1" dirty="0"/>
          </a:p>
          <a:p>
            <a:endParaRPr lang="en-GB" dirty="0" smtClean="0"/>
          </a:p>
          <a:p>
            <a:r>
              <a:rPr lang="en-GB" dirty="0" smtClean="0"/>
              <a:t>Harrison </a:t>
            </a:r>
            <a:r>
              <a:rPr lang="en-GB" dirty="0"/>
              <a:t>R, Benjamin C, Sheila C &amp; Hunter R, </a:t>
            </a:r>
            <a:r>
              <a:rPr lang="en-GB" dirty="0" smtClean="0"/>
              <a:t>(2007) </a:t>
            </a:r>
            <a:r>
              <a:rPr lang="en-GB" i="1" dirty="0" smtClean="0"/>
              <a:t>Leading </a:t>
            </a:r>
            <a:r>
              <a:rPr lang="en-GB" i="1" dirty="0"/>
              <a:t>Work with Young People</a:t>
            </a:r>
            <a:r>
              <a:rPr lang="en-GB" dirty="0" smtClean="0"/>
              <a:t>, Milton </a:t>
            </a:r>
            <a:r>
              <a:rPr lang="en-GB" dirty="0"/>
              <a:t>Keynes: Sage </a:t>
            </a:r>
            <a:r>
              <a:rPr lang="en-GB" dirty="0" smtClean="0"/>
              <a:t>Publications.</a:t>
            </a:r>
            <a:endParaRPr lang="en-GB" dirty="0"/>
          </a:p>
          <a:p>
            <a:r>
              <a:rPr lang="en-GB" dirty="0"/>
              <a:t> </a:t>
            </a:r>
          </a:p>
          <a:p>
            <a:r>
              <a:rPr lang="en-GB" dirty="0"/>
              <a:t>Pierson J</a:t>
            </a:r>
            <a:r>
              <a:rPr lang="en-GB" dirty="0" smtClean="0"/>
              <a:t>, (2002) </a:t>
            </a:r>
            <a:r>
              <a:rPr lang="en-GB" i="1" dirty="0"/>
              <a:t>Tackling social exclusion</a:t>
            </a:r>
            <a:r>
              <a:rPr lang="en-GB" dirty="0"/>
              <a:t>, Oxon: </a:t>
            </a:r>
            <a:r>
              <a:rPr lang="en-GB" dirty="0" err="1" smtClean="0"/>
              <a:t>Routledge</a:t>
            </a:r>
            <a:r>
              <a:rPr lang="en-GB" dirty="0" smtClean="0"/>
              <a:t>. </a:t>
            </a:r>
            <a:endParaRPr lang="en-GB" dirty="0"/>
          </a:p>
          <a:p>
            <a:endParaRPr lang="en-GB" dirty="0" smtClean="0"/>
          </a:p>
          <a:p>
            <a:r>
              <a:rPr lang="en-GB" dirty="0" smtClean="0"/>
              <a:t>Welsh Government (2015)  Program for Government </a:t>
            </a:r>
          </a:p>
          <a:p>
            <a:r>
              <a:rPr lang="en-GB" dirty="0" smtClean="0">
                <a:hlinkClick r:id="rId3"/>
              </a:rPr>
              <a:t>http</a:t>
            </a:r>
            <a:r>
              <a:rPr lang="en-GB" dirty="0">
                <a:hlinkClick r:id="rId3"/>
              </a:rPr>
              <a:t>://</a:t>
            </a:r>
            <a:r>
              <a:rPr lang="en-GB" dirty="0" smtClean="0">
                <a:hlinkClick r:id="rId3"/>
              </a:rPr>
              <a:t>wales.gov.uk/about/programmeforgov/about?lang=en</a:t>
            </a:r>
            <a:endParaRPr lang="en-GB" dirty="0" smtClean="0"/>
          </a:p>
          <a:p>
            <a:r>
              <a:rPr lang="en-GB" dirty="0" smtClean="0"/>
              <a:t>(Accessed: 09/02/15) </a:t>
            </a:r>
            <a:endParaRPr lang="en-GB" dirty="0"/>
          </a:p>
        </p:txBody>
      </p:sp>
    </p:spTree>
    <p:extLst>
      <p:ext uri="{BB962C8B-B14F-4D97-AF65-F5344CB8AC3E}">
        <p14:creationId xmlns:p14="http://schemas.microsoft.com/office/powerpoint/2010/main" val="40395717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Origin</Template>
  <TotalTime>527</TotalTime>
  <Words>2645</Words>
  <Application>Microsoft Office PowerPoint</Application>
  <PresentationFormat>On-screen Show (4:3)</PresentationFormat>
  <Paragraphs>289</Paragraphs>
  <Slides>38</Slides>
  <Notes>38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ＭＳ Ｐゴシック</vt:lpstr>
      <vt:lpstr>Arial</vt:lpstr>
      <vt:lpstr>Bookman Old Style</vt:lpstr>
      <vt:lpstr>Calibri</vt:lpstr>
      <vt:lpstr>Gill Sans MT</vt:lpstr>
      <vt:lpstr>Wingdings</vt:lpstr>
      <vt:lpstr>Wingdings 3</vt:lpstr>
      <vt:lpstr>Origin</vt:lpstr>
      <vt:lpstr>Government Money</vt:lpstr>
      <vt:lpstr>Government Money</vt:lpstr>
      <vt:lpstr>Government Money</vt:lpstr>
      <vt:lpstr>Youth Work</vt:lpstr>
      <vt:lpstr>Youth Work and the State</vt:lpstr>
      <vt:lpstr>Youth Work and the State</vt:lpstr>
      <vt:lpstr>Dealing with the state and finding space for youth work.</vt:lpstr>
      <vt:lpstr>Group Task</vt:lpstr>
      <vt:lpstr>Dealing with the state and finding space for youth work.</vt:lpstr>
      <vt:lpstr>Making space for youth work</vt:lpstr>
      <vt:lpstr>The best youth workers will…..</vt:lpstr>
      <vt:lpstr>Group Task</vt:lpstr>
      <vt:lpstr>Making space for youth work</vt:lpstr>
      <vt:lpstr>Seminar Presentations Advice</vt:lpstr>
      <vt:lpstr>What is reflection and reflective practice?</vt:lpstr>
      <vt:lpstr>The process of Reflection</vt:lpstr>
      <vt:lpstr>Kolb’s Learning Cycle (1984)</vt:lpstr>
      <vt:lpstr>Gibbs’ Model of Reflection 1988 </vt:lpstr>
      <vt:lpstr>Directed Study Individual Task </vt:lpstr>
      <vt:lpstr>Any Questions about the Seminar Presentation?</vt:lpstr>
      <vt:lpstr>The Drivers which influence Youth and Community Work programmes with young people </vt:lpstr>
      <vt:lpstr>Howard Williamson (2012)  </vt:lpstr>
      <vt:lpstr>Past Times</vt:lpstr>
      <vt:lpstr>Change Mid 1980s</vt:lpstr>
      <vt:lpstr>Young people as a problem</vt:lpstr>
      <vt:lpstr>Curriculum </vt:lpstr>
      <vt:lpstr>Increased public accountability</vt:lpstr>
      <vt:lpstr>The result</vt:lpstr>
      <vt:lpstr>Health &amp; Safety Child protection</vt:lpstr>
      <vt:lpstr>New Labour </vt:lpstr>
      <vt:lpstr>Social Exclusion</vt:lpstr>
      <vt:lpstr>Groups at risk of exclusion</vt:lpstr>
      <vt:lpstr>Red, sid, &amp; mud</vt:lpstr>
      <vt:lpstr>What is Youth Work pegged on to now?</vt:lpstr>
      <vt:lpstr>Programme for Government</vt:lpstr>
      <vt:lpstr>Policy, principles &amp; needs</vt:lpstr>
      <vt:lpstr>Policy, principles &amp; needs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Drivers</dc:title>
  <dc:creator>Administrator</dc:creator>
  <cp:lastModifiedBy>Angharad Lewis</cp:lastModifiedBy>
  <cp:revision>49</cp:revision>
  <cp:lastPrinted>2018-03-29T12:32:39Z</cp:lastPrinted>
  <dcterms:created xsi:type="dcterms:W3CDTF">2015-02-09T15:46:18Z</dcterms:created>
  <dcterms:modified xsi:type="dcterms:W3CDTF">2018-04-05T15:31:41Z</dcterms:modified>
</cp:coreProperties>
</file>