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5"/>
  </p:notesMasterIdLst>
  <p:sldIdLst>
    <p:sldId id="598" r:id="rId5"/>
    <p:sldId id="257" r:id="rId6"/>
    <p:sldId id="258" r:id="rId7"/>
    <p:sldId id="599" r:id="rId8"/>
    <p:sldId id="259" r:id="rId9"/>
    <p:sldId id="260" r:id="rId10"/>
    <p:sldId id="597" r:id="rId11"/>
    <p:sldId id="600" r:id="rId12"/>
    <p:sldId id="595" r:id="rId13"/>
    <p:sldId id="60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002" autoAdjust="0"/>
    <p:restoredTop sz="81908" autoAdjust="0"/>
  </p:normalViewPr>
  <p:slideViewPr>
    <p:cSldViewPr snapToGrid="0">
      <p:cViewPr varScale="1">
        <p:scale>
          <a:sx n="85" d="100"/>
          <a:sy n="85" d="100"/>
        </p:scale>
        <p:origin x="66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15/04/2026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F9A1913-6DB5-475A-8BAA-6F28904B4740}" type="slidenum">
              <a:rPr lang="en-GB" smtClean="0"/>
              <a:t>1</a:t>
            </a:fld>
            <a:endParaRPr lang="en-GB"/>
          </a:p>
        </p:txBody>
      </p:sp>
    </p:spTree>
    <p:extLst>
      <p:ext uri="{BB962C8B-B14F-4D97-AF65-F5344CB8AC3E}">
        <p14:creationId xmlns:p14="http://schemas.microsoft.com/office/powerpoint/2010/main" val="7267452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000000"/>
              </a:solidFill>
              <a:effectLst/>
              <a:latin typeface="Söhne"/>
            </a:endParaRPr>
          </a:p>
          <a:p>
            <a:pPr algn="l"/>
            <a:endParaRPr lang="en-GB" b="0" i="0" dirty="0">
              <a:solidFill>
                <a:srgbClr val="000000"/>
              </a:solidFill>
              <a:effectLst/>
              <a:latin typeface="Söhne"/>
            </a:endParaRPr>
          </a:p>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9418904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2000" b="1" dirty="0"/>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21588533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p:txBody>
          <a:bodyPr/>
          <a:lstStyle/>
          <a:p>
            <a:fld id="{EC124A7F-636A-4441-8E5A-F364BBDE539F}" type="datetimeFigureOut">
              <a:rPr lang="en-GB" smtClean="0"/>
              <a:t>15/04/2026</a:t>
            </a:fld>
            <a:endParaRPr lang="en-GB"/>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9298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EC124A7F-636A-4441-8E5A-F364BBDE539F}" type="datetimeFigureOut">
              <a:rPr lang="en-GB" smtClean="0"/>
              <a:t>15/04/2026</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6984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56A6-B387-5D58-907E-F8C1F4AE36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3649AA-94C1-FC1C-BCC4-29852977B5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E64E7E-CAFE-039C-959B-23FDAE05F4F4}"/>
              </a:ext>
            </a:extLst>
          </p:cNvPr>
          <p:cNvSpPr>
            <a:spLocks noGrp="1"/>
          </p:cNvSpPr>
          <p:nvPr>
            <p:ph type="dt" sz="half" idx="10"/>
          </p:nvPr>
        </p:nvSpPr>
        <p:spPr/>
        <p:txBody>
          <a:bodyPr/>
          <a:lstStyle/>
          <a:p>
            <a:fld id="{EC124A7F-636A-4441-8E5A-F364BBDE539F}" type="datetimeFigureOut">
              <a:rPr lang="en-GB" smtClean="0"/>
              <a:t>15/04/2026</a:t>
            </a:fld>
            <a:endParaRPr lang="en-GB"/>
          </a:p>
        </p:txBody>
      </p:sp>
      <p:sp>
        <p:nvSpPr>
          <p:cNvPr id="5" name="Footer Placeholder 4">
            <a:extLst>
              <a:ext uri="{FF2B5EF4-FFF2-40B4-BE49-F238E27FC236}">
                <a16:creationId xmlns:a16="http://schemas.microsoft.com/office/drawing/2014/main" id="{A4BFE8D3-07CB-A433-C05F-5A64F412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AEB137-970E-E462-5149-7AAB584F6A4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9292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E021-FD2A-7D25-A251-E22EF211D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73915-1286-26B2-479A-2E19CC171E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F369D5-24D9-E477-4A38-72D057E693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724E2-23DB-A6B6-92CC-1D69CDE431CC}"/>
              </a:ext>
            </a:extLst>
          </p:cNvPr>
          <p:cNvSpPr>
            <a:spLocks noGrp="1"/>
          </p:cNvSpPr>
          <p:nvPr>
            <p:ph type="dt" sz="half" idx="10"/>
          </p:nvPr>
        </p:nvSpPr>
        <p:spPr/>
        <p:txBody>
          <a:bodyPr/>
          <a:lstStyle/>
          <a:p>
            <a:fld id="{EC124A7F-636A-4441-8E5A-F364BBDE539F}" type="datetimeFigureOut">
              <a:rPr lang="en-GB" smtClean="0"/>
              <a:t>15/04/2026</a:t>
            </a:fld>
            <a:endParaRPr lang="en-GB"/>
          </a:p>
        </p:txBody>
      </p:sp>
      <p:sp>
        <p:nvSpPr>
          <p:cNvPr id="6" name="Footer Placeholder 5">
            <a:extLst>
              <a:ext uri="{FF2B5EF4-FFF2-40B4-BE49-F238E27FC236}">
                <a16:creationId xmlns:a16="http://schemas.microsoft.com/office/drawing/2014/main" id="{8EA7340F-A99F-9578-B939-B87A55A23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FB51C-F754-3A05-5956-9C2A3AB31066}"/>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7798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FE75-0990-25FF-2D46-A44D93B264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5C23F-6AF4-2ACE-465F-D1BCD3118E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82E86-577F-EC2E-D963-A5B3FDA99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546D5-C2DE-8E40-C61D-4BF1E14CEC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2EBFA-6491-F8D9-4BC5-25916E35B7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BFF43F-828C-FD39-438C-F0EE9AD4DB65}"/>
              </a:ext>
            </a:extLst>
          </p:cNvPr>
          <p:cNvSpPr>
            <a:spLocks noGrp="1"/>
          </p:cNvSpPr>
          <p:nvPr>
            <p:ph type="dt" sz="half" idx="10"/>
          </p:nvPr>
        </p:nvSpPr>
        <p:spPr/>
        <p:txBody>
          <a:bodyPr/>
          <a:lstStyle/>
          <a:p>
            <a:fld id="{EC124A7F-636A-4441-8E5A-F364BBDE539F}" type="datetimeFigureOut">
              <a:rPr lang="en-GB" smtClean="0"/>
              <a:t>15/04/2026</a:t>
            </a:fld>
            <a:endParaRPr lang="en-GB"/>
          </a:p>
        </p:txBody>
      </p:sp>
      <p:sp>
        <p:nvSpPr>
          <p:cNvPr id="8" name="Footer Placeholder 7">
            <a:extLst>
              <a:ext uri="{FF2B5EF4-FFF2-40B4-BE49-F238E27FC236}">
                <a16:creationId xmlns:a16="http://schemas.microsoft.com/office/drawing/2014/main" id="{24DEB390-D3C7-B6B6-0FDD-1C15862CC3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951E1C-B869-A84C-1FD2-09EE11270FBF}"/>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6709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F3720-90FA-8601-91E5-96D1D4022C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137C09-FD56-DEB9-5513-E013049FC1D8}"/>
              </a:ext>
            </a:extLst>
          </p:cNvPr>
          <p:cNvSpPr>
            <a:spLocks noGrp="1"/>
          </p:cNvSpPr>
          <p:nvPr>
            <p:ph type="dt" sz="half" idx="10"/>
          </p:nvPr>
        </p:nvSpPr>
        <p:spPr/>
        <p:txBody>
          <a:bodyPr/>
          <a:lstStyle/>
          <a:p>
            <a:fld id="{EC124A7F-636A-4441-8E5A-F364BBDE539F}" type="datetimeFigureOut">
              <a:rPr lang="en-GB" smtClean="0"/>
              <a:t>15/04/2026</a:t>
            </a:fld>
            <a:endParaRPr lang="en-GB"/>
          </a:p>
        </p:txBody>
      </p:sp>
      <p:sp>
        <p:nvSpPr>
          <p:cNvPr id="4" name="Footer Placeholder 3">
            <a:extLst>
              <a:ext uri="{FF2B5EF4-FFF2-40B4-BE49-F238E27FC236}">
                <a16:creationId xmlns:a16="http://schemas.microsoft.com/office/drawing/2014/main" id="{A2CE7E77-C068-EE6C-F445-948D2A401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86D30F-74B1-972D-10BA-82831FAA2BE8}"/>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6827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1BBD48-82C0-0606-6E8A-4E2BAAEE1875}"/>
              </a:ext>
            </a:extLst>
          </p:cNvPr>
          <p:cNvSpPr>
            <a:spLocks noGrp="1"/>
          </p:cNvSpPr>
          <p:nvPr>
            <p:ph type="dt" sz="half" idx="10"/>
          </p:nvPr>
        </p:nvSpPr>
        <p:spPr/>
        <p:txBody>
          <a:bodyPr/>
          <a:lstStyle/>
          <a:p>
            <a:fld id="{EC124A7F-636A-4441-8E5A-F364BBDE539F}" type="datetimeFigureOut">
              <a:rPr lang="en-GB" smtClean="0"/>
              <a:t>15/04/2026</a:t>
            </a:fld>
            <a:endParaRPr lang="en-GB"/>
          </a:p>
        </p:txBody>
      </p:sp>
      <p:sp>
        <p:nvSpPr>
          <p:cNvPr id="3" name="Footer Placeholder 2">
            <a:extLst>
              <a:ext uri="{FF2B5EF4-FFF2-40B4-BE49-F238E27FC236}">
                <a16:creationId xmlns:a16="http://schemas.microsoft.com/office/drawing/2014/main" id="{6203D6A2-677E-7BE1-F9C1-7BF8CE44E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AE27C1-3425-D2E9-E742-9AA9F8C1ED8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44313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363B-FDE8-6D98-CABC-7EB514D5A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C82E-7076-2289-BB9D-2D0F42AA19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FFB50D-9B05-B0BF-2BD1-B8A68302DF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0FAF6-7BC3-B2E0-8D0B-7A2FCCFF8AE0}"/>
              </a:ext>
            </a:extLst>
          </p:cNvPr>
          <p:cNvSpPr>
            <a:spLocks noGrp="1"/>
          </p:cNvSpPr>
          <p:nvPr>
            <p:ph type="dt" sz="half" idx="10"/>
          </p:nvPr>
        </p:nvSpPr>
        <p:spPr/>
        <p:txBody>
          <a:bodyPr/>
          <a:lstStyle/>
          <a:p>
            <a:fld id="{EC124A7F-636A-4441-8E5A-F364BBDE539F}" type="datetimeFigureOut">
              <a:rPr lang="en-GB" smtClean="0"/>
              <a:t>15/04/2026</a:t>
            </a:fld>
            <a:endParaRPr lang="en-GB"/>
          </a:p>
        </p:txBody>
      </p:sp>
      <p:sp>
        <p:nvSpPr>
          <p:cNvPr id="6" name="Footer Placeholder 5">
            <a:extLst>
              <a:ext uri="{FF2B5EF4-FFF2-40B4-BE49-F238E27FC236}">
                <a16:creationId xmlns:a16="http://schemas.microsoft.com/office/drawing/2014/main" id="{2A11B022-9AF5-7FAF-1AA2-1FF294AA8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AF446-EFF1-2397-D097-9CF0E0F7E76C}"/>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2887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FF6B-0A80-1396-AFEC-EB93674EC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6DEC6D-9AB4-A1CB-DDE3-1E5D82D05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AE6DB1-5C72-4D73-D061-02414F0CF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AB03A-FB7E-F364-5B79-75DCE8E3150C}"/>
              </a:ext>
            </a:extLst>
          </p:cNvPr>
          <p:cNvSpPr>
            <a:spLocks noGrp="1"/>
          </p:cNvSpPr>
          <p:nvPr>
            <p:ph type="dt" sz="half" idx="10"/>
          </p:nvPr>
        </p:nvSpPr>
        <p:spPr/>
        <p:txBody>
          <a:bodyPr/>
          <a:lstStyle/>
          <a:p>
            <a:fld id="{EC124A7F-636A-4441-8E5A-F364BBDE539F}" type="datetimeFigureOut">
              <a:rPr lang="en-GB" smtClean="0"/>
              <a:t>15/04/2026</a:t>
            </a:fld>
            <a:endParaRPr lang="en-GB"/>
          </a:p>
        </p:txBody>
      </p:sp>
      <p:sp>
        <p:nvSpPr>
          <p:cNvPr id="6" name="Footer Placeholder 5">
            <a:extLst>
              <a:ext uri="{FF2B5EF4-FFF2-40B4-BE49-F238E27FC236}">
                <a16:creationId xmlns:a16="http://schemas.microsoft.com/office/drawing/2014/main" id="{2BF66DF0-D91F-75C8-F105-EEE912E67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202980-0966-BFF9-1935-9F76258559E5}"/>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8671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130D-D6DE-68A5-940C-6888DEB038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0E0D19-9823-34E2-350B-2A94809C8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DCECB-6880-5C4C-B7DF-EEE2D0DB5EE6}"/>
              </a:ext>
            </a:extLst>
          </p:cNvPr>
          <p:cNvSpPr>
            <a:spLocks noGrp="1"/>
          </p:cNvSpPr>
          <p:nvPr>
            <p:ph type="dt" sz="half" idx="10"/>
          </p:nvPr>
        </p:nvSpPr>
        <p:spPr/>
        <p:txBody>
          <a:bodyPr/>
          <a:lstStyle/>
          <a:p>
            <a:fld id="{EC124A7F-636A-4441-8E5A-F364BBDE539F}" type="datetimeFigureOut">
              <a:rPr lang="en-GB" smtClean="0"/>
              <a:t>15/04/2026</a:t>
            </a:fld>
            <a:endParaRPr lang="en-GB"/>
          </a:p>
        </p:txBody>
      </p:sp>
      <p:sp>
        <p:nvSpPr>
          <p:cNvPr id="5" name="Footer Placeholder 4">
            <a:extLst>
              <a:ext uri="{FF2B5EF4-FFF2-40B4-BE49-F238E27FC236}">
                <a16:creationId xmlns:a16="http://schemas.microsoft.com/office/drawing/2014/main" id="{D8CD72A0-7EF8-5FFA-0D80-D821977C5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CF0812-A2D1-8EFC-7F4E-A851BDE2CBE7}"/>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5159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79629-CB8B-5320-5332-BE118258F9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3A5D5-D791-311E-1BD7-4A1A8D6FF6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B28D98-1A00-7902-0DAA-A4837DF8AF76}"/>
              </a:ext>
            </a:extLst>
          </p:cNvPr>
          <p:cNvSpPr>
            <a:spLocks noGrp="1"/>
          </p:cNvSpPr>
          <p:nvPr>
            <p:ph type="dt" sz="half" idx="10"/>
          </p:nvPr>
        </p:nvSpPr>
        <p:spPr/>
        <p:txBody>
          <a:bodyPr/>
          <a:lstStyle/>
          <a:p>
            <a:fld id="{EC124A7F-636A-4441-8E5A-F364BBDE539F}" type="datetimeFigureOut">
              <a:rPr lang="en-GB" smtClean="0"/>
              <a:t>15/04/2026</a:t>
            </a:fld>
            <a:endParaRPr lang="en-GB"/>
          </a:p>
        </p:txBody>
      </p:sp>
      <p:sp>
        <p:nvSpPr>
          <p:cNvPr id="5" name="Footer Placeholder 4">
            <a:extLst>
              <a:ext uri="{FF2B5EF4-FFF2-40B4-BE49-F238E27FC236}">
                <a16:creationId xmlns:a16="http://schemas.microsoft.com/office/drawing/2014/main" id="{DA9B3B61-EE05-CA59-DE59-1BE7DE3B8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DBD0B-42AD-CA6E-3B63-48479505C41D}"/>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96325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59CC87-9A85-48E2-704A-7C6B0CD805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FCC6C5-C2D4-C53B-6875-BA48D7D10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FC00C-BEF3-76A3-7FE5-3552E1A82B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t>15/04/2026</a:t>
            </a:fld>
            <a:endParaRPr lang="en-GB"/>
          </a:p>
        </p:txBody>
      </p:sp>
      <p:sp>
        <p:nvSpPr>
          <p:cNvPr id="5" name="Footer Placeholder 4">
            <a:extLst>
              <a:ext uri="{FF2B5EF4-FFF2-40B4-BE49-F238E27FC236}">
                <a16:creationId xmlns:a16="http://schemas.microsoft.com/office/drawing/2014/main" id="{86FEA737-F782-54F3-378D-4DBF80744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CCA97C-2375-E488-470B-F779F9ED56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897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mailto:sapphire.stones@royalty.com"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6234BCC6-39B9-47D9-8BF8-C665401A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503CED4-761F-CE9C-F8E4-B0BBB121D9E0}"/>
              </a:ext>
            </a:extLst>
          </p:cNvPr>
          <p:cNvPicPr>
            <a:picLocks noChangeAspect="1"/>
          </p:cNvPicPr>
          <p:nvPr/>
        </p:nvPicPr>
        <p:blipFill>
          <a:blip r:embed="rId3">
            <a:extLst>
              <a:ext uri="{28A0092B-C50C-407E-A947-70E740481C1C}">
                <a14:useLocalDpi xmlns:a14="http://schemas.microsoft.com/office/drawing/2010/main" val="0"/>
              </a:ext>
            </a:extLst>
          </a:blip>
          <a:srcRect t="17681" r="-2" b="13857"/>
          <a:stretch>
            <a:fillRect/>
          </a:stretch>
        </p:blipFill>
        <p:spPr>
          <a:xfrm>
            <a:off x="5361725" y="-60372"/>
            <a:ext cx="6830274" cy="691837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sp useBgFill="1">
        <p:nvSpPr>
          <p:cNvPr id="50" name="Freeform: Shape 49">
            <a:extLst>
              <a:ext uri="{FF2B5EF4-FFF2-40B4-BE49-F238E27FC236}">
                <a16:creationId xmlns:a16="http://schemas.microsoft.com/office/drawing/2014/main" id="{72A9CE9D-DAC3-40AF-B504-78A64A909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1" name="Freeform: Shape 50">
            <a:extLst>
              <a:ext uri="{FF2B5EF4-FFF2-40B4-BE49-F238E27FC236}">
                <a16:creationId xmlns:a16="http://schemas.microsoft.com/office/drawing/2014/main" id="{506D7452-6CDE-4381-86CE-07B245938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AA28622-A7EE-452B-FDFD-025ED5D4EFCF}"/>
              </a:ext>
            </a:extLst>
          </p:cNvPr>
          <p:cNvSpPr>
            <a:spLocks noGrp="1"/>
          </p:cNvSpPr>
          <p:nvPr>
            <p:ph type="ctrTitle"/>
          </p:nvPr>
        </p:nvSpPr>
        <p:spPr>
          <a:xfrm>
            <a:off x="342651" y="736080"/>
            <a:ext cx="5019074" cy="2774088"/>
          </a:xfrm>
        </p:spPr>
        <p:txBody>
          <a:bodyPr>
            <a:normAutofit fontScale="90000"/>
          </a:bodyPr>
          <a:lstStyle/>
          <a:p>
            <a:pPr algn="l"/>
            <a:r>
              <a:rPr lang="en-GB" sz="4600" b="1" dirty="0"/>
              <a:t>Sapphire Stones of Royalty Childcare Services Business Plan</a:t>
            </a:r>
            <a:br>
              <a:rPr lang="en-GB" sz="4600" dirty="0"/>
            </a:br>
            <a:endParaRPr lang="en-GB" sz="4600" dirty="0"/>
          </a:p>
        </p:txBody>
      </p:sp>
      <p:sp>
        <p:nvSpPr>
          <p:cNvPr id="3" name="Subtitle 2">
            <a:extLst>
              <a:ext uri="{FF2B5EF4-FFF2-40B4-BE49-F238E27FC236}">
                <a16:creationId xmlns:a16="http://schemas.microsoft.com/office/drawing/2014/main" id="{72BAFF46-0EF6-022C-18C0-195E26D584B1}"/>
              </a:ext>
            </a:extLst>
          </p:cNvPr>
          <p:cNvSpPr>
            <a:spLocks noGrp="1"/>
          </p:cNvSpPr>
          <p:nvPr>
            <p:ph type="subTitle" idx="1"/>
          </p:nvPr>
        </p:nvSpPr>
        <p:spPr>
          <a:xfrm>
            <a:off x="635256" y="3557100"/>
            <a:ext cx="4917948" cy="1737360"/>
          </a:xfrm>
        </p:spPr>
        <p:txBody>
          <a:bodyPr>
            <a:normAutofit/>
          </a:bodyPr>
          <a:lstStyle/>
          <a:p>
            <a:pPr algn="l"/>
            <a:r>
              <a:rPr lang="en-GB" sz="2800" b="1" dirty="0"/>
              <a:t>Presentation by</a:t>
            </a:r>
          </a:p>
          <a:p>
            <a:pPr algn="l"/>
            <a:r>
              <a:rPr lang="en-GB" sz="2800" b="1" dirty="0"/>
              <a:t>Denise McFarlane</a:t>
            </a:r>
          </a:p>
        </p:txBody>
      </p:sp>
      <p:sp>
        <p:nvSpPr>
          <p:cNvPr id="52" name="Rectangle 51">
            <a:extLst>
              <a:ext uri="{FF2B5EF4-FFF2-40B4-BE49-F238E27FC236}">
                <a16:creationId xmlns:a16="http://schemas.microsoft.com/office/drawing/2014/main" id="{762DA937-8B55-4317-BD32-98D7AF30E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53" name="Rectangle 52">
            <a:extLst>
              <a:ext uri="{FF2B5EF4-FFF2-40B4-BE49-F238E27FC236}">
                <a16:creationId xmlns:a16="http://schemas.microsoft.com/office/drawing/2014/main" id="{C52EE5A8-045B-4D39-8ED1-51333408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07C2054C-63FC-60B7-FD7E-24C118E09758}"/>
              </a:ext>
            </a:extLst>
          </p:cNvPr>
          <p:cNvSpPr txBox="1"/>
          <p:nvPr/>
        </p:nvSpPr>
        <p:spPr>
          <a:xfrm>
            <a:off x="5190259" y="2520372"/>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18658904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57">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1171074" y="1396686"/>
            <a:ext cx="3240506" cy="4064628"/>
          </a:xfrm>
        </p:spPr>
        <p:txBody>
          <a:bodyPr>
            <a:normAutofit/>
          </a:bodyPr>
          <a:lstStyle/>
          <a:p>
            <a:r>
              <a:rPr lang="en-GB" sz="3400" b="1">
                <a:solidFill>
                  <a:srgbClr val="FFFFFF"/>
                </a:solidFill>
              </a:rPr>
              <a:t>Enterprise and Entrepreneurship</a:t>
            </a:r>
          </a:p>
        </p:txBody>
      </p:sp>
      <p:sp>
        <p:nvSpPr>
          <p:cNvPr id="59" name="Arc 58">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60" name="Oval 59">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5370153" y="1526033"/>
            <a:ext cx="5536397" cy="3935281"/>
          </a:xfrm>
        </p:spPr>
        <p:txBody>
          <a:bodyPr>
            <a:normAutofit/>
          </a:bodyPr>
          <a:lstStyle/>
          <a:p>
            <a:r>
              <a:rPr lang="en-GB" dirty="0"/>
              <a:t>Student Number: 2441388</a:t>
            </a:r>
          </a:p>
          <a:p>
            <a:r>
              <a:rPr lang="en-GB" dirty="0"/>
              <a:t>Module Code: LCLM4006</a:t>
            </a:r>
          </a:p>
          <a:p>
            <a:r>
              <a:rPr lang="en-GB" dirty="0"/>
              <a:t>Module Title: Enterprise and Entrepreneurship</a:t>
            </a:r>
          </a:p>
          <a:p>
            <a:r>
              <a:rPr lang="en-GB" dirty="0"/>
              <a:t>Lecturer’s Name: Konstantina Mari </a:t>
            </a:r>
          </a:p>
          <a:p>
            <a:r>
              <a:rPr lang="en-GB" dirty="0"/>
              <a:t>Student Name: Denise Natalie McFarlane</a:t>
            </a:r>
          </a:p>
          <a:p>
            <a:pPr marL="0" indent="0">
              <a:buNone/>
            </a:pPr>
            <a:endParaRPr lang="en-GB" dirty="0"/>
          </a:p>
        </p:txBody>
      </p:sp>
    </p:spTree>
    <p:extLst>
      <p:ext uri="{BB962C8B-B14F-4D97-AF65-F5344CB8AC3E}">
        <p14:creationId xmlns:p14="http://schemas.microsoft.com/office/powerpoint/2010/main" val="383219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E5E927E7-311D-2AB5-6320-A61A7BF396AB}"/>
              </a:ext>
            </a:extLst>
          </p:cNvPr>
          <p:cNvPicPr>
            <a:picLocks noChangeAspect="1"/>
          </p:cNvPicPr>
          <p:nvPr/>
        </p:nvPicPr>
        <p:blipFill>
          <a:blip r:embed="rId2">
            <a:extLst>
              <a:ext uri="{28A0092B-C50C-407E-A947-70E740481C1C}">
                <a14:useLocalDpi xmlns:a14="http://schemas.microsoft.com/office/drawing/2010/main" val="0"/>
              </a:ext>
            </a:extLst>
          </a:blip>
          <a:srcRect l="5884" r="-1" b="-1"/>
          <a:stretch>
            <a:fillRect/>
          </a:stretch>
        </p:blipFill>
        <p:spPr>
          <a:xfrm>
            <a:off x="145482" y="-341093"/>
            <a:ext cx="7243695" cy="5615654"/>
          </a:xfrm>
          <a:prstGeom prst="rect">
            <a:avLst/>
          </a:prstGeom>
        </p:spPr>
      </p:pic>
      <p:sp>
        <p:nvSpPr>
          <p:cNvPr id="36" name="Rectangle 3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FC814FB2-2CDA-1252-EC0E-5A2D8190D60E}"/>
              </a:ext>
            </a:extLst>
          </p:cNvPr>
          <p:cNvSpPr txBox="1"/>
          <p:nvPr/>
        </p:nvSpPr>
        <p:spPr>
          <a:xfrm>
            <a:off x="7531610" y="365125"/>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Business Overview</a:t>
            </a:r>
          </a:p>
        </p:txBody>
      </p:sp>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7842733" y="2265037"/>
            <a:ext cx="3285066" cy="1193268"/>
          </a:xfrm>
        </p:spPr>
        <p:txBody>
          <a:bodyPr vert="horz" lIns="91440" tIns="45720" rIns="91440" bIns="45720" rtlCol="0">
            <a:noAutofit/>
          </a:bodyPr>
          <a:lstStyle/>
          <a:p>
            <a:pPr marL="0" indent="0" algn="just">
              <a:buNone/>
            </a:pPr>
            <a:r>
              <a:rPr lang="en-GB" sz="2400" b="0" i="0" dirty="0">
                <a:solidFill>
                  <a:srgbClr val="1B1C1D"/>
                </a:solidFill>
                <a:effectLst/>
                <a:latin typeface=".SFUI-Regular"/>
              </a:rPr>
              <a:t>A premium early-years setting focusing on </a:t>
            </a:r>
            <a:r>
              <a:rPr lang="en-GB" sz="2400" dirty="0">
                <a:solidFill>
                  <a:srgbClr val="1B1C1D"/>
                </a:solidFill>
                <a:latin typeface=".SFUI-Regular"/>
              </a:rPr>
              <a:t>holistic development </a:t>
            </a:r>
            <a:r>
              <a:rPr lang="en-GB" sz="2400" b="0" i="0" dirty="0">
                <a:solidFill>
                  <a:srgbClr val="1B1C1D"/>
                </a:solidFill>
                <a:effectLst/>
                <a:latin typeface=".SFUI-Regular"/>
              </a:rPr>
              <a:t> and flexible, tech-integrated care.</a:t>
            </a:r>
            <a:endParaRPr lang="en-GB" sz="2400" dirty="0">
              <a:solidFill>
                <a:srgbClr val="1B1C1D"/>
              </a:solidFill>
              <a:effectLst/>
              <a:latin typeface=".AppleSystemUIFont"/>
            </a:endParaRPr>
          </a:p>
        </p:txBody>
      </p:sp>
      <p:pic>
        <p:nvPicPr>
          <p:cNvPr id="5" name="Picture 4">
            <a:extLst>
              <a:ext uri="{FF2B5EF4-FFF2-40B4-BE49-F238E27FC236}">
                <a16:creationId xmlns:a16="http://schemas.microsoft.com/office/drawing/2014/main" id="{501C49DD-6357-F329-5992-C9D66E1A40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0" y="3810030"/>
            <a:ext cx="5369663" cy="3047970"/>
          </a:xfrm>
          <a:prstGeom prst="rect">
            <a:avLst/>
          </a:prstGeom>
        </p:spPr>
      </p:pic>
      <p:sp>
        <p:nvSpPr>
          <p:cNvPr id="7" name="TextBox 6">
            <a:extLst>
              <a:ext uri="{FF2B5EF4-FFF2-40B4-BE49-F238E27FC236}">
                <a16:creationId xmlns:a16="http://schemas.microsoft.com/office/drawing/2014/main" id="{287F36FB-E229-7F78-A1A9-588B6B883626}"/>
              </a:ext>
            </a:extLst>
          </p:cNvPr>
          <p:cNvSpPr txBox="1"/>
          <p:nvPr/>
        </p:nvSpPr>
        <p:spPr>
          <a:xfrm>
            <a:off x="7842733" y="4513311"/>
            <a:ext cx="4203785" cy="1938992"/>
          </a:xfrm>
          <a:prstGeom prst="rect">
            <a:avLst/>
          </a:prstGeom>
          <a:noFill/>
        </p:spPr>
        <p:txBody>
          <a:bodyPr wrap="square">
            <a:spAutoFit/>
          </a:bodyPr>
          <a:lstStyle/>
          <a:p>
            <a:pPr algn="just">
              <a:buNone/>
            </a:pPr>
            <a:r>
              <a:rPr lang="en-GB" sz="2400" b="0" i="0" dirty="0">
                <a:solidFill>
                  <a:srgbClr val="1B1C1D"/>
                </a:solidFill>
                <a:effectLst/>
                <a:latin typeface=".SFUI-Regular"/>
              </a:rPr>
              <a:t>We provide high-quality childcare and early education for children aged 6 months to 5 years, featuring a proprietary "Nature-to-Tech" curriculum.</a:t>
            </a:r>
            <a:endParaRPr lang="en-GB" sz="2400" dirty="0">
              <a:solidFill>
                <a:srgbClr val="1B1C1D"/>
              </a:solidFill>
              <a:effectLst/>
              <a:latin typeface=".AppleSystemUIFont"/>
            </a:endParaRPr>
          </a:p>
        </p:txBody>
      </p:sp>
    </p:spTree>
    <p:extLst>
      <p:ext uri="{BB962C8B-B14F-4D97-AF65-F5344CB8AC3E}">
        <p14:creationId xmlns:p14="http://schemas.microsoft.com/office/powerpoint/2010/main" val="1051806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5" name="Rectangle 114">
            <a:extLst>
              <a:ext uri="{FF2B5EF4-FFF2-40B4-BE49-F238E27FC236}">
                <a16:creationId xmlns:a16="http://schemas.microsoft.com/office/drawing/2014/main" id="{0550F5B9-399F-4FAD-AE6C-ED65F9A43A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6" name="Rectangle 115">
            <a:extLst>
              <a:ext uri="{FF2B5EF4-FFF2-40B4-BE49-F238E27FC236}">
                <a16:creationId xmlns:a16="http://schemas.microsoft.com/office/drawing/2014/main" id="{C062E60F-5CD4-4268-8359-807663468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288350"/>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70462DF-8F4F-272C-253A-2E2278E3A4D8}"/>
              </a:ext>
            </a:extLst>
          </p:cNvPr>
          <p:cNvSpPr>
            <a:spLocks noGrp="1"/>
          </p:cNvSpPr>
          <p:nvPr>
            <p:ph type="title"/>
          </p:nvPr>
        </p:nvSpPr>
        <p:spPr>
          <a:xfrm>
            <a:off x="841248" y="510047"/>
            <a:ext cx="3300984" cy="1645920"/>
          </a:xfrm>
        </p:spPr>
        <p:txBody>
          <a:bodyPr>
            <a:normAutofit/>
          </a:bodyPr>
          <a:lstStyle/>
          <a:p>
            <a:r>
              <a:rPr lang="en-GB" sz="2800" b="1"/>
              <a:t>Unique Selling Point</a:t>
            </a:r>
          </a:p>
        </p:txBody>
      </p:sp>
      <p:sp>
        <p:nvSpPr>
          <p:cNvPr id="117" name="Rectangle 116">
            <a:extLst>
              <a:ext uri="{FF2B5EF4-FFF2-40B4-BE49-F238E27FC236}">
                <a16:creationId xmlns:a16="http://schemas.microsoft.com/office/drawing/2014/main" id="{BB341EC3-1810-4D33-BA3F-E2D0AA0EC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980964"/>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8" name="Rectangle 117">
            <a:extLst>
              <a:ext uri="{FF2B5EF4-FFF2-40B4-BE49-F238E27FC236}">
                <a16:creationId xmlns:a16="http://schemas.microsoft.com/office/drawing/2014/main" id="{10127CDE-2B99-47A8-BB3C-7D1751910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10864" y="1323863"/>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A528A2A-EA4B-5093-B19B-101AFFF3BE3D}"/>
              </a:ext>
            </a:extLst>
          </p:cNvPr>
          <p:cNvSpPr>
            <a:spLocks noGrp="1"/>
          </p:cNvSpPr>
          <p:nvPr>
            <p:ph idx="1"/>
          </p:nvPr>
        </p:nvSpPr>
        <p:spPr>
          <a:xfrm>
            <a:off x="4581144" y="510047"/>
            <a:ext cx="6858000" cy="1645920"/>
          </a:xfrm>
        </p:spPr>
        <p:txBody>
          <a:bodyPr anchor="ctr">
            <a:normAutofit/>
          </a:bodyPr>
          <a:lstStyle/>
          <a:p>
            <a:r>
              <a:rPr lang="en-GB" sz="1800"/>
              <a:t>Special needs inclusion (wheelchair access, visual support)</a:t>
            </a:r>
          </a:p>
          <a:p>
            <a:r>
              <a:rPr lang="en-GB" sz="1800"/>
              <a:t>Safe environment (CCTV, secure entry)</a:t>
            </a:r>
          </a:p>
          <a:p>
            <a:r>
              <a:rPr lang="en-GB" sz="1800"/>
              <a:t>Qualified, caring staff</a:t>
            </a:r>
          </a:p>
          <a:p>
            <a:r>
              <a:rPr lang="en-GB" sz="1800"/>
              <a:t>Strong focus on emotional and educational development</a:t>
            </a:r>
          </a:p>
        </p:txBody>
      </p:sp>
      <p:pic>
        <p:nvPicPr>
          <p:cNvPr id="6" name="Picture 5">
            <a:extLst>
              <a:ext uri="{FF2B5EF4-FFF2-40B4-BE49-F238E27FC236}">
                <a16:creationId xmlns:a16="http://schemas.microsoft.com/office/drawing/2014/main" id="{195DBA2D-74F8-810E-1A71-D12EA53E6A2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7784" y="2772791"/>
            <a:ext cx="4377898" cy="3306653"/>
          </a:xfrm>
          <a:prstGeom prst="rect">
            <a:avLst/>
          </a:prstGeom>
        </p:spPr>
      </p:pic>
      <p:pic>
        <p:nvPicPr>
          <p:cNvPr id="4" name="Picture 3">
            <a:extLst>
              <a:ext uri="{FF2B5EF4-FFF2-40B4-BE49-F238E27FC236}">
                <a16:creationId xmlns:a16="http://schemas.microsoft.com/office/drawing/2014/main" id="{24E632E4-FE56-4501-682E-E9E0AE1C03F4}"/>
              </a:ext>
            </a:extLst>
          </p:cNvPr>
          <p:cNvPicPr>
            <a:picLocks noChangeAspect="1"/>
          </p:cNvPicPr>
          <p:nvPr/>
        </p:nvPicPr>
        <p:blipFill>
          <a:blip r:embed="rId3">
            <a:extLst>
              <a:ext uri="{28A0092B-C50C-407E-A947-70E740481C1C}">
                <a14:useLocalDpi xmlns:a14="http://schemas.microsoft.com/office/drawing/2010/main" val="0"/>
              </a:ext>
            </a:extLst>
          </a:blip>
          <a:srcRect l="9970" r="14802"/>
          <a:stretch>
            <a:fillRect/>
          </a:stretch>
        </p:blipFill>
        <p:spPr>
          <a:xfrm>
            <a:off x="5276687" y="2639325"/>
            <a:ext cx="5316268" cy="3573586"/>
          </a:xfrm>
          <a:prstGeom prst="rect">
            <a:avLst/>
          </a:prstGeom>
        </p:spPr>
      </p:pic>
    </p:spTree>
    <p:extLst>
      <p:ext uri="{BB962C8B-B14F-4D97-AF65-F5344CB8AC3E}">
        <p14:creationId xmlns:p14="http://schemas.microsoft.com/office/powerpoint/2010/main" val="5886115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Arc 4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a:xfrm>
            <a:off x="4447308" y="591344"/>
            <a:ext cx="6906491" cy="5585619"/>
          </a:xfrm>
        </p:spPr>
        <p:txBody>
          <a:bodyPr anchor="ctr">
            <a:normAutofit/>
          </a:bodyPr>
          <a:lstStyle/>
          <a:p>
            <a:endParaRPr lang="en-GB" sz="2000" dirty="0"/>
          </a:p>
          <a:p>
            <a:pPr marL="0" indent="0">
              <a:buNone/>
            </a:pPr>
            <a:r>
              <a:rPr lang="en-GB" sz="2000" b="1" dirty="0"/>
              <a:t>                Pestel Analysis ( Key External Factors)</a:t>
            </a:r>
          </a:p>
          <a:p>
            <a:pPr marL="0" indent="0">
              <a:buNone/>
            </a:pPr>
            <a:r>
              <a:rPr lang="en-GB" sz="2000" dirty="0"/>
              <a:t>We have identified 3 critical external factors that impact our strategic direction:</a:t>
            </a:r>
          </a:p>
          <a:p>
            <a:pPr marL="0" indent="0">
              <a:buNone/>
            </a:pPr>
            <a:endParaRPr lang="en-GB" sz="2000" dirty="0"/>
          </a:p>
          <a:p>
            <a:r>
              <a:rPr lang="en-GB" sz="2000" b="1" dirty="0"/>
              <a:t>Technological</a:t>
            </a:r>
            <a:r>
              <a:rPr lang="en-GB" sz="2000" i="1" dirty="0"/>
              <a:t> </a:t>
            </a:r>
            <a:r>
              <a:rPr lang="en-GB" sz="2000" dirty="0"/>
              <a:t>(digital connectivity): Parents today expects seamless digital communication. Our investment in the ‘Sapphire App’ addresses this shift towards instant gratification and transparency</a:t>
            </a:r>
            <a:r>
              <a:rPr lang="en-GB" sz="2000" i="1" dirty="0"/>
              <a:t>.</a:t>
            </a:r>
          </a:p>
          <a:p>
            <a:r>
              <a:rPr lang="en-GB" sz="2000" b="1" dirty="0"/>
              <a:t>Social</a:t>
            </a:r>
            <a:r>
              <a:rPr lang="en-GB" sz="2000" dirty="0"/>
              <a:t> (change in family dynamics): There is an increase demand for dual household income, diversity and inclusion to reflect a multicultural society,  leading to a higher reliance on professional childcare services.</a:t>
            </a:r>
          </a:p>
          <a:p>
            <a:r>
              <a:rPr lang="en-GB" sz="2000" b="1" dirty="0"/>
              <a:t>Legal </a:t>
            </a:r>
            <a:r>
              <a:rPr lang="en-GB" sz="2000" dirty="0"/>
              <a:t>(regulatory compliance): Health and safety regulations, safeguarding legislation, data protection, DBS, strict adherence to Ofsted (UK) or local equivalent standards, and evolving staff to child ratio laws are central to our operational integrity.</a:t>
            </a:r>
          </a:p>
          <a:p>
            <a:endParaRPr lang="en-GB" sz="2000" dirty="0"/>
          </a:p>
        </p:txBody>
      </p:sp>
      <p:sp>
        <p:nvSpPr>
          <p:cNvPr id="4" name="TextBox 3">
            <a:extLst>
              <a:ext uri="{FF2B5EF4-FFF2-40B4-BE49-F238E27FC236}">
                <a16:creationId xmlns:a16="http://schemas.microsoft.com/office/drawing/2014/main" id="{37957E82-7305-647C-4919-676C7AE35DAB}"/>
              </a:ext>
            </a:extLst>
          </p:cNvPr>
          <p:cNvSpPr txBox="1"/>
          <p:nvPr/>
        </p:nvSpPr>
        <p:spPr>
          <a:xfrm>
            <a:off x="977461" y="681037"/>
            <a:ext cx="184731" cy="1154162"/>
          </a:xfrm>
          <a:prstGeom prst="rect">
            <a:avLst/>
          </a:prstGeom>
          <a:noFill/>
        </p:spPr>
        <p:txBody>
          <a:bodyPr wrap="none" rtlCol="0">
            <a:spAutoFit/>
          </a:bodyPr>
          <a:lstStyle/>
          <a:p>
            <a:pPr>
              <a:spcAft>
                <a:spcPts val="600"/>
              </a:spcAft>
            </a:pPr>
            <a:endParaRPr lang="en-GB" sz="3200"/>
          </a:p>
          <a:p>
            <a:pPr>
              <a:spcAft>
                <a:spcPts val="600"/>
              </a:spcAft>
            </a:pPr>
            <a:endParaRPr lang="en-GB" sz="3200" b="1"/>
          </a:p>
        </p:txBody>
      </p:sp>
    </p:spTree>
    <p:extLst>
      <p:ext uri="{BB962C8B-B14F-4D97-AF65-F5344CB8AC3E}">
        <p14:creationId xmlns:p14="http://schemas.microsoft.com/office/powerpoint/2010/main" val="3551827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DC6690AD-2F78-6C53-B5ED-E293E0C0B700}"/>
              </a:ext>
            </a:extLst>
          </p:cNvPr>
          <p:cNvPicPr>
            <a:picLocks noChangeAspect="1"/>
          </p:cNvPicPr>
          <p:nvPr/>
        </p:nvPicPr>
        <p:blipFill>
          <a:blip r:embed="rId3">
            <a:alphaModFix amt="55000"/>
          </a:blip>
          <a:srcRect/>
          <a:stretch>
            <a:fillRect/>
          </a:stretch>
        </p:blipFill>
        <p:spPr>
          <a:xfrm>
            <a:off x="20" y="-9107"/>
            <a:ext cx="12191980" cy="6858000"/>
          </a:xfrm>
          <a:prstGeom prst="rect">
            <a:avLst/>
          </a:prstGeom>
        </p:spPr>
      </p:pic>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Content Placeholder 4">
            <a:extLst>
              <a:ext uri="{FF2B5EF4-FFF2-40B4-BE49-F238E27FC236}">
                <a16:creationId xmlns:a16="http://schemas.microsoft.com/office/drawing/2014/main" id="{AE91FD66-A01B-0267-9319-DAFD7B1A4D76}"/>
              </a:ext>
            </a:extLst>
          </p:cNvPr>
          <p:cNvSpPr>
            <a:spLocks noGrp="1"/>
          </p:cNvSpPr>
          <p:nvPr>
            <p:ph idx="1"/>
          </p:nvPr>
        </p:nvSpPr>
        <p:spPr>
          <a:xfrm>
            <a:off x="4531125" y="1912144"/>
            <a:ext cx="6906491" cy="5585619"/>
          </a:xfrm>
        </p:spPr>
        <p:txBody>
          <a:bodyPr vert="horz" lIns="91440" tIns="45720" rIns="91440" bIns="45720" rtlCol="0" anchor="ctr">
            <a:normAutofit/>
          </a:bodyPr>
          <a:lstStyle/>
          <a:p>
            <a:pPr marL="0"/>
            <a:r>
              <a:rPr lang="en-US" sz="2400" b="1" dirty="0">
                <a:solidFill>
                  <a:srgbClr val="FFFFFF"/>
                </a:solidFill>
              </a:rPr>
              <a:t>Community Engagement </a:t>
            </a:r>
          </a:p>
          <a:p>
            <a:r>
              <a:rPr lang="en-US" sz="2400" dirty="0">
                <a:solidFill>
                  <a:srgbClr val="FFFFFF"/>
                </a:solidFill>
              </a:rPr>
              <a:t>Partner with local schools &amp; health </a:t>
            </a:r>
            <a:r>
              <a:rPr lang="en-US" sz="2400" dirty="0" err="1">
                <a:solidFill>
                  <a:srgbClr val="FFFFFF"/>
                </a:solidFill>
              </a:rPr>
              <a:t>centres</a:t>
            </a:r>
            <a:endParaRPr lang="en-US" sz="2400" dirty="0">
              <a:solidFill>
                <a:srgbClr val="FFFFFF"/>
              </a:solidFill>
            </a:endParaRPr>
          </a:p>
          <a:p>
            <a:r>
              <a:rPr lang="en-US" sz="2400" dirty="0">
                <a:solidFill>
                  <a:srgbClr val="FFFFFF"/>
                </a:solidFill>
              </a:rPr>
              <a:t>Flyers and open day</a:t>
            </a:r>
          </a:p>
          <a:p>
            <a:r>
              <a:rPr lang="en-US" sz="2400" dirty="0">
                <a:solidFill>
                  <a:srgbClr val="FFFFFF"/>
                </a:solidFill>
              </a:rPr>
              <a:t>Give leaflets to locals</a:t>
            </a:r>
          </a:p>
          <a:p>
            <a:r>
              <a:rPr lang="en-US" sz="2400" dirty="0">
                <a:solidFill>
                  <a:srgbClr val="FFFFFF"/>
                </a:solidFill>
              </a:rPr>
              <a:t>Engage with local parents</a:t>
            </a:r>
          </a:p>
          <a:p>
            <a:endParaRPr lang="en-US" sz="2400" dirty="0">
              <a:solidFill>
                <a:srgbClr val="FFFFFF"/>
              </a:solidFill>
            </a:endParaRPr>
          </a:p>
          <a:p>
            <a:pPr marL="0"/>
            <a:r>
              <a:rPr lang="en-US" sz="2400" b="1" dirty="0">
                <a:solidFill>
                  <a:srgbClr val="FFFFFF"/>
                </a:solidFill>
              </a:rPr>
              <a:t>Social Media</a:t>
            </a:r>
          </a:p>
          <a:p>
            <a:r>
              <a:rPr lang="en-US" sz="2400" dirty="0">
                <a:solidFill>
                  <a:srgbClr val="FFFFFF"/>
                </a:solidFill>
              </a:rPr>
              <a:t>Instagram, Facebook, TikTok</a:t>
            </a:r>
          </a:p>
          <a:p>
            <a:r>
              <a:rPr lang="en-US" sz="2400" dirty="0">
                <a:solidFill>
                  <a:srgbClr val="FFFFFF"/>
                </a:solidFill>
              </a:rPr>
              <a:t>Post daily activities (playtime, learning)</a:t>
            </a:r>
          </a:p>
          <a:p>
            <a:r>
              <a:rPr lang="en-US" sz="2400" dirty="0">
                <a:solidFill>
                  <a:srgbClr val="FFFFFF"/>
                </a:solidFill>
              </a:rPr>
              <a:t>Upload short videos of the environment</a:t>
            </a:r>
          </a:p>
          <a:p>
            <a:r>
              <a:rPr lang="en-US" sz="2400" dirty="0">
                <a:solidFill>
                  <a:srgbClr val="FFFFFF"/>
                </a:solidFill>
              </a:rPr>
              <a:t>Run local ads specifically targeting parents</a:t>
            </a:r>
          </a:p>
          <a:p>
            <a:r>
              <a:rPr lang="en-US" sz="2400" dirty="0">
                <a:solidFill>
                  <a:srgbClr val="FFFFFF"/>
                </a:solidFill>
              </a:rPr>
              <a:t>Share parent testimonials</a:t>
            </a:r>
          </a:p>
          <a:p>
            <a:endParaRPr lang="en-US" sz="2400" dirty="0">
              <a:solidFill>
                <a:srgbClr val="FFFFFF"/>
              </a:solidFill>
            </a:endParaRPr>
          </a:p>
          <a:p>
            <a:endParaRPr lang="en-US" sz="2400" dirty="0">
              <a:solidFill>
                <a:srgbClr val="FFFFFF"/>
              </a:solidFill>
            </a:endParaRPr>
          </a:p>
          <a:p>
            <a:endParaRPr lang="en-US" sz="2400" dirty="0">
              <a:solidFill>
                <a:srgbClr val="FFFFFF"/>
              </a:solidFill>
            </a:endParaRPr>
          </a:p>
          <a:p>
            <a:endParaRPr lang="en-US" sz="2400" dirty="0">
              <a:solidFill>
                <a:srgbClr val="FFFFFF"/>
              </a:solidFill>
            </a:endParaRPr>
          </a:p>
          <a:p>
            <a:endParaRPr lang="en-US" sz="2400" dirty="0">
              <a:solidFill>
                <a:srgbClr val="FFFFFF"/>
              </a:solidFill>
            </a:endParaRPr>
          </a:p>
          <a:p>
            <a:endParaRPr lang="en-US" sz="2400" dirty="0">
              <a:solidFill>
                <a:srgbClr val="FFFFFF"/>
              </a:solidFill>
            </a:endParaRPr>
          </a:p>
        </p:txBody>
      </p:sp>
    </p:spTree>
    <p:extLst>
      <p:ext uri="{BB962C8B-B14F-4D97-AF65-F5344CB8AC3E}">
        <p14:creationId xmlns:p14="http://schemas.microsoft.com/office/powerpoint/2010/main" val="14348539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1" name="Arc 4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5D02EE2-4AB7-766A-8579-43F07972682F}"/>
              </a:ext>
            </a:extLst>
          </p:cNvPr>
          <p:cNvSpPr>
            <a:spLocks noGrp="1"/>
          </p:cNvSpPr>
          <p:nvPr>
            <p:ph type="title"/>
          </p:nvPr>
        </p:nvSpPr>
        <p:spPr>
          <a:xfrm>
            <a:off x="5759495" y="-10700"/>
            <a:ext cx="5458838" cy="1325563"/>
          </a:xfrm>
        </p:spPr>
        <p:txBody>
          <a:bodyPr>
            <a:normAutofit/>
          </a:bodyPr>
          <a:lstStyle/>
          <a:p>
            <a:r>
              <a:rPr lang="en-GB" b="1" dirty="0"/>
              <a:t>Funding Requirements and Allocation</a:t>
            </a:r>
          </a:p>
        </p:txBody>
      </p:sp>
      <p:sp>
        <p:nvSpPr>
          <p:cNvPr id="42" name="Freeform: Shape 41">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FF3CBF31-1B32-5498-837D-D98D9BA2565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6774" y="903111"/>
            <a:ext cx="5255588" cy="394169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9164765A-1C47-B9D9-7F17-6AEFB6CE287D}"/>
              </a:ext>
            </a:extLst>
          </p:cNvPr>
          <p:cNvSpPr>
            <a:spLocks noGrp="1"/>
          </p:cNvSpPr>
          <p:nvPr>
            <p:ph idx="1"/>
          </p:nvPr>
        </p:nvSpPr>
        <p:spPr>
          <a:xfrm>
            <a:off x="4267200" y="1196622"/>
            <a:ext cx="7924801" cy="5858934"/>
          </a:xfrm>
        </p:spPr>
        <p:txBody>
          <a:bodyPr>
            <a:normAutofit fontScale="32500" lnSpcReduction="20000"/>
          </a:bodyPr>
          <a:lstStyle/>
          <a:p>
            <a:pPr marL="0" indent="0">
              <a:buNone/>
            </a:pPr>
            <a:r>
              <a:rPr lang="en-GB" sz="6400" dirty="0"/>
              <a:t>We are seeking a total initial investment of £250k to cover the first 12 months of setup and operation.</a:t>
            </a:r>
          </a:p>
          <a:p>
            <a:pPr marL="0" indent="0">
              <a:buNone/>
            </a:pPr>
            <a:r>
              <a:rPr lang="en-GB" sz="6400" dirty="0"/>
              <a:t>Allocation of Funds:</a:t>
            </a:r>
          </a:p>
          <a:p>
            <a:pPr marL="0" indent="0">
              <a:buNone/>
            </a:pPr>
            <a:r>
              <a:rPr lang="en-GB" sz="6400" u="sng" dirty="0"/>
              <a:t>Category                                         Amount                         Purpose</a:t>
            </a:r>
          </a:p>
          <a:p>
            <a:pPr marL="0" indent="0">
              <a:buNone/>
            </a:pPr>
            <a:r>
              <a:rPr lang="en-GB" sz="6400" dirty="0"/>
              <a:t>Premises &amp;                                £120k                   Lease deposit, safety </a:t>
            </a:r>
          </a:p>
          <a:p>
            <a:pPr marL="0" indent="0">
              <a:buNone/>
            </a:pPr>
            <a:r>
              <a:rPr lang="en-GB" sz="6400" dirty="0"/>
              <a:t>Renovation                                                              retrofitting and outdoor 					       play area.</a:t>
            </a:r>
          </a:p>
          <a:p>
            <a:pPr marL="0" indent="0">
              <a:buNone/>
            </a:pPr>
            <a:endParaRPr lang="en-GB" sz="6400" dirty="0"/>
          </a:p>
          <a:p>
            <a:pPr marL="0" indent="0">
              <a:buNone/>
            </a:pPr>
            <a:r>
              <a:rPr lang="en-GB" sz="6400" dirty="0"/>
              <a:t>Equipment &amp; Tech                     £50k            Educational toys, kitchen 						appliances,</a:t>
            </a:r>
          </a:p>
          <a:p>
            <a:pPr marL="0" indent="0">
              <a:buNone/>
            </a:pPr>
            <a:r>
              <a:rPr lang="en-GB" sz="6400" dirty="0"/>
              <a:t>                                                                             and IT infrastructure.</a:t>
            </a:r>
          </a:p>
          <a:p>
            <a:pPr marL="0" indent="0">
              <a:buNone/>
            </a:pPr>
            <a:endParaRPr lang="en-GB" sz="6400" dirty="0"/>
          </a:p>
          <a:p>
            <a:pPr marL="0" indent="0">
              <a:buNone/>
            </a:pPr>
            <a:r>
              <a:rPr lang="en-GB" sz="6400" dirty="0"/>
              <a:t>Marketing &amp; Launch                   £30k             	Brand Identity, 						website, grand opening.</a:t>
            </a:r>
          </a:p>
          <a:p>
            <a:pPr marL="0" indent="0">
              <a:buNone/>
            </a:pPr>
            <a:endParaRPr lang="en-GB" sz="6400" dirty="0"/>
          </a:p>
          <a:p>
            <a:pPr marL="0" indent="0">
              <a:buNone/>
            </a:pPr>
            <a:r>
              <a:rPr lang="en-GB" sz="6400" dirty="0"/>
              <a:t>Working Capital                          £50k                      6 months of initial                                                                                      </a:t>
            </a:r>
          </a:p>
          <a:p>
            <a:pPr marL="0" indent="0">
              <a:buNone/>
            </a:pPr>
            <a:r>
              <a:rPr lang="en-GB" sz="6400" dirty="0"/>
              <a:t>                                                                                     payroll and contingent</a:t>
            </a:r>
          </a:p>
          <a:p>
            <a:pPr marL="0" indent="0">
              <a:buNone/>
            </a:pPr>
            <a:r>
              <a:rPr lang="en-GB" sz="6400" dirty="0"/>
              <a:t>					          buffer </a:t>
            </a:r>
          </a:p>
          <a:p>
            <a:pPr marL="0" indent="0">
              <a:buNone/>
            </a:pPr>
            <a:endParaRPr lang="en-GB" sz="7200" dirty="0"/>
          </a:p>
          <a:p>
            <a:pPr marL="0" indent="0">
              <a:buNone/>
            </a:pPr>
            <a:endParaRPr lang="en-GB" sz="900" dirty="0"/>
          </a:p>
          <a:p>
            <a:pPr marL="0" indent="0">
              <a:buNone/>
            </a:pPr>
            <a:endParaRPr lang="en-GB" sz="900" dirty="0"/>
          </a:p>
        </p:txBody>
      </p:sp>
    </p:spTree>
    <p:extLst>
      <p:ext uri="{BB962C8B-B14F-4D97-AF65-F5344CB8AC3E}">
        <p14:creationId xmlns:p14="http://schemas.microsoft.com/office/powerpoint/2010/main" val="7835805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602C2-AEA7-2A1C-0E58-DF14AC41BA9A}"/>
              </a:ext>
            </a:extLst>
          </p:cNvPr>
          <p:cNvSpPr>
            <a:spLocks noGrp="1"/>
          </p:cNvSpPr>
          <p:nvPr>
            <p:ph type="title"/>
          </p:nvPr>
        </p:nvSpPr>
        <p:spPr/>
        <p:txBody>
          <a:bodyPr/>
          <a:lstStyle/>
          <a:p>
            <a:r>
              <a:rPr lang="en-GB" b="1" dirty="0"/>
              <a:t>                    Conclusion &amp; Q &amp; A</a:t>
            </a:r>
            <a:endParaRPr lang="en-US" b="1" dirty="0"/>
          </a:p>
        </p:txBody>
      </p:sp>
      <p:sp>
        <p:nvSpPr>
          <p:cNvPr id="3" name="Content Placeholder 2">
            <a:extLst>
              <a:ext uri="{FF2B5EF4-FFF2-40B4-BE49-F238E27FC236}">
                <a16:creationId xmlns:a16="http://schemas.microsoft.com/office/drawing/2014/main" id="{709E5566-3570-62B1-0FAF-8AB798130C94}"/>
              </a:ext>
            </a:extLst>
          </p:cNvPr>
          <p:cNvSpPr>
            <a:spLocks noGrp="1"/>
          </p:cNvSpPr>
          <p:nvPr>
            <p:ph idx="1"/>
          </p:nvPr>
        </p:nvSpPr>
        <p:spPr>
          <a:xfrm>
            <a:off x="959556" y="1690687"/>
            <a:ext cx="11232444" cy="3913981"/>
          </a:xfrm>
        </p:spPr>
        <p:txBody>
          <a:bodyPr>
            <a:normAutofit/>
          </a:bodyPr>
          <a:lstStyle/>
          <a:p>
            <a:pPr marL="0" indent="0">
              <a:buNone/>
            </a:pPr>
            <a:r>
              <a:rPr lang="en-GB" b="0" i="0" dirty="0">
                <a:solidFill>
                  <a:srgbClr val="1B1C1D"/>
                </a:solidFill>
                <a:effectLst/>
                <a:latin typeface=".SFUI-Regular"/>
              </a:rPr>
              <a:t>Sapphire Stones Childcare fills a gap in the market for premium, flexible, and transparent early-years education. We have a distinct identity and laser focus on safety and transparency and a compelling mission. We are ready to build a foundation for a brighter more inclusive future.  </a:t>
            </a:r>
            <a:r>
              <a:rPr lang="en-GB" dirty="0">
                <a:solidFill>
                  <a:srgbClr val="1B1C1D"/>
                </a:solidFill>
                <a:latin typeface=".SFUI-Semibold"/>
              </a:rPr>
              <a:t>The vision is</a:t>
            </a:r>
            <a:r>
              <a:rPr lang="en-GB" b="0" i="0" dirty="0">
                <a:solidFill>
                  <a:srgbClr val="1B1C1D"/>
                </a:solidFill>
                <a:effectLst/>
                <a:latin typeface=".SFUI-Regular"/>
              </a:rPr>
              <a:t> to  become the leading childcare provider in the region within three years. </a:t>
            </a:r>
          </a:p>
          <a:p>
            <a:r>
              <a:rPr lang="en-GB" dirty="0">
                <a:solidFill>
                  <a:srgbClr val="1B1C1D"/>
                </a:solidFill>
                <a:latin typeface=".SFUI-Regular"/>
              </a:rPr>
              <a:t>Contact information: Email- </a:t>
            </a:r>
            <a:r>
              <a:rPr lang="en-GB" dirty="0">
                <a:solidFill>
                  <a:srgbClr val="1B1C1D"/>
                </a:solidFill>
                <a:latin typeface=".SFUI-Regular"/>
                <a:hlinkClick r:id="rId2"/>
              </a:rPr>
              <a:t>sapphire.stones@royalty.com</a:t>
            </a:r>
            <a:endParaRPr lang="en-GB" dirty="0">
              <a:solidFill>
                <a:srgbClr val="1B1C1D"/>
              </a:solidFill>
              <a:latin typeface=".SFUI-Regular"/>
            </a:endParaRPr>
          </a:p>
          <a:p>
            <a:r>
              <a:rPr lang="en-GB" b="0" i="0" dirty="0">
                <a:solidFill>
                  <a:srgbClr val="1B1C1D"/>
                </a:solidFill>
                <a:effectLst/>
                <a:latin typeface=".SFUI-Regular"/>
              </a:rPr>
              <a:t>Phone number: 0208-291-7676. </a:t>
            </a:r>
            <a:r>
              <a:rPr lang="en-GB" dirty="0">
                <a:solidFill>
                  <a:srgbClr val="1B1C1D"/>
                </a:solidFill>
                <a:latin typeface=".SFUI-Regular"/>
              </a:rPr>
              <a:t>                                                        </a:t>
            </a:r>
            <a:r>
              <a:rPr lang="en-GB" b="0" i="0" dirty="0">
                <a:solidFill>
                  <a:srgbClr val="1B1C1D"/>
                </a:solidFill>
                <a:effectLst/>
                <a:latin typeface=".SFUI-Regular"/>
              </a:rPr>
              <a:t> </a:t>
            </a:r>
          </a:p>
        </p:txBody>
      </p:sp>
    </p:spTree>
    <p:extLst>
      <p:ext uri="{BB962C8B-B14F-4D97-AF65-F5344CB8AC3E}">
        <p14:creationId xmlns:p14="http://schemas.microsoft.com/office/powerpoint/2010/main" val="32735874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lstStyle/>
          <a:p>
            <a:pPr algn="ctr"/>
            <a:r>
              <a:rPr lang="en-GB" b="1" dirty="0"/>
              <a:t>Questions? </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731911" y="1886541"/>
            <a:ext cx="6057758" cy="3407615"/>
          </a:xfrm>
        </p:spPr>
      </p:pic>
    </p:spTree>
    <p:extLst>
      <p:ext uri="{BB962C8B-B14F-4D97-AF65-F5344CB8AC3E}">
        <p14:creationId xmlns:p14="http://schemas.microsoft.com/office/powerpoint/2010/main" val="22332151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4045C-FB0D-51B8-CE01-808C8F8C869E}"/>
              </a:ext>
            </a:extLst>
          </p:cNvPr>
          <p:cNvSpPr>
            <a:spLocks noGrp="1"/>
          </p:cNvSpPr>
          <p:nvPr>
            <p:ph type="title"/>
          </p:nvPr>
        </p:nvSpPr>
        <p:spPr>
          <a:xfrm>
            <a:off x="1128889" y="2103437"/>
            <a:ext cx="11063111" cy="1325563"/>
          </a:xfrm>
        </p:spPr>
        <p:txBody>
          <a:bodyPr>
            <a:normAutofit/>
          </a:bodyPr>
          <a:lstStyle/>
          <a:p>
            <a:r>
              <a:rPr lang="en-GB" sz="6000" b="1" dirty="0"/>
              <a:t>     Thank you for your time.</a:t>
            </a:r>
          </a:p>
        </p:txBody>
      </p:sp>
      <p:sp>
        <p:nvSpPr>
          <p:cNvPr id="3" name="Content Placeholder 2">
            <a:extLst>
              <a:ext uri="{FF2B5EF4-FFF2-40B4-BE49-F238E27FC236}">
                <a16:creationId xmlns:a16="http://schemas.microsoft.com/office/drawing/2014/main" id="{3656DE09-1CFC-96DE-4124-BE2EFD4AA60C}"/>
              </a:ext>
            </a:extLst>
          </p:cNvPr>
          <p:cNvSpPr>
            <a:spLocks noGrp="1"/>
          </p:cNvSpPr>
          <p:nvPr>
            <p:ph idx="1"/>
          </p:nvPr>
        </p:nvSpPr>
        <p:spPr>
          <a:xfrm>
            <a:off x="838200" y="1825625"/>
            <a:ext cx="10515600" cy="2994731"/>
          </a:xfrm>
        </p:spPr>
        <p:txBody>
          <a:bodyPr/>
          <a:lstStyle/>
          <a:p>
            <a:pPr marL="0" indent="0">
              <a:buNone/>
            </a:pPr>
            <a:r>
              <a:rPr lang="en-GB" dirty="0"/>
              <a:t>                               </a:t>
            </a:r>
            <a:endParaRPr lang="en-GB" sz="5400" b="1" dirty="0"/>
          </a:p>
        </p:txBody>
      </p:sp>
    </p:spTree>
    <p:extLst>
      <p:ext uri="{BB962C8B-B14F-4D97-AF65-F5344CB8AC3E}">
        <p14:creationId xmlns:p14="http://schemas.microsoft.com/office/powerpoint/2010/main" val="8592149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c1d1778d-a818-455a-8cd4-46a2d86b45f1"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AF7A81DB2712C44963F24CDB781C727" ma:contentTypeVersion="9" ma:contentTypeDescription="Create a new document." ma:contentTypeScope="" ma:versionID="64fe1886a9af8d6e49eb85664201c112">
  <xsd:schema xmlns:xsd="http://www.w3.org/2001/XMLSchema" xmlns:xs="http://www.w3.org/2001/XMLSchema" xmlns:p="http://schemas.microsoft.com/office/2006/metadata/properties" xmlns:ns3="c1d1778d-a818-455a-8cd4-46a2d86b45f1" targetNamespace="http://schemas.microsoft.com/office/2006/metadata/properties" ma:root="true" ma:fieldsID="5527b70731153d405b1a51a124b96e4e" ns3:_="">
    <xsd:import namespace="c1d1778d-a818-455a-8cd4-46a2d86b45f1"/>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1d1778d-a818-455a-8cd4-46a2d86b45f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7263BFD-65DB-463F-9A8B-88321273E9BF}">
  <ds:schemaRefs>
    <ds:schemaRef ds:uri="c1d1778d-a818-455a-8cd4-46a2d86b45f1"/>
    <ds:schemaRef ds:uri="http://schemas.microsoft.com/office/2006/documentManagement/types"/>
    <ds:schemaRef ds:uri="http://schemas.microsoft.com/office/infopath/2007/PartnerControls"/>
    <ds:schemaRef ds:uri="http://schemas.openxmlformats.org/package/2006/metadata/core-properties"/>
    <ds:schemaRef ds:uri="http://purl.org/dc/dcmitype/"/>
    <ds:schemaRef ds:uri="http://purl.org/dc/elements/1.1/"/>
    <ds:schemaRef ds:uri="http://schemas.microsoft.com/office/2006/metadata/properties"/>
    <ds:schemaRef ds:uri="http://www.w3.org/XML/1998/namespace"/>
    <ds:schemaRef ds:uri="http://purl.org/dc/terms/"/>
  </ds:schemaRefs>
</ds:datastoreItem>
</file>

<file path=customXml/itemProps2.xml><?xml version="1.0" encoding="utf-8"?>
<ds:datastoreItem xmlns:ds="http://schemas.openxmlformats.org/officeDocument/2006/customXml" ds:itemID="{4F3091CC-36EC-48F0-9A91-B0AEE0D6FF44}">
  <ds:schemaRefs>
    <ds:schemaRef ds:uri="http://schemas.microsoft.com/sharepoint/v3/contenttype/forms"/>
  </ds:schemaRefs>
</ds:datastoreItem>
</file>

<file path=customXml/itemProps3.xml><?xml version="1.0" encoding="utf-8"?>
<ds:datastoreItem xmlns:ds="http://schemas.openxmlformats.org/officeDocument/2006/customXml" ds:itemID="{8289C956-FE84-4E1D-8C08-00E5383484B7}">
  <ds:schemaRefs>
    <ds:schemaRef ds:uri="http://schemas.microsoft.com/office/2006/metadata/contentType"/>
    <ds:schemaRef ds:uri="http://schemas.microsoft.com/office/2006/metadata/properties/metaAttributes"/>
    <ds:schemaRef ds:uri="http://www.w3.org/2000/xmlns/"/>
    <ds:schemaRef ds:uri="http://www.w3.org/2001/XMLSchema"/>
    <ds:schemaRef ds:uri="c1d1778d-a818-455a-8cd4-46a2d86b45f1"/>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215</TotalTime>
  <Words>776</Words>
  <Application>Microsoft Office PowerPoint</Application>
  <PresentationFormat>Widescreen</PresentationFormat>
  <Paragraphs>89</Paragraphs>
  <Slides>10</Slides>
  <Notes>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10</vt:i4>
      </vt:variant>
    </vt:vector>
  </HeadingPairs>
  <TitlesOfParts>
    <vt:vector size="19" baseType="lpstr">
      <vt:lpstr>.AppleSystemUIFont</vt:lpstr>
      <vt:lpstr>.SFUI-Regular</vt:lpstr>
      <vt:lpstr>.SFUI-Semibold</vt:lpstr>
      <vt:lpstr>Söhne</vt:lpstr>
      <vt:lpstr>Arial</vt:lpstr>
      <vt:lpstr>Avenir Next LT Pro</vt:lpstr>
      <vt:lpstr>Calibri</vt:lpstr>
      <vt:lpstr>Calibri Light</vt:lpstr>
      <vt:lpstr>Office Theme</vt:lpstr>
      <vt:lpstr>Sapphire Stones of Royalty Childcare Services Business Plan </vt:lpstr>
      <vt:lpstr>Enterprise and Entrepreneurship</vt:lpstr>
      <vt:lpstr>PowerPoint Presentation</vt:lpstr>
      <vt:lpstr>Unique Selling Point</vt:lpstr>
      <vt:lpstr>PowerPoint Presentation</vt:lpstr>
      <vt:lpstr>PowerPoint Presentation</vt:lpstr>
      <vt:lpstr>Funding Requirements and Allocation</vt:lpstr>
      <vt:lpstr>                    Conclusion &amp; Q &amp; A</vt:lpstr>
      <vt:lpstr>Questions? </vt:lpstr>
      <vt:lpstr>     Thank you for your time.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Denise Natalie McFarlane (2441388)</cp:lastModifiedBy>
  <cp:revision>57</cp:revision>
  <dcterms:created xsi:type="dcterms:W3CDTF">2023-07-31T07:37:43Z</dcterms:created>
  <dcterms:modified xsi:type="dcterms:W3CDTF">2026-04-15T09:56:33Z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0x0101007AF7A81DB2712C44963F24CDB781C727</vt:lpwstr>
  </property>
</Properties>
</file>