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6" r:id="rId2"/>
    <p:sldId id="257" r:id="rId3"/>
    <p:sldId id="263" r:id="rId4"/>
    <p:sldId id="271" r:id="rId5"/>
    <p:sldId id="264" r:id="rId6"/>
    <p:sldId id="269" r:id="rId7"/>
    <p:sldId id="270" r:id="rId8"/>
    <p:sldId id="272" r:id="rId9"/>
    <p:sldId id="266" r:id="rId10"/>
    <p:sldId id="273" r:id="rId11"/>
    <p:sldId id="274" r:id="rId12"/>
    <p:sldId id="275" r:id="rId13"/>
    <p:sldId id="276" r:id="rId14"/>
    <p:sldId id="279" r:id="rId15"/>
    <p:sldId id="278" r:id="rId16"/>
    <p:sldId id="258" r:id="rId17"/>
    <p:sldId id="265" r:id="rId18"/>
    <p:sldId id="267" r:id="rId19"/>
    <p:sldId id="268" r:id="rId20"/>
    <p:sldId id="26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EACF45-0672-4ACC-B652-25B375FD798B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948879-6A16-4D02-AC36-E84CE5238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238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948879-6A16-4D02-AC36-E84CE52384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736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5D14535-5502-42E7-ACD6-D360D5585B2C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F5EE050-26AB-4C24-9A9D-464AAD5BB48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kom el hetan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251520" y="404664"/>
            <a:ext cx="8591583" cy="62646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9456" y="548680"/>
            <a:ext cx="6709048" cy="1224136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AHAR5004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665688"/>
            <a:ext cx="8295456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Amenhotep III’s Aegean Embassy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Aegean-Egyptian Relations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7504" y="1773936"/>
            <a:ext cx="4968552" cy="4823416"/>
          </a:xfrm>
        </p:spPr>
        <p:txBody>
          <a:bodyPr>
            <a:normAutofit/>
          </a:bodyPr>
          <a:lstStyle/>
          <a:p>
            <a:r>
              <a:rPr lang="en-GB" dirty="0" smtClean="0"/>
              <a:t>Reign of </a:t>
            </a:r>
            <a:r>
              <a:rPr lang="en-GB" dirty="0" err="1" smtClean="0"/>
              <a:t>Amenhotep</a:t>
            </a:r>
            <a:r>
              <a:rPr lang="en-GB" dirty="0" smtClean="0"/>
              <a:t> III &amp; Amarna period:</a:t>
            </a:r>
          </a:p>
          <a:p>
            <a:pPr lvl="1"/>
            <a:r>
              <a:rPr lang="en-GB" dirty="0" smtClean="0"/>
              <a:t>Final contact with Crete</a:t>
            </a:r>
          </a:p>
          <a:p>
            <a:pPr lvl="1"/>
            <a:r>
              <a:rPr lang="en-GB" dirty="0" smtClean="0"/>
              <a:t>Mycenaean Greece involved in international exchanges</a:t>
            </a:r>
          </a:p>
          <a:p>
            <a:r>
              <a:rPr lang="en-GB" dirty="0" err="1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Kom</a:t>
            </a:r>
            <a:r>
              <a:rPr lang="en-GB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 el-</a:t>
            </a:r>
            <a:r>
              <a:rPr lang="en-GB" dirty="0" err="1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Hetan</a:t>
            </a:r>
            <a:r>
              <a:rPr lang="en-GB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: </a:t>
            </a:r>
            <a:r>
              <a:rPr lang="en-GB" dirty="0" smtClean="0"/>
              <a:t>textual evidence for diplomatic envoy to Aegean</a:t>
            </a:r>
          </a:p>
          <a:p>
            <a:r>
              <a:rPr lang="en-GB" dirty="0" smtClean="0"/>
              <a:t>Greece &amp; Egypt: archaeological evidence for contacts</a:t>
            </a:r>
          </a:p>
        </p:txBody>
      </p:sp>
      <p:pic>
        <p:nvPicPr>
          <p:cNvPr id="7" name="Content Placeholder 6" descr="amenhotep_Tiy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92080" y="1700808"/>
            <a:ext cx="3388221" cy="4359938"/>
          </a:xfrm>
        </p:spPr>
      </p:pic>
      <p:sp>
        <p:nvSpPr>
          <p:cNvPr id="8" name="TextBox 7"/>
          <p:cNvSpPr txBox="1"/>
          <p:nvPr/>
        </p:nvSpPr>
        <p:spPr>
          <a:xfrm>
            <a:off x="5652120" y="6021288"/>
            <a:ext cx="2740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Amenhotep</a:t>
            </a:r>
            <a:r>
              <a:rPr lang="en-GB" dirty="0" smtClean="0"/>
              <a:t> III &amp; Queen </a:t>
            </a:r>
            <a:r>
              <a:rPr lang="en-GB" dirty="0" err="1" smtClean="0"/>
              <a:t>Tiy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Kom</a:t>
            </a:r>
            <a:r>
              <a:rPr lang="en-GB" dirty="0" smtClean="0"/>
              <a:t> el-</a:t>
            </a:r>
            <a:r>
              <a:rPr lang="en-GB" dirty="0" err="1" smtClean="0"/>
              <a:t>Hetan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752528" cy="50405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Mortuary temple of Amenhotep III: 5 statue bases inscribed with lists of </a:t>
            </a:r>
            <a:r>
              <a:rPr lang="en-GB" dirty="0" err="1" smtClean="0"/>
              <a:t>toponyms</a:t>
            </a:r>
            <a:endParaRPr lang="en-GB" dirty="0" smtClean="0"/>
          </a:p>
          <a:p>
            <a:pPr lvl="1"/>
            <a:r>
              <a:rPr lang="en-GB" dirty="0" smtClean="0"/>
              <a:t>A</a:t>
            </a:r>
            <a:r>
              <a:rPr lang="en-GB" baseline="-25000" dirty="0" smtClean="0"/>
              <a:t>N</a:t>
            </a:r>
            <a:r>
              <a:rPr lang="en-GB" dirty="0" smtClean="0"/>
              <a:t>: major powers (Mitanni, Babylonia, </a:t>
            </a:r>
            <a:r>
              <a:rPr lang="en-GB" dirty="0" err="1" smtClean="0"/>
              <a:t>Hatti</a:t>
            </a:r>
            <a:r>
              <a:rPr lang="en-GB" dirty="0" smtClean="0"/>
              <a:t>) &amp; North Syrian states (</a:t>
            </a:r>
            <a:r>
              <a:rPr lang="en-GB" dirty="0" err="1" smtClean="0"/>
              <a:t>eg</a:t>
            </a:r>
            <a:r>
              <a:rPr lang="en-GB" dirty="0" smtClean="0"/>
              <a:t>. Carchemish)</a:t>
            </a:r>
          </a:p>
          <a:p>
            <a:pPr lvl="1"/>
            <a:r>
              <a:rPr lang="en-GB" dirty="0" smtClean="0"/>
              <a:t>B</a:t>
            </a:r>
            <a:r>
              <a:rPr lang="en-GB" baseline="-25000" dirty="0" smtClean="0"/>
              <a:t>N</a:t>
            </a:r>
            <a:r>
              <a:rPr lang="en-GB" dirty="0"/>
              <a:t>: </a:t>
            </a:r>
            <a:r>
              <a:rPr lang="en-GB" dirty="0" smtClean="0"/>
              <a:t>minor </a:t>
            </a:r>
            <a:r>
              <a:rPr lang="en-GB" dirty="0" err="1" smtClean="0"/>
              <a:t>Syro</a:t>
            </a:r>
            <a:r>
              <a:rPr lang="en-GB" dirty="0" smtClean="0"/>
              <a:t>-Palestinian states</a:t>
            </a:r>
          </a:p>
          <a:p>
            <a:pPr lvl="1"/>
            <a:r>
              <a:rPr lang="en-GB" dirty="0" smtClean="0"/>
              <a:t>C</a:t>
            </a:r>
            <a:r>
              <a:rPr lang="en-GB" baseline="-25000" dirty="0" smtClean="0"/>
              <a:t>N</a:t>
            </a:r>
            <a:r>
              <a:rPr lang="en-GB" dirty="0" smtClean="0"/>
              <a:t>: damaged but also minor </a:t>
            </a:r>
            <a:r>
              <a:rPr lang="en-GB" dirty="0" err="1" smtClean="0"/>
              <a:t>Syro</a:t>
            </a:r>
            <a:r>
              <a:rPr lang="en-GB" dirty="0" smtClean="0"/>
              <a:t>-Palestinian states</a:t>
            </a:r>
          </a:p>
          <a:p>
            <a:pPr lvl="1"/>
            <a:r>
              <a:rPr lang="en-GB" dirty="0" smtClean="0"/>
              <a:t>D</a:t>
            </a:r>
            <a:r>
              <a:rPr lang="en-GB" baseline="-25000" dirty="0" smtClean="0"/>
              <a:t>N</a:t>
            </a:r>
            <a:r>
              <a:rPr lang="en-GB" dirty="0" smtClean="0"/>
              <a:t>: Mesopotamia (</a:t>
            </a:r>
            <a:r>
              <a:rPr lang="en-GB" dirty="0" err="1" smtClean="0"/>
              <a:t>Aramaeans</a:t>
            </a:r>
            <a:r>
              <a:rPr lang="en-GB" dirty="0" smtClean="0"/>
              <a:t>, </a:t>
            </a:r>
            <a:r>
              <a:rPr lang="en-GB" dirty="0" err="1" smtClean="0"/>
              <a:t>Ashur</a:t>
            </a:r>
            <a:r>
              <a:rPr lang="en-GB" dirty="0" smtClean="0"/>
              <a:t>, Babylon)</a:t>
            </a:r>
          </a:p>
        </p:txBody>
      </p:sp>
      <p:pic>
        <p:nvPicPr>
          <p:cNvPr id="8" name="Content Placeholder 7" descr="kom el hetan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56043" y="2060848"/>
            <a:ext cx="3942589" cy="2956942"/>
          </a:xfrm>
        </p:spPr>
      </p:pic>
      <p:sp>
        <p:nvSpPr>
          <p:cNvPr id="9" name="TextBox 8"/>
          <p:cNvSpPr txBox="1"/>
          <p:nvPr/>
        </p:nvSpPr>
        <p:spPr>
          <a:xfrm>
            <a:off x="7018823" y="5045114"/>
            <a:ext cx="151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Kom</a:t>
            </a:r>
            <a:r>
              <a:rPr lang="en-GB" dirty="0" smtClean="0"/>
              <a:t> el-</a:t>
            </a:r>
            <a:r>
              <a:rPr lang="en-GB" dirty="0" err="1" smtClean="0"/>
              <a:t>Hetan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Kom</a:t>
            </a:r>
            <a:r>
              <a:rPr lang="en-GB" dirty="0" smtClean="0"/>
              <a:t> el-</a:t>
            </a:r>
            <a:r>
              <a:rPr lang="en-GB" dirty="0" err="1" smtClean="0"/>
              <a:t>Hetan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5112568" cy="5040560"/>
          </a:xfrm>
        </p:spPr>
        <p:txBody>
          <a:bodyPr>
            <a:normAutofit/>
          </a:bodyPr>
          <a:lstStyle/>
          <a:p>
            <a:r>
              <a:rPr lang="en-GB" dirty="0" smtClean="0"/>
              <a:t>Lists main Egyptian exchange &amp; diplomatic partners</a:t>
            </a:r>
          </a:p>
          <a:p>
            <a:r>
              <a:rPr lang="en-GB" dirty="0" err="1" smtClean="0"/>
              <a:t>Toponyms</a:t>
            </a:r>
            <a:r>
              <a:rPr lang="en-GB" dirty="0" smtClean="0"/>
              <a:t> recorded in cartouches under captured individuals:</a:t>
            </a:r>
          </a:p>
          <a:p>
            <a:pPr lvl="1"/>
            <a:r>
              <a:rPr lang="en-GB" dirty="0" smtClean="0"/>
              <a:t>Egyptian claim for control over known world?</a:t>
            </a:r>
          </a:p>
          <a:p>
            <a:pPr lvl="1"/>
            <a:r>
              <a:rPr lang="en-GB" dirty="0" smtClean="0"/>
              <a:t>Represents Egyptian cosmological view of the world?</a:t>
            </a:r>
          </a:p>
          <a:p>
            <a:pPr lvl="1"/>
            <a:r>
              <a:rPr lang="en-GB" dirty="0" smtClean="0"/>
              <a:t>Or generic representations of foreigners (usually </a:t>
            </a:r>
            <a:r>
              <a:rPr lang="en-GB" dirty="0" err="1" smtClean="0"/>
              <a:t>Asiatics</a:t>
            </a:r>
            <a:r>
              <a:rPr lang="en-GB" dirty="0" smtClean="0"/>
              <a:t>)?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kom_el_hetan_sid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2348880"/>
            <a:ext cx="3484424" cy="1892666"/>
          </a:xfrm>
        </p:spPr>
      </p:pic>
      <p:sp>
        <p:nvSpPr>
          <p:cNvPr id="6" name="TextBox 5"/>
          <p:cNvSpPr txBox="1"/>
          <p:nvPr/>
        </p:nvSpPr>
        <p:spPr>
          <a:xfrm>
            <a:off x="7308304" y="4293096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Aegean List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Kom</a:t>
            </a:r>
            <a:r>
              <a:rPr lang="en-GB" dirty="0" smtClean="0"/>
              <a:t> el-</a:t>
            </a:r>
            <a:r>
              <a:rPr lang="en-GB" dirty="0" err="1" smtClean="0"/>
              <a:t>Hetan</a:t>
            </a:r>
            <a:r>
              <a:rPr lang="en-GB" dirty="0" smtClean="0"/>
              <a:t>: the Aegean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E</a:t>
            </a:r>
            <a:r>
              <a:rPr lang="en-GB" baseline="-25000" dirty="0" smtClean="0"/>
              <a:t>N</a:t>
            </a:r>
            <a:r>
              <a:rPr lang="en-GB" dirty="0" smtClean="0"/>
              <a:t> = the so-called Aegean List</a:t>
            </a:r>
          </a:p>
          <a:p>
            <a:r>
              <a:rPr lang="en-GB" dirty="0" smtClean="0"/>
              <a:t>Different arrangement to other lists (only 15 </a:t>
            </a:r>
            <a:r>
              <a:rPr lang="en-GB" dirty="0" err="1" smtClean="0"/>
              <a:t>toponyms</a:t>
            </a:r>
            <a:r>
              <a:rPr lang="en-GB" dirty="0" smtClean="0"/>
              <a:t> survive):</a:t>
            </a:r>
          </a:p>
          <a:p>
            <a:pPr lvl="1"/>
            <a:r>
              <a:rPr lang="en-GB" dirty="0" smtClean="0"/>
              <a:t>12/13 on left side</a:t>
            </a:r>
          </a:p>
          <a:p>
            <a:pPr lvl="1"/>
            <a:r>
              <a:rPr lang="en-GB" dirty="0" smtClean="0"/>
              <a:t>2 on </a:t>
            </a:r>
            <a:r>
              <a:rPr lang="en-GB" dirty="0"/>
              <a:t>right </a:t>
            </a:r>
            <a:r>
              <a:rPr lang="en-GB" dirty="0" smtClean="0"/>
              <a:t>side</a:t>
            </a:r>
          </a:p>
          <a:p>
            <a:r>
              <a:rPr lang="en-GB" dirty="0" smtClean="0"/>
              <a:t>Damaged: problems with transliteration &amp; interpretation</a:t>
            </a:r>
          </a:p>
        </p:txBody>
      </p:sp>
      <p:pic>
        <p:nvPicPr>
          <p:cNvPr id="5" name="Content Placeholder 4" descr="Aegean List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860032" y="2348880"/>
            <a:ext cx="4070252" cy="122413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020272" y="3717032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Aegean List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Aegean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608512" cy="46238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</a:t>
            </a:r>
            <a:r>
              <a:rPr lang="en-GB" baseline="-25000" dirty="0" smtClean="0"/>
              <a:t>N</a:t>
            </a:r>
            <a:r>
              <a:rPr lang="en-GB" dirty="0" smtClean="0"/>
              <a:t>: right hand names = </a:t>
            </a:r>
            <a:r>
              <a:rPr lang="en-GB" dirty="0" err="1" smtClean="0"/>
              <a:t>headnames</a:t>
            </a:r>
            <a:r>
              <a:rPr lang="en-GB" dirty="0" smtClean="0"/>
              <a:t> for list</a:t>
            </a:r>
          </a:p>
          <a:p>
            <a:r>
              <a:rPr lang="en-GB" dirty="0" smtClean="0"/>
              <a:t>Identify this as Aegean: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Keftiu</a:t>
            </a:r>
          </a:p>
          <a:p>
            <a:pPr lvl="1"/>
            <a:r>
              <a:rPr lang="en-GB" dirty="0" err="1" smtClean="0">
                <a:solidFill>
                  <a:srgbClr val="FFC000"/>
                </a:solidFill>
              </a:rPr>
              <a:t>Tanaju</a:t>
            </a:r>
            <a:r>
              <a:rPr lang="en-GB" dirty="0" smtClean="0">
                <a:solidFill>
                  <a:srgbClr val="FFC000"/>
                </a:solidFill>
              </a:rPr>
              <a:t>  </a:t>
            </a:r>
            <a:r>
              <a:rPr lang="en-GB" dirty="0" smtClean="0"/>
              <a:t>(</a:t>
            </a:r>
            <a:r>
              <a:rPr lang="en-GB" dirty="0" err="1" smtClean="0"/>
              <a:t>Danaia</a:t>
            </a:r>
            <a:r>
              <a:rPr lang="en-GB" dirty="0" smtClean="0"/>
              <a:t>) (Argolid/Peloponnese?)</a:t>
            </a:r>
          </a:p>
          <a:p>
            <a:r>
              <a:rPr lang="en-GB" dirty="0" smtClean="0"/>
              <a:t>Left side identified with important LH/LM III Aegean centres:</a:t>
            </a:r>
          </a:p>
          <a:p>
            <a:pPr lvl="1"/>
            <a:r>
              <a:rPr lang="en-GB" dirty="0" err="1" smtClean="0">
                <a:solidFill>
                  <a:srgbClr val="FF0000"/>
                </a:solidFill>
              </a:rPr>
              <a:t>Amnisa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= </a:t>
            </a:r>
            <a:r>
              <a:rPr lang="en-GB" dirty="0" err="1" smtClean="0"/>
              <a:t>Amnisos</a:t>
            </a:r>
            <a:endParaRPr lang="en-GB" dirty="0" smtClean="0"/>
          </a:p>
          <a:p>
            <a:pPr lvl="1"/>
            <a:r>
              <a:rPr lang="en-GB" dirty="0" err="1" smtClean="0">
                <a:solidFill>
                  <a:srgbClr val="FF0000"/>
                </a:solidFill>
              </a:rPr>
              <a:t>Kunusa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= Knossos</a:t>
            </a:r>
          </a:p>
          <a:p>
            <a:pPr lvl="1"/>
            <a:r>
              <a:rPr lang="en-GB" dirty="0" err="1" smtClean="0">
                <a:solidFill>
                  <a:srgbClr val="FFFF00"/>
                </a:solidFill>
              </a:rPr>
              <a:t>Wiri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smtClean="0"/>
              <a:t>(</a:t>
            </a:r>
            <a:r>
              <a:rPr lang="en-GB" dirty="0" err="1" smtClean="0"/>
              <a:t>Wili</a:t>
            </a:r>
            <a:r>
              <a:rPr lang="en-GB" dirty="0" smtClean="0"/>
              <a:t>): possibly = </a:t>
            </a:r>
            <a:r>
              <a:rPr lang="en-GB" dirty="0" err="1" smtClean="0"/>
              <a:t>Ilios</a:t>
            </a:r>
            <a:r>
              <a:rPr lang="en-GB" dirty="0" smtClean="0"/>
              <a:t>/Troy? Now thought to be </a:t>
            </a:r>
            <a:r>
              <a:rPr lang="en-GB" dirty="0" err="1" smtClean="0"/>
              <a:t>Eleia</a:t>
            </a:r>
            <a:r>
              <a:rPr lang="en-GB" dirty="0" smtClean="0"/>
              <a:t> (Crete)</a:t>
            </a:r>
          </a:p>
        </p:txBody>
      </p:sp>
      <p:pic>
        <p:nvPicPr>
          <p:cNvPr id="11" name="Content Placeholder 10" descr="CretanCitynamesInEgypti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631127" y="2348880"/>
            <a:ext cx="4393122" cy="2016224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8244408" y="2492896"/>
            <a:ext cx="720080" cy="936104"/>
          </a:xfrm>
          <a:prstGeom prst="roundRect">
            <a:avLst/>
          </a:prstGeom>
          <a:noFill/>
          <a:ln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164288" y="4397042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Aegean List</a:t>
            </a:r>
            <a:endParaRPr lang="en-GB" dirty="0"/>
          </a:p>
        </p:txBody>
      </p:sp>
      <p:sp>
        <p:nvSpPr>
          <p:cNvPr id="13" name="Rounded Rectangle 12"/>
          <p:cNvSpPr/>
          <p:nvPr/>
        </p:nvSpPr>
        <p:spPr>
          <a:xfrm>
            <a:off x="7812360" y="2564904"/>
            <a:ext cx="288032" cy="720080"/>
          </a:xfrm>
          <a:prstGeom prst="roundRect">
            <a:avLst/>
          </a:prstGeom>
          <a:noFill/>
          <a:ln cap="rnd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ounded Rectangle 13"/>
          <p:cNvSpPr/>
          <p:nvPr/>
        </p:nvSpPr>
        <p:spPr>
          <a:xfrm>
            <a:off x="5220072" y="2564904"/>
            <a:ext cx="288032" cy="1080120"/>
          </a:xfrm>
          <a:prstGeom prst="roundRect">
            <a:avLst/>
          </a:prstGeom>
          <a:noFill/>
          <a:ln cap="rnd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ounded Rectangle 14"/>
          <p:cNvSpPr/>
          <p:nvPr/>
        </p:nvSpPr>
        <p:spPr>
          <a:xfrm>
            <a:off x="4932040" y="2636912"/>
            <a:ext cx="288032" cy="936104"/>
          </a:xfrm>
          <a:prstGeom prst="roundRect">
            <a:avLst/>
          </a:prstGeom>
          <a:noFill/>
          <a:ln cap="rnd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5508104" y="2564904"/>
            <a:ext cx="288032" cy="864096"/>
          </a:xfrm>
          <a:prstGeom prst="roundRect">
            <a:avLst/>
          </a:prstGeom>
          <a:noFill/>
          <a:ln cmpd="sng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Aegean List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544" y="1700808"/>
            <a:ext cx="8363272" cy="496617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Possibly reflects Egyptian (perceived) dominance over the </a:t>
            </a:r>
            <a:r>
              <a:rPr lang="en-GB" sz="2800" dirty="0" smtClean="0">
                <a:solidFill>
                  <a:srgbClr val="FFC000"/>
                </a:solidFill>
              </a:rPr>
              <a:t>known</a:t>
            </a:r>
            <a:r>
              <a:rPr lang="en-GB" sz="2800" dirty="0" smtClean="0"/>
              <a:t> world?</a:t>
            </a:r>
          </a:p>
          <a:p>
            <a:r>
              <a:rPr lang="en-GB" sz="2800" dirty="0" smtClean="0"/>
              <a:t>Is this a political/economic reality of the mid 18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dynasty?</a:t>
            </a:r>
          </a:p>
          <a:p>
            <a:r>
              <a:rPr lang="en-GB" sz="2800" dirty="0" smtClean="0"/>
              <a:t>...or aggrandising propaganda?</a:t>
            </a:r>
          </a:p>
          <a:p>
            <a:r>
              <a:rPr lang="en-GB" sz="2800" dirty="0" smtClean="0"/>
              <a:t>...or an anachronistic copying of earlier source?</a:t>
            </a:r>
          </a:p>
          <a:p>
            <a:r>
              <a:rPr lang="en-GB" sz="2800" dirty="0" err="1" smtClean="0"/>
              <a:t>Tanaju</a:t>
            </a:r>
            <a:r>
              <a:rPr lang="en-GB" sz="2800" dirty="0" smtClean="0"/>
              <a:t>: first recorded in Annals of </a:t>
            </a:r>
            <a:r>
              <a:rPr lang="en-GB" sz="2800" dirty="0" err="1" smtClean="0"/>
              <a:t>Thutmosis</a:t>
            </a:r>
            <a:r>
              <a:rPr lang="en-GB" sz="2800" dirty="0" smtClean="0"/>
              <a:t> III:</a:t>
            </a:r>
          </a:p>
          <a:p>
            <a:pPr lvl="1"/>
            <a:r>
              <a:rPr lang="en-GB" sz="2400" dirty="0" smtClean="0"/>
              <a:t>Messengers from </a:t>
            </a:r>
            <a:r>
              <a:rPr lang="en-GB" sz="2400" i="1" dirty="0" err="1" smtClean="0"/>
              <a:t>tnj</a:t>
            </a:r>
            <a:r>
              <a:rPr lang="en-GB" sz="2400" dirty="0" smtClean="0"/>
              <a:t> brought pharaoh </a:t>
            </a:r>
            <a:r>
              <a:rPr lang="en-GB" sz="2400" i="1" dirty="0" err="1" smtClean="0"/>
              <a:t>jnw</a:t>
            </a:r>
            <a:r>
              <a:rPr lang="en-GB" sz="2400" dirty="0" smtClean="0"/>
              <a:t> of metal vessels</a:t>
            </a:r>
          </a:p>
          <a:p>
            <a:r>
              <a:rPr lang="en-GB" sz="2800" dirty="0" smtClean="0"/>
              <a:t>But no earlier reference to </a:t>
            </a:r>
            <a:r>
              <a:rPr lang="en-GB" sz="2800" dirty="0" smtClean="0">
                <a:solidFill>
                  <a:srgbClr val="FFC000"/>
                </a:solidFill>
              </a:rPr>
              <a:t>places</a:t>
            </a:r>
            <a:r>
              <a:rPr lang="en-GB" sz="2800" dirty="0" smtClean="0"/>
              <a:t> in the Aegean</a:t>
            </a:r>
          </a:p>
          <a:p>
            <a:r>
              <a:rPr lang="en-GB" sz="2800" dirty="0" smtClean="0"/>
              <a:t>Or is this an historical account?</a:t>
            </a:r>
          </a:p>
          <a:p>
            <a:pPr lvl="1"/>
            <a:r>
              <a:rPr lang="en-GB" sz="2400" dirty="0" smtClean="0"/>
              <a:t>A record of an Egyptian diplomatic embassy to the Aegean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Aegean Embassy?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194920" cy="5084064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Toponyms</a:t>
            </a:r>
            <a:r>
              <a:rPr lang="en-GB" dirty="0" smtClean="0"/>
              <a:t> arranged accurately in 2 geographic groups (Crete &amp; Peloponnese)</a:t>
            </a:r>
          </a:p>
          <a:p>
            <a:r>
              <a:rPr lang="en-GB" dirty="0" smtClean="0"/>
              <a:t>Possibly records a voyage around the Aegean: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1:</a:t>
            </a:r>
            <a:r>
              <a:rPr lang="en-GB" dirty="0" smtClean="0"/>
              <a:t> </a:t>
            </a:r>
            <a:r>
              <a:rPr lang="en-GB" i="1" dirty="0" err="1" smtClean="0"/>
              <a:t>Jmnš</a:t>
            </a:r>
            <a:r>
              <a:rPr lang="en-GB" dirty="0" smtClean="0"/>
              <a:t> (</a:t>
            </a:r>
            <a:r>
              <a:rPr lang="en-GB" dirty="0" err="1" smtClean="0"/>
              <a:t>Amnisos</a:t>
            </a:r>
            <a:r>
              <a:rPr lang="en-GB" dirty="0" smtClean="0"/>
              <a:t>), </a:t>
            </a:r>
            <a:r>
              <a:rPr lang="en-GB" i="1" dirty="0" err="1" smtClean="0"/>
              <a:t>Byšt</a:t>
            </a:r>
            <a:r>
              <a:rPr lang="en-GB" dirty="0" smtClean="0"/>
              <a:t> (</a:t>
            </a:r>
            <a:r>
              <a:rPr lang="en-GB" dirty="0" err="1" smtClean="0"/>
              <a:t>Phaistos</a:t>
            </a:r>
            <a:r>
              <a:rPr lang="en-GB" dirty="0" smtClean="0"/>
              <a:t>), </a:t>
            </a:r>
            <a:r>
              <a:rPr lang="en-GB" i="1" dirty="0" err="1" smtClean="0"/>
              <a:t>Ktny</a:t>
            </a:r>
            <a:r>
              <a:rPr lang="en-GB" dirty="0" smtClean="0"/>
              <a:t> (</a:t>
            </a:r>
            <a:r>
              <a:rPr lang="en-GB" dirty="0" err="1" smtClean="0"/>
              <a:t>Chania</a:t>
            </a:r>
            <a:r>
              <a:rPr lang="en-GB" dirty="0" smtClean="0"/>
              <a:t>)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2: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/>
              <a:t>Mki</a:t>
            </a:r>
            <a:r>
              <a:rPr lang="en-GB" i="1" dirty="0" smtClean="0"/>
              <a:t>(n)</a:t>
            </a:r>
            <a:r>
              <a:rPr lang="en-GB" dirty="0" smtClean="0"/>
              <a:t> (Mycenae), </a:t>
            </a:r>
            <a:r>
              <a:rPr lang="en-GB" i="1" dirty="0" err="1" smtClean="0"/>
              <a:t>Dkis</a:t>
            </a:r>
            <a:r>
              <a:rPr lang="en-GB" dirty="0" smtClean="0"/>
              <a:t> (?), </a:t>
            </a:r>
            <a:r>
              <a:rPr lang="en-GB" i="1" dirty="0" err="1" smtClean="0"/>
              <a:t>M</a:t>
            </a:r>
            <a:r>
              <a:rPr lang="en-GB" i="1" u="sng" dirty="0" err="1" smtClean="0"/>
              <a:t>d</a:t>
            </a:r>
            <a:r>
              <a:rPr lang="en-GB" i="1" dirty="0" err="1" smtClean="0"/>
              <a:t>nj</a:t>
            </a:r>
            <a:r>
              <a:rPr lang="en-GB" dirty="0" smtClean="0"/>
              <a:t> (Messenia), </a:t>
            </a:r>
            <a:r>
              <a:rPr lang="en-GB" i="1" dirty="0" err="1" smtClean="0"/>
              <a:t>Npry</a:t>
            </a:r>
            <a:r>
              <a:rPr lang="en-GB" dirty="0" smtClean="0"/>
              <a:t> (</a:t>
            </a:r>
            <a:r>
              <a:rPr lang="en-GB" dirty="0" err="1" smtClean="0"/>
              <a:t>Nauplion</a:t>
            </a:r>
            <a:r>
              <a:rPr lang="en-GB" dirty="0" smtClean="0"/>
              <a:t>)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3:</a:t>
            </a:r>
            <a:r>
              <a:rPr lang="en-GB" dirty="0" smtClean="0"/>
              <a:t> </a:t>
            </a:r>
            <a:r>
              <a:rPr lang="en-GB" i="1" dirty="0" err="1" smtClean="0"/>
              <a:t>Ktr</a:t>
            </a:r>
            <a:r>
              <a:rPr lang="en-GB" dirty="0" smtClean="0"/>
              <a:t> (Kythera)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4:</a:t>
            </a:r>
            <a:r>
              <a:rPr lang="en-GB" dirty="0" smtClean="0"/>
              <a:t> </a:t>
            </a:r>
            <a:r>
              <a:rPr lang="en-GB" i="1" dirty="0" err="1" smtClean="0"/>
              <a:t>Wiri</a:t>
            </a:r>
            <a:r>
              <a:rPr lang="en-GB" dirty="0" smtClean="0"/>
              <a:t> (</a:t>
            </a:r>
            <a:r>
              <a:rPr lang="en-GB" dirty="0" err="1" smtClean="0"/>
              <a:t>Eleia</a:t>
            </a:r>
            <a:r>
              <a:rPr lang="en-GB" dirty="0" smtClean="0"/>
              <a:t>), </a:t>
            </a:r>
            <a:r>
              <a:rPr lang="en-GB" i="1" dirty="0" err="1" smtClean="0"/>
              <a:t>Knš</a:t>
            </a:r>
            <a:r>
              <a:rPr lang="en-GB" i="1" dirty="0" smtClean="0"/>
              <a:t> </a:t>
            </a:r>
            <a:r>
              <a:rPr lang="en-GB" dirty="0" smtClean="0"/>
              <a:t>(Knossos), </a:t>
            </a:r>
            <a:r>
              <a:rPr lang="en-GB" i="1" dirty="0" err="1" smtClean="0"/>
              <a:t>Jmnš</a:t>
            </a:r>
            <a:r>
              <a:rPr lang="en-GB" dirty="0" smtClean="0"/>
              <a:t> (</a:t>
            </a:r>
            <a:r>
              <a:rPr lang="en-GB" dirty="0" err="1" smtClean="0"/>
              <a:t>Amnisos</a:t>
            </a:r>
            <a:r>
              <a:rPr lang="en-GB" dirty="0" smtClean="0"/>
              <a:t>), </a:t>
            </a:r>
            <a:r>
              <a:rPr lang="en-GB" i="1" dirty="0" err="1" smtClean="0"/>
              <a:t>Rkt</a:t>
            </a:r>
            <a:r>
              <a:rPr lang="en-GB" dirty="0" smtClean="0"/>
              <a:t> (</a:t>
            </a:r>
            <a:r>
              <a:rPr lang="en-GB" dirty="0" err="1" smtClean="0"/>
              <a:t>Lyktos</a:t>
            </a:r>
            <a:r>
              <a:rPr lang="en-GB" dirty="0" smtClean="0"/>
              <a:t>), (&amp; </a:t>
            </a:r>
            <a:r>
              <a:rPr lang="en-GB" dirty="0" err="1" smtClean="0"/>
              <a:t>Siteia</a:t>
            </a:r>
            <a:r>
              <a:rPr lang="en-GB" dirty="0" smtClean="0"/>
              <a:t>?)</a:t>
            </a:r>
            <a:endParaRPr lang="en-GB" i="1" dirty="0" smtClean="0"/>
          </a:p>
        </p:txBody>
      </p:sp>
      <p:pic>
        <p:nvPicPr>
          <p:cNvPr id="6" name="Picture 9" descr="Aegean_Sea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>
          <a:xfrm>
            <a:off x="5940152" y="1196752"/>
            <a:ext cx="2971800" cy="3048000"/>
          </a:xfrm>
          <a:noFill/>
        </p:spPr>
      </p:pic>
      <p:sp>
        <p:nvSpPr>
          <p:cNvPr id="7" name="TextBox 6"/>
          <p:cNvSpPr txBox="1"/>
          <p:nvPr/>
        </p:nvSpPr>
        <p:spPr>
          <a:xfrm>
            <a:off x="7452320" y="4293096"/>
            <a:ext cx="1322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Aegean</a:t>
            </a:r>
            <a:endParaRPr lang="en-GB" dirty="0"/>
          </a:p>
        </p:txBody>
      </p:sp>
      <p:pic>
        <p:nvPicPr>
          <p:cNvPr id="8" name="Content Placeholder 10" descr="CretanCitynamesInEgyptian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5796136" y="4869160"/>
            <a:ext cx="3203848" cy="147040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308304" y="3717032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1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300192" y="285293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2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516216" y="3429000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3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009698" y="3645024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4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Amenhotep</a:t>
            </a:r>
            <a:r>
              <a:rPr lang="en-GB" dirty="0" smtClean="0"/>
              <a:t> III in the Aegean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040560" cy="489542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Correlation of Aegean List with Egyptian named royal objects in the Aegean:</a:t>
            </a:r>
          </a:p>
          <a:p>
            <a:pPr lvl="1"/>
            <a:r>
              <a:rPr lang="en-GB" dirty="0" smtClean="0"/>
              <a:t>Mycenae: </a:t>
            </a:r>
            <a:r>
              <a:rPr lang="en-GB" dirty="0" err="1" smtClean="0"/>
              <a:t>Amenhotep</a:t>
            </a:r>
            <a:r>
              <a:rPr lang="en-GB" dirty="0" smtClean="0"/>
              <a:t> III faience plaques</a:t>
            </a:r>
          </a:p>
          <a:p>
            <a:pPr lvl="1"/>
            <a:r>
              <a:rPr lang="en-GB" dirty="0" smtClean="0"/>
              <a:t>Mycenae &amp; Crete (Knossos, </a:t>
            </a:r>
            <a:r>
              <a:rPr lang="en-GB" dirty="0" err="1" smtClean="0"/>
              <a:t>Khania</a:t>
            </a:r>
            <a:r>
              <a:rPr lang="en-GB" dirty="0" smtClean="0"/>
              <a:t> &amp; </a:t>
            </a:r>
            <a:r>
              <a:rPr lang="en-GB" dirty="0" err="1" smtClean="0"/>
              <a:t>Phaistos</a:t>
            </a:r>
            <a:r>
              <a:rPr lang="en-GB" dirty="0" smtClean="0"/>
              <a:t>): </a:t>
            </a:r>
            <a:r>
              <a:rPr lang="en-GB" dirty="0" err="1" smtClean="0"/>
              <a:t>Amenhotep</a:t>
            </a:r>
            <a:r>
              <a:rPr lang="en-GB" dirty="0" smtClean="0"/>
              <a:t> III &amp; Queen </a:t>
            </a:r>
            <a:r>
              <a:rPr lang="en-GB" dirty="0" err="1" smtClean="0"/>
              <a:t>Tiye</a:t>
            </a:r>
            <a:r>
              <a:rPr lang="en-GB" dirty="0" smtClean="0"/>
              <a:t> scarabs &amp; stamp seals</a:t>
            </a:r>
          </a:p>
          <a:p>
            <a:r>
              <a:rPr lang="en-GB" dirty="0" smtClean="0"/>
              <a:t>Objects found in LH IIIA-B contexts:</a:t>
            </a:r>
          </a:p>
          <a:p>
            <a:pPr lvl="1"/>
            <a:r>
              <a:rPr lang="en-GB" dirty="0" smtClean="0"/>
              <a:t>Arrived in Aegean in LH IIIA:1?</a:t>
            </a:r>
          </a:p>
          <a:p>
            <a:r>
              <a:rPr lang="en-GB" dirty="0" smtClean="0"/>
              <a:t>Presented by posited Egyptian embassy to Mycenaean </a:t>
            </a:r>
            <a:r>
              <a:rPr lang="en-GB" i="1" dirty="0" err="1" smtClean="0"/>
              <a:t>wanax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5" name="Content Placeholder 4" descr="mycenae289egyptianCartouchesSm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1916832"/>
            <a:ext cx="3452183" cy="3960440"/>
          </a:xfrm>
        </p:spPr>
      </p:pic>
      <p:sp>
        <p:nvSpPr>
          <p:cNvPr id="6" name="TextBox 5"/>
          <p:cNvSpPr txBox="1"/>
          <p:nvPr/>
        </p:nvSpPr>
        <p:spPr>
          <a:xfrm>
            <a:off x="5865817" y="5909210"/>
            <a:ext cx="2680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Faience plaques, Mycenae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Faience Plaques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608512" cy="4696944"/>
          </a:xfrm>
        </p:spPr>
        <p:txBody>
          <a:bodyPr/>
          <a:lstStyle/>
          <a:p>
            <a:r>
              <a:rPr lang="en-GB" dirty="0" smtClean="0"/>
              <a:t>9-11 fragmentary plaques found at Mycenae </a:t>
            </a:r>
          </a:p>
          <a:p>
            <a:r>
              <a:rPr lang="en-GB" dirty="0" smtClean="0"/>
              <a:t>Inscribed both sides with </a:t>
            </a:r>
            <a:r>
              <a:rPr lang="en-GB" dirty="0" err="1" smtClean="0"/>
              <a:t>nomen</a:t>
            </a:r>
            <a:r>
              <a:rPr lang="en-GB" dirty="0" smtClean="0"/>
              <a:t> &amp; </a:t>
            </a:r>
            <a:r>
              <a:rPr lang="en-GB" dirty="0" err="1" smtClean="0"/>
              <a:t>prenomen</a:t>
            </a:r>
            <a:r>
              <a:rPr lang="en-GB" dirty="0" smtClean="0"/>
              <a:t> of </a:t>
            </a:r>
            <a:r>
              <a:rPr lang="en-GB" dirty="0" err="1" smtClean="0"/>
              <a:t>Amenhotep</a:t>
            </a:r>
            <a:r>
              <a:rPr lang="en-GB" dirty="0" smtClean="0"/>
              <a:t> III &amp; standard epithets:</a:t>
            </a:r>
          </a:p>
          <a:p>
            <a:pPr lvl="1"/>
            <a:r>
              <a:rPr lang="en-GB" i="1" dirty="0" err="1" smtClean="0">
                <a:solidFill>
                  <a:srgbClr val="FFC000"/>
                </a:solidFill>
              </a:rPr>
              <a:t>n</a:t>
            </a:r>
            <a:r>
              <a:rPr lang="en-GB" i="1" u="sng" dirty="0" err="1" smtClean="0">
                <a:solidFill>
                  <a:srgbClr val="FFC000"/>
                </a:solidFill>
              </a:rPr>
              <a:t>t</a:t>
            </a:r>
            <a:r>
              <a:rPr lang="en-GB" i="1" dirty="0" err="1" smtClean="0">
                <a:solidFill>
                  <a:srgbClr val="FFC000"/>
                </a:solidFill>
              </a:rPr>
              <a:t>r</a:t>
            </a:r>
            <a:r>
              <a:rPr lang="en-GB" i="1" dirty="0" smtClean="0">
                <a:solidFill>
                  <a:srgbClr val="FFC000"/>
                </a:solidFill>
              </a:rPr>
              <a:t> </a:t>
            </a:r>
            <a:r>
              <a:rPr lang="en-GB" i="1" dirty="0" err="1" smtClean="0">
                <a:solidFill>
                  <a:srgbClr val="FFC000"/>
                </a:solidFill>
              </a:rPr>
              <a:t>nfr</a:t>
            </a:r>
            <a:r>
              <a:rPr lang="en-GB" i="1" dirty="0" smtClean="0">
                <a:solidFill>
                  <a:srgbClr val="FFC000"/>
                </a:solidFill>
              </a:rPr>
              <a:t> (Nb-m3‘ t-R‘) s3 R‘ (</a:t>
            </a:r>
            <a:r>
              <a:rPr lang="en-GB" i="1" dirty="0" err="1" smtClean="0">
                <a:solidFill>
                  <a:srgbClr val="FFC000"/>
                </a:solidFill>
              </a:rPr>
              <a:t>jmn-htp</a:t>
            </a:r>
            <a:r>
              <a:rPr lang="en-GB" i="1" dirty="0" smtClean="0">
                <a:solidFill>
                  <a:srgbClr val="FFC000"/>
                </a:solidFill>
              </a:rPr>
              <a:t> h3 w3st) </a:t>
            </a:r>
            <a:r>
              <a:rPr lang="en-GB" i="1" dirty="0" err="1" smtClean="0">
                <a:solidFill>
                  <a:srgbClr val="FFC000"/>
                </a:solidFill>
              </a:rPr>
              <a:t>dj</a:t>
            </a:r>
            <a:r>
              <a:rPr lang="en-GB" i="1" dirty="0" smtClean="0">
                <a:solidFill>
                  <a:srgbClr val="FFC000"/>
                </a:solidFill>
              </a:rPr>
              <a:t> ‘</a:t>
            </a:r>
            <a:r>
              <a:rPr lang="en-GB" i="1" dirty="0" err="1" smtClean="0">
                <a:solidFill>
                  <a:srgbClr val="FFC000"/>
                </a:solidFill>
              </a:rPr>
              <a:t>n</a:t>
            </a:r>
            <a:r>
              <a:rPr lang="en-GB" i="1" u="sng" dirty="0" err="1" smtClean="0">
                <a:solidFill>
                  <a:srgbClr val="FFC000"/>
                </a:solidFill>
              </a:rPr>
              <a:t>h</a:t>
            </a:r>
            <a:endParaRPr lang="en-GB" u="sng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 The Good God (Neb-</a:t>
            </a:r>
            <a:r>
              <a:rPr lang="en-GB" dirty="0" err="1" smtClean="0"/>
              <a:t>maat</a:t>
            </a:r>
            <a:r>
              <a:rPr lang="en-GB" dirty="0" smtClean="0"/>
              <a:t>-Ra) Son of Ra (Amenhotep ruler of Thebes) Given Life</a:t>
            </a:r>
            <a:endParaRPr lang="en-GB" dirty="0"/>
          </a:p>
        </p:txBody>
      </p:sp>
      <p:pic>
        <p:nvPicPr>
          <p:cNvPr id="9" name="Content Placeholder 4" descr="mycenae290cartoucheDrawingSm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940152" y="1700808"/>
            <a:ext cx="2492677" cy="44644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967634" y="6197242"/>
            <a:ext cx="24927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Reconstructed plaque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Faience Plaques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762872" cy="4623816"/>
          </a:xfrm>
        </p:spPr>
        <p:txBody>
          <a:bodyPr/>
          <a:lstStyle/>
          <a:p>
            <a:r>
              <a:rPr lang="en-GB" dirty="0" smtClean="0"/>
              <a:t>Broken </a:t>
            </a:r>
            <a:r>
              <a:rPr lang="en-GB" dirty="0" smtClean="0"/>
              <a:t>&amp; scattered throughout citadel:</a:t>
            </a:r>
          </a:p>
          <a:p>
            <a:r>
              <a:rPr lang="en-GB" dirty="0" smtClean="0"/>
              <a:t>Cult centre: also found Queen </a:t>
            </a:r>
            <a:r>
              <a:rPr lang="en-GB" dirty="0" err="1" smtClean="0"/>
              <a:t>Tiy</a:t>
            </a:r>
            <a:r>
              <a:rPr lang="en-GB" dirty="0" smtClean="0"/>
              <a:t> scarab</a:t>
            </a:r>
          </a:p>
          <a:p>
            <a:r>
              <a:rPr lang="en-GB" dirty="0" smtClean="0"/>
              <a:t>LH IIIB find context – carefully </a:t>
            </a:r>
            <a:r>
              <a:rPr lang="en-GB" dirty="0" err="1" smtClean="0"/>
              <a:t>curated</a:t>
            </a:r>
            <a:r>
              <a:rPr lang="en-GB" dirty="0" smtClean="0"/>
              <a:t>?</a:t>
            </a:r>
          </a:p>
          <a:p>
            <a:r>
              <a:rPr lang="en-GB" dirty="0" smtClean="0"/>
              <a:t>Egypt: votive function</a:t>
            </a:r>
          </a:p>
          <a:p>
            <a:r>
              <a:rPr lang="en-GB" dirty="0" smtClean="0"/>
              <a:t>Mycenae: found in votive deposits, associated with figurines &amp; idols</a:t>
            </a:r>
            <a:endParaRPr lang="en-GB" dirty="0"/>
          </a:p>
        </p:txBody>
      </p:sp>
      <p:pic>
        <p:nvPicPr>
          <p:cNvPr id="7" name="Content Placeholder 4" descr="plaque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620688"/>
            <a:ext cx="3307432" cy="2662482"/>
          </a:xfrm>
        </p:spPr>
      </p:pic>
      <p:sp>
        <p:nvSpPr>
          <p:cNvPr id="8" name="TextBox 7"/>
          <p:cNvSpPr txBox="1"/>
          <p:nvPr/>
        </p:nvSpPr>
        <p:spPr>
          <a:xfrm>
            <a:off x="6588224" y="3284984"/>
            <a:ext cx="1872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Plaque fragments</a:t>
            </a:r>
            <a:endParaRPr lang="en-GB" dirty="0"/>
          </a:p>
        </p:txBody>
      </p:sp>
      <p:pic>
        <p:nvPicPr>
          <p:cNvPr id="9" name="Picture 8" descr="mycenae citadel plan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4788024" y="3861048"/>
            <a:ext cx="4176464" cy="2813076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>
          <a:xfrm>
            <a:off x="5292080" y="4221088"/>
            <a:ext cx="126636" cy="14443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5804826" y="4293096"/>
            <a:ext cx="126636" cy="14443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5364088" y="5661248"/>
            <a:ext cx="126636" cy="14443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732818" y="5876853"/>
            <a:ext cx="126636" cy="14443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Egyptian Royal Named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Significance of royal named objects from Egypt?</a:t>
            </a:r>
          </a:p>
          <a:p>
            <a:r>
              <a:rPr lang="en-GB" dirty="0" smtClean="0"/>
              <a:t>Very potent gift:  proof of pharaoh’s authority in diplomatic/economic transactions?</a:t>
            </a:r>
          </a:p>
          <a:p>
            <a:r>
              <a:rPr lang="en-GB" dirty="0" smtClean="0"/>
              <a:t>Amenhotep III &amp; Queen </a:t>
            </a:r>
            <a:r>
              <a:rPr lang="en-GB" dirty="0" err="1" smtClean="0"/>
              <a:t>Tiy</a:t>
            </a:r>
            <a:r>
              <a:rPr lang="en-GB" dirty="0" smtClean="0"/>
              <a:t>: royal ownership</a:t>
            </a:r>
          </a:p>
          <a:p>
            <a:pPr lvl="1"/>
            <a:r>
              <a:rPr lang="en-GB" dirty="0" smtClean="0"/>
              <a:t>Scarabs (etc) &amp; Egyptian king were </a:t>
            </a:r>
            <a:r>
              <a:rPr lang="en-GB" dirty="0" err="1" smtClean="0">
                <a:solidFill>
                  <a:srgbClr val="FFC000"/>
                </a:solidFill>
              </a:rPr>
              <a:t>partible</a:t>
            </a:r>
            <a:r>
              <a:rPr lang="en-GB" dirty="0" smtClean="0">
                <a:solidFill>
                  <a:srgbClr val="FFC000"/>
                </a:solidFill>
              </a:rPr>
              <a:t>: </a:t>
            </a:r>
            <a:r>
              <a:rPr lang="en-GB" dirty="0" smtClean="0"/>
              <a:t>scarabs conceptualised as part of the king &amp; have considerable agency over long distances (&amp; time)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Inalienable possessions </a:t>
            </a:r>
            <a:r>
              <a:rPr lang="en-GB" dirty="0" smtClean="0"/>
              <a:t>&amp; </a:t>
            </a:r>
            <a:r>
              <a:rPr lang="en-GB" dirty="0" smtClean="0">
                <a:solidFill>
                  <a:srgbClr val="FFC000"/>
                </a:solidFill>
              </a:rPr>
              <a:t>biographical objects: </a:t>
            </a:r>
            <a:r>
              <a:rPr lang="en-GB" dirty="0" smtClean="0"/>
              <a:t>enhance prestige &amp; status of their owners</a:t>
            </a:r>
          </a:p>
          <a:p>
            <a:pPr lvl="1"/>
            <a:r>
              <a:rPr lang="en-GB" dirty="0" smtClean="0"/>
              <a:t>Greeting gifts: </a:t>
            </a:r>
            <a:r>
              <a:rPr lang="en-GB" i="1" dirty="0" err="1" smtClean="0">
                <a:solidFill>
                  <a:srgbClr val="FFC000"/>
                </a:solidFill>
              </a:rPr>
              <a:t>šulmanu</a:t>
            </a:r>
            <a:endParaRPr lang="en-GB" i="1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Malkata</a:t>
            </a:r>
            <a:r>
              <a:rPr lang="en-GB" dirty="0" smtClean="0"/>
              <a:t>: </a:t>
            </a:r>
            <a:r>
              <a:rPr lang="en-GB" dirty="0" err="1" smtClean="0"/>
              <a:t>Amenhotep</a:t>
            </a:r>
            <a:r>
              <a:rPr lang="en-GB" dirty="0" smtClean="0"/>
              <a:t> III’s </a:t>
            </a:r>
            <a:r>
              <a:rPr lang="en-GB" dirty="0" err="1" smtClean="0"/>
              <a:t>Sed</a:t>
            </a:r>
            <a:r>
              <a:rPr lang="en-GB" dirty="0" smtClean="0"/>
              <a:t> Palace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680520" cy="5040560"/>
          </a:xfrm>
        </p:spPr>
        <p:txBody>
          <a:bodyPr>
            <a:normAutofit/>
          </a:bodyPr>
          <a:lstStyle/>
          <a:p>
            <a:r>
              <a:rPr lang="en-GB" dirty="0" smtClean="0"/>
              <a:t>Palace</a:t>
            </a:r>
            <a:r>
              <a:rPr lang="en-GB" dirty="0" smtClean="0"/>
              <a:t>:  fragments of painted plaster</a:t>
            </a:r>
          </a:p>
          <a:p>
            <a:r>
              <a:rPr lang="en-GB" dirty="0" smtClean="0"/>
              <a:t>Technically &amp; </a:t>
            </a:r>
            <a:r>
              <a:rPr lang="en-GB" dirty="0" err="1" smtClean="0"/>
              <a:t>iconographically</a:t>
            </a:r>
            <a:r>
              <a:rPr lang="en-GB" dirty="0" smtClean="0"/>
              <a:t> </a:t>
            </a:r>
            <a:r>
              <a:rPr lang="en-GB" dirty="0" smtClean="0"/>
              <a:t>Egyptian:</a:t>
            </a:r>
            <a:endParaRPr lang="en-GB" dirty="0" smtClean="0"/>
          </a:p>
          <a:p>
            <a:pPr lvl="1"/>
            <a:r>
              <a:rPr lang="en-GB" i="1" dirty="0" smtClean="0"/>
              <a:t>Tempera</a:t>
            </a:r>
            <a:r>
              <a:rPr lang="en-GB" dirty="0" smtClean="0"/>
              <a:t> </a:t>
            </a:r>
            <a:r>
              <a:rPr lang="en-GB" dirty="0" smtClean="0"/>
              <a:t>technique </a:t>
            </a:r>
            <a:r>
              <a:rPr lang="en-GB" dirty="0" smtClean="0"/>
              <a:t>on </a:t>
            </a:r>
            <a:r>
              <a:rPr lang="en-GB" dirty="0" smtClean="0"/>
              <a:t>gypsum plaster</a:t>
            </a:r>
          </a:p>
          <a:p>
            <a:r>
              <a:rPr lang="en-GB" dirty="0" err="1" smtClean="0"/>
              <a:t>Aegeanising</a:t>
            </a:r>
            <a:r>
              <a:rPr lang="en-GB" dirty="0" smtClean="0"/>
              <a:t> </a:t>
            </a:r>
            <a:r>
              <a:rPr lang="en-GB" dirty="0" smtClean="0"/>
              <a:t>iconography:</a:t>
            </a:r>
          </a:p>
          <a:p>
            <a:pPr lvl="1"/>
            <a:r>
              <a:rPr lang="en-GB" dirty="0" smtClean="0"/>
              <a:t> Tributaries from Keftiu </a:t>
            </a:r>
            <a:r>
              <a:rPr lang="en-GB" dirty="0" smtClean="0"/>
              <a:t>(archaising </a:t>
            </a:r>
            <a:r>
              <a:rPr lang="en-GB" dirty="0" smtClean="0"/>
              <a:t>image)</a:t>
            </a:r>
          </a:p>
          <a:p>
            <a:pPr lvl="1"/>
            <a:r>
              <a:rPr lang="en-GB" dirty="0" smtClean="0"/>
              <a:t>Background of rosettes &amp; </a:t>
            </a:r>
            <a:r>
              <a:rPr lang="en-GB" dirty="0" err="1" smtClean="0"/>
              <a:t>bucrania</a:t>
            </a:r>
            <a:endParaRPr lang="en-GB" dirty="0" smtClean="0"/>
          </a:p>
        </p:txBody>
      </p:sp>
      <p:pic>
        <p:nvPicPr>
          <p:cNvPr id="7" name="Content Placeholder 6" descr="malkata wall painting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32040" y="2132856"/>
            <a:ext cx="4053769" cy="2943036"/>
          </a:xfrm>
        </p:spPr>
      </p:pic>
      <p:sp>
        <p:nvSpPr>
          <p:cNvPr id="8" name="TextBox 7"/>
          <p:cNvSpPr txBox="1"/>
          <p:nvPr/>
        </p:nvSpPr>
        <p:spPr>
          <a:xfrm>
            <a:off x="6349542" y="5219908"/>
            <a:ext cx="2436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Malkata</a:t>
            </a:r>
            <a:r>
              <a:rPr lang="en-GB" dirty="0" smtClean="0"/>
              <a:t> painted plaster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Malkata</a:t>
            </a:r>
            <a:r>
              <a:rPr lang="en-GB" dirty="0" smtClean="0"/>
              <a:t>: </a:t>
            </a:r>
            <a:r>
              <a:rPr lang="en-GB" dirty="0" err="1" smtClean="0"/>
              <a:t>Amenhotep</a:t>
            </a:r>
            <a:r>
              <a:rPr lang="en-GB" dirty="0" smtClean="0"/>
              <a:t> III’s </a:t>
            </a:r>
            <a:r>
              <a:rPr lang="en-GB" dirty="0" err="1" smtClean="0"/>
              <a:t>Sed</a:t>
            </a:r>
            <a:r>
              <a:rPr lang="en-GB" dirty="0" smtClean="0"/>
              <a:t> Palace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392488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Inspired </a:t>
            </a:r>
            <a:r>
              <a:rPr lang="en-GB" dirty="0" smtClean="0"/>
              <a:t>by monumental wall-painting of the Aegean palaces?</a:t>
            </a:r>
          </a:p>
          <a:p>
            <a:r>
              <a:rPr lang="en-GB" dirty="0" smtClean="0"/>
              <a:t>Influence of crafted objects: </a:t>
            </a:r>
          </a:p>
          <a:p>
            <a:pPr lvl="1"/>
            <a:r>
              <a:rPr lang="en-GB" dirty="0" smtClean="0"/>
              <a:t>Textiles </a:t>
            </a:r>
            <a:endParaRPr lang="en-GB" dirty="0"/>
          </a:p>
          <a:p>
            <a:pPr lvl="1"/>
            <a:r>
              <a:rPr lang="en-GB" dirty="0" smtClean="0"/>
              <a:t>Plate metal</a:t>
            </a:r>
          </a:p>
          <a:p>
            <a:r>
              <a:rPr lang="en-GB" dirty="0" smtClean="0"/>
              <a:t>International style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757427" y="4869160"/>
            <a:ext cx="1964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Enkomi silver bowl</a:t>
            </a:r>
            <a:endParaRPr lang="en-GB" dirty="0"/>
          </a:p>
        </p:txBody>
      </p:sp>
      <p:pic>
        <p:nvPicPr>
          <p:cNvPr id="11" name="Content Placeholder 10" descr="enkomi bow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70044" y="2060848"/>
            <a:ext cx="3922436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43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Amarna Papyrus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821030" cy="475252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Amarna House </a:t>
            </a:r>
            <a:r>
              <a:rPr lang="en-GB" dirty="0" smtClean="0"/>
              <a:t>R43.4: </a:t>
            </a:r>
          </a:p>
          <a:p>
            <a:pPr lvl="1"/>
            <a:r>
              <a:rPr lang="en-GB" dirty="0" smtClean="0"/>
              <a:t>Chapel </a:t>
            </a:r>
            <a:r>
              <a:rPr lang="en-GB" dirty="0" smtClean="0"/>
              <a:t>for the divine king</a:t>
            </a:r>
          </a:p>
          <a:p>
            <a:r>
              <a:rPr lang="en-GB" dirty="0" smtClean="0"/>
              <a:t>Fragmentary scene of fight between Egyptians &amp; Libyans</a:t>
            </a:r>
          </a:p>
          <a:p>
            <a:r>
              <a:rPr lang="en-GB" dirty="0" smtClean="0"/>
              <a:t>Individuals apparently wearing boars’ tusk helmet (but Egyptian kilt):</a:t>
            </a:r>
          </a:p>
          <a:p>
            <a:pPr lvl="1"/>
            <a:r>
              <a:rPr lang="en-GB" dirty="0" smtClean="0"/>
              <a:t>Mycenaean mercenaries?</a:t>
            </a:r>
          </a:p>
          <a:p>
            <a:r>
              <a:rPr lang="en-GB" dirty="0" smtClean="0"/>
              <a:t>Fragments of boars tusk </a:t>
            </a:r>
            <a:r>
              <a:rPr lang="en-GB" dirty="0" smtClean="0"/>
              <a:t>helmet </a:t>
            </a:r>
            <a:r>
              <a:rPr lang="en-GB" dirty="0" smtClean="0"/>
              <a:t>found at </a:t>
            </a:r>
            <a:r>
              <a:rPr lang="en-GB" dirty="0" err="1" smtClean="0"/>
              <a:t>Qantir</a:t>
            </a:r>
            <a:r>
              <a:rPr lang="en-GB" dirty="0" smtClean="0"/>
              <a:t> </a:t>
            </a:r>
            <a:r>
              <a:rPr lang="en-GB" dirty="0" smtClean="0"/>
              <a:t>(Pi-</a:t>
            </a:r>
            <a:r>
              <a:rPr lang="en-GB" dirty="0" err="1" smtClean="0"/>
              <a:t>Ramesse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5" name="Content Placeholder 4" descr="amarna papyr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648614" y="1726084"/>
            <a:ext cx="3315874" cy="3791149"/>
          </a:xfrm>
        </p:spPr>
      </p:pic>
      <p:sp>
        <p:nvSpPr>
          <p:cNvPr id="6" name="TextBox 5"/>
          <p:cNvSpPr txBox="1"/>
          <p:nvPr/>
        </p:nvSpPr>
        <p:spPr>
          <a:xfrm>
            <a:off x="5940152" y="5579948"/>
            <a:ext cx="26933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Amarna papyrus fragment</a:t>
            </a:r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6249888" y="3140968"/>
            <a:ext cx="2210544" cy="914400"/>
            <a:chOff x="6249888" y="3140968"/>
            <a:chExt cx="2210544" cy="914400"/>
          </a:xfrm>
        </p:grpSpPr>
        <p:sp>
          <p:nvSpPr>
            <p:cNvPr id="7" name="Rounded Rectangle 6"/>
            <p:cNvSpPr/>
            <p:nvPr/>
          </p:nvSpPr>
          <p:spPr>
            <a:xfrm>
              <a:off x="6249888" y="3284984"/>
              <a:ext cx="648072" cy="720080"/>
            </a:xfrm>
            <a:prstGeom prst="roundRect">
              <a:avLst/>
            </a:prstGeom>
            <a:noFill/>
            <a:ln w="50800" cmpd="sng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7546032" y="3140968"/>
              <a:ext cx="914400" cy="914400"/>
            </a:xfrm>
            <a:prstGeom prst="roundRect">
              <a:avLst/>
            </a:prstGeom>
            <a:noFill/>
            <a:ln w="50800" cmpd="sng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Mycenaeans and Amarna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Largest corpus of Mycenaean pottery in Egypt:</a:t>
            </a:r>
          </a:p>
          <a:p>
            <a:pPr lvl="1"/>
            <a:r>
              <a:rPr lang="en-GB" dirty="0" smtClean="0"/>
              <a:t>Some 2000 </a:t>
            </a:r>
            <a:r>
              <a:rPr lang="en-GB" dirty="0" err="1" smtClean="0"/>
              <a:t>sherds</a:t>
            </a:r>
            <a:r>
              <a:rPr lang="en-GB" dirty="0" smtClean="0"/>
              <a:t> &amp; c.600 vessels</a:t>
            </a:r>
          </a:p>
          <a:p>
            <a:r>
              <a:rPr lang="en-GB" dirty="0" smtClean="0"/>
              <a:t>Mostly in rubbish dumps associated with Record Office (of royal scribes)</a:t>
            </a:r>
          </a:p>
          <a:p>
            <a:pPr lvl="1"/>
            <a:r>
              <a:rPr lang="en-GB" dirty="0" smtClean="0"/>
              <a:t>Closely associated with court display</a:t>
            </a:r>
          </a:p>
          <a:p>
            <a:r>
              <a:rPr lang="en-GB" dirty="0" smtClean="0"/>
              <a:t>Primarily flasks &amp; stirrup jars: containers of perfumed oils</a:t>
            </a:r>
          </a:p>
        </p:txBody>
      </p:sp>
      <p:pic>
        <p:nvPicPr>
          <p:cNvPr id="5" name="Content Placeholder 4" descr="Amarna pilgrim flask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1844824"/>
            <a:ext cx="3384376" cy="3460987"/>
          </a:xfrm>
        </p:spPr>
      </p:pic>
      <p:sp>
        <p:nvSpPr>
          <p:cNvPr id="6" name="TextBox 5"/>
          <p:cNvSpPr txBox="1"/>
          <p:nvPr/>
        </p:nvSpPr>
        <p:spPr>
          <a:xfrm>
            <a:off x="5535984" y="5374957"/>
            <a:ext cx="33564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pilgrim flask, Amarna</a:t>
            </a:r>
          </a:p>
          <a:p>
            <a:r>
              <a:rPr lang="en-GB" dirty="0" smtClean="0"/>
              <a:t>Brooklyn Museum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Mycenaeans and Amarna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968552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Impact </a:t>
            </a:r>
            <a:r>
              <a:rPr lang="en-GB" dirty="0" smtClean="0"/>
              <a:t>on Egyptian </a:t>
            </a:r>
            <a:r>
              <a:rPr lang="en-GB" dirty="0" smtClean="0"/>
              <a:t>culture?</a:t>
            </a:r>
            <a:endParaRPr lang="en-GB" dirty="0" smtClean="0"/>
          </a:p>
          <a:p>
            <a:pPr lvl="1"/>
            <a:r>
              <a:rPr lang="en-GB" dirty="0" smtClean="0"/>
              <a:t>Imitations in faience </a:t>
            </a:r>
          </a:p>
          <a:p>
            <a:pPr lvl="1"/>
            <a:r>
              <a:rPr lang="en-GB" dirty="0" smtClean="0"/>
              <a:t>Calcite </a:t>
            </a:r>
            <a:r>
              <a:rPr lang="en-GB" dirty="0" smtClean="0"/>
              <a:t>(</a:t>
            </a:r>
            <a:r>
              <a:rPr lang="en-GB" dirty="0" err="1" smtClean="0"/>
              <a:t>Gurob</a:t>
            </a:r>
            <a:r>
              <a:rPr lang="en-GB" dirty="0" smtClean="0"/>
              <a:t>) </a:t>
            </a:r>
            <a:endParaRPr lang="en-GB" dirty="0" smtClean="0"/>
          </a:p>
          <a:p>
            <a:pPr lvl="1"/>
            <a:r>
              <a:rPr lang="en-GB" dirty="0"/>
              <a:t>W</a:t>
            </a:r>
            <a:r>
              <a:rPr lang="en-GB" dirty="0" smtClean="0"/>
              <a:t>ood </a:t>
            </a:r>
            <a:r>
              <a:rPr lang="en-GB" dirty="0" smtClean="0"/>
              <a:t>(Tomb of </a:t>
            </a:r>
            <a:r>
              <a:rPr lang="en-GB" dirty="0" err="1" smtClean="0"/>
              <a:t>Yuya</a:t>
            </a:r>
            <a:r>
              <a:rPr lang="en-GB" dirty="0" smtClean="0"/>
              <a:t> &amp; </a:t>
            </a:r>
            <a:r>
              <a:rPr lang="en-GB" dirty="0" err="1" smtClean="0"/>
              <a:t>Thuya</a:t>
            </a:r>
            <a:r>
              <a:rPr lang="en-GB" dirty="0" smtClean="0"/>
              <a:t>, Valley of the Kings)</a:t>
            </a:r>
          </a:p>
          <a:p>
            <a:r>
              <a:rPr lang="en-GB" dirty="0" smtClean="0"/>
              <a:t>Amarna: one recorded in the Chapel of King’s Statue</a:t>
            </a:r>
          </a:p>
          <a:p>
            <a:r>
              <a:rPr lang="en-GB" dirty="0" smtClean="0"/>
              <a:t>Clear indication of the appeal of stirrup jars &amp; their contents</a:t>
            </a:r>
          </a:p>
          <a:p>
            <a:endParaRPr lang="en-GB" dirty="0"/>
          </a:p>
        </p:txBody>
      </p:sp>
      <p:pic>
        <p:nvPicPr>
          <p:cNvPr id="5" name="Content Placeholder 4" descr="stirrup jar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53781" y="1700808"/>
            <a:ext cx="3132348" cy="4176464"/>
          </a:xfrm>
        </p:spPr>
      </p:pic>
      <p:sp>
        <p:nvSpPr>
          <p:cNvPr id="6" name="TextBox 5"/>
          <p:cNvSpPr txBox="1"/>
          <p:nvPr/>
        </p:nvSpPr>
        <p:spPr>
          <a:xfrm>
            <a:off x="5580112" y="5909210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Egyptian faience stirrup jar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Olives &amp; Olive Oil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608512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Introduction of olive to Egypt from the Aegean</a:t>
            </a:r>
          </a:p>
          <a:p>
            <a:pPr lvl="1"/>
            <a:r>
              <a:rPr lang="en-GB" dirty="0" smtClean="0"/>
              <a:t>Presented as a gift to the ruler</a:t>
            </a:r>
          </a:p>
          <a:p>
            <a:r>
              <a:rPr lang="en-GB" dirty="0" smtClean="0"/>
              <a:t>Omnipresent throughout Amarna</a:t>
            </a:r>
          </a:p>
          <a:p>
            <a:r>
              <a:rPr lang="en-GB" dirty="0" smtClean="0"/>
              <a:t>Continued </a:t>
            </a:r>
            <a:r>
              <a:rPr lang="en-GB" dirty="0" smtClean="0"/>
              <a:t>close ties between Egyptian &amp; Mycenaean rulers?</a:t>
            </a:r>
          </a:p>
          <a:p>
            <a:r>
              <a:rPr lang="en-GB" dirty="0" smtClean="0"/>
              <a:t>Aegean olive oil </a:t>
            </a:r>
            <a:r>
              <a:rPr lang="en-GB" dirty="0" smtClean="0"/>
              <a:t>(&amp; unguents </a:t>
            </a:r>
            <a:r>
              <a:rPr lang="en-GB" dirty="0" smtClean="0"/>
              <a:t>highly prized:</a:t>
            </a:r>
          </a:p>
          <a:p>
            <a:pPr lvl="1"/>
            <a:r>
              <a:rPr lang="en-GB" dirty="0" smtClean="0"/>
              <a:t>Previously Egyptian source of oil: castor-oil plant, sesame seeds &amp; </a:t>
            </a:r>
            <a:r>
              <a:rPr lang="en-GB" dirty="0" err="1" smtClean="0"/>
              <a:t>moringa</a:t>
            </a:r>
            <a:r>
              <a:rPr lang="en-GB" dirty="0" smtClean="0"/>
              <a:t> tree</a:t>
            </a:r>
          </a:p>
        </p:txBody>
      </p:sp>
      <p:pic>
        <p:nvPicPr>
          <p:cNvPr id="7" name="Picture 4" descr="akhenaten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36096" y="1844823"/>
            <a:ext cx="3457934" cy="3324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820870" y="5241394"/>
            <a:ext cx="27769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Olive branch relief, </a:t>
            </a:r>
            <a:r>
              <a:rPr lang="en-GB" dirty="0" err="1" smtClean="0"/>
              <a:t>Amarna</a:t>
            </a:r>
            <a:endParaRPr lang="en-GB" dirty="0" smtClean="0"/>
          </a:p>
          <a:p>
            <a:r>
              <a:rPr lang="en-GB" dirty="0" smtClean="0"/>
              <a:t>Great </a:t>
            </a:r>
            <a:r>
              <a:rPr lang="en-GB" dirty="0" err="1" smtClean="0"/>
              <a:t>Aten</a:t>
            </a:r>
            <a:r>
              <a:rPr lang="en-GB" dirty="0" smtClean="0"/>
              <a:t> Temple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Olives &amp; Olive Oil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8234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Garland of olive leaves found in Tutankhamen’s outer coffin</a:t>
            </a:r>
          </a:p>
          <a:p>
            <a:pPr lvl="1"/>
            <a:r>
              <a:rPr lang="en-GB" dirty="0" smtClean="0"/>
              <a:t>Olive </a:t>
            </a:r>
            <a:r>
              <a:rPr lang="en-GB" dirty="0" smtClean="0"/>
              <a:t>leaves on his shroud &amp; in wrappings of protective ritual statues</a:t>
            </a:r>
          </a:p>
          <a:p>
            <a:r>
              <a:rPr lang="en-GB" dirty="0" smtClean="0"/>
              <a:t>Similar wreath found at Amarna</a:t>
            </a:r>
          </a:p>
          <a:p>
            <a:r>
              <a:rPr lang="en-GB" dirty="0" smtClean="0"/>
              <a:t>Clear indication of the prestige/ value of the newly imported tree</a:t>
            </a:r>
          </a:p>
          <a:p>
            <a:r>
              <a:rPr lang="en-GB" dirty="0" smtClean="0"/>
              <a:t>Mycenaean-Amarna contacts: establishment of first olive groves</a:t>
            </a:r>
            <a:endParaRPr lang="en-GB" dirty="0"/>
          </a:p>
        </p:txBody>
      </p:sp>
      <p:pic>
        <p:nvPicPr>
          <p:cNvPr id="11" name="Content Placeholder 10" descr="tuts olive wreath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80112" y="1700807"/>
            <a:ext cx="3341774" cy="4255193"/>
          </a:xfrm>
        </p:spPr>
      </p:pic>
      <p:sp>
        <p:nvSpPr>
          <p:cNvPr id="9" name="TextBox 8"/>
          <p:cNvSpPr txBox="1"/>
          <p:nvPr/>
        </p:nvSpPr>
        <p:spPr>
          <a:xfrm>
            <a:off x="5802528" y="6011996"/>
            <a:ext cx="28739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Tutankhamun’s</a:t>
            </a:r>
            <a:r>
              <a:rPr lang="en-GB" dirty="0" smtClean="0"/>
              <a:t> olive wreath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Height of Aegean-Egyptian relations dates to 14</a:t>
            </a:r>
            <a:r>
              <a:rPr lang="en-GB" baseline="30000" dirty="0" smtClean="0"/>
              <a:t>th</a:t>
            </a:r>
            <a:r>
              <a:rPr lang="en-GB" dirty="0" smtClean="0"/>
              <a:t> century BC:</a:t>
            </a:r>
          </a:p>
          <a:p>
            <a:pPr lvl="1"/>
            <a:r>
              <a:rPr lang="en-GB" dirty="0" smtClean="0"/>
              <a:t>Reign of Amenhotep III &amp; </a:t>
            </a:r>
            <a:r>
              <a:rPr lang="en-GB" dirty="0" err="1" smtClean="0"/>
              <a:t>Amarna</a:t>
            </a:r>
            <a:r>
              <a:rPr lang="en-GB" dirty="0" smtClean="0"/>
              <a:t> period</a:t>
            </a:r>
          </a:p>
          <a:p>
            <a:pPr lvl="1"/>
            <a:r>
              <a:rPr lang="en-GB" dirty="0" err="1" smtClean="0"/>
              <a:t>Mycenaeans</a:t>
            </a:r>
            <a:r>
              <a:rPr lang="en-GB" dirty="0" smtClean="0"/>
              <a:t> superseding Minoans in exchanges</a:t>
            </a:r>
          </a:p>
          <a:p>
            <a:r>
              <a:rPr lang="en-GB" dirty="0" err="1" smtClean="0"/>
              <a:t>Amenhotep</a:t>
            </a:r>
            <a:r>
              <a:rPr lang="en-GB" dirty="0" smtClean="0"/>
              <a:t> III active in pursuing ambassadorial relations with surrounding states &amp; with new exchange partners including Cyprus?</a:t>
            </a:r>
          </a:p>
          <a:p>
            <a:r>
              <a:rPr lang="en-GB" dirty="0" smtClean="0"/>
              <a:t>Textual &amp; archaeological evidence suggests Greece incorporated within Near Eastern/Egyptian diplomacy</a:t>
            </a:r>
          </a:p>
          <a:p>
            <a:pPr lvl="1"/>
            <a:r>
              <a:rPr lang="en-GB" dirty="0" smtClean="0"/>
              <a:t>Mycenaeans source of </a:t>
            </a:r>
            <a:r>
              <a:rPr lang="en-GB" smtClean="0"/>
              <a:t>perfumed oils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518</TotalTime>
  <Words>1067</Words>
  <Application>Microsoft Office PowerPoint</Application>
  <PresentationFormat>On-screen Show (4:3)</PresentationFormat>
  <Paragraphs>153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AHAR5004</vt:lpstr>
      <vt:lpstr>Aegean-Egyptian Relations</vt:lpstr>
      <vt:lpstr>Kom el-Hetan</vt:lpstr>
      <vt:lpstr>Kom el-Hetan</vt:lpstr>
      <vt:lpstr>Kom el-Hetan: the Aegean List</vt:lpstr>
      <vt:lpstr>The Aegean List</vt:lpstr>
      <vt:lpstr>The Aegean List</vt:lpstr>
      <vt:lpstr>An Aegean Embassy?</vt:lpstr>
      <vt:lpstr>Amenhotep III in the Aegean</vt:lpstr>
      <vt:lpstr>Faience Plaques</vt:lpstr>
      <vt:lpstr>Faience Plaques</vt:lpstr>
      <vt:lpstr>Egyptian Royal Named Objects</vt:lpstr>
      <vt:lpstr>Malkata: Amenhotep III’s Sed Palace</vt:lpstr>
      <vt:lpstr>Malkata: Amenhotep III’s Sed Palace</vt:lpstr>
      <vt:lpstr>Amarna Papyrus</vt:lpstr>
      <vt:lpstr>Mycenaeans and Amarna</vt:lpstr>
      <vt:lpstr>Mycenaeans and Amarna</vt:lpstr>
      <vt:lpstr>Olives &amp; Olive Oil</vt:lpstr>
      <vt:lpstr>Olives &amp; Olive Oil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Worlds</dc:title>
  <dc:creator>Louise</dc:creator>
  <cp:lastModifiedBy>Louise Steel</cp:lastModifiedBy>
  <cp:revision>77</cp:revision>
  <dcterms:created xsi:type="dcterms:W3CDTF">2013-03-15T17:08:50Z</dcterms:created>
  <dcterms:modified xsi:type="dcterms:W3CDTF">2017-03-13T09:23:48Z</dcterms:modified>
</cp:coreProperties>
</file>