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notesSlides/notesSlide1.xml" ContentType="application/vnd.openxmlformats-officedocument.presentationml.notesSl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54"/>
  </p:notesMasterIdLst>
  <p:handoutMasterIdLst>
    <p:handoutMasterId r:id="rId55"/>
  </p:handoutMasterIdLst>
  <p:sldIdLst>
    <p:sldId id="371" r:id="rId2"/>
    <p:sldId id="737" r:id="rId3"/>
    <p:sldId id="739" r:id="rId4"/>
    <p:sldId id="763" r:id="rId5"/>
    <p:sldId id="744" r:id="rId6"/>
    <p:sldId id="743" r:id="rId7"/>
    <p:sldId id="695" r:id="rId8"/>
    <p:sldId id="696" r:id="rId9"/>
    <p:sldId id="694" r:id="rId10"/>
    <p:sldId id="697" r:id="rId11"/>
    <p:sldId id="738" r:id="rId12"/>
    <p:sldId id="726" r:id="rId13"/>
    <p:sldId id="698" r:id="rId14"/>
    <p:sldId id="701" r:id="rId15"/>
    <p:sldId id="735" r:id="rId16"/>
    <p:sldId id="703" r:id="rId17"/>
    <p:sldId id="704" r:id="rId18"/>
    <p:sldId id="759" r:id="rId19"/>
    <p:sldId id="758" r:id="rId20"/>
    <p:sldId id="771" r:id="rId21"/>
    <p:sldId id="772" r:id="rId22"/>
    <p:sldId id="729" r:id="rId23"/>
    <p:sldId id="733" r:id="rId24"/>
    <p:sldId id="741" r:id="rId25"/>
    <p:sldId id="731" r:id="rId26"/>
    <p:sldId id="730" r:id="rId27"/>
    <p:sldId id="734" r:id="rId28"/>
    <p:sldId id="732" r:id="rId29"/>
    <p:sldId id="736" r:id="rId30"/>
    <p:sldId id="760" r:id="rId31"/>
    <p:sldId id="773" r:id="rId32"/>
    <p:sldId id="761" r:id="rId33"/>
    <p:sldId id="740" r:id="rId34"/>
    <p:sldId id="742" r:id="rId35"/>
    <p:sldId id="762" r:id="rId36"/>
    <p:sldId id="745" r:id="rId37"/>
    <p:sldId id="746" r:id="rId38"/>
    <p:sldId id="750" r:id="rId39"/>
    <p:sldId id="752" r:id="rId40"/>
    <p:sldId id="770" r:id="rId41"/>
    <p:sldId id="768" r:id="rId42"/>
    <p:sldId id="774" r:id="rId43"/>
    <p:sldId id="775" r:id="rId44"/>
    <p:sldId id="776" r:id="rId45"/>
    <p:sldId id="783" r:id="rId46"/>
    <p:sldId id="777" r:id="rId47"/>
    <p:sldId id="778" r:id="rId48"/>
    <p:sldId id="779" r:id="rId49"/>
    <p:sldId id="780" r:id="rId50"/>
    <p:sldId id="781" r:id="rId51"/>
    <p:sldId id="782" r:id="rId52"/>
    <p:sldId id="784" r:id="rId53"/>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181" autoAdjust="0"/>
  </p:normalViewPr>
  <p:slideViewPr>
    <p:cSldViewPr>
      <p:cViewPr varScale="1">
        <p:scale>
          <a:sx n="70" d="100"/>
          <a:sy n="70" d="100"/>
        </p:scale>
        <p:origin x="107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2025/10/13</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2025/10/13</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918420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2025/10/13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2025/10/13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2025/10/13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2025/10/13</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2025/10/13</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2025/10/13</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2025/10/13</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2025/10/13</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2025/10/13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2025/10/13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2025/10/13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2025/10/13</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1.xml"/><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32.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2.xml"/><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6" name="圖片 15">
            <a:extLst>
              <a:ext uri="{FF2B5EF4-FFF2-40B4-BE49-F238E27FC236}">
                <a16:creationId xmlns:a16="http://schemas.microsoft.com/office/drawing/2014/main" id="{C3CC82A4-0718-0431-33F9-981F073866C9}"/>
              </a:ext>
            </a:extLst>
          </p:cNvPr>
          <p:cNvPicPr>
            <a:picLocks noChangeAspect="1"/>
          </p:cNvPicPr>
          <p:nvPr/>
        </p:nvPicPr>
        <p:blipFill>
          <a:blip r:embed="rId3"/>
          <a:stretch>
            <a:fillRect/>
          </a:stretch>
        </p:blipFill>
        <p:spPr>
          <a:xfrm>
            <a:off x="6527254" y="4797947"/>
            <a:ext cx="1123940" cy="1656183"/>
          </a:xfrm>
          <a:prstGeom prst="rect">
            <a:avLst/>
          </a:prstGeom>
        </p:spPr>
      </p:pic>
      <p:pic>
        <p:nvPicPr>
          <p:cNvPr id="14" name="圖片 13">
            <a:extLst>
              <a:ext uri="{FF2B5EF4-FFF2-40B4-BE49-F238E27FC236}">
                <a16:creationId xmlns:a16="http://schemas.microsoft.com/office/drawing/2014/main" id="{D68252AC-9C03-50DB-99B4-0F866007237B}"/>
              </a:ext>
            </a:extLst>
          </p:cNvPr>
          <p:cNvPicPr>
            <a:picLocks noChangeAspect="1"/>
          </p:cNvPicPr>
          <p:nvPr/>
        </p:nvPicPr>
        <p:blipFill>
          <a:blip r:embed="rId4"/>
          <a:stretch>
            <a:fillRect/>
          </a:stretch>
        </p:blipFill>
        <p:spPr>
          <a:xfrm>
            <a:off x="6758982" y="2794895"/>
            <a:ext cx="2173612" cy="2003052"/>
          </a:xfrm>
          <a:prstGeom prst="rect">
            <a:avLst/>
          </a:prstGeom>
        </p:spPr>
      </p:pic>
      <p:pic>
        <p:nvPicPr>
          <p:cNvPr id="7" name="圖片 6">
            <a:extLst>
              <a:ext uri="{FF2B5EF4-FFF2-40B4-BE49-F238E27FC236}">
                <a16:creationId xmlns:a16="http://schemas.microsoft.com/office/drawing/2014/main" id="{C8FD26EA-36AB-9679-5980-08BB3C9CB774}"/>
              </a:ext>
            </a:extLst>
          </p:cNvPr>
          <p:cNvPicPr>
            <a:picLocks noChangeAspect="1"/>
          </p:cNvPicPr>
          <p:nvPr/>
        </p:nvPicPr>
        <p:blipFill>
          <a:blip r:embed="rId5"/>
          <a:stretch>
            <a:fillRect/>
          </a:stretch>
        </p:blipFill>
        <p:spPr>
          <a:xfrm>
            <a:off x="0" y="0"/>
            <a:ext cx="12190413" cy="2827265"/>
          </a:xfrm>
          <a:prstGeom prst="rect">
            <a:avLst/>
          </a:prstGeom>
        </p:spPr>
      </p:pic>
      <p:sp>
        <p:nvSpPr>
          <p:cNvPr id="10" name="圖說文字: 雙折線 9">
            <a:extLst>
              <a:ext uri="{FF2B5EF4-FFF2-40B4-BE49-F238E27FC236}">
                <a16:creationId xmlns:a16="http://schemas.microsoft.com/office/drawing/2014/main" id="{70566CF7-1E98-EEFD-B4E2-9DC9C2D1630C}"/>
              </a:ext>
            </a:extLst>
          </p:cNvPr>
          <p:cNvSpPr/>
          <p:nvPr/>
        </p:nvSpPr>
        <p:spPr>
          <a:xfrm>
            <a:off x="9034710" y="4004741"/>
            <a:ext cx="574144" cy="2727345"/>
          </a:xfrm>
          <a:prstGeom prst="borderCallout3">
            <a:avLst>
              <a:gd name="adj1" fmla="val 48088"/>
              <a:gd name="adj2" fmla="val -2645"/>
              <a:gd name="adj3" fmla="val 48869"/>
              <a:gd name="adj4" fmla="val 2293"/>
              <a:gd name="adj5" fmla="val 48992"/>
              <a:gd name="adj6" fmla="val -62170"/>
              <a:gd name="adj7" fmla="val 27631"/>
              <a:gd name="adj8" fmla="val -69628"/>
            </a:avLst>
          </a:prstGeom>
          <a:solidFill>
            <a:schemeClr val="bg1"/>
          </a:solidFill>
          <a:ln w="190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國界嚴淨第十一</a:t>
            </a:r>
          </a:p>
        </p:txBody>
      </p:sp>
      <p:sp>
        <p:nvSpPr>
          <p:cNvPr id="11" name="圖說文字: 雙折線 10">
            <a:extLst>
              <a:ext uri="{FF2B5EF4-FFF2-40B4-BE49-F238E27FC236}">
                <a16:creationId xmlns:a16="http://schemas.microsoft.com/office/drawing/2014/main" id="{8A2B1143-3642-ED91-1691-5C8E97456366}"/>
              </a:ext>
            </a:extLst>
          </p:cNvPr>
          <p:cNvSpPr/>
          <p:nvPr/>
        </p:nvSpPr>
        <p:spPr>
          <a:xfrm>
            <a:off x="5521062" y="3861842"/>
            <a:ext cx="574144" cy="2827265"/>
          </a:xfrm>
          <a:prstGeom prst="borderCallout3">
            <a:avLst>
              <a:gd name="adj1" fmla="val 57608"/>
              <a:gd name="adj2" fmla="val 99739"/>
              <a:gd name="adj3" fmla="val 96526"/>
              <a:gd name="adj4" fmla="val 100525"/>
              <a:gd name="adj5" fmla="val 96293"/>
              <a:gd name="adj6" fmla="val 213709"/>
              <a:gd name="adj7" fmla="val 89845"/>
              <a:gd name="adj8" fmla="val 214435"/>
            </a:avLst>
          </a:prstGeom>
          <a:solidFill>
            <a:schemeClr val="bg1"/>
          </a:solidFill>
          <a:ln w="190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壽眾無量第十三</a:t>
            </a:r>
          </a:p>
        </p:txBody>
      </p:sp>
      <p:sp>
        <p:nvSpPr>
          <p:cNvPr id="12" name="圖說文字: 雙折線 11">
            <a:extLst>
              <a:ext uri="{FF2B5EF4-FFF2-40B4-BE49-F238E27FC236}">
                <a16:creationId xmlns:a16="http://schemas.microsoft.com/office/drawing/2014/main" id="{9316C37C-69FB-65A6-4B93-14FEFE8F284D}"/>
              </a:ext>
            </a:extLst>
          </p:cNvPr>
          <p:cNvSpPr/>
          <p:nvPr/>
        </p:nvSpPr>
        <p:spPr>
          <a:xfrm>
            <a:off x="7753310" y="3861842"/>
            <a:ext cx="574144" cy="2943369"/>
          </a:xfrm>
          <a:prstGeom prst="borderCallout3">
            <a:avLst>
              <a:gd name="adj1" fmla="val 48088"/>
              <a:gd name="adj2" fmla="val -2645"/>
              <a:gd name="adj3" fmla="val 93783"/>
              <a:gd name="adj4" fmla="val 637"/>
              <a:gd name="adj5" fmla="val 94000"/>
              <a:gd name="adj6" fmla="val -58618"/>
              <a:gd name="adj7" fmla="val 86846"/>
              <a:gd name="adj8" fmla="val -62044"/>
            </a:avLst>
          </a:prstGeom>
          <a:solidFill>
            <a:schemeClr val="bg1"/>
          </a:solidFill>
          <a:ln w="508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光明遍照第十二</a:t>
            </a:r>
          </a:p>
        </p:txBody>
      </p:sp>
    </p:spTree>
    <p:extLst>
      <p:ext uri="{BB962C8B-B14F-4D97-AF65-F5344CB8AC3E}">
        <p14:creationId xmlns:p14="http://schemas.microsoft.com/office/powerpoint/2010/main" val="327134393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8ECA35B-D5EF-A49A-12A4-C017DF16DB03}"/>
              </a:ext>
            </a:extLst>
          </p:cNvPr>
          <p:cNvSpPr txBox="1"/>
          <p:nvPr/>
        </p:nvSpPr>
        <p:spPr>
          <a:xfrm>
            <a:off x="838622" y="664423"/>
            <a:ext cx="4493538"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阿彌陀佛威神光明。最尊第一。十方諸佛。所不能及。遍照東方恆沙佛剎。南西北方。四維上下。亦復如是。若化頂上圓光。或一二三四由旬。或百千萬億由旬。諸佛光明。或照一二佛剎。或照百千佛剎。</a:t>
            </a:r>
          </a:p>
        </p:txBody>
      </p:sp>
      <p:sp>
        <p:nvSpPr>
          <p:cNvPr id="6" name="文字方塊 5">
            <a:extLst>
              <a:ext uri="{FF2B5EF4-FFF2-40B4-BE49-F238E27FC236}">
                <a16:creationId xmlns:a16="http://schemas.microsoft.com/office/drawing/2014/main" id="{43ADFB8D-746F-0917-C996-5417B4E59C40}"/>
              </a:ext>
            </a:extLst>
          </p:cNvPr>
          <p:cNvSpPr txBox="1"/>
          <p:nvPr/>
        </p:nvSpPr>
        <p:spPr>
          <a:xfrm>
            <a:off x="10025870" y="68881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光明遍照第十二</a:t>
            </a:r>
          </a:p>
        </p:txBody>
      </p:sp>
      <p:sp>
        <p:nvSpPr>
          <p:cNvPr id="8" name="匾額 7" descr="佛學概要十四講表 習講">
            <a:extLst>
              <a:ext uri="{FF2B5EF4-FFF2-40B4-BE49-F238E27FC236}">
                <a16:creationId xmlns:a16="http://schemas.microsoft.com/office/drawing/2014/main" id="{00D6FDFA-04ED-B6EE-06BC-A44EECAAB3D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2" name="文字方塊 1">
            <a:extLst>
              <a:ext uri="{FF2B5EF4-FFF2-40B4-BE49-F238E27FC236}">
                <a16:creationId xmlns:a16="http://schemas.microsoft.com/office/drawing/2014/main" id="{5FA8D16D-41DE-0B1F-5116-B2AB9FF44E78}"/>
              </a:ext>
            </a:extLst>
          </p:cNvPr>
          <p:cNvSpPr txBox="1"/>
          <p:nvPr/>
        </p:nvSpPr>
        <p:spPr>
          <a:xfrm>
            <a:off x="5783393" y="69883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前</a:t>
            </a:r>
            <a:r>
              <a:rPr lang="en-US" altLang="zh-TW" sz="2800" dirty="0">
                <a:solidFill>
                  <a:schemeClr val="bg1">
                    <a:lumMod val="95000"/>
                  </a:schemeClr>
                </a:solidFill>
              </a:rPr>
              <a:t>《</a:t>
            </a:r>
            <a:r>
              <a:rPr lang="zh-TW" altLang="en-US" sz="2800" dirty="0">
                <a:solidFill>
                  <a:schemeClr val="bg1">
                    <a:lumMod val="95000"/>
                  </a:schemeClr>
                </a:solidFill>
              </a:rPr>
              <a:t>國界嚴淨品</a:t>
            </a:r>
            <a:r>
              <a:rPr lang="en-US" altLang="zh-TW" sz="2800" dirty="0">
                <a:solidFill>
                  <a:schemeClr val="bg1">
                    <a:lumMod val="95000"/>
                  </a:schemeClr>
                </a:solidFill>
              </a:rPr>
              <a:t>》</a:t>
            </a:r>
            <a:r>
              <a:rPr lang="zh-TW" altLang="en-US" sz="2800" dirty="0">
                <a:solidFill>
                  <a:schemeClr val="bg1">
                    <a:lumMod val="95000"/>
                  </a:schemeClr>
                </a:solidFill>
              </a:rPr>
              <a:t>顯依報莊嚴。今第十二，與十三兩品，顯正報莊嚴。光明遍照，是身遍十方。壽命無量，是豎窮三際。本品讚揚彌陀光明，首讚彌陀光明之獨勝。次顯光明之因勝。三顯十二光之勝名。四顯光明妙用之殊勝。</a:t>
            </a:r>
          </a:p>
        </p:txBody>
      </p:sp>
    </p:spTree>
    <p:extLst>
      <p:ext uri="{BB962C8B-B14F-4D97-AF65-F5344CB8AC3E}">
        <p14:creationId xmlns:p14="http://schemas.microsoft.com/office/powerpoint/2010/main" val="8671875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60D6E85-1544-5522-5046-F2CFA745E979}"/>
              </a:ext>
            </a:extLst>
          </p:cNvPr>
          <p:cNvSpPr txBox="1"/>
          <p:nvPr/>
        </p:nvSpPr>
        <p:spPr>
          <a:xfrm>
            <a:off x="5555138" y="664423"/>
            <a:ext cx="5724644"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唯阿彌陀佛。光明普照無量無邊無數佛剎。諸佛光明所照遠近。本其前世求道所願功德大小不同。至作佛時。各自得之。自在所作不為預計。阿彌陀佛光明善好。勝於日月之明。千億萬倍。光中極尊。佛中之王。是故無量壽佛。亦號無量光佛。亦號無邊光佛。無礙光佛。無等光佛。亦號智慧光。常照光。清淨光。歡喜光。解脫光。安穩光。超日月光。不思議光。如是光明。普照十方一切世界。其有眾生。遇斯光者。垢滅善生。身意柔軟。若在三途極苦之處。見此光明皆得休息。命終皆得解脫。若有眾生聞其光明威神功德。日夜稱說。至心不斷。隨意所願。得生其國。</a:t>
            </a:r>
          </a:p>
        </p:txBody>
      </p:sp>
      <p:sp>
        <p:nvSpPr>
          <p:cNvPr id="2" name="匾額 1" descr="佛學概要十四講表 習講">
            <a:extLst>
              <a:ext uri="{FF2B5EF4-FFF2-40B4-BE49-F238E27FC236}">
                <a16:creationId xmlns:a16="http://schemas.microsoft.com/office/drawing/2014/main" id="{659EA9B8-A4DF-0CCA-7928-24B518E2233E}"/>
              </a:ext>
            </a:extLst>
          </p:cNvPr>
          <p:cNvSpPr/>
          <p:nvPr/>
        </p:nvSpPr>
        <p:spPr>
          <a:xfrm>
            <a:off x="11281877"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Tree>
    <p:extLst>
      <p:ext uri="{BB962C8B-B14F-4D97-AF65-F5344CB8AC3E}">
        <p14:creationId xmlns:p14="http://schemas.microsoft.com/office/powerpoint/2010/main" val="35372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567D2657-3FCF-DFE4-6EE7-4E67C836F8DE}"/>
              </a:ext>
            </a:extLst>
          </p:cNvPr>
          <p:cNvSpPr txBox="1"/>
          <p:nvPr/>
        </p:nvSpPr>
        <p:spPr>
          <a:xfrm>
            <a:off x="5231110" y="593027"/>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佛告阿難。阿彌陀佛威神光明。最尊第一。十方諸佛。所不能及。遍照東方恆沙佛剎。南西北方。四維上下。亦復如是。</a:t>
            </a:r>
          </a:p>
        </p:txBody>
      </p:sp>
      <p:sp>
        <p:nvSpPr>
          <p:cNvPr id="7" name="文字方塊 6">
            <a:extLst>
              <a:ext uri="{FF2B5EF4-FFF2-40B4-BE49-F238E27FC236}">
                <a16:creationId xmlns:a16="http://schemas.microsoft.com/office/drawing/2014/main" id="{E70D0768-C006-418F-13AD-9AC5FAD17CC9}"/>
              </a:ext>
            </a:extLst>
          </p:cNvPr>
          <p:cNvSpPr txBox="1"/>
          <p:nvPr/>
        </p:nvSpPr>
        <p:spPr>
          <a:xfrm>
            <a:off x="6095206" y="709820"/>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此品乃彌陀第十三「光明無量願」，與第十四「觸光安樂願」之成就。</a:t>
            </a:r>
          </a:p>
        </p:txBody>
      </p:sp>
      <p:sp>
        <p:nvSpPr>
          <p:cNvPr id="2" name="匾額 1" descr="佛學概要十四講表 習講">
            <a:extLst>
              <a:ext uri="{FF2B5EF4-FFF2-40B4-BE49-F238E27FC236}">
                <a16:creationId xmlns:a16="http://schemas.microsoft.com/office/drawing/2014/main" id="{71D4CA90-6452-85AE-915E-6BDE5C549AC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4" name="文字方塊 3">
            <a:extLst>
              <a:ext uri="{FF2B5EF4-FFF2-40B4-BE49-F238E27FC236}">
                <a16:creationId xmlns:a16="http://schemas.microsoft.com/office/drawing/2014/main" id="{C32A6048-D34F-415F-61A1-0A7233DA9415}"/>
              </a:ext>
            </a:extLst>
          </p:cNvPr>
          <p:cNvSpPr txBox="1"/>
          <p:nvPr/>
        </p:nvSpPr>
        <p:spPr>
          <a:xfrm>
            <a:off x="580207" y="70982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十三願曰：「光明無量」，「絕勝諸佛」。此願成就，故「阿彌陀佛，威神光明，最尊第一，十方諸佛，所不能及。」至於佛果平等，光明何異？望西師答曰：「常同常別。諸佛妙德，內證雖同。本願別故，光有勝劣。」此正經中「本其前世求道所願功德大小不同」之意。</a:t>
            </a:r>
          </a:p>
        </p:txBody>
      </p:sp>
    </p:spTree>
    <p:extLst>
      <p:ext uri="{BB962C8B-B14F-4D97-AF65-F5344CB8AC3E}">
        <p14:creationId xmlns:p14="http://schemas.microsoft.com/office/powerpoint/2010/main" val="11786946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D4BD4952-B70D-234C-E3B1-3BF53703C04D}"/>
              </a:ext>
            </a:extLst>
          </p:cNvPr>
          <p:cNvSpPr txBox="1"/>
          <p:nvPr/>
        </p:nvSpPr>
        <p:spPr>
          <a:xfrm>
            <a:off x="2062758" y="70982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頂上圓光」。佛有頂光與身光，此指頂光。「由旬」乃印度表示距離之單位。古帝王一日行軍之里數，為一由旬。或云四十里，或三十里。從一由旬至「百千佛剎」，表諸佛光明所照之遠近，以為對比。以證彌陀光明最尊第一，超越十方。是為本品內容之首。</a:t>
            </a:r>
          </a:p>
        </p:txBody>
      </p:sp>
      <p:sp>
        <p:nvSpPr>
          <p:cNvPr id="3" name="文字方塊 2">
            <a:extLst>
              <a:ext uri="{FF2B5EF4-FFF2-40B4-BE49-F238E27FC236}">
                <a16:creationId xmlns:a16="http://schemas.microsoft.com/office/drawing/2014/main" id="{E5870086-8376-4C68-5FE2-E43E173F3AA6}"/>
              </a:ext>
            </a:extLst>
          </p:cNvPr>
          <p:cNvSpPr txBox="1"/>
          <p:nvPr/>
        </p:nvSpPr>
        <p:spPr>
          <a:xfrm>
            <a:off x="5159102" y="654142"/>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若化頂上圓光。或一二三四由旬。或百千萬億由旬。諸佛光明。或照一二佛剎。或照百千佛剎。惟阿彌陀佛。光明普照無量無邊無數佛剎。</a:t>
            </a:r>
          </a:p>
        </p:txBody>
      </p:sp>
      <p:sp>
        <p:nvSpPr>
          <p:cNvPr id="6" name="匾額 5" descr="佛學概要十四講表 習講">
            <a:extLst>
              <a:ext uri="{FF2B5EF4-FFF2-40B4-BE49-F238E27FC236}">
                <a16:creationId xmlns:a16="http://schemas.microsoft.com/office/drawing/2014/main" id="{DCA9A47E-D94D-AEC1-3B87-AF2D01E1D86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Tree>
    <p:extLst>
      <p:ext uri="{BB962C8B-B14F-4D97-AF65-F5344CB8AC3E}">
        <p14:creationId xmlns:p14="http://schemas.microsoft.com/office/powerpoint/2010/main" val="25396643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49689AF4-FF3A-8618-0A62-5F02F9E7612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54E707A6-2838-1271-1E29-A8CD0C46E69D}"/>
              </a:ext>
            </a:extLst>
          </p:cNvPr>
          <p:cNvSpPr txBox="1"/>
          <p:nvPr/>
        </p:nvSpPr>
        <p:spPr>
          <a:xfrm>
            <a:off x="2819226" y="70982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次正顯彌陀獨勝之因。上品云「清淨莊嚴，超踰十方」。今品又曰「十方諸佛所不能及」。下復云「光中極尊，佛中之王」。於平等法中，而又有如是差別者，蓋由於前世求道之本願不同也。至成佛時，每如其本願而現光明，皆自然成就，不因計劃與安排。</a:t>
            </a:r>
          </a:p>
        </p:txBody>
      </p:sp>
      <p:sp>
        <p:nvSpPr>
          <p:cNvPr id="4" name="文字方塊 3">
            <a:extLst>
              <a:ext uri="{FF2B5EF4-FFF2-40B4-BE49-F238E27FC236}">
                <a16:creationId xmlns:a16="http://schemas.microsoft.com/office/drawing/2014/main" id="{23BB5E98-B556-EC8E-F8E7-01E1494B68B9}"/>
              </a:ext>
            </a:extLst>
          </p:cNvPr>
          <p:cNvSpPr txBox="1"/>
          <p:nvPr/>
        </p:nvSpPr>
        <p:spPr>
          <a:xfrm>
            <a:off x="8039422"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諸佛光明所照遠近。本其前世求道。所願功德大小不同。至作佛時。各自得之。自在所作。不為預計。</a:t>
            </a:r>
          </a:p>
        </p:txBody>
      </p:sp>
    </p:spTree>
    <p:extLst>
      <p:ext uri="{BB962C8B-B14F-4D97-AF65-F5344CB8AC3E}">
        <p14:creationId xmlns:p14="http://schemas.microsoft.com/office/powerpoint/2010/main" val="20416608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BD581E59-A0D7-09B7-E92E-47DF17D60BD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FE63690C-6F04-ABFF-83CB-A4A2E56D7FDA}"/>
              </a:ext>
            </a:extLst>
          </p:cNvPr>
          <p:cNvSpPr txBox="1"/>
          <p:nvPr/>
        </p:nvSpPr>
        <p:spPr>
          <a:xfrm>
            <a:off x="6349555" y="686339"/>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因果如一，是故「勝於日月之明，千億萬倍。光中極尊。佛中之王。」</a:t>
            </a:r>
          </a:p>
        </p:txBody>
      </p:sp>
      <p:sp>
        <p:nvSpPr>
          <p:cNvPr id="4" name="文字方塊 3">
            <a:extLst>
              <a:ext uri="{FF2B5EF4-FFF2-40B4-BE49-F238E27FC236}">
                <a16:creationId xmlns:a16="http://schemas.microsoft.com/office/drawing/2014/main" id="{80F66F38-C5B3-E334-A4DF-A20B874C0E94}"/>
              </a:ext>
            </a:extLst>
          </p:cNvPr>
          <p:cNvSpPr txBox="1"/>
          <p:nvPr/>
        </p:nvSpPr>
        <p:spPr>
          <a:xfrm>
            <a:off x="8543478" y="65414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阿彌陀佛。光明善好。勝於日月之明。千億萬倍。光中極尊。佛中之王。</a:t>
            </a:r>
          </a:p>
        </p:txBody>
      </p:sp>
    </p:spTree>
    <p:extLst>
      <p:ext uri="{BB962C8B-B14F-4D97-AF65-F5344CB8AC3E}">
        <p14:creationId xmlns:p14="http://schemas.microsoft.com/office/powerpoint/2010/main" val="32159774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54102091-E957-74EF-CF1C-BF5001CB5EB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6" name="文字方塊 5">
            <a:extLst>
              <a:ext uri="{FF2B5EF4-FFF2-40B4-BE49-F238E27FC236}">
                <a16:creationId xmlns:a16="http://schemas.microsoft.com/office/drawing/2014/main" id="{DE1C6AC8-74F3-FFED-7A05-86E6B044609C}"/>
              </a:ext>
            </a:extLst>
          </p:cNvPr>
          <p:cNvSpPr txBox="1"/>
          <p:nvPr/>
        </p:nvSpPr>
        <p:spPr>
          <a:xfrm>
            <a:off x="5021664" y="709820"/>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此段是本品之三，顯光明之十二勝名。此十二光明，稱十二光佛，均為無量壽佛之異名。亦正是法藏成佛之果覺。</a:t>
            </a:r>
          </a:p>
        </p:txBody>
      </p:sp>
      <p:sp>
        <p:nvSpPr>
          <p:cNvPr id="8" name="文字方塊 7">
            <a:extLst>
              <a:ext uri="{FF2B5EF4-FFF2-40B4-BE49-F238E27FC236}">
                <a16:creationId xmlns:a16="http://schemas.microsoft.com/office/drawing/2014/main" id="{368279F5-DCAB-D9B7-421C-8CBF69363623}"/>
              </a:ext>
            </a:extLst>
          </p:cNvPr>
          <p:cNvSpPr txBox="1"/>
          <p:nvPr/>
        </p:nvSpPr>
        <p:spPr>
          <a:xfrm>
            <a:off x="7585302" y="654142"/>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是故無量壽佛。亦號無量光佛。亦號無邊光佛。無礙光佛。無等光佛。亦號智慧光。常照光。清淨光。歡喜光。解脫光。安隱光。超日月光。不思議光。</a:t>
            </a:r>
          </a:p>
        </p:txBody>
      </p:sp>
      <p:sp>
        <p:nvSpPr>
          <p:cNvPr id="9" name="文字方塊 8">
            <a:extLst>
              <a:ext uri="{FF2B5EF4-FFF2-40B4-BE49-F238E27FC236}">
                <a16:creationId xmlns:a16="http://schemas.microsoft.com/office/drawing/2014/main" id="{EE66F74A-9D56-A838-1285-65A5A0F10DE3}"/>
              </a:ext>
            </a:extLst>
          </p:cNvPr>
          <p:cNvSpPr txBox="1"/>
          <p:nvPr/>
        </p:nvSpPr>
        <p:spPr>
          <a:xfrm>
            <a:off x="1214922" y="693490"/>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「無量光佛」，曇鸞大師</a:t>
            </a:r>
            <a:r>
              <a:rPr lang="en-US" altLang="zh-TW" sz="2800" dirty="0">
                <a:solidFill>
                  <a:schemeClr val="bg1">
                    <a:lumMod val="95000"/>
                  </a:schemeClr>
                </a:solidFill>
              </a:rPr>
              <a:t>《</a:t>
            </a:r>
            <a:r>
              <a:rPr lang="zh-TW" altLang="en-US" sz="2800" dirty="0">
                <a:solidFill>
                  <a:schemeClr val="bg1">
                    <a:lumMod val="95000"/>
                  </a:schemeClr>
                </a:solidFill>
              </a:rPr>
              <a:t>讚阿彌陀佛偈</a:t>
            </a:r>
            <a:r>
              <a:rPr lang="en-US" altLang="zh-TW" sz="2800" dirty="0">
                <a:solidFill>
                  <a:schemeClr val="bg1">
                    <a:lumMod val="95000"/>
                  </a:schemeClr>
                </a:solidFill>
              </a:rPr>
              <a:t>》</a:t>
            </a:r>
            <a:r>
              <a:rPr lang="zh-TW" altLang="en-US" sz="2800" dirty="0">
                <a:solidFill>
                  <a:schemeClr val="bg1">
                    <a:lumMod val="95000"/>
                  </a:schemeClr>
                </a:solidFill>
              </a:rPr>
              <a:t>曰：「智慧光明不可量，故佛又號無量光。有量諸相蒙光曉，是故稽首真實明。」大師此讚，深契聖心。直指光明即是智慧，智光不二。</a:t>
            </a:r>
          </a:p>
        </p:txBody>
      </p:sp>
    </p:spTree>
    <p:extLst>
      <p:ext uri="{BB962C8B-B14F-4D97-AF65-F5344CB8AC3E}">
        <p14:creationId xmlns:p14="http://schemas.microsoft.com/office/powerpoint/2010/main" val="3213405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AB035B8-B7B3-D507-3F45-05FF8B629EF9}"/>
              </a:ext>
            </a:extLst>
          </p:cNvPr>
          <p:cNvSpPr txBox="1"/>
          <p:nvPr/>
        </p:nvSpPr>
        <p:spPr>
          <a:xfrm>
            <a:off x="1702718" y="709820"/>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曇師讚曰：「光雲無礙如虛空，故佛又號無礙光。一切有礙蒙光澤，是故頂禮難思議」。其意為，光如虛空，故無障礙。本體常寂，妙用無窮。自在無礙，光明遍照，一切有礙（有情），皆蒙光益。故云「難思議」也。</a:t>
            </a:r>
          </a:p>
        </p:txBody>
      </p:sp>
      <p:sp>
        <p:nvSpPr>
          <p:cNvPr id="5" name="匾額 4" descr="佛學概要十四講表 習講">
            <a:extLst>
              <a:ext uri="{FF2B5EF4-FFF2-40B4-BE49-F238E27FC236}">
                <a16:creationId xmlns:a16="http://schemas.microsoft.com/office/drawing/2014/main" id="{752A82AE-9849-BCFD-553F-3DAAD3DA8B3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EC809E5F-D8A9-FF69-6A9B-4747AEFD2453}"/>
              </a:ext>
            </a:extLst>
          </p:cNvPr>
          <p:cNvSpPr txBox="1"/>
          <p:nvPr/>
        </p:nvSpPr>
        <p:spPr>
          <a:xfrm>
            <a:off x="5735166" y="693490"/>
            <a:ext cx="503214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「無邊光佛」。</a:t>
            </a:r>
            <a:r>
              <a:rPr lang="en-US" altLang="zh-TW" sz="2800" dirty="0">
                <a:solidFill>
                  <a:schemeClr val="bg1">
                    <a:lumMod val="95000"/>
                  </a:schemeClr>
                </a:solidFill>
              </a:rPr>
              <a:t>《</a:t>
            </a:r>
            <a:r>
              <a:rPr lang="zh-TW" altLang="en-US" sz="2800" dirty="0">
                <a:solidFill>
                  <a:schemeClr val="bg1">
                    <a:lumMod val="95000"/>
                  </a:schemeClr>
                </a:solidFill>
              </a:rPr>
              <a:t>讚阿彌陀佛偈</a:t>
            </a:r>
            <a:r>
              <a:rPr lang="en-US" altLang="zh-TW" sz="2800" dirty="0">
                <a:solidFill>
                  <a:schemeClr val="bg1">
                    <a:lumMod val="95000"/>
                  </a:schemeClr>
                </a:solidFill>
              </a:rPr>
              <a:t>》</a:t>
            </a:r>
            <a:r>
              <a:rPr lang="zh-TW" altLang="en-US" sz="2800" dirty="0">
                <a:solidFill>
                  <a:schemeClr val="bg1">
                    <a:lumMod val="95000"/>
                  </a:schemeClr>
                </a:solidFill>
              </a:rPr>
              <a:t>云：「解脫光輪無限齊，故佛又號無邊光。蒙光觸者離有無，是故稽首平等覺。」曇師此讚，遠勝餘師。義寂解「無邊」曰「無邊際故」。淨影曰：「廣也」。皆不如曇師之圓妙。曇師以解脫光註無邊光。解脫者，涅槃三德之一。</a:t>
            </a:r>
          </a:p>
        </p:txBody>
      </p:sp>
    </p:spTree>
    <p:extLst>
      <p:ext uri="{BB962C8B-B14F-4D97-AF65-F5344CB8AC3E}">
        <p14:creationId xmlns:p14="http://schemas.microsoft.com/office/powerpoint/2010/main" val="3242906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15BE8ED0-E32E-4018-B51E-8BDFE01132ED}"/>
              </a:ext>
            </a:extLst>
          </p:cNvPr>
          <p:cNvSpPr txBox="1"/>
          <p:nvPr/>
        </p:nvSpPr>
        <p:spPr>
          <a:xfrm>
            <a:off x="5340280" y="693490"/>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「智慧光」。曇師讚云：「佛光能破無明闇，故佛又號智慧光。」彼佛智光，能蕩除我等無明心垢，惠予我等真實之利</a:t>
            </a:r>
            <a:r>
              <a:rPr lang="zh-CN" altLang="en-US" sz="2800" dirty="0">
                <a:solidFill>
                  <a:schemeClr val="bg1">
                    <a:lumMod val="95000"/>
                  </a:schemeClr>
                </a:solidFill>
              </a:rPr>
              <a:t>。</a:t>
            </a:r>
            <a:endParaRPr lang="zh-TW" altLang="en-US" sz="2800" dirty="0">
              <a:solidFill>
                <a:schemeClr val="bg1">
                  <a:lumMod val="95000"/>
                </a:schemeClr>
              </a:solidFill>
            </a:endParaRPr>
          </a:p>
        </p:txBody>
      </p:sp>
      <p:sp>
        <p:nvSpPr>
          <p:cNvPr id="3" name="匾額 2" descr="佛學概要十四講表 習講">
            <a:extLst>
              <a:ext uri="{FF2B5EF4-FFF2-40B4-BE49-F238E27FC236}">
                <a16:creationId xmlns:a16="http://schemas.microsoft.com/office/drawing/2014/main" id="{E5844B35-E463-A19D-FF7B-74752670081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4" name="文字方塊 3">
            <a:extLst>
              <a:ext uri="{FF2B5EF4-FFF2-40B4-BE49-F238E27FC236}">
                <a16:creationId xmlns:a16="http://schemas.microsoft.com/office/drawing/2014/main" id="{B041A950-1915-9EB4-0C44-57379A38EFBF}"/>
              </a:ext>
            </a:extLst>
          </p:cNvPr>
          <p:cNvSpPr txBox="1"/>
          <p:nvPr/>
        </p:nvSpPr>
        <p:spPr>
          <a:xfrm>
            <a:off x="7898015" y="693490"/>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「無等光佛」見唐、宋譯。</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為「無對光佛」。曇師讚曰：「清淨光明無有對，故佛又號無對光。」無對與無等之義同，無有等對，即是絕待。</a:t>
            </a:r>
          </a:p>
        </p:txBody>
      </p:sp>
      <p:sp>
        <p:nvSpPr>
          <p:cNvPr id="5" name="文字方塊 4">
            <a:extLst>
              <a:ext uri="{FF2B5EF4-FFF2-40B4-BE49-F238E27FC236}">
                <a16:creationId xmlns:a16="http://schemas.microsoft.com/office/drawing/2014/main" id="{889984BF-7F10-9B27-D051-E736AE76FAD0}"/>
              </a:ext>
            </a:extLst>
          </p:cNvPr>
          <p:cNvSpPr txBox="1"/>
          <p:nvPr/>
        </p:nvSpPr>
        <p:spPr>
          <a:xfrm>
            <a:off x="1702718" y="693490"/>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「常照光」。見</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。常寂光中，寂而常照，故名常照光。</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為「不斷光」。曇師讚曰：「光明一切時普照，故佛又號不斷光。」一切時普照，正是常照之義。</a:t>
            </a:r>
          </a:p>
        </p:txBody>
      </p:sp>
    </p:spTree>
    <p:extLst>
      <p:ext uri="{BB962C8B-B14F-4D97-AF65-F5344CB8AC3E}">
        <p14:creationId xmlns:p14="http://schemas.microsoft.com/office/powerpoint/2010/main" val="2801309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62396499-9D6C-BED4-3542-D50181CB21CB}"/>
              </a:ext>
            </a:extLst>
          </p:cNvPr>
          <p:cNvSpPr txBox="1"/>
          <p:nvPr/>
        </p:nvSpPr>
        <p:spPr>
          <a:xfrm>
            <a:off x="5904426" y="745824"/>
            <a:ext cx="126188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「歡喜光」。曇師讚曰：「慈光遐被施安樂，故佛又號歡喜光。」</a:t>
            </a:r>
          </a:p>
        </p:txBody>
      </p:sp>
      <p:sp>
        <p:nvSpPr>
          <p:cNvPr id="3" name="匾額 2" descr="佛學概要十四講表 習講">
            <a:extLst>
              <a:ext uri="{FF2B5EF4-FFF2-40B4-BE49-F238E27FC236}">
                <a16:creationId xmlns:a16="http://schemas.microsoft.com/office/drawing/2014/main" id="{D417AAC4-4B5B-A3A0-0C20-F8B3304719B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4" name="文字方塊 3">
            <a:extLst>
              <a:ext uri="{FF2B5EF4-FFF2-40B4-BE49-F238E27FC236}">
                <a16:creationId xmlns:a16="http://schemas.microsoft.com/office/drawing/2014/main" id="{06428C60-8559-24B8-2C8B-36C8EF9988B2}"/>
              </a:ext>
            </a:extLst>
          </p:cNvPr>
          <p:cNvSpPr txBox="1"/>
          <p:nvPr/>
        </p:nvSpPr>
        <p:spPr>
          <a:xfrm>
            <a:off x="7359406" y="693490"/>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「清淨光」。曇師讚曰：「道光明朗色超絕，故佛又號清淨光。一蒙光照罪垢除，皆得解脫故頂禮。」故知此光明朗離垢，復能為眾生消除貪濁與罪垢，故號為清淨光。</a:t>
            </a:r>
          </a:p>
        </p:txBody>
      </p:sp>
      <p:sp>
        <p:nvSpPr>
          <p:cNvPr id="5" name="文字方塊 4">
            <a:extLst>
              <a:ext uri="{FF2B5EF4-FFF2-40B4-BE49-F238E27FC236}">
                <a16:creationId xmlns:a16="http://schemas.microsoft.com/office/drawing/2014/main" id="{DF58713C-5EE1-9B38-FD4B-5E244DBC67BB}"/>
              </a:ext>
            </a:extLst>
          </p:cNvPr>
          <p:cNvSpPr txBox="1"/>
          <p:nvPr/>
        </p:nvSpPr>
        <p:spPr>
          <a:xfrm>
            <a:off x="2056058" y="728092"/>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「解脫光」見</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無之。故古諸師，未有註釋。但</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中有炎王與無稱兩光，曇師讚曰：「佛光照耀最第一，故佛又號光炎王。三塗黑暗蒙光啟，是故頂禮大應供。」</a:t>
            </a:r>
          </a:p>
        </p:txBody>
      </p:sp>
    </p:spTree>
    <p:extLst>
      <p:ext uri="{BB962C8B-B14F-4D97-AF65-F5344CB8AC3E}">
        <p14:creationId xmlns:p14="http://schemas.microsoft.com/office/powerpoint/2010/main" val="7558548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4ADFD4C-E524-0623-EED9-ABD53C50757F}"/>
              </a:ext>
            </a:extLst>
          </p:cNvPr>
          <p:cNvSpPr txBox="1"/>
          <p:nvPr/>
        </p:nvSpPr>
        <p:spPr>
          <a:xfrm>
            <a:off x="2566814" y="693490"/>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超日月光」。曇師讚曰：「光明照耀過日月，故佛號超日月光。」日光能照一切有形，生長天地萬物。但不能照無形，不能透鐵圍山（故不能照兩鐵圍山之間），不能照明人之本心。超日明三昧勝之。但彌陀光明，又遠勝此三昧。故名超日月光也。</a:t>
            </a:r>
          </a:p>
        </p:txBody>
      </p:sp>
      <p:sp>
        <p:nvSpPr>
          <p:cNvPr id="6" name="匾額 5" descr="佛學概要十四講表 習講">
            <a:extLst>
              <a:ext uri="{FF2B5EF4-FFF2-40B4-BE49-F238E27FC236}">
                <a16:creationId xmlns:a16="http://schemas.microsoft.com/office/drawing/2014/main" id="{79FB688C-E7EE-B9E1-0508-C234F8BF278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7" name="文字方塊 6">
            <a:extLst>
              <a:ext uri="{FF2B5EF4-FFF2-40B4-BE49-F238E27FC236}">
                <a16:creationId xmlns:a16="http://schemas.microsoft.com/office/drawing/2014/main" id="{9535EAD4-A555-1F16-804D-B7C9B8B12717}"/>
              </a:ext>
            </a:extLst>
          </p:cNvPr>
          <p:cNvSpPr txBox="1"/>
          <p:nvPr/>
        </p:nvSpPr>
        <p:spPr>
          <a:xfrm>
            <a:off x="7420392" y="693490"/>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「安隱光」見</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。安隱與安穩同。身安心穩也。五濁八苦不能撓，故曰安。山崩地陷不能動，故曰穩。彌陀於寂靜妙常中，妙光普照，咸令眾生，安隱快樂，離諸生滅，是名安隱光。</a:t>
            </a:r>
          </a:p>
        </p:txBody>
      </p:sp>
    </p:spTree>
    <p:extLst>
      <p:ext uri="{BB962C8B-B14F-4D97-AF65-F5344CB8AC3E}">
        <p14:creationId xmlns:p14="http://schemas.microsoft.com/office/powerpoint/2010/main" val="26279233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0F40524-33DF-DB51-3CF1-B8EEDBD4A2C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6" name="文字方塊 5">
            <a:extLst>
              <a:ext uri="{FF2B5EF4-FFF2-40B4-BE49-F238E27FC236}">
                <a16:creationId xmlns:a16="http://schemas.microsoft.com/office/drawing/2014/main" id="{EC31A7E5-9799-549C-28EB-D3FE03EB48EE}"/>
              </a:ext>
            </a:extLst>
          </p:cNvPr>
          <p:cNvSpPr txBox="1"/>
          <p:nvPr/>
        </p:nvSpPr>
        <p:spPr>
          <a:xfrm>
            <a:off x="6823992" y="709820"/>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「不思議光」見唐宋兩譯。</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開為「難思光」與「無稱光」。按難思即不可思，無稱即不可議也。曇師讚曰：「其光除佛莫能測，故佛又號難思光。」「神光離相不可名，故佛又號無稱光。」光離光相，故除佛莫測。</a:t>
            </a:r>
          </a:p>
        </p:txBody>
      </p:sp>
    </p:spTree>
    <p:extLst>
      <p:ext uri="{BB962C8B-B14F-4D97-AF65-F5344CB8AC3E}">
        <p14:creationId xmlns:p14="http://schemas.microsoft.com/office/powerpoint/2010/main" val="150612964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E5DF32EA-8802-B37B-A8D5-789E8116F5E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8" name="文字方塊 7">
            <a:extLst>
              <a:ext uri="{FF2B5EF4-FFF2-40B4-BE49-F238E27FC236}">
                <a16:creationId xmlns:a16="http://schemas.microsoft.com/office/drawing/2014/main" id="{A3325852-A801-3EC4-2A67-4D36F89B61C0}"/>
              </a:ext>
            </a:extLst>
          </p:cNvPr>
          <p:cNvSpPr txBox="1"/>
          <p:nvPr/>
        </p:nvSpPr>
        <p:spPr>
          <a:xfrm>
            <a:off x="6455246" y="723353"/>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如是光明。普照十方一切世界。其有眾生。遇斯光者。垢滅善生。身意柔軟。若在三途極苦之處。見此光明皆得休息。命終皆得解脫。若有眾生聞其光明威神功德。日夜稱說。至心不斷。隨意所願。得生其國。</a:t>
            </a:r>
          </a:p>
        </p:txBody>
      </p:sp>
      <p:sp>
        <p:nvSpPr>
          <p:cNvPr id="9" name="文字方塊 8">
            <a:extLst>
              <a:ext uri="{FF2B5EF4-FFF2-40B4-BE49-F238E27FC236}">
                <a16:creationId xmlns:a16="http://schemas.microsoft.com/office/drawing/2014/main" id="{EA38EA04-12D2-31BF-E755-3BA07FACE550}"/>
              </a:ext>
            </a:extLst>
          </p:cNvPr>
          <p:cNvSpPr txBox="1"/>
          <p:nvPr/>
        </p:nvSpPr>
        <p:spPr>
          <a:xfrm>
            <a:off x="4510737" y="798158"/>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右段是本品之四，顯彌陀光明妙用之殊勝。是為第十四「觸光安樂願」之成就。</a:t>
            </a:r>
          </a:p>
        </p:txBody>
      </p:sp>
      <p:sp>
        <p:nvSpPr>
          <p:cNvPr id="2" name="文字方塊 1">
            <a:extLst>
              <a:ext uri="{FF2B5EF4-FFF2-40B4-BE49-F238E27FC236}">
                <a16:creationId xmlns:a16="http://schemas.microsoft.com/office/drawing/2014/main" id="{FAB04A71-40C2-6DD4-7903-981DCCD4B814}"/>
              </a:ext>
            </a:extLst>
          </p:cNvPr>
          <p:cNvSpPr txBox="1"/>
          <p:nvPr/>
        </p:nvSpPr>
        <p:spPr>
          <a:xfrm>
            <a:off x="391667" y="723353"/>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其有眾生，遇斯光者」，表佛光雖普照十方，無邊無礙。但以眾生根性不同，其根下緣劣者，喻如覆盆絕照，日光雖遍，但人覆盆於頂，則不見光明，故有能遇與不遇者。若有機緣，「遇斯光者」，則必獲如下之光益。</a:t>
            </a:r>
          </a:p>
        </p:txBody>
      </p:sp>
    </p:spTree>
    <p:extLst>
      <p:ext uri="{BB962C8B-B14F-4D97-AF65-F5344CB8AC3E}">
        <p14:creationId xmlns:p14="http://schemas.microsoft.com/office/powerpoint/2010/main" val="1632813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D1C8A61B-6D9C-B5EC-A3CF-E42F85FC7A0D}"/>
              </a:ext>
            </a:extLst>
          </p:cNvPr>
          <p:cNvSpPr txBox="1"/>
          <p:nvPr/>
        </p:nvSpPr>
        <p:spPr>
          <a:xfrm>
            <a:off x="462306" y="721938"/>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三途」。途者。道也。三途者，火途、血途、刀途也。小獄兼寒熱，大地獄唯在熱。從熱而言，故地獄名為火途。畜生互相噉食，故云血途。餓鬼常被驅逼，故名刀途。惡趣眾生，在極苦處，蒙佛光照，其苦休止，而得安息。故云「皆得休息」。「命終得解脫」。正是願文中，慈心作善，往生極樂之意。由上可見三途極苦之眾生，以見光故，尚能息苦，命終往生，故知彌陀願力，威光攝受之力，俱不可思議。</a:t>
            </a:r>
          </a:p>
        </p:txBody>
      </p:sp>
      <p:sp>
        <p:nvSpPr>
          <p:cNvPr id="6" name="文字方塊 5">
            <a:extLst>
              <a:ext uri="{FF2B5EF4-FFF2-40B4-BE49-F238E27FC236}">
                <a16:creationId xmlns:a16="http://schemas.microsoft.com/office/drawing/2014/main" id="{D299E7E5-3FF2-4C61-549F-96EA20D61BD2}"/>
              </a:ext>
            </a:extLst>
          </p:cNvPr>
          <p:cNvSpPr txBox="1"/>
          <p:nvPr/>
        </p:nvSpPr>
        <p:spPr>
          <a:xfrm>
            <a:off x="7828909" y="693490"/>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「垢滅」，</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為「三垢消滅」，三垢即貪瞋癡之三毒。「善生」者，</a:t>
            </a:r>
            <a:r>
              <a:rPr lang="en-US" altLang="zh-TW" sz="2800" dirty="0">
                <a:solidFill>
                  <a:schemeClr val="bg1">
                    <a:lumMod val="95000"/>
                  </a:schemeClr>
                </a:solidFill>
              </a:rPr>
              <a:t>《</a:t>
            </a:r>
            <a:r>
              <a:rPr lang="zh-TW" altLang="en-US" sz="2800" dirty="0">
                <a:solidFill>
                  <a:schemeClr val="bg1">
                    <a:lumMod val="95000"/>
                  </a:schemeClr>
                </a:solidFill>
              </a:rPr>
              <a:t>十住毘婆沙論</a:t>
            </a:r>
            <a:r>
              <a:rPr lang="en-US" altLang="zh-TW" sz="2800" dirty="0">
                <a:solidFill>
                  <a:schemeClr val="bg1">
                    <a:lumMod val="95000"/>
                  </a:schemeClr>
                </a:solidFill>
              </a:rPr>
              <a:t>》</a:t>
            </a:r>
            <a:r>
              <a:rPr lang="zh-TW" altLang="en-US" sz="2800" dirty="0">
                <a:solidFill>
                  <a:schemeClr val="bg1">
                    <a:lumMod val="95000"/>
                  </a:schemeClr>
                </a:solidFill>
              </a:rPr>
              <a:t>曰：「善根者不貪不恚不癡。一切善法從此三生。」「身意」，即身、口、意三業。「柔軟」謂心柔和而隨順於道。</a:t>
            </a:r>
          </a:p>
        </p:txBody>
      </p:sp>
    </p:spTree>
    <p:extLst>
      <p:ext uri="{BB962C8B-B14F-4D97-AF65-F5344CB8AC3E}">
        <p14:creationId xmlns:p14="http://schemas.microsoft.com/office/powerpoint/2010/main" val="39038896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E4A84CDD-BADD-4298-3A37-47174784433C}"/>
              </a:ext>
            </a:extLst>
          </p:cNvPr>
          <p:cNvSpPr txBox="1"/>
          <p:nvPr/>
        </p:nvSpPr>
        <p:spPr>
          <a:xfrm>
            <a:off x="7248500" y="693490"/>
            <a:ext cx="3570208" cy="547260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「若有眾生聞其光明</a:t>
            </a:r>
            <a:r>
              <a:rPr lang="en-US" altLang="zh-TW" sz="2800" dirty="0">
                <a:solidFill>
                  <a:schemeClr val="bg1">
                    <a:lumMod val="95000"/>
                  </a:schemeClr>
                </a:solidFill>
              </a:rPr>
              <a:t>……</a:t>
            </a:r>
            <a:r>
              <a:rPr lang="zh-TW" altLang="en-US" sz="2800" dirty="0">
                <a:solidFill>
                  <a:schemeClr val="bg1">
                    <a:lumMod val="95000"/>
                  </a:schemeClr>
                </a:solidFill>
              </a:rPr>
              <a:t>日夜稱說，至心不斷</a:t>
            </a:r>
            <a:r>
              <a:rPr lang="en-US" altLang="zh-TW" sz="2800" dirty="0">
                <a:solidFill>
                  <a:schemeClr val="bg1">
                    <a:lumMod val="95000"/>
                  </a:schemeClr>
                </a:solidFill>
              </a:rPr>
              <a:t>……</a:t>
            </a:r>
            <a:r>
              <a:rPr lang="zh-TW" altLang="en-US" sz="2800" dirty="0">
                <a:solidFill>
                  <a:schemeClr val="bg1">
                    <a:lumMod val="95000"/>
                  </a:schemeClr>
                </a:solidFill>
              </a:rPr>
              <a:t>」此段指聞佛光明之德，日夜稱說者，亦皆「隨意所願，得生其國」。信樂持名，亦是日夜稱說之義。且信願持名是往生正因，故皆隨願得生也。</a:t>
            </a:r>
          </a:p>
        </p:txBody>
      </p:sp>
      <p:sp>
        <p:nvSpPr>
          <p:cNvPr id="3" name="匾額 2" descr="佛學概要十四講表 習講">
            <a:extLst>
              <a:ext uri="{FF2B5EF4-FFF2-40B4-BE49-F238E27FC236}">
                <a16:creationId xmlns:a16="http://schemas.microsoft.com/office/drawing/2014/main" id="{C0903C56-CD93-1519-875C-4E54A96B27B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Tree>
    <p:extLst>
      <p:ext uri="{BB962C8B-B14F-4D97-AF65-F5344CB8AC3E}">
        <p14:creationId xmlns:p14="http://schemas.microsoft.com/office/powerpoint/2010/main" val="3455806190"/>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A87CB52A-784E-C04F-CB67-E6D556EE363D}"/>
              </a:ext>
            </a:extLst>
          </p:cNvPr>
          <p:cNvSpPr txBox="1"/>
          <p:nvPr/>
        </p:nvSpPr>
        <p:spPr>
          <a:xfrm>
            <a:off x="125432" y="0"/>
            <a:ext cx="12064864" cy="2095702"/>
          </a:xfrm>
          <a:prstGeom prst="rect">
            <a:avLst/>
          </a:prstGeom>
          <a:noFill/>
        </p:spPr>
        <p:txBody>
          <a:bodyPr wrap="square" rtlCol="0">
            <a:spAutoFit/>
          </a:bodyPr>
          <a:lstStyle/>
          <a:p>
            <a:pPr>
              <a:lnSpc>
                <a:spcPts val="2600"/>
              </a:lnSpc>
            </a:pPr>
            <a:r>
              <a:rPr lang="zh-TW" altLang="en-US" sz="2600" dirty="0">
                <a:solidFill>
                  <a:schemeClr val="bg1"/>
                </a:solidFill>
              </a:rPr>
              <a:t>光明遍照第十二</a:t>
            </a:r>
          </a:p>
          <a:p>
            <a:pPr>
              <a:lnSpc>
                <a:spcPts val="2600"/>
              </a:lnSpc>
            </a:pPr>
            <a:r>
              <a:rPr lang="zh-TW" altLang="en-US" sz="2600" dirty="0">
                <a:solidFill>
                  <a:schemeClr val="bg1"/>
                </a:solidFill>
              </a:rPr>
              <a:t>佛告阿難。阿彌陀佛威神光明。最尊第一。十方諸佛。所不能及。遍照東方恆沙佛剎。南西北方。四維上下。亦復如是。若化頂上圓光。或一二三四由旬。或百千萬億由旬。諸佛光明。或照一二佛剎。或照百千佛剎。唯阿彌陀佛。光明普照無量無邊無數佛剎。諸佛光明所照遠近。本其前世求道所願功德大小不同。至作佛時。各自得之。自在所作不為預計。</a:t>
            </a:r>
          </a:p>
        </p:txBody>
      </p:sp>
      <p:sp>
        <p:nvSpPr>
          <p:cNvPr id="3" name="文字方塊 2">
            <a:extLst>
              <a:ext uri="{FF2B5EF4-FFF2-40B4-BE49-F238E27FC236}">
                <a16:creationId xmlns:a16="http://schemas.microsoft.com/office/drawing/2014/main" id="{25E3D10D-6FBF-44AE-2B8B-579893521946}"/>
              </a:ext>
            </a:extLst>
          </p:cNvPr>
          <p:cNvSpPr txBox="1"/>
          <p:nvPr/>
        </p:nvSpPr>
        <p:spPr>
          <a:xfrm>
            <a:off x="62774" y="2144890"/>
            <a:ext cx="12064864" cy="4764894"/>
          </a:xfrm>
          <a:prstGeom prst="rect">
            <a:avLst/>
          </a:prstGeom>
          <a:noFill/>
        </p:spPr>
        <p:txBody>
          <a:bodyPr wrap="square" rtlCol="0">
            <a:spAutoFit/>
          </a:bodyPr>
          <a:lstStyle/>
          <a:p>
            <a:pPr>
              <a:lnSpc>
                <a:spcPts val="2600"/>
              </a:lnSpc>
            </a:pPr>
            <a:r>
              <a:rPr lang="en-US" altLang="zh-TW" sz="2600" b="1" dirty="0">
                <a:solidFill>
                  <a:schemeClr val="bg1"/>
                </a:solidFill>
              </a:rPr>
              <a:t>Chapter 12: The Light That Shines Universally</a:t>
            </a:r>
          </a:p>
          <a:p>
            <a:pPr>
              <a:lnSpc>
                <a:spcPts val="2600"/>
              </a:lnSpc>
            </a:pPr>
            <a:r>
              <a:rPr lang="en-US" altLang="zh-TW" sz="2600" b="1" dirty="0">
                <a:solidFill>
                  <a:schemeClr val="bg1"/>
                </a:solidFill>
              </a:rPr>
              <a:t>The Buddha said to </a:t>
            </a:r>
            <a:r>
              <a:rPr lang="en-US" altLang="zh-TW" sz="2600" b="1" dirty="0" err="1">
                <a:solidFill>
                  <a:schemeClr val="bg1"/>
                </a:solidFill>
              </a:rPr>
              <a:t>Ānanda</a:t>
            </a:r>
            <a:r>
              <a:rPr lang="en-US" altLang="zh-TW" sz="2600" b="1" dirty="0">
                <a:solidFill>
                  <a:schemeClr val="bg1"/>
                </a:solidFill>
              </a:rPr>
              <a:t>: The majestic light of </a:t>
            </a:r>
            <a:r>
              <a:rPr lang="en-US" altLang="zh-TW" sz="2600" b="1" dirty="0" err="1">
                <a:solidFill>
                  <a:schemeClr val="bg1"/>
                </a:solidFill>
              </a:rPr>
              <a:t>Amitābha</a:t>
            </a:r>
            <a:r>
              <a:rPr lang="en-US" altLang="zh-TW" sz="2600" b="1" dirty="0">
                <a:solidFill>
                  <a:schemeClr val="bg1"/>
                </a:solidFill>
              </a:rPr>
              <a:t> Buddha is supreme and foremost, surpassing that of all other Buddhas in the ten directions. None can equal it. His radiance pervades the Buddha-lands as numerous as the sands of the Ganges in the east, and likewise in the south, west, north, the four intermediate directions, above, and below. The transformed light from the crown of each Buddha may extend one, two, three, or four yojanas, or even hundreds of thousands of millions of yojanas. Some Buddhas’ lights illuminate one or two Buddha-lands; others illuminate hundreds or thousands. Yet only </a:t>
            </a:r>
            <a:r>
              <a:rPr lang="en-US" altLang="zh-TW" sz="2600" b="1" dirty="0" err="1">
                <a:solidFill>
                  <a:schemeClr val="bg1"/>
                </a:solidFill>
              </a:rPr>
              <a:t>Amitābha</a:t>
            </a:r>
            <a:r>
              <a:rPr lang="en-US" altLang="zh-TW" sz="2600" b="1" dirty="0">
                <a:solidFill>
                  <a:schemeClr val="bg1"/>
                </a:solidFill>
              </a:rPr>
              <a:t> Buddha’s light universally shines upon immeasurable, boundless, and countless Buddha-lands. The range of illumination of each Buddha’s light—whether near or far—depends upon the vows and the accumulation of merits and virtues made during their past cultivation on the path to Buddhahood. When they attain enlightenment, the light they e</a:t>
            </a:r>
            <a:r>
              <a:rPr lang="en-US" altLang="zh-CN" sz="2600" b="1" dirty="0">
                <a:solidFill>
                  <a:schemeClr val="bg1"/>
                </a:solidFill>
              </a:rPr>
              <a:t>manate</a:t>
            </a:r>
            <a:r>
              <a:rPr lang="en-US" altLang="zh-TW" sz="2600" b="1" dirty="0">
                <a:solidFill>
                  <a:schemeClr val="bg1"/>
                </a:solidFill>
              </a:rPr>
              <a:t> naturally manifests according to those causes, without deliberate intention.</a:t>
            </a:r>
            <a:endParaRPr lang="zh-TW" altLang="en-US" sz="2600" b="1" dirty="0">
              <a:solidFill>
                <a:schemeClr val="bg1"/>
              </a:solidFill>
            </a:endParaRPr>
          </a:p>
        </p:txBody>
      </p:sp>
    </p:spTree>
    <p:extLst>
      <p:ext uri="{BB962C8B-B14F-4D97-AF65-F5344CB8AC3E}">
        <p14:creationId xmlns:p14="http://schemas.microsoft.com/office/powerpoint/2010/main" val="2148712433"/>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C264F2F-8E3A-7688-1CBA-159D3883DD46}"/>
              </a:ext>
            </a:extLst>
          </p:cNvPr>
          <p:cNvSpPr txBox="1"/>
          <p:nvPr/>
        </p:nvSpPr>
        <p:spPr>
          <a:xfrm>
            <a:off x="119886" y="117426"/>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阿彌陀佛光明善好。勝於日月之明。千億萬倍。光中極尊。佛中之王。是故無量壽佛。亦號無量光佛。亦號無邊光佛。無礙光佛。無等光佛。亦號智慧光。常照光。清淨光。歡喜光。解脫光。安穩光。超日月光。不思議光。如是光明。普照十方一切世界。其有眾生。遇斯光者。垢滅善生。身意柔軟。</a:t>
            </a:r>
          </a:p>
        </p:txBody>
      </p:sp>
      <p:sp>
        <p:nvSpPr>
          <p:cNvPr id="5" name="文字方塊 4">
            <a:extLst>
              <a:ext uri="{FF2B5EF4-FFF2-40B4-BE49-F238E27FC236}">
                <a16:creationId xmlns:a16="http://schemas.microsoft.com/office/drawing/2014/main" id="{A4565B5E-7881-47B4-524E-2A8C1619A47C}"/>
              </a:ext>
            </a:extLst>
          </p:cNvPr>
          <p:cNvSpPr txBox="1"/>
          <p:nvPr/>
        </p:nvSpPr>
        <p:spPr>
          <a:xfrm>
            <a:off x="62774" y="2061642"/>
            <a:ext cx="12064864" cy="4708981"/>
          </a:xfrm>
          <a:prstGeom prst="rect">
            <a:avLst/>
          </a:prstGeom>
          <a:noFill/>
        </p:spPr>
        <p:txBody>
          <a:bodyPr wrap="square" rtlCol="0">
            <a:spAutoFit/>
          </a:bodyPr>
          <a:lstStyle/>
          <a:p>
            <a:pPr>
              <a:lnSpc>
                <a:spcPts val="3000"/>
              </a:lnSpc>
            </a:pPr>
            <a:r>
              <a:rPr lang="en-US" altLang="zh-TW" sz="2800" b="1" dirty="0" err="1">
                <a:solidFill>
                  <a:schemeClr val="bg1"/>
                </a:solidFill>
              </a:rPr>
              <a:t>Amitābha</a:t>
            </a:r>
            <a:r>
              <a:rPr lang="en-US" altLang="zh-TW" sz="2800" b="1" dirty="0">
                <a:solidFill>
                  <a:schemeClr val="bg1"/>
                </a:solidFill>
              </a:rPr>
              <a:t> Buddha’s light is exceedingly pure and wondrous, surpassing the brilliance of the sun and moon by billions upon billions of times. Among all lights, it is the most exalted; among all Buddhas, He is the King of Light. Therefore, the Buddha of Infinite Life is also called: The Buddha of Infinite Light, The Buddha of Boundless Light, The Buddha of Unhindered Light, The Buddha of Incomparable Light, The Buddha of Wisdom Light, The Buddha of Constant Light, The Buddha of Pure Light, The Buddha of Joyful Light, The Buddha of Liberating Light, The Buddha of Peaceful Light, The Buddha of Light Surpassing the Sun and Moon, and The Buddha of Inconceivable Light. Such radiant light pervades all worlds throughout the ten directions. Any sentient being who encounters this light will have their defilements removed and wholesome qualities arise; their body and mind become gentle and supple. </a:t>
            </a:r>
            <a:endParaRPr lang="zh-TW" altLang="en-US" sz="2800" b="1" dirty="0">
              <a:solidFill>
                <a:schemeClr val="bg1"/>
              </a:solidFill>
            </a:endParaRPr>
          </a:p>
        </p:txBody>
      </p:sp>
    </p:spTree>
    <p:extLst>
      <p:ext uri="{BB962C8B-B14F-4D97-AF65-F5344CB8AC3E}">
        <p14:creationId xmlns:p14="http://schemas.microsoft.com/office/powerpoint/2010/main" val="3082768561"/>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D789B01-3F29-CA63-E974-EA2BD0C308D9}"/>
              </a:ext>
            </a:extLst>
          </p:cNvPr>
          <p:cNvSpPr txBox="1"/>
          <p:nvPr/>
        </p:nvSpPr>
        <p:spPr>
          <a:xfrm>
            <a:off x="125549" y="405458"/>
            <a:ext cx="12064864" cy="861774"/>
          </a:xfrm>
          <a:prstGeom prst="rect">
            <a:avLst/>
          </a:prstGeom>
          <a:noFill/>
        </p:spPr>
        <p:txBody>
          <a:bodyPr wrap="square" rtlCol="0">
            <a:spAutoFit/>
          </a:bodyPr>
          <a:lstStyle/>
          <a:p>
            <a:pPr>
              <a:lnSpc>
                <a:spcPts val="3000"/>
              </a:lnSpc>
            </a:pPr>
            <a:r>
              <a:rPr lang="zh-TW" altLang="en-US" sz="2800" dirty="0">
                <a:solidFill>
                  <a:schemeClr val="bg1"/>
                </a:solidFill>
              </a:rPr>
              <a:t>若在三途極苦之處。見此光明皆得休息。命終皆得解脫。若有眾生聞其光明威神功德。日夜稱說。至心不斷。隨意所願。得生其國。</a:t>
            </a:r>
          </a:p>
        </p:txBody>
      </p:sp>
      <p:sp>
        <p:nvSpPr>
          <p:cNvPr id="5" name="文字方塊 4">
            <a:extLst>
              <a:ext uri="{FF2B5EF4-FFF2-40B4-BE49-F238E27FC236}">
                <a16:creationId xmlns:a16="http://schemas.microsoft.com/office/drawing/2014/main" id="{7B947E6C-3417-FC22-0EBC-70DAD9C509BA}"/>
              </a:ext>
            </a:extLst>
          </p:cNvPr>
          <p:cNvSpPr txBox="1"/>
          <p:nvPr/>
        </p:nvSpPr>
        <p:spPr>
          <a:xfrm>
            <a:off x="190550" y="1845618"/>
            <a:ext cx="12064864" cy="2400657"/>
          </a:xfrm>
          <a:prstGeom prst="rect">
            <a:avLst/>
          </a:prstGeom>
          <a:noFill/>
        </p:spPr>
        <p:txBody>
          <a:bodyPr wrap="square" rtlCol="0">
            <a:spAutoFit/>
          </a:bodyPr>
          <a:lstStyle/>
          <a:p>
            <a:pPr>
              <a:lnSpc>
                <a:spcPts val="3000"/>
              </a:lnSpc>
            </a:pPr>
            <a:r>
              <a:rPr lang="en-US" altLang="zh-TW" sz="2800" b="1" dirty="0">
                <a:solidFill>
                  <a:schemeClr val="bg1"/>
                </a:solidFill>
              </a:rPr>
              <a:t>Even those in the three evil realms, suffering the utmost torment—when they behold this light, they find relief and repose. At the end of their lives, they will attain liberation. If there are beings who hear of the majestic power and virtues of this Buddha’s light and, day and night, sincerely praise and recite it without interruption, then in accordance with their heartfelt aspirations, they will be reborn in His Land.</a:t>
            </a:r>
            <a:endParaRPr lang="zh-TW" altLang="en-US" sz="2800" b="1" dirty="0">
              <a:solidFill>
                <a:schemeClr val="bg1"/>
              </a:solidFill>
            </a:endParaRPr>
          </a:p>
        </p:txBody>
      </p:sp>
    </p:spTree>
    <p:extLst>
      <p:ext uri="{BB962C8B-B14F-4D97-AF65-F5344CB8AC3E}">
        <p14:creationId xmlns:p14="http://schemas.microsoft.com/office/powerpoint/2010/main" val="27589026"/>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C79ED3B7-E4BA-308A-2A60-19AADEC088C9}"/>
              </a:ext>
            </a:extLst>
          </p:cNvPr>
          <p:cNvPicPr>
            <a:picLocks noChangeAspect="1"/>
          </p:cNvPicPr>
          <p:nvPr/>
        </p:nvPicPr>
        <p:blipFill>
          <a:blip r:embed="rId3"/>
          <a:stretch>
            <a:fillRect/>
          </a:stretch>
        </p:blipFill>
        <p:spPr>
          <a:xfrm>
            <a:off x="6527254" y="4797947"/>
            <a:ext cx="1123940" cy="1656183"/>
          </a:xfrm>
          <a:prstGeom prst="rect">
            <a:avLst/>
          </a:prstGeom>
        </p:spPr>
      </p:pic>
      <p:pic>
        <p:nvPicPr>
          <p:cNvPr id="5" name="圖片 4">
            <a:extLst>
              <a:ext uri="{FF2B5EF4-FFF2-40B4-BE49-F238E27FC236}">
                <a16:creationId xmlns:a16="http://schemas.microsoft.com/office/drawing/2014/main" id="{3410F4C9-B370-26AA-176D-167C3E0B6308}"/>
              </a:ext>
            </a:extLst>
          </p:cNvPr>
          <p:cNvPicPr>
            <a:picLocks noChangeAspect="1"/>
          </p:cNvPicPr>
          <p:nvPr/>
        </p:nvPicPr>
        <p:blipFill>
          <a:blip r:embed="rId4"/>
          <a:stretch>
            <a:fillRect/>
          </a:stretch>
        </p:blipFill>
        <p:spPr>
          <a:xfrm>
            <a:off x="6758982" y="2794895"/>
            <a:ext cx="2173612" cy="2003052"/>
          </a:xfrm>
          <a:prstGeom prst="rect">
            <a:avLst/>
          </a:prstGeom>
        </p:spPr>
      </p:pic>
      <p:pic>
        <p:nvPicPr>
          <p:cNvPr id="6" name="圖片 5">
            <a:extLst>
              <a:ext uri="{FF2B5EF4-FFF2-40B4-BE49-F238E27FC236}">
                <a16:creationId xmlns:a16="http://schemas.microsoft.com/office/drawing/2014/main" id="{B1AF72D6-90E9-EB69-A142-EB11D05091CB}"/>
              </a:ext>
            </a:extLst>
          </p:cNvPr>
          <p:cNvPicPr>
            <a:picLocks noChangeAspect="1"/>
          </p:cNvPicPr>
          <p:nvPr/>
        </p:nvPicPr>
        <p:blipFill>
          <a:blip r:embed="rId5"/>
          <a:stretch>
            <a:fillRect/>
          </a:stretch>
        </p:blipFill>
        <p:spPr>
          <a:xfrm>
            <a:off x="0" y="0"/>
            <a:ext cx="12190413" cy="2827265"/>
          </a:xfrm>
          <a:prstGeom prst="rect">
            <a:avLst/>
          </a:prstGeom>
        </p:spPr>
      </p:pic>
      <p:sp>
        <p:nvSpPr>
          <p:cNvPr id="7" name="圖說文字: 雙折線 6">
            <a:extLst>
              <a:ext uri="{FF2B5EF4-FFF2-40B4-BE49-F238E27FC236}">
                <a16:creationId xmlns:a16="http://schemas.microsoft.com/office/drawing/2014/main" id="{0C9FDE80-BC21-2063-C865-DEB925C055BD}"/>
              </a:ext>
            </a:extLst>
          </p:cNvPr>
          <p:cNvSpPr/>
          <p:nvPr/>
        </p:nvSpPr>
        <p:spPr>
          <a:xfrm>
            <a:off x="9034710" y="4004741"/>
            <a:ext cx="574144" cy="2727345"/>
          </a:xfrm>
          <a:prstGeom prst="borderCallout3">
            <a:avLst>
              <a:gd name="adj1" fmla="val 48088"/>
              <a:gd name="adj2" fmla="val -2645"/>
              <a:gd name="adj3" fmla="val 48869"/>
              <a:gd name="adj4" fmla="val 2293"/>
              <a:gd name="adj5" fmla="val 48992"/>
              <a:gd name="adj6" fmla="val -62170"/>
              <a:gd name="adj7" fmla="val 27631"/>
              <a:gd name="adj8" fmla="val -69628"/>
            </a:avLst>
          </a:prstGeom>
          <a:solidFill>
            <a:schemeClr val="bg1"/>
          </a:solidFill>
          <a:ln w="190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國界嚴淨第十一</a:t>
            </a:r>
          </a:p>
        </p:txBody>
      </p:sp>
      <p:sp>
        <p:nvSpPr>
          <p:cNvPr id="8" name="圖說文字: 雙折線 7">
            <a:extLst>
              <a:ext uri="{FF2B5EF4-FFF2-40B4-BE49-F238E27FC236}">
                <a16:creationId xmlns:a16="http://schemas.microsoft.com/office/drawing/2014/main" id="{A466417D-A00C-BB9A-1BCA-62FD50C84600}"/>
              </a:ext>
            </a:extLst>
          </p:cNvPr>
          <p:cNvSpPr/>
          <p:nvPr/>
        </p:nvSpPr>
        <p:spPr>
          <a:xfrm>
            <a:off x="5521062" y="3861842"/>
            <a:ext cx="574144" cy="2827265"/>
          </a:xfrm>
          <a:prstGeom prst="borderCallout3">
            <a:avLst>
              <a:gd name="adj1" fmla="val 57608"/>
              <a:gd name="adj2" fmla="val 99739"/>
              <a:gd name="adj3" fmla="val 96526"/>
              <a:gd name="adj4" fmla="val 100525"/>
              <a:gd name="adj5" fmla="val 96293"/>
              <a:gd name="adj6" fmla="val 213709"/>
              <a:gd name="adj7" fmla="val 89845"/>
              <a:gd name="adj8" fmla="val 214435"/>
            </a:avLst>
          </a:prstGeom>
          <a:solidFill>
            <a:schemeClr val="bg1"/>
          </a:solidFill>
          <a:ln w="508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壽眾無量第十三</a:t>
            </a:r>
          </a:p>
        </p:txBody>
      </p:sp>
      <p:sp>
        <p:nvSpPr>
          <p:cNvPr id="9" name="圖說文字: 雙折線 8">
            <a:extLst>
              <a:ext uri="{FF2B5EF4-FFF2-40B4-BE49-F238E27FC236}">
                <a16:creationId xmlns:a16="http://schemas.microsoft.com/office/drawing/2014/main" id="{B8EEB8B0-EAC1-2552-D862-AE0089822618}"/>
              </a:ext>
            </a:extLst>
          </p:cNvPr>
          <p:cNvSpPr/>
          <p:nvPr/>
        </p:nvSpPr>
        <p:spPr>
          <a:xfrm>
            <a:off x="7753310" y="3861842"/>
            <a:ext cx="574144" cy="2943369"/>
          </a:xfrm>
          <a:prstGeom prst="borderCallout3">
            <a:avLst>
              <a:gd name="adj1" fmla="val 48088"/>
              <a:gd name="adj2" fmla="val -2645"/>
              <a:gd name="adj3" fmla="val 93783"/>
              <a:gd name="adj4" fmla="val 637"/>
              <a:gd name="adj5" fmla="val 94000"/>
              <a:gd name="adj6" fmla="val -58618"/>
              <a:gd name="adj7" fmla="val 86846"/>
              <a:gd name="adj8" fmla="val -62044"/>
            </a:avLst>
          </a:prstGeom>
          <a:solidFill>
            <a:schemeClr val="bg1"/>
          </a:solidFill>
          <a:ln w="190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光明遍照第十二</a:t>
            </a:r>
          </a:p>
        </p:txBody>
      </p:sp>
    </p:spTree>
    <p:extLst>
      <p:ext uri="{BB962C8B-B14F-4D97-AF65-F5344CB8AC3E}">
        <p14:creationId xmlns:p14="http://schemas.microsoft.com/office/powerpoint/2010/main" val="403548538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3A2EB09B-1D77-FFBE-3231-A4D61FAD28A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8" name="文字方塊 7">
            <a:extLst>
              <a:ext uri="{FF2B5EF4-FFF2-40B4-BE49-F238E27FC236}">
                <a16:creationId xmlns:a16="http://schemas.microsoft.com/office/drawing/2014/main" id="{FB0EB9AC-8740-D4A4-2800-7AB6444964BD}"/>
              </a:ext>
            </a:extLst>
          </p:cNvPr>
          <p:cNvSpPr txBox="1"/>
          <p:nvPr/>
        </p:nvSpPr>
        <p:spPr>
          <a:xfrm>
            <a:off x="190550" y="664423"/>
            <a:ext cx="6955750"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語阿難。無量壽佛。壽命長久。不可稱計。又有無數聲聞之眾。神智洞達。威力自在。能於掌中持一切世界。我弟子中大目犍連。神通第一。三千大千世界。所有一切星宿眾生。於一晝夜。悉知其數。假使十方眾生。悉成緣覺。一一緣覺。壽萬億歲。神通皆如大目犍連。盡其壽命。竭其智力。悉共推算。彼佛會中聲聞之數。千萬分中不及一分。</a:t>
            </a:r>
          </a:p>
        </p:txBody>
      </p:sp>
      <p:sp>
        <p:nvSpPr>
          <p:cNvPr id="9" name="文字方塊 8">
            <a:extLst>
              <a:ext uri="{FF2B5EF4-FFF2-40B4-BE49-F238E27FC236}">
                <a16:creationId xmlns:a16="http://schemas.microsoft.com/office/drawing/2014/main" id="{ED89650E-7658-FABE-D312-B70406AE42CF}"/>
              </a:ext>
            </a:extLst>
          </p:cNvPr>
          <p:cNvSpPr txBox="1"/>
          <p:nvPr/>
        </p:nvSpPr>
        <p:spPr>
          <a:xfrm>
            <a:off x="10145171" y="73580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壽眾無量第十三</a:t>
            </a:r>
          </a:p>
        </p:txBody>
      </p:sp>
      <p:sp>
        <p:nvSpPr>
          <p:cNvPr id="10" name="文字方塊 9">
            <a:extLst>
              <a:ext uri="{FF2B5EF4-FFF2-40B4-BE49-F238E27FC236}">
                <a16:creationId xmlns:a16="http://schemas.microsoft.com/office/drawing/2014/main" id="{85708DFB-F6EF-A6C1-FE4B-3466D923E36A}"/>
              </a:ext>
            </a:extLst>
          </p:cNvPr>
          <p:cNvSpPr txBox="1"/>
          <p:nvPr/>
        </p:nvSpPr>
        <p:spPr>
          <a:xfrm>
            <a:off x="7121703" y="745824"/>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本品顯三無量：一、佛壽無量。二、會眾無量。三、會眾壽命亦復無量。一者法身德也。二者大願普也。三者主伴如如，真實不可思議也。</a:t>
            </a:r>
          </a:p>
        </p:txBody>
      </p:sp>
    </p:spTree>
    <p:extLst>
      <p:ext uri="{BB962C8B-B14F-4D97-AF65-F5344CB8AC3E}">
        <p14:creationId xmlns:p14="http://schemas.microsoft.com/office/powerpoint/2010/main" val="22833192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489514A9-05A4-0DD4-FAF6-CCDD6EC91D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9" name="文字方塊 8">
            <a:extLst>
              <a:ext uri="{FF2B5EF4-FFF2-40B4-BE49-F238E27FC236}">
                <a16:creationId xmlns:a16="http://schemas.microsoft.com/office/drawing/2014/main" id="{7D9635F9-5BFF-E366-A880-215F0349435E}"/>
              </a:ext>
            </a:extLst>
          </p:cNvPr>
          <p:cNvSpPr txBox="1"/>
          <p:nvPr/>
        </p:nvSpPr>
        <p:spPr>
          <a:xfrm>
            <a:off x="5533082" y="817832"/>
            <a:ext cx="5109091" cy="522392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譬如大海。深廣無邊。設取一毛。析為百分。碎如微塵。以一毛塵。沾海一滴。此毛塵水。比海孰多。阿難。彼目犍連等所知數者。如毛塵水。所未知者。如大海水。彼佛壽量。及諸菩薩。聲聞。天人壽量亦爾。非以算計譬喻之所能知。</a:t>
            </a:r>
          </a:p>
        </p:txBody>
      </p:sp>
    </p:spTree>
    <p:extLst>
      <p:ext uri="{BB962C8B-B14F-4D97-AF65-F5344CB8AC3E}">
        <p14:creationId xmlns:p14="http://schemas.microsoft.com/office/powerpoint/2010/main" val="1275652405"/>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71E1EB0-99F7-BF1A-6604-55564A56BB4A}"/>
              </a:ext>
            </a:extLst>
          </p:cNvPr>
          <p:cNvSpPr txBox="1"/>
          <p:nvPr/>
        </p:nvSpPr>
        <p:spPr>
          <a:xfrm>
            <a:off x="7679089" y="778689"/>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佛告阿難：阿彌陀佛，壽命無量，壽命之長久，實無法稱說，無法計算。</a:t>
            </a:r>
          </a:p>
        </p:txBody>
      </p:sp>
      <p:sp>
        <p:nvSpPr>
          <p:cNvPr id="6" name="文字方塊 5">
            <a:extLst>
              <a:ext uri="{FF2B5EF4-FFF2-40B4-BE49-F238E27FC236}">
                <a16:creationId xmlns:a16="http://schemas.microsoft.com/office/drawing/2014/main" id="{2E7977EA-04FF-7A77-1E78-6463B1F9C50A}"/>
              </a:ext>
            </a:extLst>
          </p:cNvPr>
          <p:cNvSpPr txBox="1"/>
          <p:nvPr/>
        </p:nvSpPr>
        <p:spPr>
          <a:xfrm>
            <a:off x="9424992" y="692829"/>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佛語阿難。無量壽佛。壽命長久。不可稱計。又有無數聲聞之眾。神智洞達。威力自在。能於掌中持一切世界。</a:t>
            </a:r>
          </a:p>
        </p:txBody>
      </p:sp>
      <p:sp>
        <p:nvSpPr>
          <p:cNvPr id="2" name="文字方塊 1">
            <a:extLst>
              <a:ext uri="{FF2B5EF4-FFF2-40B4-BE49-F238E27FC236}">
                <a16:creationId xmlns:a16="http://schemas.microsoft.com/office/drawing/2014/main" id="{68712283-BCF1-EF84-E64D-4D21CF54DC68}"/>
              </a:ext>
            </a:extLst>
          </p:cNvPr>
          <p:cNvSpPr txBox="1"/>
          <p:nvPr/>
        </p:nvSpPr>
        <p:spPr>
          <a:xfrm>
            <a:off x="4801671" y="798158"/>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「又有無數聲聞之眾。」乃第十六「聲聞無數願」之成就。佛壽無量，故常覺眾生。佛願無極，故應廣攝會眾。是以國中聲聞等亦復無數無量也。</a:t>
            </a:r>
          </a:p>
        </p:txBody>
      </p:sp>
      <p:sp>
        <p:nvSpPr>
          <p:cNvPr id="3" name="文字方塊 2">
            <a:extLst>
              <a:ext uri="{FF2B5EF4-FFF2-40B4-BE49-F238E27FC236}">
                <a16:creationId xmlns:a16="http://schemas.microsoft.com/office/drawing/2014/main" id="{4920AC40-FACF-A7B4-6399-584B4AAC677E}"/>
              </a:ext>
            </a:extLst>
          </p:cNvPr>
          <p:cNvSpPr txBox="1"/>
          <p:nvPr/>
        </p:nvSpPr>
        <p:spPr>
          <a:xfrm>
            <a:off x="-601538" y="761698"/>
            <a:ext cx="526297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「神智洞達」者，顯彼土會眾之神通智慧通達透徹。「神智」。「神」謂神通，「智」謂智慧。此是兩字分舉。若合為一詞，則自在徹見事理之智慧。「能於掌中持一切世界」深顯</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廣狹自在、一多相容、事事無礙不可思議境界。</a:t>
            </a:r>
          </a:p>
        </p:txBody>
      </p:sp>
    </p:spTree>
    <p:extLst>
      <p:ext uri="{BB962C8B-B14F-4D97-AF65-F5344CB8AC3E}">
        <p14:creationId xmlns:p14="http://schemas.microsoft.com/office/powerpoint/2010/main" val="690388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DCC1C7A-7C2E-23CF-3064-8ABECDEB9D4C}"/>
              </a:ext>
            </a:extLst>
          </p:cNvPr>
          <p:cNvSpPr txBox="1"/>
          <p:nvPr/>
        </p:nvSpPr>
        <p:spPr>
          <a:xfrm>
            <a:off x="5728771"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成佛以來，於今十劫」表四十八願圓滿成就，成等正覺，號阿彌陀佛。從法藏成佛至釋尊說經時，已歷十劫。但應著眼，此云十劫，正是為酬願度生，示現之事相。此乃一期應機之權說。若究其實，則彌陀實久已成佛</a:t>
            </a:r>
            <a:r>
              <a:rPr lang="zh-CN" altLang="en-US" sz="2800" dirty="0">
                <a:solidFill>
                  <a:schemeClr val="bg1">
                    <a:lumMod val="95000"/>
                  </a:schemeClr>
                </a:solidFill>
              </a:rPr>
              <a:t>。</a:t>
            </a:r>
            <a:endParaRPr lang="zh-TW" altLang="en-US" sz="2800" dirty="0">
              <a:solidFill>
                <a:schemeClr val="bg1">
                  <a:lumMod val="95000"/>
                </a:schemeClr>
              </a:solidFill>
            </a:endParaRPr>
          </a:p>
        </p:txBody>
      </p:sp>
      <p:sp>
        <p:nvSpPr>
          <p:cNvPr id="6" name="匾額 5" descr="佛學概要十四講表 習講">
            <a:extLst>
              <a:ext uri="{FF2B5EF4-FFF2-40B4-BE49-F238E27FC236}">
                <a16:creationId xmlns:a16="http://schemas.microsoft.com/office/drawing/2014/main" id="{0D758223-8D71-2AE0-7C90-FB55882BDF6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2" name="文字方塊 1">
            <a:extLst>
              <a:ext uri="{FF2B5EF4-FFF2-40B4-BE49-F238E27FC236}">
                <a16:creationId xmlns:a16="http://schemas.microsoft.com/office/drawing/2014/main" id="{14F013EB-57C8-33D5-73FE-6B7DB4055176}"/>
              </a:ext>
            </a:extLst>
          </p:cNvPr>
          <p:cNvSpPr txBox="1"/>
          <p:nvPr/>
        </p:nvSpPr>
        <p:spPr>
          <a:xfrm>
            <a:off x="1552307"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「今現在說法」，言「今現在」則非過去與未來，直指當下。故云「今現在」，表阿彌陀佛是現在佛。當下此時正為眾生說法。故應發願往生，禮覲聽法，依法修行，速補佛位。</a:t>
            </a:r>
          </a:p>
        </p:txBody>
      </p:sp>
      <p:sp>
        <p:nvSpPr>
          <p:cNvPr id="3" name="文字方塊 2">
            <a:extLst>
              <a:ext uri="{FF2B5EF4-FFF2-40B4-BE49-F238E27FC236}">
                <a16:creationId xmlns:a16="http://schemas.microsoft.com/office/drawing/2014/main" id="{79A19E1C-BACE-B2AC-610D-B37F92631743}"/>
              </a:ext>
            </a:extLst>
          </p:cNvPr>
          <p:cNvSpPr txBox="1"/>
          <p:nvPr/>
        </p:nvSpPr>
        <p:spPr>
          <a:xfrm>
            <a:off x="-2048093"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「有無量無數菩薩、聲聞之眾，恭敬圍繞」，因彼土聖眾無量，復有十方前往禮覲聽法之聖眾，亦皆無量。悉皆圍繞彼佛座下，一心恭敬，聽佛說法。</a:t>
            </a:r>
          </a:p>
        </p:txBody>
      </p:sp>
    </p:spTree>
    <p:extLst>
      <p:ext uri="{BB962C8B-B14F-4D97-AF65-F5344CB8AC3E}">
        <p14:creationId xmlns:p14="http://schemas.microsoft.com/office/powerpoint/2010/main" val="40651029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A6ABCF3-F4BC-5509-B8FE-133BE9FDAF59}"/>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6" name="文字方塊 5">
            <a:extLst>
              <a:ext uri="{FF2B5EF4-FFF2-40B4-BE49-F238E27FC236}">
                <a16:creationId xmlns:a16="http://schemas.microsoft.com/office/drawing/2014/main" id="{983E60A7-FEEE-2A4C-E982-A4DD6E9175C7}"/>
              </a:ext>
            </a:extLst>
          </p:cNvPr>
          <p:cNvSpPr txBox="1"/>
          <p:nvPr/>
        </p:nvSpPr>
        <p:spPr>
          <a:xfrm>
            <a:off x="8615486" y="690146"/>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我弟子中大目犍連。神通第一。三千大千世界。所有一切星宿眾生。於一晝夜。悉知其數。</a:t>
            </a:r>
          </a:p>
        </p:txBody>
      </p:sp>
      <p:sp>
        <p:nvSpPr>
          <p:cNvPr id="7" name="文字方塊 6">
            <a:extLst>
              <a:ext uri="{FF2B5EF4-FFF2-40B4-BE49-F238E27FC236}">
                <a16:creationId xmlns:a16="http://schemas.microsoft.com/office/drawing/2014/main" id="{E209AB67-156F-5FE8-751C-5063185BB798}"/>
              </a:ext>
            </a:extLst>
          </p:cNvPr>
          <p:cNvSpPr txBox="1"/>
          <p:nvPr/>
        </p:nvSpPr>
        <p:spPr>
          <a:xfrm>
            <a:off x="5303118" y="690146"/>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右數句，獨標目連功德，舉以為喻。知星宿數，見漢吳譯，</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曰「摩訶目犍連，飛行四天下。一日一夜，遍數星知有幾枚也。」</a:t>
            </a:r>
          </a:p>
        </p:txBody>
      </p:sp>
    </p:spTree>
    <p:extLst>
      <p:ext uri="{BB962C8B-B14F-4D97-AF65-F5344CB8AC3E}">
        <p14:creationId xmlns:p14="http://schemas.microsoft.com/office/powerpoint/2010/main" val="17104918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7444A56-F2E5-07E5-87CF-19375C5EDFDD}"/>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6" name="文字方塊 5">
            <a:extLst>
              <a:ext uri="{FF2B5EF4-FFF2-40B4-BE49-F238E27FC236}">
                <a16:creationId xmlns:a16="http://schemas.microsoft.com/office/drawing/2014/main" id="{6050D5B7-7B9D-3433-CB16-A155EE7D6EB3}"/>
              </a:ext>
            </a:extLst>
          </p:cNvPr>
          <p:cNvSpPr txBox="1"/>
          <p:nvPr/>
        </p:nvSpPr>
        <p:spPr>
          <a:xfrm>
            <a:off x="7384379" y="690146"/>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假使十方眾生。悉成緣覺。一一緣覺。壽萬億歲。神通皆如大目犍連。盡其壽命。竭其智力。悉共推算。彼佛會中。聲聞之數。千萬分中不及一分。</a:t>
            </a:r>
          </a:p>
        </p:txBody>
      </p:sp>
      <p:sp>
        <p:nvSpPr>
          <p:cNvPr id="7" name="文字方塊 6">
            <a:extLst>
              <a:ext uri="{FF2B5EF4-FFF2-40B4-BE49-F238E27FC236}">
                <a16:creationId xmlns:a16="http://schemas.microsoft.com/office/drawing/2014/main" id="{C8CDF5CC-A241-2906-1D58-C39AA4CD12F6}"/>
              </a:ext>
            </a:extLst>
          </p:cNvPr>
          <p:cNvSpPr txBox="1"/>
          <p:nvPr/>
        </p:nvSpPr>
        <p:spPr>
          <a:xfrm>
            <a:off x="4226186" y="745824"/>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右明聲聞無數。目連神通第一，假令十方眾生同具目連之神通。以畢生之時間，竭盡其智力，以共推算極樂聖眾之數。其所知者，未及彼土眾數千萬分之一。</a:t>
            </a:r>
          </a:p>
        </p:txBody>
      </p:sp>
    </p:spTree>
    <p:extLst>
      <p:ext uri="{BB962C8B-B14F-4D97-AF65-F5344CB8AC3E}">
        <p14:creationId xmlns:p14="http://schemas.microsoft.com/office/powerpoint/2010/main" val="523142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匾額 6" descr="佛學概要十四講表 習講">
            <a:extLst>
              <a:ext uri="{FF2B5EF4-FFF2-40B4-BE49-F238E27FC236}">
                <a16:creationId xmlns:a16="http://schemas.microsoft.com/office/drawing/2014/main" id="{CB662A2F-29D8-44AE-0D03-31DAD570707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2" name="文字方塊 1">
            <a:extLst>
              <a:ext uri="{FF2B5EF4-FFF2-40B4-BE49-F238E27FC236}">
                <a16:creationId xmlns:a16="http://schemas.microsoft.com/office/drawing/2014/main" id="{3B5F87E3-7BBB-5EE6-EB07-CF83E4000424}"/>
              </a:ext>
            </a:extLst>
          </p:cNvPr>
          <p:cNvSpPr txBox="1"/>
          <p:nvPr/>
        </p:nvSpPr>
        <p:spPr>
          <a:xfrm>
            <a:off x="7657310" y="690146"/>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譬如大海。深廣無邊。設取一毛。析為百分。碎如微塵。以一毛塵。沾海一滴。此毛塵水。比海孰多。阿難。彼目犍連等所知數者。如毛塵水。所未知者。如大海水</a:t>
            </a:r>
            <a:r>
              <a:rPr lang="zh-CN" altLang="en-US" sz="3000" b="1" dirty="0">
                <a:solidFill>
                  <a:schemeClr val="bg1">
                    <a:lumMod val="95000"/>
                  </a:schemeClr>
                </a:solidFill>
              </a:rPr>
              <a:t>。</a:t>
            </a:r>
            <a:endParaRPr lang="zh-TW" altLang="en-US" sz="3000" b="1" dirty="0">
              <a:solidFill>
                <a:schemeClr val="bg1">
                  <a:lumMod val="95000"/>
                </a:schemeClr>
              </a:solidFill>
            </a:endParaRPr>
          </a:p>
        </p:txBody>
      </p:sp>
      <p:sp>
        <p:nvSpPr>
          <p:cNvPr id="4" name="文字方塊 3">
            <a:extLst>
              <a:ext uri="{FF2B5EF4-FFF2-40B4-BE49-F238E27FC236}">
                <a16:creationId xmlns:a16="http://schemas.microsoft.com/office/drawing/2014/main" id="{D606A39A-138B-0538-C744-245B374FAC18}"/>
              </a:ext>
            </a:extLst>
          </p:cNvPr>
          <p:cNvSpPr txBox="1"/>
          <p:nvPr/>
        </p:nvSpPr>
        <p:spPr>
          <a:xfrm>
            <a:off x="5685512" y="745824"/>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「一毛」，言其微小也，更分為百分，則更小也。「如微塵」，則極小也。</a:t>
            </a:r>
          </a:p>
        </p:txBody>
      </p:sp>
      <p:sp>
        <p:nvSpPr>
          <p:cNvPr id="6" name="文字方塊 5">
            <a:extLst>
              <a:ext uri="{FF2B5EF4-FFF2-40B4-BE49-F238E27FC236}">
                <a16:creationId xmlns:a16="http://schemas.microsoft.com/office/drawing/2014/main" id="{942FCBDB-A985-7A1D-B272-D032742C49BF}"/>
              </a:ext>
            </a:extLst>
          </p:cNvPr>
          <p:cNvSpPr txBox="1"/>
          <p:nvPr/>
        </p:nvSpPr>
        <p:spPr>
          <a:xfrm>
            <a:off x="3646934" y="765498"/>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以此毛塵所沾得之水，喻所知之數。其不知者，如大海水，以喻彼土聖眾，其數無量也。</a:t>
            </a:r>
          </a:p>
        </p:txBody>
      </p:sp>
    </p:spTree>
    <p:extLst>
      <p:ext uri="{BB962C8B-B14F-4D97-AF65-F5344CB8AC3E}">
        <p14:creationId xmlns:p14="http://schemas.microsoft.com/office/powerpoint/2010/main" val="1917001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匾額 2" descr="佛學概要十四講表 習講">
            <a:extLst>
              <a:ext uri="{FF2B5EF4-FFF2-40B4-BE49-F238E27FC236}">
                <a16:creationId xmlns:a16="http://schemas.microsoft.com/office/drawing/2014/main" id="{F67F9056-FC08-F726-DBF7-DF718CEAE9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4" name="文字方塊 3">
            <a:extLst>
              <a:ext uri="{FF2B5EF4-FFF2-40B4-BE49-F238E27FC236}">
                <a16:creationId xmlns:a16="http://schemas.microsoft.com/office/drawing/2014/main" id="{071A476C-6510-9C31-297B-54018EEBB85B}"/>
              </a:ext>
            </a:extLst>
          </p:cNvPr>
          <p:cNvSpPr txBox="1"/>
          <p:nvPr/>
        </p:nvSpPr>
        <p:spPr>
          <a:xfrm>
            <a:off x="8687494" y="673816"/>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彼佛壽量。及諸菩薩。聲聞。天人。壽量亦爾。非以算計譬喻之所能知。</a:t>
            </a:r>
          </a:p>
        </p:txBody>
      </p:sp>
      <p:sp>
        <p:nvSpPr>
          <p:cNvPr id="5" name="文字方塊 4">
            <a:extLst>
              <a:ext uri="{FF2B5EF4-FFF2-40B4-BE49-F238E27FC236}">
                <a16:creationId xmlns:a16="http://schemas.microsoft.com/office/drawing/2014/main" id="{620D3EC9-96B4-1CEE-7686-8E1E6A45A6B8}"/>
              </a:ext>
            </a:extLst>
          </p:cNvPr>
          <p:cNvSpPr txBox="1"/>
          <p:nvPr/>
        </p:nvSpPr>
        <p:spPr>
          <a:xfrm>
            <a:off x="3358902" y="745824"/>
            <a:ext cx="503214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末段結合主伴。教主壽命無量，國中一切大眾，亦皆如佛，壽命無量。彌陀大恩大德，微妙難思。帶惑往生者，一登彼土，便無退轉。又復壽命無量，故於彼土皆可於一生之中補佛位而證極果。此土既多退緣，又以壽命不過百年，故末法中，億萬人修道罕一得道。</a:t>
            </a:r>
          </a:p>
        </p:txBody>
      </p:sp>
    </p:spTree>
    <p:extLst>
      <p:ext uri="{BB962C8B-B14F-4D97-AF65-F5344CB8AC3E}">
        <p14:creationId xmlns:p14="http://schemas.microsoft.com/office/powerpoint/2010/main" val="38038645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a:extLst>
            <a:ext uri="{FF2B5EF4-FFF2-40B4-BE49-F238E27FC236}">
              <a16:creationId xmlns:a16="http://schemas.microsoft.com/office/drawing/2014/main" id="{E8806E35-328E-99D9-FE17-DB16604B8F7B}"/>
            </a:ext>
          </a:extLst>
        </p:cNvPr>
        <p:cNvGrpSpPr/>
        <p:nvPr/>
      </p:nvGrpSpPr>
      <p:grpSpPr>
        <a:xfrm>
          <a:off x="0" y="0"/>
          <a:ext cx="0" cy="0"/>
          <a:chOff x="0" y="0"/>
          <a:chExt cx="0" cy="0"/>
        </a:xfrm>
      </p:grpSpPr>
      <p:sp>
        <p:nvSpPr>
          <p:cNvPr id="2" name="文字方塊 1">
            <a:extLst>
              <a:ext uri="{FF2B5EF4-FFF2-40B4-BE49-F238E27FC236}">
                <a16:creationId xmlns:a16="http://schemas.microsoft.com/office/drawing/2014/main" id="{9C8F343C-FF81-6E19-060C-CD1B5C01352F}"/>
              </a:ext>
            </a:extLst>
          </p:cNvPr>
          <p:cNvSpPr txBox="1"/>
          <p:nvPr/>
        </p:nvSpPr>
        <p:spPr>
          <a:xfrm>
            <a:off x="30403" y="0"/>
            <a:ext cx="12163341" cy="2249847"/>
          </a:xfrm>
          <a:prstGeom prst="rect">
            <a:avLst/>
          </a:prstGeom>
          <a:noFill/>
        </p:spPr>
        <p:txBody>
          <a:bodyPr wrap="square" rtlCol="0">
            <a:spAutoFit/>
          </a:bodyPr>
          <a:lstStyle/>
          <a:p>
            <a:pPr>
              <a:lnSpc>
                <a:spcPts val="2800"/>
              </a:lnSpc>
            </a:pPr>
            <a:r>
              <a:rPr lang="zh-TW" altLang="en-US" sz="2500" dirty="0">
                <a:solidFill>
                  <a:schemeClr val="bg1"/>
                </a:solidFill>
              </a:rPr>
              <a:t>壽眾無量第十三</a:t>
            </a:r>
          </a:p>
          <a:p>
            <a:pPr>
              <a:lnSpc>
                <a:spcPts val="2800"/>
              </a:lnSpc>
            </a:pPr>
            <a:r>
              <a:rPr lang="zh-TW" altLang="en-US" sz="2500" dirty="0">
                <a:solidFill>
                  <a:schemeClr val="bg1"/>
                </a:solidFill>
              </a:rPr>
              <a:t>佛語阿難。無量壽佛。壽命長久。不可稱計。又有無數聲聞之眾。神智洞達。威力自在。能於掌中持一切世界。我弟子中大目犍連。神通第一。三千大千世界。所有一切星宿眾生。於一晝夜。悉知其數。假使十方眾生。悉成緣覺。一一緣覺。壽萬億歲。神通皆如大目犍連。盡其壽命。竭其智力。悉共推算。彼佛會中聲聞之數。千萬分中不及一分</a:t>
            </a:r>
            <a:r>
              <a:rPr lang="zh-CN" altLang="en-US" sz="2500" dirty="0">
                <a:solidFill>
                  <a:schemeClr val="bg1"/>
                </a:solidFill>
              </a:rPr>
              <a:t>。</a:t>
            </a:r>
            <a:endParaRPr lang="zh-TW" altLang="en-US" sz="2500" dirty="0">
              <a:solidFill>
                <a:schemeClr val="bg1"/>
              </a:solidFill>
            </a:endParaRPr>
          </a:p>
        </p:txBody>
      </p:sp>
      <p:sp>
        <p:nvSpPr>
          <p:cNvPr id="3" name="文字方塊 2">
            <a:extLst>
              <a:ext uri="{FF2B5EF4-FFF2-40B4-BE49-F238E27FC236}">
                <a16:creationId xmlns:a16="http://schemas.microsoft.com/office/drawing/2014/main" id="{282D5820-36E6-2029-0764-A98B95B9D5FE}"/>
              </a:ext>
            </a:extLst>
          </p:cNvPr>
          <p:cNvSpPr txBox="1"/>
          <p:nvPr/>
        </p:nvSpPr>
        <p:spPr>
          <a:xfrm>
            <a:off x="30403" y="2133650"/>
            <a:ext cx="12064864" cy="4764894"/>
          </a:xfrm>
          <a:prstGeom prst="rect">
            <a:avLst/>
          </a:prstGeom>
          <a:noFill/>
        </p:spPr>
        <p:txBody>
          <a:bodyPr wrap="square" rtlCol="0">
            <a:spAutoFit/>
          </a:bodyPr>
          <a:lstStyle/>
          <a:p>
            <a:pPr>
              <a:lnSpc>
                <a:spcPts val="2600"/>
              </a:lnSpc>
            </a:pPr>
            <a:r>
              <a:rPr lang="en-US" altLang="zh-TW" sz="2600" b="1" dirty="0">
                <a:solidFill>
                  <a:schemeClr val="bg1"/>
                </a:solidFill>
              </a:rPr>
              <a:t>Chapter 13: The Immeasurable Life and Assembly</a:t>
            </a:r>
          </a:p>
          <a:p>
            <a:pPr>
              <a:lnSpc>
                <a:spcPts val="2600"/>
              </a:lnSpc>
            </a:pPr>
            <a:r>
              <a:rPr lang="en-US" altLang="zh-TW" sz="2600" b="1" dirty="0">
                <a:solidFill>
                  <a:schemeClr val="bg1"/>
                </a:solidFill>
              </a:rPr>
              <a:t>The Buddha said to </a:t>
            </a:r>
            <a:r>
              <a:rPr lang="en-US" altLang="zh-TW" sz="2600" b="1" dirty="0" err="1">
                <a:solidFill>
                  <a:schemeClr val="bg1"/>
                </a:solidFill>
              </a:rPr>
              <a:t>Ānanda</a:t>
            </a:r>
            <a:r>
              <a:rPr lang="en-US" altLang="zh-TW" sz="2600" b="1" dirty="0">
                <a:solidFill>
                  <a:schemeClr val="bg1"/>
                </a:solidFill>
              </a:rPr>
              <a:t>: The lifespan of the Buddha of Infinite Life is exceedingly long—immeasurable and beyond all calculation. Moreover, there are innumerable </a:t>
            </a:r>
            <a:r>
              <a:rPr lang="en-US" altLang="zh-TW" sz="2600" b="1" dirty="0" err="1">
                <a:solidFill>
                  <a:schemeClr val="bg1"/>
                </a:solidFill>
              </a:rPr>
              <a:t>Śrāvakas</a:t>
            </a:r>
            <a:r>
              <a:rPr lang="en-US" altLang="zh-TW" sz="2600" b="1" dirty="0">
                <a:solidFill>
                  <a:schemeClr val="bg1"/>
                </a:solidFill>
              </a:rPr>
              <a:t> in His assembly, all possessing profound wisdom and unhindered spiritual powers. Their divine insight is clear and their strength freely exercised; they are able to hold all worlds within the palm of their hands. Among my own disciples, the venerable </a:t>
            </a:r>
            <a:r>
              <a:rPr lang="en-US" altLang="zh-TW" sz="2600" b="1" dirty="0" err="1">
                <a:solidFill>
                  <a:schemeClr val="bg1"/>
                </a:solidFill>
              </a:rPr>
              <a:t>Mahāmaudgalyāyana</a:t>
            </a:r>
            <a:r>
              <a:rPr lang="en-US" altLang="zh-TW" sz="2600" b="1" dirty="0">
                <a:solidFill>
                  <a:schemeClr val="bg1"/>
                </a:solidFill>
              </a:rPr>
              <a:t> is foremost in miraculous powers. Within the great trichiliocosm, he can in a single day and night know the number of all stars and living beings. Suppose that all sentient beings in the ten directions were to attain the enlightenment of Pratyekabuddhas, and that each Pratyekabuddha had a lifespan of ten million </a:t>
            </a:r>
            <a:r>
              <a:rPr lang="en-US" altLang="zh-TW" sz="2600" b="1" dirty="0" err="1">
                <a:solidFill>
                  <a:schemeClr val="bg1"/>
                </a:solidFill>
              </a:rPr>
              <a:t>koṭis</a:t>
            </a:r>
            <a:r>
              <a:rPr lang="en-US" altLang="zh-TW" sz="2600" b="1" dirty="0">
                <a:solidFill>
                  <a:schemeClr val="bg1"/>
                </a:solidFill>
              </a:rPr>
              <a:t> of years, all possessing the same spiritual powers as </a:t>
            </a:r>
            <a:r>
              <a:rPr lang="en-US" altLang="zh-TW" sz="2600" b="1" dirty="0" err="1">
                <a:solidFill>
                  <a:schemeClr val="bg1"/>
                </a:solidFill>
              </a:rPr>
              <a:t>Mahāmaudgalyāyana</a:t>
            </a:r>
            <a:r>
              <a:rPr lang="en-US" altLang="zh-TW" sz="2600" b="1" dirty="0">
                <a:solidFill>
                  <a:schemeClr val="bg1"/>
                </a:solidFill>
              </a:rPr>
              <a:t>—if they were to exhaust their lifetimes and their wisdom entirely to calculate the number of </a:t>
            </a:r>
            <a:r>
              <a:rPr lang="en-US" altLang="zh-TW" sz="2600" b="1" dirty="0" err="1">
                <a:solidFill>
                  <a:schemeClr val="bg1"/>
                </a:solidFill>
              </a:rPr>
              <a:t>Śrāvakas</a:t>
            </a:r>
            <a:r>
              <a:rPr lang="en-US" altLang="zh-TW" sz="2600" b="1" dirty="0">
                <a:solidFill>
                  <a:schemeClr val="bg1"/>
                </a:solidFill>
              </a:rPr>
              <a:t> in that Buddha’s assembly, they would not reach even a thousandth, ten-thousandth, or any measurable fraction of it.</a:t>
            </a:r>
          </a:p>
        </p:txBody>
      </p:sp>
    </p:spTree>
    <p:extLst>
      <p:ext uri="{BB962C8B-B14F-4D97-AF65-F5344CB8AC3E}">
        <p14:creationId xmlns:p14="http://schemas.microsoft.com/office/powerpoint/2010/main" val="760249314"/>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24B3A69-BD6A-CA2B-FFFA-D5FC946B9AEA}"/>
              </a:ext>
            </a:extLst>
          </p:cNvPr>
          <p:cNvSpPr txBox="1"/>
          <p:nvPr/>
        </p:nvSpPr>
        <p:spPr>
          <a:xfrm>
            <a:off x="30403" y="354350"/>
            <a:ext cx="12163341" cy="1631216"/>
          </a:xfrm>
          <a:prstGeom prst="rect">
            <a:avLst/>
          </a:prstGeom>
          <a:noFill/>
        </p:spPr>
        <p:txBody>
          <a:bodyPr wrap="square" rtlCol="0">
            <a:spAutoFit/>
          </a:bodyPr>
          <a:lstStyle/>
          <a:p>
            <a:pPr>
              <a:lnSpc>
                <a:spcPts val="3000"/>
              </a:lnSpc>
            </a:pPr>
            <a:r>
              <a:rPr lang="zh-TW" altLang="en-US" sz="2800" dirty="0">
                <a:solidFill>
                  <a:schemeClr val="bg1"/>
                </a:solidFill>
              </a:rPr>
              <a:t>譬如大海。深廣無邊。設取一毛。析為百分。碎如微塵。以一毛塵。沾海一滴。此毛塵水。比海孰多。阿難。彼目犍連等所知數者。如毛塵水。所未知者。如大海水。彼佛壽量。及諸菩薩。聲聞。天人壽量亦爾。非以算計譬喻之所能知。</a:t>
            </a:r>
          </a:p>
        </p:txBody>
      </p:sp>
      <p:sp>
        <p:nvSpPr>
          <p:cNvPr id="5" name="文字方塊 4">
            <a:extLst>
              <a:ext uri="{FF2B5EF4-FFF2-40B4-BE49-F238E27FC236}">
                <a16:creationId xmlns:a16="http://schemas.microsoft.com/office/drawing/2014/main" id="{F950DD12-8201-D240-30F5-3ADB2BFC1998}"/>
              </a:ext>
            </a:extLst>
          </p:cNvPr>
          <p:cNvSpPr txBox="1"/>
          <p:nvPr/>
        </p:nvSpPr>
        <p:spPr>
          <a:xfrm>
            <a:off x="30403" y="2226558"/>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It is like the great ocean—vast, deep, and boundless. Suppose one were to take a single strand of hair, divide it into a hundred parts, and then grind it into fine dust. If one tiny particle of that hair-dust were dipped into the ocean and carried away a single drop of its water, which would be greater in quantity—the water on that speck of dust, or the water of the ocean itself? </a:t>
            </a:r>
            <a:r>
              <a:rPr lang="en-US" altLang="zh-TW" sz="2800" b="1" dirty="0" err="1">
                <a:solidFill>
                  <a:schemeClr val="bg1"/>
                </a:solidFill>
              </a:rPr>
              <a:t>Ānanda</a:t>
            </a:r>
            <a:r>
              <a:rPr lang="en-US" altLang="zh-TW" sz="2800" b="1" dirty="0">
                <a:solidFill>
                  <a:schemeClr val="bg1"/>
                </a:solidFill>
              </a:rPr>
              <a:t>, the number known to </a:t>
            </a:r>
            <a:r>
              <a:rPr lang="en-US" altLang="zh-TW" sz="2800" b="1" dirty="0" err="1">
                <a:solidFill>
                  <a:schemeClr val="bg1"/>
                </a:solidFill>
              </a:rPr>
              <a:t>Mahāmaudgalyāyana</a:t>
            </a:r>
            <a:r>
              <a:rPr lang="en-US" altLang="zh-TW" sz="2800" b="1" dirty="0">
                <a:solidFill>
                  <a:schemeClr val="bg1"/>
                </a:solidFill>
              </a:rPr>
              <a:t> and others is like the drop of water clinging to that speck of dust, while what they do not know is like the vast ocean. So too is it with the lifespan of that Buddha, and with the lifespans of the Bodhisattvas, </a:t>
            </a:r>
            <a:r>
              <a:rPr lang="en-US" altLang="zh-TW" sz="2800" b="1" dirty="0" err="1">
                <a:solidFill>
                  <a:schemeClr val="bg1"/>
                </a:solidFill>
              </a:rPr>
              <a:t>Śrāvakas</a:t>
            </a:r>
            <a:r>
              <a:rPr lang="en-US" altLang="zh-TW" sz="2800" b="1" dirty="0">
                <a:solidFill>
                  <a:schemeClr val="bg1"/>
                </a:solidFill>
              </a:rPr>
              <a:t>, gods, and humans of that land—it cannot be known or measured by calculation or analogy.</a:t>
            </a:r>
          </a:p>
        </p:txBody>
      </p:sp>
    </p:spTree>
    <p:extLst>
      <p:ext uri="{BB962C8B-B14F-4D97-AF65-F5344CB8AC3E}">
        <p14:creationId xmlns:p14="http://schemas.microsoft.com/office/powerpoint/2010/main" val="3437080854"/>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04A4B2CC-CE9E-FCDE-6821-004104735F12}"/>
              </a:ext>
            </a:extLst>
          </p:cNvPr>
          <p:cNvPicPr>
            <a:picLocks noChangeAspect="1"/>
          </p:cNvPicPr>
          <p:nvPr/>
        </p:nvPicPr>
        <p:blipFill>
          <a:blip r:embed="rId3"/>
          <a:stretch>
            <a:fillRect/>
          </a:stretch>
        </p:blipFill>
        <p:spPr>
          <a:xfrm>
            <a:off x="0" y="0"/>
            <a:ext cx="12190413" cy="2827265"/>
          </a:xfrm>
          <a:prstGeom prst="rect">
            <a:avLst/>
          </a:prstGeom>
        </p:spPr>
      </p:pic>
      <p:pic>
        <p:nvPicPr>
          <p:cNvPr id="6" name="圖片 5">
            <a:extLst>
              <a:ext uri="{FF2B5EF4-FFF2-40B4-BE49-F238E27FC236}">
                <a16:creationId xmlns:a16="http://schemas.microsoft.com/office/drawing/2014/main" id="{72FA6AA9-4947-9F05-96AF-E99B87794AA9}"/>
              </a:ext>
            </a:extLst>
          </p:cNvPr>
          <p:cNvPicPr>
            <a:picLocks noChangeAspect="1"/>
          </p:cNvPicPr>
          <p:nvPr/>
        </p:nvPicPr>
        <p:blipFill>
          <a:blip r:embed="rId4"/>
          <a:stretch>
            <a:fillRect/>
          </a:stretch>
        </p:blipFill>
        <p:spPr>
          <a:xfrm>
            <a:off x="4943078" y="2827264"/>
            <a:ext cx="2880320" cy="4032323"/>
          </a:xfrm>
          <a:prstGeom prst="rect">
            <a:avLst/>
          </a:prstGeom>
        </p:spPr>
      </p:pic>
      <p:sp>
        <p:nvSpPr>
          <p:cNvPr id="9" name="矩形 8">
            <a:extLst>
              <a:ext uri="{FF2B5EF4-FFF2-40B4-BE49-F238E27FC236}">
                <a16:creationId xmlns:a16="http://schemas.microsoft.com/office/drawing/2014/main" id="{3A16F9EB-118D-A5D5-4E8A-132B04A3EC8A}"/>
              </a:ext>
            </a:extLst>
          </p:cNvPr>
          <p:cNvSpPr/>
          <p:nvPr/>
        </p:nvSpPr>
        <p:spPr>
          <a:xfrm>
            <a:off x="7103318" y="5229994"/>
            <a:ext cx="648072" cy="1629593"/>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9509594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1033E862-06D6-B1CD-27DE-554363EFFF0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2" name="文字方塊 1">
            <a:extLst>
              <a:ext uri="{FF2B5EF4-FFF2-40B4-BE49-F238E27FC236}">
                <a16:creationId xmlns:a16="http://schemas.microsoft.com/office/drawing/2014/main" id="{2DDD42D7-517C-E5A5-4C8C-022FB984EEB8}"/>
              </a:ext>
            </a:extLst>
          </p:cNvPr>
          <p:cNvSpPr txBox="1"/>
          <p:nvPr/>
        </p:nvSpPr>
        <p:spPr>
          <a:xfrm>
            <a:off x="67810" y="735800"/>
            <a:ext cx="6340197"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彼如來國。多諸寶樹。或純金樹。純白銀樹。琉璃樹。水晶樹。琥珀樹。美玉樹。瑪瑙樹。唯一寶成。不雜餘寶。或有二寶三寶。乃至七寶。轉共合成。根莖枝幹。此寶所成。華葉果實。他寶化作。或有寶樹。黃金為根。白銀為身。琉璃為枝。水晶為梢。琥珀為葉。美玉為華。瑪瑙為果。其餘諸樹。復有七寶。互為根幹枝葉華果。</a:t>
            </a:r>
          </a:p>
        </p:txBody>
      </p:sp>
      <p:sp>
        <p:nvSpPr>
          <p:cNvPr id="3" name="文字方塊 2">
            <a:extLst>
              <a:ext uri="{FF2B5EF4-FFF2-40B4-BE49-F238E27FC236}">
                <a16:creationId xmlns:a16="http://schemas.microsoft.com/office/drawing/2014/main" id="{ADE58507-DEC8-C006-3EF1-D88955D3B640}"/>
              </a:ext>
            </a:extLst>
          </p:cNvPr>
          <p:cNvSpPr txBox="1"/>
          <p:nvPr/>
        </p:nvSpPr>
        <p:spPr>
          <a:xfrm>
            <a:off x="10073163" y="73580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寶樹遍國第十四</a:t>
            </a:r>
          </a:p>
        </p:txBody>
      </p:sp>
      <p:sp>
        <p:nvSpPr>
          <p:cNvPr id="6" name="文字方塊 5">
            <a:extLst>
              <a:ext uri="{FF2B5EF4-FFF2-40B4-BE49-F238E27FC236}">
                <a16:creationId xmlns:a16="http://schemas.microsoft.com/office/drawing/2014/main" id="{D5284C98-41C2-7226-E33D-7D00721C7FC0}"/>
              </a:ext>
            </a:extLst>
          </p:cNvPr>
          <p:cNvSpPr txBox="1"/>
          <p:nvPr/>
        </p:nvSpPr>
        <p:spPr>
          <a:xfrm>
            <a:off x="6388715" y="8272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本品重顯極樂國土依報莊嚴。七寶行樹，周遍其國，此諸寶樹，或一寶獨成。或多寶共作。樹皆整齊莊嚴，光色殊妙，隨風奏樂，音調和雅。此即第四十「無量色樹願」之成就。</a:t>
            </a:r>
          </a:p>
        </p:txBody>
      </p:sp>
    </p:spTree>
    <p:extLst>
      <p:ext uri="{BB962C8B-B14F-4D97-AF65-F5344CB8AC3E}">
        <p14:creationId xmlns:p14="http://schemas.microsoft.com/office/powerpoint/2010/main" val="991347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8C983F45-B6B6-60C4-E48B-BF1DD59EC7D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30B10D8B-7483-B49A-1319-87045E69F668}"/>
              </a:ext>
            </a:extLst>
          </p:cNvPr>
          <p:cNvSpPr txBox="1"/>
          <p:nvPr/>
        </p:nvSpPr>
        <p:spPr>
          <a:xfrm>
            <a:off x="7391350" y="765498"/>
            <a:ext cx="3262432"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種種共成。各自異行。行行相值。莖莖相望。枝葉相向。華實相當。榮色光曜。不可勝視。清風時發。出五音聲。微妙宮商。自然相和。是諸寶樹。周遍其國。</a:t>
            </a:r>
          </a:p>
        </p:txBody>
      </p:sp>
    </p:spTree>
    <p:extLst>
      <p:ext uri="{BB962C8B-B14F-4D97-AF65-F5344CB8AC3E}">
        <p14:creationId xmlns:p14="http://schemas.microsoft.com/office/powerpoint/2010/main" val="3549554249"/>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9CB06231-F376-92F5-8955-F4BE58F06E9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2" name="文字方塊 1">
            <a:extLst>
              <a:ext uri="{FF2B5EF4-FFF2-40B4-BE49-F238E27FC236}">
                <a16:creationId xmlns:a16="http://schemas.microsoft.com/office/drawing/2014/main" id="{15D288BD-59F2-C6E5-4D90-78CC14C3FB49}"/>
              </a:ext>
            </a:extLst>
          </p:cNvPr>
          <p:cNvSpPr txBox="1"/>
          <p:nvPr/>
        </p:nvSpPr>
        <p:spPr>
          <a:xfrm>
            <a:off x="8104460" y="70982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彼如來國。多諸寶樹。或純金樹。純白銀樹。琉璃樹。水晶樹。琥珀樹。美玉樹。瑪瑙樹。唯一寶成。不雜餘寶。</a:t>
            </a:r>
          </a:p>
        </p:txBody>
      </p:sp>
      <p:sp>
        <p:nvSpPr>
          <p:cNvPr id="3" name="文字方塊 2">
            <a:extLst>
              <a:ext uri="{FF2B5EF4-FFF2-40B4-BE49-F238E27FC236}">
                <a16:creationId xmlns:a16="http://schemas.microsoft.com/office/drawing/2014/main" id="{C6472AAE-9D75-D475-8CBE-20F6CBEBF955}"/>
              </a:ext>
            </a:extLst>
          </p:cNvPr>
          <p:cNvSpPr txBox="1"/>
          <p:nvPr/>
        </p:nvSpPr>
        <p:spPr>
          <a:xfrm>
            <a:off x="3741777"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「水晶」與水精同。梵語頗黎，又作玻璃，譯言水精。有紫白紅碧四色。「琉璃」乃梵語。華言青色寶。此寶青色。一切眾寶皆不能壞。體堅色瑩，世間希有，故名為寶。琥珀、瑪瑙，亦皆世間珍寶。</a:t>
            </a:r>
          </a:p>
        </p:txBody>
      </p:sp>
    </p:spTree>
    <p:extLst>
      <p:ext uri="{BB962C8B-B14F-4D97-AF65-F5344CB8AC3E}">
        <p14:creationId xmlns:p14="http://schemas.microsoft.com/office/powerpoint/2010/main" val="18889918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50BD661D-2F7F-11F7-02B8-E98AA6E9E89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AF5D05AD-EA71-41F1-ACAB-5C2B258E8223}"/>
              </a:ext>
            </a:extLst>
          </p:cNvPr>
          <p:cNvSpPr txBox="1"/>
          <p:nvPr/>
        </p:nvSpPr>
        <p:spPr>
          <a:xfrm>
            <a:off x="8720013"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或有二寶三寶。乃至七寶。轉共合成。根莖枝幹。此寶所成。華葉果實。他寶化作。</a:t>
            </a:r>
          </a:p>
        </p:txBody>
      </p:sp>
      <p:sp>
        <p:nvSpPr>
          <p:cNvPr id="5" name="文字方塊 4">
            <a:extLst>
              <a:ext uri="{FF2B5EF4-FFF2-40B4-BE49-F238E27FC236}">
                <a16:creationId xmlns:a16="http://schemas.microsoft.com/office/drawing/2014/main" id="{3E77B2F8-CA9F-F194-FBB3-7D34BF487EE0}"/>
              </a:ext>
            </a:extLst>
          </p:cNvPr>
          <p:cNvSpPr txBox="1"/>
          <p:nvPr/>
        </p:nvSpPr>
        <p:spPr>
          <a:xfrm>
            <a:off x="6480026" y="711394"/>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總之七寶，皆借世物勉強為喻。實則極樂一切萬物悉皆微妙奇麗，超逾十方，豈真似此濁世之俗物！</a:t>
            </a:r>
          </a:p>
        </p:txBody>
      </p:sp>
    </p:spTree>
    <p:extLst>
      <p:ext uri="{BB962C8B-B14F-4D97-AF65-F5344CB8AC3E}">
        <p14:creationId xmlns:p14="http://schemas.microsoft.com/office/powerpoint/2010/main" val="34831398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B47D7715-812C-F99F-42EC-48844E449A8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F505DC9D-8624-D717-4BD7-97FDBCD80350}"/>
              </a:ext>
            </a:extLst>
          </p:cNvPr>
          <p:cNvSpPr txBox="1"/>
          <p:nvPr/>
        </p:nvSpPr>
        <p:spPr>
          <a:xfrm>
            <a:off x="7488906" y="70982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或有寶樹。黃金為根。白銀為身。琉璃為枝。水晶為梢。琥珀為葉。美玉為華。瑪瑙為果。其餘諸樹。復有七寶。互為根幹枝葉華果。種種共成。</a:t>
            </a:r>
          </a:p>
        </p:txBody>
      </p:sp>
      <p:sp>
        <p:nvSpPr>
          <p:cNvPr id="4" name="文字方塊 3">
            <a:extLst>
              <a:ext uri="{FF2B5EF4-FFF2-40B4-BE49-F238E27FC236}">
                <a16:creationId xmlns:a16="http://schemas.microsoft.com/office/drawing/2014/main" id="{30A8A62E-BCC0-2CE9-4128-6DF3511DA6B0}"/>
              </a:ext>
            </a:extLst>
          </p:cNvPr>
          <p:cNvSpPr txBox="1"/>
          <p:nvPr/>
        </p:nvSpPr>
        <p:spPr>
          <a:xfrm>
            <a:off x="1005086" y="728152"/>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又據</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則此寶樹，顯國土莊嚴中，種種事功德成就。論曰：「備諸珍寶性，具足妙莊嚴。」樹是妙寶所成，是即「備諸珍寶性」之淺義。深言之，蓋顯彌陀之性德。一切妙寶皆彌陀性德所本具。一一寶中備具一切珍寶之妙德。「具足妙莊嚴」者，淺言之乃下文中「榮色光曜」與「出五音聲」等義，深言之，則一一寶樹皆是圓明具德也。</a:t>
            </a:r>
          </a:p>
        </p:txBody>
      </p:sp>
    </p:spTree>
    <p:extLst>
      <p:ext uri="{BB962C8B-B14F-4D97-AF65-F5344CB8AC3E}">
        <p14:creationId xmlns:p14="http://schemas.microsoft.com/office/powerpoint/2010/main" val="31105586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FAF5C16C-CC45-CC54-ACD5-D12069B26D8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C5F9DE4E-74CE-B339-9627-9174F4290DAC}"/>
              </a:ext>
            </a:extLst>
          </p:cNvPr>
          <p:cNvSpPr txBox="1"/>
          <p:nvPr/>
        </p:nvSpPr>
        <p:spPr>
          <a:xfrm>
            <a:off x="8888417"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各自異行。行行相值。莖莖相望。枝葉相向。華實相當。榮色光曜。不可勝視。</a:t>
            </a:r>
          </a:p>
        </p:txBody>
      </p:sp>
      <p:sp>
        <p:nvSpPr>
          <p:cNvPr id="6" name="文字方塊 5">
            <a:extLst>
              <a:ext uri="{FF2B5EF4-FFF2-40B4-BE49-F238E27FC236}">
                <a16:creationId xmlns:a16="http://schemas.microsoft.com/office/drawing/2014/main" id="{2EFCCE3C-C98C-979D-C6C8-6A9355F6D1D0}"/>
              </a:ext>
            </a:extLst>
          </p:cNvPr>
          <p:cNvSpPr txBox="1"/>
          <p:nvPr/>
        </p:nvSpPr>
        <p:spPr>
          <a:xfrm>
            <a:off x="5897567" y="709820"/>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前段表樹之質。右數句表樹成行。井然有序，光色明麗。極樂國土，地平如掌，雜色寶樹，遍滿其國，上覆寶網，下飾寶欄，皆表地莊嚴也。</a:t>
            </a:r>
          </a:p>
        </p:txBody>
      </p:sp>
      <p:sp>
        <p:nvSpPr>
          <p:cNvPr id="7" name="文字方塊 6">
            <a:extLst>
              <a:ext uri="{FF2B5EF4-FFF2-40B4-BE49-F238E27FC236}">
                <a16:creationId xmlns:a16="http://schemas.microsoft.com/office/drawing/2014/main" id="{40718A9B-9F19-0BB7-3685-1DEE197BF957}"/>
              </a:ext>
            </a:extLst>
          </p:cNvPr>
          <p:cNvSpPr txBox="1"/>
          <p:nvPr/>
        </p:nvSpPr>
        <p:spPr>
          <a:xfrm>
            <a:off x="243582" y="70638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「各自異行」。表種種不同之寶樹，各各依類成行。「行行相值」，</a:t>
            </a:r>
            <a:r>
              <a:rPr lang="en-US" altLang="zh-TW" sz="2800" dirty="0">
                <a:solidFill>
                  <a:schemeClr val="bg1">
                    <a:lumMod val="95000"/>
                  </a:schemeClr>
                </a:solidFill>
              </a:rPr>
              <a:t>《</a:t>
            </a:r>
            <a:r>
              <a:rPr lang="zh-TW" altLang="en-US" sz="2800" dirty="0">
                <a:solidFill>
                  <a:schemeClr val="bg1">
                    <a:lumMod val="95000"/>
                  </a:schemeClr>
                </a:solidFill>
              </a:rPr>
              <a:t>定善義</a:t>
            </a:r>
            <a:r>
              <a:rPr lang="en-US" altLang="zh-TW" sz="2800" dirty="0">
                <a:solidFill>
                  <a:schemeClr val="bg1">
                    <a:lumMod val="95000"/>
                  </a:schemeClr>
                </a:solidFill>
              </a:rPr>
              <a:t>》</a:t>
            </a:r>
            <a:r>
              <a:rPr lang="zh-TW" altLang="en-US" sz="2800" dirty="0">
                <a:solidFill>
                  <a:schemeClr val="bg1">
                    <a:lumMod val="95000"/>
                  </a:schemeClr>
                </a:solidFill>
              </a:rPr>
              <a:t>曰：「彼國林樹雖多，行行整直而無雜亂」也。「實」者，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曰：「實謂果實，不差其處（洽在其位），故云相當。」「榮色」，繁茂之形色。「光曜」者，光明照耀。「不可勝視」者，目不暇給也，亦即五色繽紛，目光難辨之義。</a:t>
            </a:r>
          </a:p>
        </p:txBody>
      </p:sp>
    </p:spTree>
    <p:extLst>
      <p:ext uri="{BB962C8B-B14F-4D97-AF65-F5344CB8AC3E}">
        <p14:creationId xmlns:p14="http://schemas.microsoft.com/office/powerpoint/2010/main" val="12370730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8DAC7F0D-3292-487F-5839-2CB57256437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3" name="文字方塊 2">
            <a:extLst>
              <a:ext uri="{FF2B5EF4-FFF2-40B4-BE49-F238E27FC236}">
                <a16:creationId xmlns:a16="http://schemas.microsoft.com/office/drawing/2014/main" id="{8E01E96F-FDD0-4EAE-6C52-6E747E051963}"/>
              </a:ext>
            </a:extLst>
          </p:cNvPr>
          <p:cNvSpPr txBox="1"/>
          <p:nvPr/>
        </p:nvSpPr>
        <p:spPr>
          <a:xfrm>
            <a:off x="9503970" y="70982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清風時發。出五音聲。微妙宮商。自然相和。是諸寶樹。周遍其國。</a:t>
            </a:r>
          </a:p>
        </p:txBody>
      </p:sp>
      <p:sp>
        <p:nvSpPr>
          <p:cNvPr id="5" name="文字方塊 4">
            <a:extLst>
              <a:ext uri="{FF2B5EF4-FFF2-40B4-BE49-F238E27FC236}">
                <a16:creationId xmlns:a16="http://schemas.microsoft.com/office/drawing/2014/main" id="{458FB407-158D-6738-BC56-F3AAC9B74835}"/>
              </a:ext>
            </a:extLst>
          </p:cNvPr>
          <p:cNvSpPr txBox="1"/>
          <p:nvPr/>
        </p:nvSpPr>
        <p:spPr>
          <a:xfrm>
            <a:off x="3847235"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五音聲」者，指宮商角徵羽之五聲。此五聲可攝一切音聲（此五聲乃中國古代樂律之本，再加變宮、變徵為七聲。即現代音樂之七聲。）。「微妙宮商」，以宮商代表一切音聲，悉皆「微妙」。「相和」者，相應也。樹出和聲，顯極樂世界一草一木悉皆圓明具德也。</a:t>
            </a:r>
          </a:p>
        </p:txBody>
      </p:sp>
    </p:spTree>
    <p:extLst>
      <p:ext uri="{BB962C8B-B14F-4D97-AF65-F5344CB8AC3E}">
        <p14:creationId xmlns:p14="http://schemas.microsoft.com/office/powerpoint/2010/main" val="2208136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2D26EA6-40C0-00E4-F16B-6FF304CB073C}"/>
              </a:ext>
            </a:extLst>
          </p:cNvPr>
          <p:cNvSpPr txBox="1"/>
          <p:nvPr/>
        </p:nvSpPr>
        <p:spPr>
          <a:xfrm>
            <a:off x="125549" y="25357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寶樹遍國第十四</a:t>
            </a:r>
          </a:p>
          <a:p>
            <a:pPr>
              <a:lnSpc>
                <a:spcPts val="3000"/>
              </a:lnSpc>
            </a:pPr>
            <a:r>
              <a:rPr lang="zh-TW" altLang="en-US" sz="2800" dirty="0">
                <a:solidFill>
                  <a:schemeClr val="bg1"/>
                </a:solidFill>
              </a:rPr>
              <a:t>彼如來國。多諸寶樹。或純金樹。純白銀樹。琉璃樹。水晶樹。琥珀樹。美玉樹。瑪瑙樹。唯一寶成。不雜餘寶。或有二寶三寶。乃至七寶。轉共合成。根莖枝幹。此寶所成。華葉果實。他寶化作。</a:t>
            </a:r>
          </a:p>
        </p:txBody>
      </p:sp>
      <p:sp>
        <p:nvSpPr>
          <p:cNvPr id="8" name="文字方塊 7">
            <a:extLst>
              <a:ext uri="{FF2B5EF4-FFF2-40B4-BE49-F238E27FC236}">
                <a16:creationId xmlns:a16="http://schemas.microsoft.com/office/drawing/2014/main" id="{093152E0-9126-86EE-B516-5B9DBCC03735}"/>
              </a:ext>
            </a:extLst>
          </p:cNvPr>
          <p:cNvSpPr txBox="1"/>
          <p:nvPr/>
        </p:nvSpPr>
        <p:spPr>
          <a:xfrm>
            <a:off x="125549" y="2286759"/>
            <a:ext cx="12064864" cy="3375283"/>
          </a:xfrm>
          <a:prstGeom prst="rect">
            <a:avLst/>
          </a:prstGeom>
          <a:noFill/>
        </p:spPr>
        <p:txBody>
          <a:bodyPr wrap="square" rtlCol="0">
            <a:spAutoFit/>
          </a:bodyPr>
          <a:lstStyle/>
          <a:p>
            <a:pPr>
              <a:lnSpc>
                <a:spcPts val="3200"/>
              </a:lnSpc>
            </a:pPr>
            <a:r>
              <a:rPr lang="en-US" altLang="zh-TW" sz="2800" b="1" dirty="0">
                <a:solidFill>
                  <a:schemeClr val="bg1"/>
                </a:solidFill>
              </a:rPr>
              <a:t>Chapter 14: Jewel Trees Throughout the Land</a:t>
            </a:r>
          </a:p>
          <a:p>
            <a:pPr>
              <a:lnSpc>
                <a:spcPts val="3200"/>
              </a:lnSpc>
            </a:pPr>
            <a:r>
              <a:rPr lang="en-US" altLang="zh-TW" sz="2800" b="1" dirty="0">
                <a:solidFill>
                  <a:schemeClr val="bg1"/>
                </a:solidFill>
              </a:rPr>
              <a:t>In the land of that </a:t>
            </a:r>
            <a:r>
              <a:rPr lang="en-US" altLang="zh-TW" sz="2800" b="1" dirty="0" err="1">
                <a:solidFill>
                  <a:schemeClr val="bg1"/>
                </a:solidFill>
              </a:rPr>
              <a:t>Tathāgata</a:t>
            </a:r>
            <a:r>
              <a:rPr lang="en-US" altLang="zh-TW" sz="2800" b="1" dirty="0">
                <a:solidFill>
                  <a:schemeClr val="bg1"/>
                </a:solidFill>
              </a:rPr>
              <a:t>, there are many jeweled trees: some are made entirely of pure gold, some of pure silver, some of beryl, crystal, amber, jade, or agate. Some trees are formed from a single kind of jewel, unmixed with others; some are composed of two or three kinds, and others up to seven kinds of precious gems combined. Their roots, trunks, branches, and stems are formed of these jewels, while their flowers, leaves, and fruits are transformed from other precious substances.</a:t>
            </a:r>
            <a:endParaRPr lang="zh-TW" altLang="en-US" sz="2800" b="1" dirty="0">
              <a:solidFill>
                <a:schemeClr val="bg1"/>
              </a:solidFill>
            </a:endParaRPr>
          </a:p>
        </p:txBody>
      </p:sp>
    </p:spTree>
    <p:extLst>
      <p:ext uri="{BB962C8B-B14F-4D97-AF65-F5344CB8AC3E}">
        <p14:creationId xmlns:p14="http://schemas.microsoft.com/office/powerpoint/2010/main" val="3069297043"/>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9BF929D-70DD-60D9-BEC5-7775579FBD47}"/>
              </a:ext>
            </a:extLst>
          </p:cNvPr>
          <p:cNvSpPr txBox="1"/>
          <p:nvPr/>
        </p:nvSpPr>
        <p:spPr>
          <a:xfrm>
            <a:off x="98726" y="265385"/>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或有寶樹。黃金為根。白銀為身。琉璃為枝。水晶為梢。琥珀為葉。美玉為華。瑪瑙為果。其餘諸樹。復有七寶。互為根幹枝葉華果。種種共成。各自異行。行行相值。莖莖相望。枝葉相向。華實相當。榮色光曜。不可勝視。清風時發。出五音聲。微妙宮商。自然相和。是諸寶樹。周遍其國。</a:t>
            </a:r>
          </a:p>
        </p:txBody>
      </p:sp>
      <p:sp>
        <p:nvSpPr>
          <p:cNvPr id="8" name="文字方塊 7">
            <a:extLst>
              <a:ext uri="{FF2B5EF4-FFF2-40B4-BE49-F238E27FC236}">
                <a16:creationId xmlns:a16="http://schemas.microsoft.com/office/drawing/2014/main" id="{362C66DE-51D1-E2E2-78F0-6CF0EE617678}"/>
              </a:ext>
            </a:extLst>
          </p:cNvPr>
          <p:cNvSpPr txBox="1"/>
          <p:nvPr/>
        </p:nvSpPr>
        <p:spPr>
          <a:xfrm>
            <a:off x="98726" y="2226558"/>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There are also jeweled trees whose roots are of gold, trunks of silver, branches of beryl, twigs of crystal, leaves of amber, flowers of jade, and fruits of agate. Other trees are formed from combinations of the seven treasures, each serving in turn as roots, trunks, branches, leaves, flowers, or fruits. Thus, they grow together in wondrous variety—each row distinct yet harmoniously aligned, each stem facing another, their branches and leaves interwoven, their blossoms and fruits corresponding in brilliance. Their splendid </a:t>
            </a:r>
            <a:r>
              <a:rPr lang="en-US" altLang="zh-TW" sz="2800" b="1" dirty="0" err="1">
                <a:solidFill>
                  <a:schemeClr val="bg1"/>
                </a:solidFill>
              </a:rPr>
              <a:t>colours</a:t>
            </a:r>
            <a:r>
              <a:rPr lang="en-US" altLang="zh-TW" sz="2800" b="1" dirty="0">
                <a:solidFill>
                  <a:schemeClr val="bg1"/>
                </a:solidFill>
              </a:rPr>
              <a:t> and radiant light are beyond description. When gentle breezes arise, they produce sounds of the five tones, naturally blending into subtle harmonies of celestial music. These jeweled trees fill the entire land.</a:t>
            </a:r>
            <a:endParaRPr lang="zh-TW" altLang="en-US" sz="2800" b="1" dirty="0">
              <a:solidFill>
                <a:schemeClr val="bg1"/>
              </a:solidFill>
            </a:endParaRPr>
          </a:p>
        </p:txBody>
      </p:sp>
    </p:spTree>
    <p:extLst>
      <p:ext uri="{BB962C8B-B14F-4D97-AF65-F5344CB8AC3E}">
        <p14:creationId xmlns:p14="http://schemas.microsoft.com/office/powerpoint/2010/main" val="1950264792"/>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5408E7C-4643-63BB-BCBB-E8F831D566E0}"/>
              </a:ext>
            </a:extLst>
          </p:cNvPr>
          <p:cNvPicPr>
            <a:picLocks noChangeAspect="1"/>
          </p:cNvPicPr>
          <p:nvPr/>
        </p:nvPicPr>
        <p:blipFill>
          <a:blip r:embed="rId3"/>
          <a:stretch>
            <a:fillRect/>
          </a:stretch>
        </p:blipFill>
        <p:spPr>
          <a:xfrm>
            <a:off x="0" y="0"/>
            <a:ext cx="12190413" cy="2827265"/>
          </a:xfrm>
          <a:prstGeom prst="rect">
            <a:avLst/>
          </a:prstGeom>
        </p:spPr>
      </p:pic>
      <p:pic>
        <p:nvPicPr>
          <p:cNvPr id="5" name="圖片 4">
            <a:extLst>
              <a:ext uri="{FF2B5EF4-FFF2-40B4-BE49-F238E27FC236}">
                <a16:creationId xmlns:a16="http://schemas.microsoft.com/office/drawing/2014/main" id="{901F9A2C-E6C2-15F9-DF43-E5D31B5D2422}"/>
              </a:ext>
            </a:extLst>
          </p:cNvPr>
          <p:cNvPicPr>
            <a:picLocks noChangeAspect="1"/>
          </p:cNvPicPr>
          <p:nvPr/>
        </p:nvPicPr>
        <p:blipFill>
          <a:blip r:embed="rId4"/>
          <a:stretch>
            <a:fillRect/>
          </a:stretch>
        </p:blipFill>
        <p:spPr>
          <a:xfrm>
            <a:off x="4943078" y="2827264"/>
            <a:ext cx="2880320" cy="4032323"/>
          </a:xfrm>
          <a:prstGeom prst="rect">
            <a:avLst/>
          </a:prstGeom>
        </p:spPr>
      </p:pic>
      <p:sp>
        <p:nvSpPr>
          <p:cNvPr id="6" name="矩形 5">
            <a:extLst>
              <a:ext uri="{FF2B5EF4-FFF2-40B4-BE49-F238E27FC236}">
                <a16:creationId xmlns:a16="http://schemas.microsoft.com/office/drawing/2014/main" id="{BA219944-D090-A416-FF18-61961D2644F7}"/>
              </a:ext>
            </a:extLst>
          </p:cNvPr>
          <p:cNvSpPr/>
          <p:nvPr/>
        </p:nvSpPr>
        <p:spPr>
          <a:xfrm>
            <a:off x="6383238" y="5229994"/>
            <a:ext cx="648072" cy="1629593"/>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229480943"/>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B4550B4-FBFD-5EDA-C2CD-534A7B595EDF}"/>
              </a:ext>
            </a:extLst>
          </p:cNvPr>
          <p:cNvSpPr txBox="1"/>
          <p:nvPr/>
        </p:nvSpPr>
        <p:spPr>
          <a:xfrm>
            <a:off x="497748" y="617433"/>
            <a:ext cx="6340197"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其道場。有菩提樹。高四百萬里。其本周圍五千由旬。枝葉四布二十萬里。一切眾寶自然合成。華果敷榮。光暉遍照。復有紅綠青白諸摩尼寶。眾寶之王以為瓔珞。雲聚寶鎖。飾諸寶柱。金珠鈴鐸。周匝條間。珍妙寶網。羅覆其上。百千萬色。互相映飾。無量光炎。照耀無極。一切莊嚴。隨應而現。</a:t>
            </a:r>
          </a:p>
        </p:txBody>
      </p:sp>
      <p:sp>
        <p:nvSpPr>
          <p:cNvPr id="5" name="文字方塊 4">
            <a:extLst>
              <a:ext uri="{FF2B5EF4-FFF2-40B4-BE49-F238E27FC236}">
                <a16:creationId xmlns:a16="http://schemas.microsoft.com/office/drawing/2014/main" id="{EF37CE31-2B7E-721E-78B4-AA188B88E3AC}"/>
              </a:ext>
            </a:extLst>
          </p:cNvPr>
          <p:cNvSpPr txBox="1"/>
          <p:nvPr/>
        </p:nvSpPr>
        <p:spPr>
          <a:xfrm>
            <a:off x="9911630" y="68881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菩提道場第十五</a:t>
            </a:r>
          </a:p>
        </p:txBody>
      </p:sp>
      <p:sp>
        <p:nvSpPr>
          <p:cNvPr id="6" name="文字方塊 5">
            <a:extLst>
              <a:ext uri="{FF2B5EF4-FFF2-40B4-BE49-F238E27FC236}">
                <a16:creationId xmlns:a16="http://schemas.microsoft.com/office/drawing/2014/main" id="{11C9B28C-59C1-06F1-F993-9C411C630438}"/>
              </a:ext>
            </a:extLst>
          </p:cNvPr>
          <p:cNvSpPr txBox="1"/>
          <p:nvPr/>
        </p:nvSpPr>
        <p:spPr>
          <a:xfrm>
            <a:off x="7109896" y="698834"/>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此品中之菩提樹，即第四十願中之道場樹。品中先顯樹之廣大莊嚴。次顯樹之妙德難思。末顯彌陀願力，舉果明因。</a:t>
            </a:r>
          </a:p>
        </p:txBody>
      </p:sp>
      <p:sp>
        <p:nvSpPr>
          <p:cNvPr id="7" name="匾額 6" descr="佛學概要十四講表 習講">
            <a:extLst>
              <a:ext uri="{FF2B5EF4-FFF2-40B4-BE49-F238E27FC236}">
                <a16:creationId xmlns:a16="http://schemas.microsoft.com/office/drawing/2014/main" id="{B3C48A8C-4F2A-64EB-83EE-3ABA46E039C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Tree>
    <p:extLst>
      <p:ext uri="{BB962C8B-B14F-4D97-AF65-F5344CB8AC3E}">
        <p14:creationId xmlns:p14="http://schemas.microsoft.com/office/powerpoint/2010/main" val="1202889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DC017D1-A1D5-B4EF-BCB8-B7B7711932C4}"/>
              </a:ext>
            </a:extLst>
          </p:cNvPr>
          <p:cNvSpPr txBox="1"/>
          <p:nvPr/>
        </p:nvSpPr>
        <p:spPr>
          <a:xfrm>
            <a:off x="1846734" y="664423"/>
            <a:ext cx="8802410"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微風徐動。吹諸枝葉。演出無量妙法音聲。其聲流布。遍諸佛國。清暢哀亮。微妙和雅。十方世界音聲之中。最為第一。若有眾生。睹菩提樹。聞聲。嗅香。嘗其果味。觸其光影。念樹功德。皆得六根清徹。無諸惱患。住不退轉。至成佛道。復由見彼樹故。獲三種忍。一音響忍。二柔順忍。三者無生法忍。佛告阿難。如是佛剎。華果樹木。與諸眾生。而作佛事。此皆無量壽佛。威神力故。本願力故。滿足願故。明了。堅固。究竟願故。</a:t>
            </a:r>
          </a:p>
        </p:txBody>
      </p:sp>
      <p:sp>
        <p:nvSpPr>
          <p:cNvPr id="5" name="匾額 4" descr="佛學概要十四講表 習講">
            <a:extLst>
              <a:ext uri="{FF2B5EF4-FFF2-40B4-BE49-F238E27FC236}">
                <a16:creationId xmlns:a16="http://schemas.microsoft.com/office/drawing/2014/main" id="{9579466C-742A-0EBF-90B2-9EA72F1C5B7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Tree>
    <p:extLst>
      <p:ext uri="{BB962C8B-B14F-4D97-AF65-F5344CB8AC3E}">
        <p14:creationId xmlns:p14="http://schemas.microsoft.com/office/powerpoint/2010/main" val="3542020212"/>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731CDFA-108B-6199-34EF-E3553C4147C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5" name="文字方塊 4">
            <a:extLst>
              <a:ext uri="{FF2B5EF4-FFF2-40B4-BE49-F238E27FC236}">
                <a16:creationId xmlns:a16="http://schemas.microsoft.com/office/drawing/2014/main" id="{0FAB7C52-BAC5-D7BA-5C8C-E79B0DF491F7}"/>
              </a:ext>
            </a:extLst>
          </p:cNvPr>
          <p:cNvSpPr txBox="1"/>
          <p:nvPr/>
        </p:nvSpPr>
        <p:spPr>
          <a:xfrm>
            <a:off x="8615486" y="68680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又其道場。有菩提樹。高四百萬里。其本周圍五千由旬。枝葉四布二十萬里。</a:t>
            </a:r>
          </a:p>
        </p:txBody>
      </p:sp>
      <p:sp>
        <p:nvSpPr>
          <p:cNvPr id="6" name="文字方塊 5">
            <a:extLst>
              <a:ext uri="{FF2B5EF4-FFF2-40B4-BE49-F238E27FC236}">
                <a16:creationId xmlns:a16="http://schemas.microsoft.com/office/drawing/2014/main" id="{219C8299-5DDA-C5A6-007B-A925B1708A56}"/>
              </a:ext>
            </a:extLst>
          </p:cNvPr>
          <p:cNvSpPr txBox="1"/>
          <p:nvPr/>
        </p:nvSpPr>
        <p:spPr>
          <a:xfrm>
            <a:off x="2572226" y="71896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「道場」。此有五義：一、指釋尊於印度菩提樹下成道之處，名曰道場。二、指得道之行法，如</a:t>
            </a:r>
            <a:r>
              <a:rPr lang="en-US" altLang="zh-TW" sz="2800" dirty="0">
                <a:solidFill>
                  <a:schemeClr val="bg1">
                    <a:lumMod val="95000"/>
                  </a:schemeClr>
                </a:solidFill>
              </a:rPr>
              <a:t>《</a:t>
            </a:r>
            <a:r>
              <a:rPr lang="zh-TW" altLang="en-US" sz="2800" dirty="0">
                <a:solidFill>
                  <a:schemeClr val="bg1">
                    <a:lumMod val="95000"/>
                  </a:schemeClr>
                </a:solidFill>
              </a:rPr>
              <a:t>維摩經</a:t>
            </a:r>
            <a:r>
              <a:rPr lang="en-US" altLang="zh-TW" sz="2800" dirty="0">
                <a:solidFill>
                  <a:schemeClr val="bg1">
                    <a:lumMod val="95000"/>
                  </a:schemeClr>
                </a:solidFill>
              </a:rPr>
              <a:t>》</a:t>
            </a:r>
            <a:r>
              <a:rPr lang="zh-TW" altLang="en-US" sz="2800" dirty="0">
                <a:solidFill>
                  <a:schemeClr val="bg1">
                    <a:lumMod val="95000"/>
                  </a:schemeClr>
                </a:solidFill>
              </a:rPr>
              <a:t>曰：「直心是道場。」三、供佛之處，稱為道場。四、學道之處，</a:t>
            </a:r>
            <a:r>
              <a:rPr lang="en-US" altLang="zh-TW" sz="2800" dirty="0">
                <a:solidFill>
                  <a:schemeClr val="bg1">
                    <a:lumMod val="95000"/>
                  </a:schemeClr>
                </a:solidFill>
              </a:rPr>
              <a:t>《</a:t>
            </a:r>
            <a:r>
              <a:rPr lang="zh-TW" altLang="en-US" sz="2800" dirty="0">
                <a:solidFill>
                  <a:schemeClr val="bg1">
                    <a:lumMod val="95000"/>
                  </a:schemeClr>
                </a:solidFill>
              </a:rPr>
              <a:t>維摩經肇註</a:t>
            </a:r>
            <a:r>
              <a:rPr lang="en-US" altLang="zh-TW" sz="2800" dirty="0">
                <a:solidFill>
                  <a:schemeClr val="bg1">
                    <a:lumMod val="95000"/>
                  </a:schemeClr>
                </a:solidFill>
              </a:rPr>
              <a:t>》</a:t>
            </a:r>
            <a:r>
              <a:rPr lang="zh-TW" altLang="en-US" sz="2800" dirty="0">
                <a:solidFill>
                  <a:schemeClr val="bg1">
                    <a:lumMod val="95000"/>
                  </a:schemeClr>
                </a:solidFill>
              </a:rPr>
              <a:t>曰：「閑宴修道之處，謂之道場也。」五、隋煬帝時以為寺院之名。詔改天下諸寺，皆名道場。今經所云道場，是第四義，修道之處也。</a:t>
            </a:r>
          </a:p>
        </p:txBody>
      </p:sp>
    </p:spTree>
    <p:extLst>
      <p:ext uri="{BB962C8B-B14F-4D97-AF65-F5344CB8AC3E}">
        <p14:creationId xmlns:p14="http://schemas.microsoft.com/office/powerpoint/2010/main" val="36941702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FB2B7A4-77D6-37FE-5497-4CB852BE321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5" name="文字方塊 4">
            <a:extLst>
              <a:ext uri="{FF2B5EF4-FFF2-40B4-BE49-F238E27FC236}">
                <a16:creationId xmlns:a16="http://schemas.microsoft.com/office/drawing/2014/main" id="{5A0CDA56-3746-44C3-E683-71383438D33F}"/>
              </a:ext>
            </a:extLst>
          </p:cNvPr>
          <p:cNvSpPr txBox="1"/>
          <p:nvPr/>
        </p:nvSpPr>
        <p:spPr>
          <a:xfrm>
            <a:off x="2074565" y="837506"/>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「菩提樹」據</a:t>
            </a:r>
            <a:r>
              <a:rPr lang="en-US" altLang="zh-TW" sz="2800" dirty="0">
                <a:solidFill>
                  <a:schemeClr val="bg1">
                    <a:lumMod val="95000"/>
                  </a:schemeClr>
                </a:solidFill>
              </a:rPr>
              <a:t>《</a:t>
            </a:r>
            <a:r>
              <a:rPr lang="zh-TW" altLang="en-US" sz="2800" dirty="0">
                <a:solidFill>
                  <a:schemeClr val="bg1">
                    <a:lumMod val="95000"/>
                  </a:schemeClr>
                </a:solidFill>
              </a:rPr>
              <a:t>西域記</a:t>
            </a:r>
            <a:r>
              <a:rPr lang="en-US" altLang="zh-TW" sz="2800" dirty="0">
                <a:solidFill>
                  <a:schemeClr val="bg1">
                    <a:lumMod val="95000"/>
                  </a:schemeClr>
                </a:solidFill>
              </a:rPr>
              <a:t>》</a:t>
            </a:r>
            <a:r>
              <a:rPr lang="zh-TW" altLang="en-US" sz="2800" dirty="0">
                <a:solidFill>
                  <a:schemeClr val="bg1">
                    <a:lumMod val="95000"/>
                  </a:schemeClr>
                </a:solidFill>
              </a:rPr>
              <a:t>曰：即畢鉢羅樹。佛坐其下成等正覺。故名菩提樹。譯為道樹，或覺樹。佛在世時，樹高四百尺。後屢經殘伐，猶高四五丈是為此世界之菩提樹。</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今經云彼土樹高四百萬里。或以</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中「佛身高六十萬億那由他恆河沙由旬」。則顯佛高樹低，量不相稱。實則此亦無礙。種種說量，皆隨眾生機宜，故不拘於一格。且此經舉體是事事無礙，不可思議境界。此處高低縱然有異，若達廣狹自在之玄門，則洽入一切無礙之法界。</a:t>
            </a:r>
          </a:p>
        </p:txBody>
      </p:sp>
    </p:spTree>
    <p:extLst>
      <p:ext uri="{BB962C8B-B14F-4D97-AF65-F5344CB8AC3E}">
        <p14:creationId xmlns:p14="http://schemas.microsoft.com/office/powerpoint/2010/main" val="681546268"/>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2034390-D3D6-623E-BADB-48A72E97A37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5" name="文字方塊 4">
            <a:extLst>
              <a:ext uri="{FF2B5EF4-FFF2-40B4-BE49-F238E27FC236}">
                <a16:creationId xmlns:a16="http://schemas.microsoft.com/office/drawing/2014/main" id="{22FDD8DE-5DE7-1280-34A9-7DBB3E17FDCA}"/>
              </a:ext>
            </a:extLst>
          </p:cNvPr>
          <p:cNvSpPr txBox="1"/>
          <p:nvPr/>
        </p:nvSpPr>
        <p:spPr>
          <a:xfrm>
            <a:off x="7513294" y="618138"/>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一切眾寶。自然合成。華果敷榮。光暉遍照。復有紅綠青白。諸摩尼寶。眾寶之王。以為瓔珞。雲聚寶鏁。飾諸寶柱。金珠鈴鐸。周匝條間。珍妙寶網。羅覆其上。</a:t>
            </a:r>
          </a:p>
        </p:txBody>
      </p:sp>
      <p:sp>
        <p:nvSpPr>
          <p:cNvPr id="6" name="文字方塊 5">
            <a:extLst>
              <a:ext uri="{FF2B5EF4-FFF2-40B4-BE49-F238E27FC236}">
                <a16:creationId xmlns:a16="http://schemas.microsoft.com/office/drawing/2014/main" id="{CCAF75F2-DD00-0A26-8C7C-CB4ACE309CD9}"/>
              </a:ext>
            </a:extLst>
          </p:cNvPr>
          <p:cNvSpPr txBox="1"/>
          <p:nvPr/>
        </p:nvSpPr>
        <p:spPr>
          <a:xfrm>
            <a:off x="3162805" y="798158"/>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一切眾寶」下，顯菩提樹之莊嚴。「自然合成」，表彌陀大願大力之成就。自然如是，不假造作。「敷」者，開顯。「榮」者，繁盛明麗，「暉」同輝。意為此樹亦是一切眾寶，自然合成。是故華果繁茂秀麗，光明普照。</a:t>
            </a:r>
          </a:p>
        </p:txBody>
      </p:sp>
      <p:sp>
        <p:nvSpPr>
          <p:cNvPr id="7" name="文字方塊 6">
            <a:extLst>
              <a:ext uri="{FF2B5EF4-FFF2-40B4-BE49-F238E27FC236}">
                <a16:creationId xmlns:a16="http://schemas.microsoft.com/office/drawing/2014/main" id="{361FB64F-1EA3-C31E-C89A-34AE4AAFB0A2}"/>
              </a:ext>
            </a:extLst>
          </p:cNvPr>
          <p:cNvSpPr txBox="1"/>
          <p:nvPr/>
        </p:nvSpPr>
        <p:spPr>
          <a:xfrm>
            <a:off x="515169" y="793886"/>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「復有」下，顯樹上之莊嚴。</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偈言：「無量寶交絡，羅網遍虛空。種種鈴發響，宣吐妙法音。」正與此處經文相應。</a:t>
            </a:r>
          </a:p>
        </p:txBody>
      </p:sp>
    </p:spTree>
    <p:extLst>
      <p:ext uri="{BB962C8B-B14F-4D97-AF65-F5344CB8AC3E}">
        <p14:creationId xmlns:p14="http://schemas.microsoft.com/office/powerpoint/2010/main" val="20452462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7A466DD-F0FE-18F5-319F-22C51926A039}"/>
              </a:ext>
            </a:extLst>
          </p:cNvPr>
          <p:cNvSpPr txBox="1"/>
          <p:nvPr/>
        </p:nvSpPr>
        <p:spPr>
          <a:xfrm>
            <a:off x="118542" y="909514"/>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經中瓔珞、寶柱、寶網，皆樹上空中之莊嚴。首明四色摩尼寶，此諸寶總攝眾寶之善妙，乃最上之寶，故稱「眾寶之王」。以如是最上之寶，作為瓔珞。遍垂樹之枝條，以為莊嚴。「雲聚寶鏁」。鏁即鎖，此處指建築物中相鈎連之結構。「雲聚」者乃寶之名。即以雲聚寶所成之鈎連結構也。「寶柱」者，復有二寶乃至七寶共成之柱。如是寶柱，飾以瓔珞以及寶鎖。「金珠鈴鐸」。「金」者，純金，「珠」者，真珠。「鈴」者，金屬之鈴，形似鐘而較小。「鐸」者，指鈴中之木舌，用以擊鈴使發聲。鈴與鐸皆妙寶所成。流出妙音，以上四者，遍懸於菩提樹枝條之間，故云「周匝條間」。</a:t>
            </a:r>
          </a:p>
        </p:txBody>
      </p:sp>
      <p:sp>
        <p:nvSpPr>
          <p:cNvPr id="6" name="匾額 5" descr="佛學概要十四講表 習講">
            <a:extLst>
              <a:ext uri="{FF2B5EF4-FFF2-40B4-BE49-F238E27FC236}">
                <a16:creationId xmlns:a16="http://schemas.microsoft.com/office/drawing/2014/main" id="{98A78994-E361-E20D-8803-A4075788132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Tree>
    <p:extLst>
      <p:ext uri="{BB962C8B-B14F-4D97-AF65-F5344CB8AC3E}">
        <p14:creationId xmlns:p14="http://schemas.microsoft.com/office/powerpoint/2010/main" val="3595740059"/>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7D47072-E329-3372-44D3-58C99B8FD9F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5" name="文字方塊 4">
            <a:extLst>
              <a:ext uri="{FF2B5EF4-FFF2-40B4-BE49-F238E27FC236}">
                <a16:creationId xmlns:a16="http://schemas.microsoft.com/office/drawing/2014/main" id="{83A5BE2E-F0EA-BC5B-378A-01DBDE2A0614}"/>
              </a:ext>
            </a:extLst>
          </p:cNvPr>
          <p:cNvSpPr txBox="1"/>
          <p:nvPr/>
        </p:nvSpPr>
        <p:spPr>
          <a:xfrm>
            <a:off x="6599262" y="90951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「珍妙寶網」者，</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曰：「又以純金、真珠、雜寶鈴鐸，以為其網。」故知寶網亦由金珠鈴鐸之所成，故云珍妙。「羅覆」者，「羅」指開張羅列，「覆」指覆蓋。如是寶網，蓋覆菩提樹上，故云「羅覆其上」。</a:t>
            </a:r>
          </a:p>
        </p:txBody>
      </p:sp>
    </p:spTree>
    <p:extLst>
      <p:ext uri="{BB962C8B-B14F-4D97-AF65-F5344CB8AC3E}">
        <p14:creationId xmlns:p14="http://schemas.microsoft.com/office/powerpoint/2010/main" val="2892756114"/>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F6F1466-0601-554B-0425-AD2B3605F9B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5" name="文字方塊 4">
            <a:extLst>
              <a:ext uri="{FF2B5EF4-FFF2-40B4-BE49-F238E27FC236}">
                <a16:creationId xmlns:a16="http://schemas.microsoft.com/office/drawing/2014/main" id="{7DCF447A-ACEA-8F02-83E4-91D9C2E4558C}"/>
              </a:ext>
            </a:extLst>
          </p:cNvPr>
          <p:cNvSpPr txBox="1"/>
          <p:nvPr/>
        </p:nvSpPr>
        <p:spPr>
          <a:xfrm>
            <a:off x="9119542" y="654142"/>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百千萬色。互相映飾。無量光炎。照耀無極。一切莊嚴。隨應而現。</a:t>
            </a:r>
          </a:p>
        </p:txBody>
      </p:sp>
      <p:sp>
        <p:nvSpPr>
          <p:cNvPr id="6" name="文字方塊 5">
            <a:extLst>
              <a:ext uri="{FF2B5EF4-FFF2-40B4-BE49-F238E27FC236}">
                <a16:creationId xmlns:a16="http://schemas.microsoft.com/office/drawing/2014/main" id="{4DBD4BB4-2E7B-00DC-AD18-82B46AF611CF}"/>
              </a:ext>
            </a:extLst>
          </p:cNvPr>
          <p:cNvSpPr txBox="1"/>
          <p:nvPr/>
        </p:nvSpPr>
        <p:spPr>
          <a:xfrm>
            <a:off x="2854846" y="808385"/>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寶珠放光，「百千萬色」。一一妙色，互相輝映，彌增光麗。故曰「互相映飾」。「炎」者，火光向上也。故「光炎」即光耀也。一一珠有千光明。今有無量寶珠，故曰「無量光炎，照耀無極」。「無極」者，無有極限。「一切莊嚴，隨應而現」者。如是妙現，普應群機，變化不拘，一一圓妙，全顯事事無礙。</a:t>
            </a:r>
          </a:p>
        </p:txBody>
      </p:sp>
    </p:spTree>
    <p:extLst>
      <p:ext uri="{BB962C8B-B14F-4D97-AF65-F5344CB8AC3E}">
        <p14:creationId xmlns:p14="http://schemas.microsoft.com/office/powerpoint/2010/main" val="8910196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E232BA9-9562-F1FC-1262-6D5259EA694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5" name="文字方塊 4">
            <a:extLst>
              <a:ext uri="{FF2B5EF4-FFF2-40B4-BE49-F238E27FC236}">
                <a16:creationId xmlns:a16="http://schemas.microsoft.com/office/drawing/2014/main" id="{33FCF165-49AE-0A7E-EDFA-987F2A578736}"/>
              </a:ext>
            </a:extLst>
          </p:cNvPr>
          <p:cNvSpPr txBox="1"/>
          <p:nvPr/>
        </p:nvSpPr>
        <p:spPr>
          <a:xfrm>
            <a:off x="8103019"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微風徐動。吹諸枝葉。演出無量妙法音聲。其聲流布。遍諸佛國。清暢哀亮。微妙和雅。十方世界音聲之中。最為第一。</a:t>
            </a:r>
          </a:p>
        </p:txBody>
      </p:sp>
      <p:sp>
        <p:nvSpPr>
          <p:cNvPr id="6" name="文字方塊 5">
            <a:extLst>
              <a:ext uri="{FF2B5EF4-FFF2-40B4-BE49-F238E27FC236}">
                <a16:creationId xmlns:a16="http://schemas.microsoft.com/office/drawing/2014/main" id="{48A3DE05-3D15-73AC-E74E-6237D93A4314}"/>
              </a:ext>
            </a:extLst>
          </p:cNvPr>
          <p:cNvSpPr txBox="1"/>
          <p:nvPr/>
        </p:nvSpPr>
        <p:spPr>
          <a:xfrm>
            <a:off x="1342678" y="798158"/>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顯樹能演說妙法，不可思議之益。「妙法」者，第一最勝不可思議之法。風吹寶樹枝葉，所發音聲，演說不可稱量之微妙法音。故云「演出無量妙法音聲」。曇師曰：「此聲為佛事，焉可思議。」「佛事」者，指諸佛之教化，亦即一切有益於佛道之事。通常以祈福超薦等法會，稱為佛事。極樂國土，樹發音聲能作佛事，故曇師讚為不可思議也。</a:t>
            </a:r>
          </a:p>
        </p:txBody>
      </p:sp>
    </p:spTree>
    <p:extLst>
      <p:ext uri="{BB962C8B-B14F-4D97-AF65-F5344CB8AC3E}">
        <p14:creationId xmlns:p14="http://schemas.microsoft.com/office/powerpoint/2010/main" val="40159303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F404296-6E16-A4F8-397D-63F8E6B6FEB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第十七講</a:t>
            </a:r>
            <a:endParaRPr lang="en-US" altLang="zh-TW" dirty="0"/>
          </a:p>
        </p:txBody>
      </p:sp>
      <p:sp>
        <p:nvSpPr>
          <p:cNvPr id="5" name="文字方塊 4">
            <a:extLst>
              <a:ext uri="{FF2B5EF4-FFF2-40B4-BE49-F238E27FC236}">
                <a16:creationId xmlns:a16="http://schemas.microsoft.com/office/drawing/2014/main" id="{278BFEF2-F4FD-B8B5-FC90-B8CE88AD9836}"/>
              </a:ext>
            </a:extLst>
          </p:cNvPr>
          <p:cNvSpPr txBox="1"/>
          <p:nvPr/>
        </p:nvSpPr>
        <p:spPr>
          <a:xfrm>
            <a:off x="1520949" y="909514"/>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義寂云：「清者清淨，聞者不生濁染心故。揚者宣揚，由能宣揚實相法故。（彼本作「清揚」，今本是「清暢」。暢者通暢，歡暢，能令聞者舒暢。又具通曉之義，能令聞者通達實相法故。）哀者悲哀。聞者能生大悲心故。亮者明亮、響亮，又為透徹，顯露。由能開發智慧明故。微者微密。其音微密如梵響故（梵天音樂）。妙者妙善。其音妙善似鸞聲故。和者調和。音韻克調，宮商和故。雅者雅正。其音雅正，順佛法故。」上述音聲之德，非但於天中最為殊特，亦於十方世界中，最為第一。</a:t>
            </a:r>
          </a:p>
        </p:txBody>
      </p:sp>
    </p:spTree>
    <p:extLst>
      <p:ext uri="{BB962C8B-B14F-4D97-AF65-F5344CB8AC3E}">
        <p14:creationId xmlns:p14="http://schemas.microsoft.com/office/powerpoint/2010/main" val="420007525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42099</TotalTime>
  <Words>8164</Words>
  <Application>Microsoft Office PowerPoint</Application>
  <PresentationFormat>自訂</PresentationFormat>
  <Paragraphs>265</Paragraphs>
  <Slides>52</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52</vt:i4>
      </vt:variant>
    </vt:vector>
  </HeadingPairs>
  <TitlesOfParts>
    <vt:vector size="55"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856</cp:revision>
  <dcterms:created xsi:type="dcterms:W3CDTF">2019-12-17T19:51:00Z</dcterms:created>
  <dcterms:modified xsi:type="dcterms:W3CDTF">2025-10-13T21:15:15Z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