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63636" autoAdjust="0"/>
  </p:normalViewPr>
  <p:slideViewPr>
    <p:cSldViewPr>
      <p:cViewPr varScale="1">
        <p:scale>
          <a:sx n="62" d="100"/>
          <a:sy n="62" d="100"/>
        </p:scale>
        <p:origin x="2050"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E4795E-92E5-4D22-98A2-2F986AF59EF6}" type="datetimeFigureOut">
              <a:rPr lang="en-IN" smtClean="0"/>
              <a:t>13-11-2023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9FD8DC-D7C1-4974-8423-7B9BFA49698E}" type="slidenum">
              <a:rPr lang="en-IN" smtClean="0"/>
              <a:t>‹#›</a:t>
            </a:fld>
            <a:endParaRPr lang="en-IN"/>
          </a:p>
        </p:txBody>
      </p:sp>
    </p:spTree>
    <p:extLst>
      <p:ext uri="{BB962C8B-B14F-4D97-AF65-F5344CB8AC3E}">
        <p14:creationId xmlns:p14="http://schemas.microsoft.com/office/powerpoint/2010/main" val="3337774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white"/>
                </a:solidFill>
                <a:latin typeface="Trebuchet MS" panose="020B0603020202020204"/>
              </a:rPr>
              <a:t>Module name: </a:t>
            </a:r>
            <a:r>
              <a:rPr lang="en-GB" b="0" i="0" dirty="0">
                <a:solidFill>
                  <a:srgbClr val="1D2125"/>
                </a:solidFill>
                <a:effectLst/>
                <a:latin typeface="-apple-system"/>
              </a:rPr>
              <a:t>Operating Hotel Facilities</a:t>
            </a:r>
          </a:p>
          <a:p>
            <a:r>
              <a:rPr lang="en-GB" sz="1200" dirty="0">
                <a:solidFill>
                  <a:prstClr val="white"/>
                </a:solidFill>
                <a:latin typeface="Trebuchet MS" panose="020B0603020202020204"/>
              </a:rPr>
              <a:t>Student name: Antonela Costiuc</a:t>
            </a:r>
            <a:br>
              <a:rPr lang="en-GB" sz="1200" dirty="0">
                <a:solidFill>
                  <a:prstClr val="white"/>
                </a:solidFill>
                <a:latin typeface="Trebuchet MS" panose="020B0603020202020204"/>
              </a:rPr>
            </a:br>
            <a:r>
              <a:rPr lang="en-GB" sz="1200" dirty="0">
                <a:solidFill>
                  <a:prstClr val="white"/>
                </a:solidFill>
                <a:latin typeface="Trebuchet MS" panose="020B0603020202020204"/>
              </a:rPr>
              <a:t>Student number: 2117337</a:t>
            </a:r>
          </a:p>
          <a:p>
            <a:r>
              <a:rPr lang="en-GB" sz="1200" dirty="0">
                <a:solidFill>
                  <a:prstClr val="white"/>
                </a:solidFill>
                <a:latin typeface="Trebuchet MS" panose="020B0603020202020204"/>
              </a:rPr>
              <a:t>Lecturer name: </a:t>
            </a:r>
            <a:r>
              <a:rPr lang="en-GB" sz="1200">
                <a:solidFill>
                  <a:prstClr val="white"/>
                </a:solidFill>
                <a:latin typeface="Trebuchet MS" panose="020B0603020202020204"/>
              </a:rPr>
              <a:t>Scott James</a:t>
            </a:r>
            <a:endParaRPr lang="en-GB" dirty="0"/>
          </a:p>
        </p:txBody>
      </p:sp>
      <p:sp>
        <p:nvSpPr>
          <p:cNvPr id="4" name="Slide Number Placeholder 3"/>
          <p:cNvSpPr>
            <a:spLocks noGrp="1"/>
          </p:cNvSpPr>
          <p:nvPr>
            <p:ph type="sldNum" sz="quarter" idx="5"/>
          </p:nvPr>
        </p:nvSpPr>
        <p:spPr/>
        <p:txBody>
          <a:bodyPr/>
          <a:lstStyle/>
          <a:p>
            <a:fld id="{8F9FD8DC-D7C1-4974-8423-7B9BFA49698E}" type="slidenum">
              <a:rPr lang="en-IN" smtClean="0"/>
              <a:t>1</a:t>
            </a:fld>
            <a:endParaRPr lang="en-IN"/>
          </a:p>
        </p:txBody>
      </p:sp>
    </p:spTree>
    <p:extLst>
      <p:ext uri="{BB962C8B-B14F-4D97-AF65-F5344CB8AC3E}">
        <p14:creationId xmlns:p14="http://schemas.microsoft.com/office/powerpoint/2010/main" val="2856959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Objective:</a:t>
            </a:r>
          </a:p>
          <a:p>
            <a:r>
              <a:rPr lang="en-US"/>
              <a:t>This presentation has two goals. Firstly, it aims to acquaint all cleaning team members with the nuances of the new room cleaning checklist so that there is a cohesive approach to upholding our brand's high standards. Second, we'll look at how incorporating an employee engagement model can help us realize our team's full potential and promote a work environment that values cooperation, inspiration, and pride. By mixing Through these initiatives, we want to enhance the visitor experience while also putting our team member's health and safety first and making sure they operate in a safe and health-conscious manner. Together, we'll build a cleaning services staff that not only lives up to expectations but also raises the bar for excellence.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Furthermore, being clean goes beyond checking a box on a checklist;</a:t>
            </a:r>
          </a:p>
          <a:p>
            <a:r>
              <a:rPr lang="en-US"/>
              <a:t>is deeply ingrained in the structure of brand standards. The housekeeping department is responsible for maintaining uniformity across the whole firm, from making sure that all linens are clean to carefully disinfecting surfaces. As a result, guests are given trust and receive a dependable, superior experience.</a:t>
            </a:r>
          </a:p>
          <a:p>
            <a:r>
              <a:rPr lang="en-US"/>
              <a:t>A spotlessly tidy hotel room, kept up to date by housekeeping personnel, becomes more than just a practical requirement—it becomes the blank canvas that creates lifelong memories for guests. The housekeeping staff plays a crucial role in the overall success and reputation of the hotel by upholding brand standards and maintaining cleanliness, thereby fostering an atmosphere that not only makes guests feel welcome during their stay but also makes them feel at home.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Affecting Visitors' Experiences: The client experience is enhanced by employee involvement They aggressively identify and fix issues, going above and beyond what is required of them. Engaged employees are better able to provide guests with individualized service and meaningful interactions. These endeavours increase general visitor happiness and support the maintenance of good brand standards (Nimri et al., 2020).</a:t>
            </a:r>
          </a:p>
          <a:p>
            <a:endParaRPr lang="en-US"/>
          </a:p>
          <a:p>
            <a:endParaRPr lang="en-US"/>
          </a:p>
          <a:p>
            <a:r>
              <a:rPr lang="en-US"/>
              <a:t>Hotel cleaning requires an understanding of and use of ideas related to staff engagement, such as Maslow's Hierarchy of Needs. We can respond to our team's needs and motivation in an organized way with this strategy. By attending to basic needs like fair compensation and a secure place to work, we lay the foundation for an engaged and motivated workforce. Employees who are engaged can see problems early on, address them, offer individualized care, and engage with clients more deeply. The brand's standing and standards have consequently greatly increased. Keep in mind that happy workers benefit both the personnel and the overall visitor experience.</a:t>
            </a:r>
          </a:p>
          <a:p>
            <a:endParaRPr lang="en-US"/>
          </a:p>
          <a:p>
            <a:r>
              <a:rPr lang="en-US"/>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Real-World Implementation and Maintaining Brand Standards: Housekeeping staff diligently adhere to the checklist, cleaning and being present every time. This consistency must meet or exceed the brand's expectations for managing reputation and ensuring visitors are happy.</a:t>
            </a:r>
          </a:p>
          <a:p>
            <a:endParaRPr lang="en-US"/>
          </a:p>
          <a:p>
            <a:r>
              <a:rPr lang="en-US"/>
              <a:t>The housekeeping service depends on room cleaning checklists in component two to keep our hotel rooms tidy and up to company standards. This checklist provides a methodical cleaning approach that covers all crucial steps in the procedure. The checklist covers pre-cleaning procedures, surface cleaning, laundry and bedding care, restroom cleaning, floor upkeep, last-minute tests, room maintenance, supply replenishing, and overall presentation. </a:t>
            </a:r>
          </a:p>
          <a:p>
            <a:r>
              <a:rPr lang="en-US"/>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Speaker notes:</a:t>
            </a:r>
          </a:p>
          <a:p>
            <a:r>
              <a:rPr lang="en-US"/>
              <a:t>The cleaning crew is outfitted with masks and gloves for personal protection when handling cleaning products. Hand washing and other strict hygiene measures are encouraged to stop the spread of diseases. The housekeeping staff not only keeps the area tidy and welcoming by closely adhering to these health and safety requirements but also places a high priority on everyone's health and safety within the hospitality facility.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Because a clean hotel is the foundation of a happy guest experience, the cleaning department, with its skilled staff, plays a significant role in defining the hotel's character. The cleaning services staff becomes more than just a steward of hygiene; by tying employee engagement to brand standards and health and safety procedures, they also become an advocate for a comprehensive and secure hospitality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9FD8DC-D7C1-4974-8423-7B9BFA49698E}" type="slidenum">
              <a:rPr lang="en-IN" smtClean="0"/>
              <a:t>9</a:t>
            </a:fld>
            <a:endParaRPr lang="en-IN"/>
          </a:p>
        </p:txBody>
      </p:sp>
    </p:spTree>
    <p:extLst>
      <p:ext uri="{BB962C8B-B14F-4D97-AF65-F5344CB8AC3E}">
        <p14:creationId xmlns:p14="http://schemas.microsoft.com/office/powerpoint/2010/main" val="3918926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45FCA77-44BB-42B5-A91A-CEC322CA0721}"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120142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45FCA77-44BB-42B5-A91A-CEC322CA0721}"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3235314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CA77-44BB-42B5-A91A-CEC322CA0721}"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767899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45FCA77-44BB-42B5-A91A-CEC322CA0721}"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1968017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45FCA77-44BB-42B5-A91A-CEC322CA0721}" type="datetimeFigureOut">
              <a:rPr lang="en-IN" smtClean="0"/>
              <a:t>13-11-2023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2378988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45FCA77-44BB-42B5-A91A-CEC322CA0721}" type="datetimeFigureOut">
              <a:rPr lang="en-IN" smtClean="0"/>
              <a:t>13-11-2023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302657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FCA77-44BB-42B5-A91A-CEC322CA0721}" type="datetimeFigureOut">
              <a:rPr lang="en-IN" smtClean="0"/>
              <a:t>13-11-2023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755012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FCA77-44BB-42B5-A91A-CEC322CA0721}"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2581819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5FCA77-44BB-42B5-A91A-CEC322CA0721}"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806120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45FCA77-44BB-42B5-A91A-CEC322CA0721}"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494304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45FCA77-44BB-42B5-A91A-CEC322CA0721}"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95C7D1E-BBF3-412F-A26A-ACA858B76BFC}" type="slidenum">
              <a:rPr lang="en-IN" smtClean="0"/>
              <a:t>‹#›</a:t>
            </a:fld>
            <a:endParaRPr lang="en-IN"/>
          </a:p>
        </p:txBody>
      </p:sp>
    </p:spTree>
    <p:extLst>
      <p:ext uri="{BB962C8B-B14F-4D97-AF65-F5344CB8AC3E}">
        <p14:creationId xmlns:p14="http://schemas.microsoft.com/office/powerpoint/2010/main" val="502316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5FCA77-44BB-42B5-A91A-CEC322CA0721}" type="datetimeFigureOut">
              <a:rPr lang="en-IN" smtClean="0"/>
              <a:t>13-11-2023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5C7D1E-BBF3-412F-A26A-ACA858B76BFC}" type="slidenum">
              <a:rPr lang="en-IN" smtClean="0"/>
              <a:t>‹#›</a:t>
            </a:fld>
            <a:endParaRPr lang="en-IN"/>
          </a:p>
        </p:txBody>
      </p:sp>
    </p:spTree>
    <p:extLst>
      <p:ext uri="{BB962C8B-B14F-4D97-AF65-F5344CB8AC3E}">
        <p14:creationId xmlns:p14="http://schemas.microsoft.com/office/powerpoint/2010/main" val="93024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1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5.svg"/><Relationship Id="rId12" Type="http://schemas.openxmlformats.org/officeDocument/2006/relationships/image" Target="../media/image10.png"/><Relationship Id="rId17" Type="http://schemas.openxmlformats.org/officeDocument/2006/relationships/image" Target="../media/image15.sv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5" Type="http://schemas.openxmlformats.org/officeDocument/2006/relationships/image" Target="../media/image13.svg"/><Relationship Id="rId10" Type="http://schemas.openxmlformats.org/officeDocument/2006/relationships/image" Target="../media/image8.png"/><Relationship Id="rId19" Type="http://schemas.openxmlformats.org/officeDocument/2006/relationships/image" Target="../media/image17.svg"/><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28.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0.sv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2.sv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TextBox 3"/>
          <p:cNvSpPr txBox="1"/>
          <p:nvPr/>
        </p:nvSpPr>
        <p:spPr>
          <a:xfrm>
            <a:off x="3679826" y="668466"/>
            <a:ext cx="5168971" cy="5463034"/>
          </a:xfrm>
          <a:prstGeom prst="rect">
            <a:avLst/>
          </a:prstGeom>
        </p:spPr>
        <p:txBody>
          <a:bodyPr wrap="square" lIns="0" tIns="0" rIns="0" bIns="0" rtlCol="0" anchor="t">
            <a:spAutoFit/>
          </a:bodyPr>
          <a:lstStyle/>
          <a:p>
            <a:pPr algn="ctr">
              <a:lnSpc>
                <a:spcPts val="7135"/>
              </a:lnSpc>
            </a:pPr>
            <a:r>
              <a:rPr lang="en-US" sz="6400" spc="160" dirty="0">
                <a:solidFill>
                  <a:srgbClr val="B24C57"/>
                </a:solidFill>
                <a:latin typeface="Londrina Solid Heavy"/>
              </a:rPr>
              <a:t>BA International Hotel Management​</a:t>
            </a:r>
          </a:p>
          <a:p>
            <a:pPr algn="ctr">
              <a:lnSpc>
                <a:spcPts val="7135"/>
              </a:lnSpc>
            </a:pPr>
            <a:endParaRPr lang="en-US" sz="6400" spc="160" dirty="0">
              <a:solidFill>
                <a:srgbClr val="B24C57"/>
              </a:solidFill>
              <a:latin typeface="Londrina Solid Heavy"/>
            </a:endParaRPr>
          </a:p>
          <a:p>
            <a:pPr algn="ctr">
              <a:lnSpc>
                <a:spcPts val="7135"/>
              </a:lnSpc>
            </a:pPr>
            <a:endParaRPr lang="en-US" sz="6400" spc="160" dirty="0">
              <a:solidFill>
                <a:srgbClr val="B24C57"/>
              </a:solidFill>
              <a:latin typeface="Londrina Solid Heavy"/>
            </a:endParaRPr>
          </a:p>
        </p:txBody>
      </p:sp>
      <p:sp>
        <p:nvSpPr>
          <p:cNvPr id="4" name="Freeform 4"/>
          <p:cNvSpPr/>
          <p:nvPr/>
        </p:nvSpPr>
        <p:spPr>
          <a:xfrm>
            <a:off x="2411030" y="114832"/>
            <a:ext cx="1268796" cy="1765560"/>
          </a:xfrm>
          <a:custGeom>
            <a:avLst/>
            <a:gdLst/>
            <a:ahLst/>
            <a:cxnLst/>
            <a:rect l="l" t="t" r="r" b="b"/>
            <a:pathLst>
              <a:path w="2537591" h="2648340">
                <a:moveTo>
                  <a:pt x="0" y="0"/>
                </a:moveTo>
                <a:lnTo>
                  <a:pt x="2537591" y="0"/>
                </a:lnTo>
                <a:lnTo>
                  <a:pt x="2537591" y="2648340"/>
                </a:lnTo>
                <a:lnTo>
                  <a:pt x="0" y="26483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061625">
            <a:off x="3251943" y="3925343"/>
            <a:ext cx="1465933" cy="2299230"/>
          </a:xfrm>
          <a:custGeom>
            <a:avLst/>
            <a:gdLst/>
            <a:ahLst/>
            <a:cxnLst/>
            <a:rect l="l" t="t" r="r" b="b"/>
            <a:pathLst>
              <a:path w="2198900" h="4598460">
                <a:moveTo>
                  <a:pt x="0" y="0"/>
                </a:moveTo>
                <a:lnTo>
                  <a:pt x="2198900" y="0"/>
                </a:lnTo>
                <a:lnTo>
                  <a:pt x="2198900" y="4598459"/>
                </a:lnTo>
                <a:lnTo>
                  <a:pt x="0" y="459845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7804213">
            <a:off x="2771853" y="4317397"/>
            <a:ext cx="1284245" cy="3044547"/>
          </a:xfrm>
          <a:custGeom>
            <a:avLst/>
            <a:gdLst/>
            <a:ahLst/>
            <a:cxnLst/>
            <a:rect l="l" t="t" r="r" b="b"/>
            <a:pathLst>
              <a:path w="1926367" h="6089093">
                <a:moveTo>
                  <a:pt x="0" y="0"/>
                </a:moveTo>
                <a:lnTo>
                  <a:pt x="1926368" y="0"/>
                </a:lnTo>
                <a:lnTo>
                  <a:pt x="1926368" y="6089093"/>
                </a:lnTo>
                <a:lnTo>
                  <a:pt x="0" y="608909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7656183">
            <a:off x="414255" y="304232"/>
            <a:ext cx="2070014" cy="1386760"/>
          </a:xfrm>
          <a:custGeom>
            <a:avLst/>
            <a:gdLst/>
            <a:ahLst/>
            <a:cxnLst/>
            <a:rect l="l" t="t" r="r" b="b"/>
            <a:pathLst>
              <a:path w="3323521" h="4848638">
                <a:moveTo>
                  <a:pt x="0" y="0"/>
                </a:moveTo>
                <a:lnTo>
                  <a:pt x="3323521" y="0"/>
                </a:lnTo>
                <a:lnTo>
                  <a:pt x="3323521" y="4848638"/>
                </a:lnTo>
                <a:lnTo>
                  <a:pt x="0" y="484863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a:off x="107504" y="1791811"/>
            <a:ext cx="1611892" cy="2513633"/>
          </a:xfrm>
          <a:custGeom>
            <a:avLst/>
            <a:gdLst/>
            <a:ahLst/>
            <a:cxnLst/>
            <a:rect l="l" t="t" r="r" b="b"/>
            <a:pathLst>
              <a:path w="3736172" h="3770449">
                <a:moveTo>
                  <a:pt x="0" y="0"/>
                </a:moveTo>
                <a:lnTo>
                  <a:pt x="3736172" y="0"/>
                </a:lnTo>
                <a:lnTo>
                  <a:pt x="3736172" y="3770449"/>
                </a:lnTo>
                <a:lnTo>
                  <a:pt x="0" y="377044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rot="4105952">
            <a:off x="-44648" y="4152241"/>
            <a:ext cx="2660751" cy="2494454"/>
          </a:xfrm>
          <a:custGeom>
            <a:avLst/>
            <a:gdLst/>
            <a:ahLst/>
            <a:cxnLst/>
            <a:rect l="l" t="t" r="r" b="b"/>
            <a:pathLst>
              <a:path w="3991126" h="4988908">
                <a:moveTo>
                  <a:pt x="0" y="0"/>
                </a:moveTo>
                <a:lnTo>
                  <a:pt x="3991126" y="0"/>
                </a:lnTo>
                <a:lnTo>
                  <a:pt x="3991126" y="4988908"/>
                </a:lnTo>
                <a:lnTo>
                  <a:pt x="0" y="498890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rot="-10671105">
            <a:off x="1741159" y="1603039"/>
            <a:ext cx="1777974" cy="2224083"/>
          </a:xfrm>
          <a:custGeom>
            <a:avLst/>
            <a:gdLst/>
            <a:ahLst/>
            <a:cxnLst/>
            <a:rect l="l" t="t" r="r" b="b"/>
            <a:pathLst>
              <a:path w="3555947" h="3336124">
                <a:moveTo>
                  <a:pt x="0" y="0"/>
                </a:moveTo>
                <a:lnTo>
                  <a:pt x="3555946" y="0"/>
                </a:lnTo>
                <a:lnTo>
                  <a:pt x="3555946" y="3336124"/>
                </a:lnTo>
                <a:lnTo>
                  <a:pt x="0" y="3336124"/>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1" name="Freeform 11"/>
          <p:cNvSpPr/>
          <p:nvPr/>
        </p:nvSpPr>
        <p:spPr>
          <a:xfrm rot="-4893227">
            <a:off x="2629469" y="3329506"/>
            <a:ext cx="1051034" cy="905118"/>
          </a:xfrm>
          <a:custGeom>
            <a:avLst/>
            <a:gdLst/>
            <a:ahLst/>
            <a:cxnLst/>
            <a:rect l="l" t="t" r="r" b="b"/>
            <a:pathLst>
              <a:path w="1576551" h="1810236">
                <a:moveTo>
                  <a:pt x="0" y="0"/>
                </a:moveTo>
                <a:lnTo>
                  <a:pt x="1576551" y="0"/>
                </a:lnTo>
                <a:lnTo>
                  <a:pt x="1576551" y="1810237"/>
                </a:lnTo>
                <a:lnTo>
                  <a:pt x="0" y="181023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sp>
        <p:nvSpPr>
          <p:cNvPr id="3" name="Freeform 3"/>
          <p:cNvSpPr/>
          <p:nvPr/>
        </p:nvSpPr>
        <p:spPr>
          <a:xfrm>
            <a:off x="971600" y="1077190"/>
            <a:ext cx="1728192" cy="4703619"/>
          </a:xfrm>
          <a:custGeom>
            <a:avLst/>
            <a:gdLst/>
            <a:ahLst/>
            <a:cxnLst/>
            <a:rect l="l" t="t" r="r" b="b"/>
            <a:pathLst>
              <a:path w="7263942" h="16857248">
                <a:moveTo>
                  <a:pt x="0" y="0"/>
                </a:moveTo>
                <a:lnTo>
                  <a:pt x="7263942" y="0"/>
                </a:lnTo>
                <a:lnTo>
                  <a:pt x="7263942" y="16857248"/>
                </a:lnTo>
                <a:lnTo>
                  <a:pt x="0" y="168572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3986010" y="730250"/>
            <a:ext cx="4638089" cy="2308324"/>
          </a:xfrm>
          <a:prstGeom prst="rect">
            <a:avLst/>
          </a:prstGeom>
        </p:spPr>
        <p:txBody>
          <a:bodyPr lIns="0" tIns="0" rIns="0" bIns="0" rtlCol="0" anchor="t">
            <a:spAutoFit/>
          </a:bodyPr>
          <a:lstStyle/>
          <a:p>
            <a:pPr algn="ctr">
              <a:lnSpc>
                <a:spcPts val="5972"/>
              </a:lnSpc>
            </a:pPr>
            <a:r>
              <a:rPr lang="en-US" sz="5400" spc="134">
                <a:solidFill>
                  <a:srgbClr val="B24C57"/>
                </a:solidFill>
                <a:latin typeface="Londrina Solid Heavy"/>
              </a:rPr>
              <a:t>Table of Contents</a:t>
            </a:r>
          </a:p>
          <a:p>
            <a:pPr algn="ctr">
              <a:lnSpc>
                <a:spcPts val="5972"/>
              </a:lnSpc>
            </a:pPr>
            <a:endParaRPr lang="en-US" sz="5400" spc="134">
              <a:solidFill>
                <a:srgbClr val="B24C57"/>
              </a:solidFill>
              <a:latin typeface="Londrina Solid Heavy"/>
            </a:endParaRPr>
          </a:p>
        </p:txBody>
      </p:sp>
      <p:sp>
        <p:nvSpPr>
          <p:cNvPr id="5" name="TextBox 5"/>
          <p:cNvSpPr txBox="1"/>
          <p:nvPr/>
        </p:nvSpPr>
        <p:spPr>
          <a:xfrm>
            <a:off x="3978684" y="2517459"/>
            <a:ext cx="4652740" cy="2632287"/>
          </a:xfrm>
          <a:prstGeom prst="rect">
            <a:avLst/>
          </a:prstGeom>
        </p:spPr>
        <p:txBody>
          <a:bodyPr lIns="0" tIns="0" rIns="0" bIns="0" rtlCol="0" anchor="t">
            <a:spAutoFit/>
          </a:bodyPr>
          <a:lstStyle/>
          <a:p>
            <a:pPr algn="ctr">
              <a:lnSpc>
                <a:spcPts val="2195"/>
              </a:lnSpc>
              <a:spcBef>
                <a:spcPct val="0"/>
              </a:spcBef>
            </a:pPr>
            <a:r>
              <a:rPr lang="en-US" sz="1600">
                <a:solidFill>
                  <a:srgbClr val="B24C57"/>
                </a:solidFill>
                <a:latin typeface="Canva Sans"/>
              </a:rPr>
              <a:t>Introduction. 3</a:t>
            </a:r>
          </a:p>
          <a:p>
            <a:pPr algn="ctr">
              <a:lnSpc>
                <a:spcPts val="2195"/>
              </a:lnSpc>
              <a:spcBef>
                <a:spcPct val="0"/>
              </a:spcBef>
            </a:pPr>
            <a:r>
              <a:rPr lang="en-US" sz="1600">
                <a:solidFill>
                  <a:srgbClr val="B24C57"/>
                </a:solidFill>
                <a:latin typeface="Canva Sans"/>
              </a:rPr>
              <a:t>The Importance of Cleanliness and Brand Standards​. 4</a:t>
            </a:r>
          </a:p>
          <a:p>
            <a:pPr algn="ctr">
              <a:lnSpc>
                <a:spcPts val="2195"/>
              </a:lnSpc>
              <a:spcBef>
                <a:spcPct val="0"/>
              </a:spcBef>
            </a:pPr>
            <a:r>
              <a:rPr lang="en-US" sz="1600">
                <a:solidFill>
                  <a:srgbClr val="B24C57"/>
                </a:solidFill>
                <a:latin typeface="Canva Sans"/>
              </a:rPr>
              <a:t>Employee Engagement Model 5</a:t>
            </a:r>
          </a:p>
          <a:p>
            <a:pPr algn="ctr">
              <a:lnSpc>
                <a:spcPts val="2195"/>
              </a:lnSpc>
              <a:spcBef>
                <a:spcPct val="0"/>
              </a:spcBef>
            </a:pPr>
            <a:r>
              <a:rPr lang="en-US" sz="1600">
                <a:solidFill>
                  <a:srgbClr val="B24C57"/>
                </a:solidFill>
                <a:latin typeface="Canva Sans"/>
              </a:rPr>
              <a:t>The Room Cleaning Checklist 6</a:t>
            </a:r>
          </a:p>
          <a:p>
            <a:pPr algn="ctr">
              <a:lnSpc>
                <a:spcPts val="2195"/>
              </a:lnSpc>
              <a:spcBef>
                <a:spcPct val="0"/>
              </a:spcBef>
            </a:pPr>
            <a:r>
              <a:rPr lang="en-US" sz="1600">
                <a:solidFill>
                  <a:srgbClr val="B24C57"/>
                </a:solidFill>
                <a:latin typeface="Canva Sans"/>
              </a:rPr>
              <a:t>Health and Safety Procedures. 7</a:t>
            </a:r>
          </a:p>
          <a:p>
            <a:pPr algn="ctr">
              <a:lnSpc>
                <a:spcPts val="2195"/>
              </a:lnSpc>
              <a:spcBef>
                <a:spcPct val="0"/>
              </a:spcBef>
            </a:pPr>
            <a:r>
              <a:rPr lang="en-US" sz="1600">
                <a:solidFill>
                  <a:srgbClr val="B24C57"/>
                </a:solidFill>
                <a:latin typeface="Canva Sans"/>
              </a:rPr>
              <a:t>Conclusion. 8</a:t>
            </a:r>
          </a:p>
          <a:p>
            <a:pPr algn="ctr">
              <a:lnSpc>
                <a:spcPts val="2195"/>
              </a:lnSpc>
              <a:spcBef>
                <a:spcPct val="0"/>
              </a:spcBef>
            </a:pPr>
            <a:r>
              <a:rPr lang="en-US" sz="1600">
                <a:solidFill>
                  <a:srgbClr val="B24C57"/>
                </a:solidFill>
                <a:latin typeface="Canva Sans"/>
              </a:rPr>
              <a:t>References. 9</a:t>
            </a:r>
          </a:p>
          <a:p>
            <a:pPr algn="ctr">
              <a:lnSpc>
                <a:spcPts val="2195"/>
              </a:lnSpc>
              <a:spcBef>
                <a:spcPct val="0"/>
              </a:spcBef>
            </a:pPr>
            <a:endParaRPr lang="en-US" sz="1600">
              <a:solidFill>
                <a:srgbClr val="B24C57"/>
              </a:solidFill>
              <a:latin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TextBox 3"/>
          <p:cNvSpPr txBox="1"/>
          <p:nvPr/>
        </p:nvSpPr>
        <p:spPr>
          <a:xfrm>
            <a:off x="1916573" y="1771599"/>
            <a:ext cx="5310855" cy="2496905"/>
          </a:xfrm>
          <a:prstGeom prst="rect">
            <a:avLst/>
          </a:prstGeom>
        </p:spPr>
        <p:txBody>
          <a:bodyPr lIns="0" tIns="0" rIns="0" bIns="0" rtlCol="0" anchor="t">
            <a:spAutoFit/>
          </a:bodyPr>
          <a:lstStyle/>
          <a:p>
            <a:pPr algn="just">
              <a:lnSpc>
                <a:spcPts val="2367"/>
              </a:lnSpc>
            </a:pPr>
            <a:r>
              <a:rPr lang="en-US" sz="1700">
                <a:solidFill>
                  <a:srgbClr val="4C4B62"/>
                </a:solidFill>
                <a:latin typeface="Kollektif"/>
              </a:rPr>
              <a:t>Through a carefully prepared presentation, the objective is to surpass the Housekeeping requirements in terms of efficiency, cleanliness, and general guest happiness. We want to establish a culture where excellence is the norm as we delve into the main points of our new room cleaning checklist created for the second component.</a:t>
            </a:r>
          </a:p>
          <a:p>
            <a:pPr algn="ctr">
              <a:lnSpc>
                <a:spcPts val="2211"/>
              </a:lnSpc>
              <a:spcBef>
                <a:spcPct val="0"/>
              </a:spcBef>
            </a:pPr>
            <a:endParaRPr lang="en-US" sz="1700">
              <a:solidFill>
                <a:srgbClr val="4C4B62"/>
              </a:solidFill>
              <a:latin typeface="Kollektif"/>
            </a:endParaRPr>
          </a:p>
        </p:txBody>
      </p:sp>
      <p:sp>
        <p:nvSpPr>
          <p:cNvPr id="4" name="Freeform 4"/>
          <p:cNvSpPr/>
          <p:nvPr/>
        </p:nvSpPr>
        <p:spPr>
          <a:xfrm>
            <a:off x="514350" y="2896903"/>
            <a:ext cx="1103281" cy="2743200"/>
          </a:xfrm>
          <a:custGeom>
            <a:avLst/>
            <a:gdLst/>
            <a:ahLst/>
            <a:cxnLst/>
            <a:rect l="l" t="t" r="r" b="b"/>
            <a:pathLst>
              <a:path w="2206562" h="4114800">
                <a:moveTo>
                  <a:pt x="0" y="0"/>
                </a:moveTo>
                <a:lnTo>
                  <a:pt x="2206562" y="0"/>
                </a:lnTo>
                <a:lnTo>
                  <a:pt x="220656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7421632" y="2896903"/>
            <a:ext cx="1002515" cy="2743200"/>
          </a:xfrm>
          <a:custGeom>
            <a:avLst/>
            <a:gdLst/>
            <a:ahLst/>
            <a:cxnLst/>
            <a:rect l="l" t="t" r="r" b="b"/>
            <a:pathLst>
              <a:path w="2005030" h="4114800">
                <a:moveTo>
                  <a:pt x="0" y="0"/>
                </a:moveTo>
                <a:lnTo>
                  <a:pt x="2005030" y="0"/>
                </a:lnTo>
                <a:lnTo>
                  <a:pt x="200503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2252956" y="730250"/>
            <a:ext cx="4638089" cy="769441"/>
          </a:xfrm>
          <a:prstGeom prst="rect">
            <a:avLst/>
          </a:prstGeom>
        </p:spPr>
        <p:txBody>
          <a:bodyPr lIns="0" tIns="0" rIns="0" bIns="0" rtlCol="0" anchor="t">
            <a:spAutoFit/>
          </a:bodyPr>
          <a:lstStyle/>
          <a:p>
            <a:pPr algn="ctr">
              <a:lnSpc>
                <a:spcPts val="5972"/>
              </a:lnSpc>
            </a:pPr>
            <a:r>
              <a:rPr lang="en-US" sz="5400" spc="134">
                <a:solidFill>
                  <a:srgbClr val="B24C57"/>
                </a:solidFill>
                <a:latin typeface="Londrina Solid Heavy"/>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Freeform 3"/>
          <p:cNvSpPr/>
          <p:nvPr/>
        </p:nvSpPr>
        <p:spPr>
          <a:xfrm>
            <a:off x="179512" y="1171543"/>
            <a:ext cx="2664296" cy="5486400"/>
          </a:xfrm>
          <a:custGeom>
            <a:avLst/>
            <a:gdLst/>
            <a:ahLst/>
            <a:cxnLst/>
            <a:rect l="l" t="t" r="r" b="b"/>
            <a:pathLst>
              <a:path w="5482971" h="8229600">
                <a:moveTo>
                  <a:pt x="0" y="0"/>
                </a:moveTo>
                <a:lnTo>
                  <a:pt x="5482971" y="0"/>
                </a:lnTo>
                <a:lnTo>
                  <a:pt x="5482971" y="8229600"/>
                </a:lnTo>
                <a:lnTo>
                  <a:pt x="0" y="8229600"/>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3032845" y="178751"/>
            <a:ext cx="5283572" cy="2308324"/>
          </a:xfrm>
          <a:prstGeom prst="rect">
            <a:avLst/>
          </a:prstGeom>
        </p:spPr>
        <p:txBody>
          <a:bodyPr wrap="square" lIns="0" tIns="0" rIns="0" bIns="0" rtlCol="0" anchor="t">
            <a:spAutoFit/>
          </a:bodyPr>
          <a:lstStyle/>
          <a:p>
            <a:pPr algn="ctr">
              <a:lnSpc>
                <a:spcPts val="4476"/>
              </a:lnSpc>
            </a:pPr>
            <a:r>
              <a:rPr lang="en-US" sz="4000" spc="101" dirty="0">
                <a:solidFill>
                  <a:srgbClr val="B24C57"/>
                </a:solidFill>
                <a:latin typeface="Londrina Solid Heavy"/>
              </a:rPr>
              <a:t>The Importance of Cleanliness and Brand Standards​</a:t>
            </a:r>
          </a:p>
          <a:p>
            <a:pPr algn="ctr">
              <a:lnSpc>
                <a:spcPts val="4476"/>
              </a:lnSpc>
            </a:pPr>
            <a:endParaRPr lang="en-US" sz="4000" spc="101" dirty="0">
              <a:solidFill>
                <a:srgbClr val="B24C57"/>
              </a:solidFill>
              <a:latin typeface="Londrina Solid Heavy"/>
            </a:endParaRPr>
          </a:p>
        </p:txBody>
      </p:sp>
      <p:sp>
        <p:nvSpPr>
          <p:cNvPr id="5" name="TextBox 5"/>
          <p:cNvSpPr txBox="1"/>
          <p:nvPr/>
        </p:nvSpPr>
        <p:spPr>
          <a:xfrm>
            <a:off x="3032845" y="2022949"/>
            <a:ext cx="5747886" cy="3651673"/>
          </a:xfrm>
          <a:prstGeom prst="rect">
            <a:avLst/>
          </a:prstGeom>
        </p:spPr>
        <p:txBody>
          <a:bodyPr lIns="0" tIns="0" rIns="0" bIns="0" rtlCol="0" anchor="t">
            <a:spAutoFit/>
          </a:bodyPr>
          <a:lstStyle/>
          <a:p>
            <a:pPr algn="just">
              <a:lnSpc>
                <a:spcPts val="2038"/>
              </a:lnSpc>
              <a:spcBef>
                <a:spcPct val="0"/>
              </a:spcBef>
            </a:pPr>
            <a:r>
              <a:rPr lang="en-US" sz="1500" dirty="0">
                <a:solidFill>
                  <a:srgbClr val="B24C57"/>
                </a:solidFill>
                <a:latin typeface="Canva Sans"/>
              </a:rPr>
              <a:t>In Premier Inn Cardiff hotel, the significance of maintaining cleanliness and adhering to brand standards is especially evident in the cleaning department. This department is in charge of upholding not just the outward appearance of the property but also the core values of the business's reputation (Martín,  </a:t>
            </a:r>
            <a:r>
              <a:rPr lang="en-US" sz="1500" dirty="0" err="1">
                <a:solidFill>
                  <a:srgbClr val="B24C57"/>
                </a:solidFill>
                <a:latin typeface="Canva Sans"/>
              </a:rPr>
              <a:t>Rudchenko</a:t>
            </a:r>
            <a:r>
              <a:rPr lang="en-US" sz="1500" dirty="0">
                <a:solidFill>
                  <a:srgbClr val="B24C57"/>
                </a:solidFill>
                <a:latin typeface="Canva Sans"/>
              </a:rPr>
              <a:t>, and Sánchez-</a:t>
            </a:r>
            <a:r>
              <a:rPr lang="en-US" sz="1500" dirty="0" err="1">
                <a:solidFill>
                  <a:srgbClr val="B24C57"/>
                </a:solidFill>
                <a:latin typeface="Canva Sans"/>
              </a:rPr>
              <a:t>Rebull</a:t>
            </a:r>
            <a:r>
              <a:rPr lang="en-US" sz="1500" dirty="0">
                <a:solidFill>
                  <a:srgbClr val="B24C57"/>
                </a:solidFill>
                <a:latin typeface="Canva Sans"/>
              </a:rPr>
              <a:t>, 2020).</a:t>
            </a:r>
          </a:p>
          <a:p>
            <a:pPr algn="just">
              <a:lnSpc>
                <a:spcPts val="2038"/>
              </a:lnSpc>
              <a:spcBef>
                <a:spcPct val="0"/>
              </a:spcBef>
            </a:pPr>
            <a:r>
              <a:rPr lang="en-US" sz="1500" dirty="0">
                <a:solidFill>
                  <a:srgbClr val="B24C57"/>
                </a:solidFill>
                <a:latin typeface="Canva Sans"/>
              </a:rPr>
              <a:t>Fundamentally, the housekeeping division looks out for the visitor experience. The position of the hotel's brand is directly impacted by cleanliness, which is a crucial pillar that fortifies the foundation of the visitor's perception. Studies verify that guests associate neatness with professionalism and a dedication to careful attention to detail. The housekeeping staff's careful attention to detail goes a long way toward establishing this impression (Lugosi and Jameson, 2017).</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16535"/>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TextBox 3"/>
          <p:cNvSpPr txBox="1"/>
          <p:nvPr/>
        </p:nvSpPr>
        <p:spPr>
          <a:xfrm>
            <a:off x="1301809" y="195295"/>
            <a:ext cx="4808437" cy="1577355"/>
          </a:xfrm>
          <a:prstGeom prst="rect">
            <a:avLst/>
          </a:prstGeom>
        </p:spPr>
        <p:txBody>
          <a:bodyPr lIns="0" tIns="0" rIns="0" bIns="0" rtlCol="0" anchor="t">
            <a:spAutoFit/>
          </a:bodyPr>
          <a:lstStyle/>
          <a:p>
            <a:pPr algn="r">
              <a:lnSpc>
                <a:spcPts val="4071"/>
              </a:lnSpc>
            </a:pPr>
            <a:r>
              <a:rPr lang="en-US" sz="3700" spc="91">
                <a:solidFill>
                  <a:srgbClr val="B24C57"/>
                </a:solidFill>
                <a:latin typeface="Londrina Solid Heavy"/>
              </a:rPr>
              <a:t>Employee Engagement Model</a:t>
            </a:r>
          </a:p>
          <a:p>
            <a:pPr algn="r">
              <a:lnSpc>
                <a:spcPts val="4071"/>
              </a:lnSpc>
            </a:pPr>
            <a:endParaRPr lang="en-US" sz="3700" spc="91">
              <a:solidFill>
                <a:srgbClr val="B24C57"/>
              </a:solidFill>
              <a:latin typeface="Londrina Solid Heavy"/>
            </a:endParaRPr>
          </a:p>
        </p:txBody>
      </p:sp>
      <p:sp>
        <p:nvSpPr>
          <p:cNvPr id="4" name="TextBox 4"/>
          <p:cNvSpPr txBox="1"/>
          <p:nvPr/>
        </p:nvSpPr>
        <p:spPr>
          <a:xfrm>
            <a:off x="648386" y="1375185"/>
            <a:ext cx="7368585" cy="3026470"/>
          </a:xfrm>
          <a:prstGeom prst="rect">
            <a:avLst/>
          </a:prstGeom>
        </p:spPr>
        <p:txBody>
          <a:bodyPr lIns="0" tIns="0" rIns="0" bIns="0" rtlCol="0" anchor="t">
            <a:spAutoFit/>
          </a:bodyPr>
          <a:lstStyle/>
          <a:p>
            <a:pPr algn="just">
              <a:lnSpc>
                <a:spcPts val="2185"/>
              </a:lnSpc>
            </a:pPr>
            <a:r>
              <a:rPr lang="en-US" sz="1600">
                <a:solidFill>
                  <a:srgbClr val="4C4B62"/>
                </a:solidFill>
                <a:latin typeface="Kollektif"/>
              </a:rPr>
              <a:t>Overview of the Employee Engagement Model: Getting exceptional cleaning and customer satisfaction requires employee involvement. This talk will look at how we may effectively involve our cleaning staff by using Maslow's Hierarchy of Needs (Sann and Lai, 2020).</a:t>
            </a:r>
          </a:p>
          <a:p>
            <a:pPr algn="just">
              <a:lnSpc>
                <a:spcPts val="2185"/>
              </a:lnSpc>
            </a:pPr>
            <a:r>
              <a:rPr lang="en-US" sz="1600">
                <a:solidFill>
                  <a:srgbClr val="4C4B62"/>
                </a:solidFill>
                <a:latin typeface="Kollektif"/>
              </a:rPr>
              <a:t>Using Maslow's Hierarchy of Needs: This five-stage hierarchy of needs, which goes from physiological needs to self-actualization, can help us understand why employees motivate themselves. By addressing each level—from giving fair compensation (physiological) to recognizing and valuing employees' achievements (self-fulfilment and esteem)—the presentation may enhance team performance (Spoerr, 2021).</a:t>
            </a:r>
          </a:p>
          <a:p>
            <a:pPr algn="r">
              <a:lnSpc>
                <a:spcPts val="1557"/>
              </a:lnSpc>
              <a:spcBef>
                <a:spcPct val="0"/>
              </a:spcBef>
            </a:pPr>
            <a:endParaRPr lang="en-US" sz="1600">
              <a:solidFill>
                <a:srgbClr val="4C4B62"/>
              </a:solidFill>
              <a:latin typeface="Kollektif"/>
            </a:endParaRPr>
          </a:p>
        </p:txBody>
      </p:sp>
      <p:sp>
        <p:nvSpPr>
          <p:cNvPr id="5" name="Freeform 5"/>
          <p:cNvSpPr/>
          <p:nvPr/>
        </p:nvSpPr>
        <p:spPr>
          <a:xfrm rot="-10571797" flipV="1">
            <a:off x="7225996" y="4358403"/>
            <a:ext cx="1581949" cy="2201320"/>
          </a:xfrm>
          <a:custGeom>
            <a:avLst/>
            <a:gdLst/>
            <a:ahLst/>
            <a:cxnLst/>
            <a:rect l="l" t="t" r="r" b="b"/>
            <a:pathLst>
              <a:path w="3163897" h="3301980">
                <a:moveTo>
                  <a:pt x="0" y="3301980"/>
                </a:moveTo>
                <a:lnTo>
                  <a:pt x="3163897" y="3301980"/>
                </a:lnTo>
                <a:lnTo>
                  <a:pt x="3163897" y="0"/>
                </a:lnTo>
                <a:lnTo>
                  <a:pt x="0" y="0"/>
                </a:lnTo>
                <a:lnTo>
                  <a:pt x="0" y="330198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flipH="1">
            <a:off x="-1" y="4436994"/>
            <a:ext cx="2509552" cy="1693449"/>
          </a:xfrm>
          <a:custGeom>
            <a:avLst/>
            <a:gdLst/>
            <a:ahLst/>
            <a:cxnLst/>
            <a:rect l="l" t="t" r="r" b="b"/>
            <a:pathLst>
              <a:path w="5098890" h="2540174">
                <a:moveTo>
                  <a:pt x="5098890" y="0"/>
                </a:moveTo>
                <a:lnTo>
                  <a:pt x="0" y="0"/>
                </a:lnTo>
                <a:lnTo>
                  <a:pt x="0" y="2540174"/>
                </a:lnTo>
                <a:lnTo>
                  <a:pt x="5098890" y="2540174"/>
                </a:lnTo>
                <a:lnTo>
                  <a:pt x="509889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395536" y="5122450"/>
            <a:ext cx="2549445" cy="1693449"/>
          </a:xfrm>
          <a:custGeom>
            <a:avLst/>
            <a:gdLst/>
            <a:ahLst/>
            <a:cxnLst/>
            <a:rect l="l" t="t" r="r" b="b"/>
            <a:pathLst>
              <a:path w="5098890" h="2540174">
                <a:moveTo>
                  <a:pt x="0" y="0"/>
                </a:moveTo>
                <a:lnTo>
                  <a:pt x="5098890" y="0"/>
                </a:lnTo>
                <a:lnTo>
                  <a:pt x="5098890" y="2540174"/>
                </a:lnTo>
                <a:lnTo>
                  <a:pt x="0" y="25401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Freeform 3"/>
          <p:cNvSpPr/>
          <p:nvPr/>
        </p:nvSpPr>
        <p:spPr>
          <a:xfrm rot="-1739406">
            <a:off x="8508917" y="2974171"/>
            <a:ext cx="438738" cy="3497183"/>
          </a:xfrm>
          <a:custGeom>
            <a:avLst/>
            <a:gdLst/>
            <a:ahLst/>
            <a:cxnLst/>
            <a:rect l="l" t="t" r="r" b="b"/>
            <a:pathLst>
              <a:path w="877475" h="5245774">
                <a:moveTo>
                  <a:pt x="0" y="0"/>
                </a:moveTo>
                <a:lnTo>
                  <a:pt x="877475" y="0"/>
                </a:lnTo>
                <a:lnTo>
                  <a:pt x="877475" y="5245773"/>
                </a:lnTo>
                <a:lnTo>
                  <a:pt x="0" y="524577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970152" y="175620"/>
            <a:ext cx="5519758" cy="1333698"/>
          </a:xfrm>
          <a:prstGeom prst="rect">
            <a:avLst/>
          </a:prstGeom>
        </p:spPr>
        <p:txBody>
          <a:bodyPr lIns="0" tIns="0" rIns="0" bIns="0" rtlCol="0" anchor="t">
            <a:spAutoFit/>
          </a:bodyPr>
          <a:lstStyle/>
          <a:p>
            <a:pPr>
              <a:lnSpc>
                <a:spcPts val="5182"/>
              </a:lnSpc>
            </a:pPr>
            <a:r>
              <a:rPr lang="en-US" sz="4700" spc="116">
                <a:solidFill>
                  <a:srgbClr val="B24C57"/>
                </a:solidFill>
                <a:latin typeface="Londrina Solid Heavy"/>
              </a:rPr>
              <a:t>The Room Cleaning Checklist</a:t>
            </a:r>
          </a:p>
        </p:txBody>
      </p:sp>
      <p:sp>
        <p:nvSpPr>
          <p:cNvPr id="5" name="TextBox 5"/>
          <p:cNvSpPr txBox="1"/>
          <p:nvPr/>
        </p:nvSpPr>
        <p:spPr>
          <a:xfrm>
            <a:off x="2156198" y="1890805"/>
            <a:ext cx="6360999" cy="1679448"/>
          </a:xfrm>
          <a:prstGeom prst="rect">
            <a:avLst/>
          </a:prstGeom>
        </p:spPr>
        <p:txBody>
          <a:bodyPr lIns="0" tIns="0" rIns="0" bIns="0" rtlCol="0" anchor="t">
            <a:spAutoFit/>
          </a:bodyPr>
          <a:lstStyle/>
          <a:p>
            <a:pPr>
              <a:lnSpc>
                <a:spcPts val="2211"/>
              </a:lnSpc>
            </a:pPr>
            <a:r>
              <a:rPr lang="en-US" sz="1600" dirty="0">
                <a:solidFill>
                  <a:srgbClr val="4C4B62"/>
                </a:solidFill>
                <a:latin typeface="Kollektif"/>
              </a:rPr>
              <a:t>A comprehensive instrument for guaranteeing hotel room cleanliness and brand compliance is part of the two-room cleaning checklist. Housekeeping staff can use this checklist as a methodical guide to help them with their cleaning processes (</a:t>
            </a:r>
            <a:r>
              <a:rPr lang="en-US" sz="1600" dirty="0" err="1">
                <a:solidFill>
                  <a:srgbClr val="4C4B62"/>
                </a:solidFill>
                <a:latin typeface="Kollektif"/>
              </a:rPr>
              <a:t>Guzzo</a:t>
            </a:r>
            <a:r>
              <a:rPr lang="en-US" sz="1600" dirty="0">
                <a:solidFill>
                  <a:srgbClr val="4C4B62"/>
                </a:solidFill>
                <a:latin typeface="Kollektif"/>
              </a:rPr>
              <a:t>, Abbott, and Madera, 2020).</a:t>
            </a:r>
          </a:p>
          <a:p>
            <a:pPr>
              <a:lnSpc>
                <a:spcPts val="2211"/>
              </a:lnSpc>
              <a:spcBef>
                <a:spcPct val="0"/>
              </a:spcBef>
            </a:pPr>
            <a:endParaRPr lang="en-US" sz="1600" dirty="0">
              <a:solidFill>
                <a:srgbClr val="4C4B62"/>
              </a:solidFill>
              <a:latin typeface="Kollektif"/>
            </a:endParaRPr>
          </a:p>
        </p:txBody>
      </p:sp>
      <p:sp>
        <p:nvSpPr>
          <p:cNvPr id="6" name="TextBox 6"/>
          <p:cNvSpPr txBox="1"/>
          <p:nvPr/>
        </p:nvSpPr>
        <p:spPr>
          <a:xfrm>
            <a:off x="2156198" y="3832352"/>
            <a:ext cx="6360999" cy="2233175"/>
          </a:xfrm>
          <a:prstGeom prst="rect">
            <a:avLst/>
          </a:prstGeom>
        </p:spPr>
        <p:txBody>
          <a:bodyPr lIns="0" tIns="0" rIns="0" bIns="0" rtlCol="0" anchor="t">
            <a:spAutoFit/>
          </a:bodyPr>
          <a:lstStyle/>
          <a:p>
            <a:pPr algn="just">
              <a:lnSpc>
                <a:spcPts val="2211"/>
              </a:lnSpc>
            </a:pPr>
            <a:r>
              <a:rPr lang="en-US" sz="1600" dirty="0">
                <a:solidFill>
                  <a:srgbClr val="4C4B62"/>
                </a:solidFill>
                <a:latin typeface="Kollektif"/>
              </a:rPr>
              <a:t> Important Components and Their Importance: The checklist covers pre-cleaning procedures, surface cleaning, laundry and bedding care, toilet cleaning, floor upkeep, last-minute checks, room maintenance, supply replenishing, and overall presentation. To guarantee that guestrooms are immaculate, well-maintained, and meet the high standards of the brand, each component is necessary (Cabral and </a:t>
            </a:r>
            <a:r>
              <a:rPr lang="en-US" sz="1600" dirty="0" err="1">
                <a:solidFill>
                  <a:srgbClr val="4C4B62"/>
                </a:solidFill>
                <a:latin typeface="Kollektif"/>
              </a:rPr>
              <a:t>Jabbour</a:t>
            </a:r>
            <a:r>
              <a:rPr lang="en-US" sz="1600" dirty="0">
                <a:solidFill>
                  <a:srgbClr val="4C4B62"/>
                </a:solidFill>
                <a:latin typeface="Kollektif"/>
              </a:rPr>
              <a:t>, 2020).</a:t>
            </a:r>
          </a:p>
          <a:p>
            <a:pPr algn="r">
              <a:lnSpc>
                <a:spcPts val="2211"/>
              </a:lnSpc>
              <a:spcBef>
                <a:spcPct val="0"/>
              </a:spcBef>
            </a:pPr>
            <a:endParaRPr lang="en-US" sz="1600" dirty="0">
              <a:solidFill>
                <a:srgbClr val="4C4B62"/>
              </a:solidFill>
              <a:latin typeface="Kollektif"/>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Freeform 3"/>
          <p:cNvSpPr/>
          <p:nvPr/>
        </p:nvSpPr>
        <p:spPr>
          <a:xfrm>
            <a:off x="267027" y="4280703"/>
            <a:ext cx="1718071" cy="1949229"/>
          </a:xfrm>
          <a:custGeom>
            <a:avLst/>
            <a:gdLst/>
            <a:ahLst/>
            <a:cxnLst/>
            <a:rect l="l" t="t" r="r" b="b"/>
            <a:pathLst>
              <a:path w="3436141" h="2923844">
                <a:moveTo>
                  <a:pt x="0" y="0"/>
                </a:moveTo>
                <a:lnTo>
                  <a:pt x="3436141" y="0"/>
                </a:lnTo>
                <a:lnTo>
                  <a:pt x="3436141" y="2923844"/>
                </a:lnTo>
                <a:lnTo>
                  <a:pt x="0" y="29238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649835" y="520270"/>
            <a:ext cx="5909021" cy="1808187"/>
          </a:xfrm>
          <a:prstGeom prst="rect">
            <a:avLst/>
          </a:prstGeom>
        </p:spPr>
        <p:txBody>
          <a:bodyPr lIns="0" tIns="0" rIns="0" bIns="0" rtlCol="0" anchor="t">
            <a:spAutoFit/>
          </a:bodyPr>
          <a:lstStyle/>
          <a:p>
            <a:pPr algn="r">
              <a:lnSpc>
                <a:spcPts val="4745"/>
              </a:lnSpc>
            </a:pPr>
            <a:r>
              <a:rPr lang="en-US" sz="4300" spc="106">
                <a:solidFill>
                  <a:srgbClr val="B24C57"/>
                </a:solidFill>
                <a:latin typeface="Londrina Solid Heavy"/>
              </a:rPr>
              <a:t>Health and Safety Procedures​</a:t>
            </a:r>
          </a:p>
          <a:p>
            <a:pPr algn="r">
              <a:lnSpc>
                <a:spcPts val="4745"/>
              </a:lnSpc>
            </a:pPr>
            <a:endParaRPr lang="en-US" sz="4300" spc="106">
              <a:solidFill>
                <a:srgbClr val="B24C57"/>
              </a:solidFill>
              <a:latin typeface="Londrina Solid Heavy"/>
            </a:endParaRPr>
          </a:p>
        </p:txBody>
      </p:sp>
      <p:sp>
        <p:nvSpPr>
          <p:cNvPr id="5" name="TextBox 5"/>
          <p:cNvSpPr txBox="1"/>
          <p:nvPr/>
        </p:nvSpPr>
        <p:spPr>
          <a:xfrm>
            <a:off x="1985098" y="2049794"/>
            <a:ext cx="6765478" cy="2364056"/>
          </a:xfrm>
          <a:prstGeom prst="rect">
            <a:avLst/>
          </a:prstGeom>
        </p:spPr>
        <p:txBody>
          <a:bodyPr lIns="0" tIns="0" rIns="0" bIns="0" rtlCol="0" anchor="t">
            <a:spAutoFit/>
          </a:bodyPr>
          <a:lstStyle/>
          <a:p>
            <a:pPr algn="just">
              <a:lnSpc>
                <a:spcPts val="1972"/>
              </a:lnSpc>
            </a:pPr>
            <a:r>
              <a:rPr lang="en-US" sz="1400">
                <a:solidFill>
                  <a:srgbClr val="4C4B62"/>
                </a:solidFill>
                <a:latin typeface="Kollektif"/>
              </a:rPr>
              <a:t>Ensuring the health and safety of visitors and staff during cleaning is of utmost importance. Teams of cleaners adhere to tight guidelines to provide a secure atmosphere (García-Lillo, Úbeda-García, and Marco-Lajara, 2016). This entails putting in place ergonomic protocols to reduce injuries, guaranteeing sufficient ventilation during cleaning operations, and providing appropriate training on the safe handling of cleaning agents. An essential component is the routine examination of buildings and equipment, which includes checking fire exits and making sure vacuum cleaners are operating correctly (Oloso, 2021).</a:t>
            </a:r>
          </a:p>
          <a:p>
            <a:pPr algn="just">
              <a:lnSpc>
                <a:spcPts val="1972"/>
              </a:lnSpc>
              <a:spcBef>
                <a:spcPct val="0"/>
              </a:spcBef>
            </a:pPr>
            <a:endParaRPr lang="en-US" sz="1400">
              <a:solidFill>
                <a:srgbClr val="4C4B62"/>
              </a:solidFill>
              <a:latin typeface="Kollektif"/>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144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TextBox 3"/>
          <p:cNvSpPr txBox="1"/>
          <p:nvPr/>
        </p:nvSpPr>
        <p:spPr>
          <a:xfrm>
            <a:off x="2268651" y="846318"/>
            <a:ext cx="5735717" cy="1308050"/>
          </a:xfrm>
          <a:prstGeom prst="rect">
            <a:avLst/>
          </a:prstGeom>
        </p:spPr>
        <p:txBody>
          <a:bodyPr lIns="0" tIns="0" rIns="0" bIns="0" rtlCol="0" anchor="t">
            <a:spAutoFit/>
          </a:bodyPr>
          <a:lstStyle/>
          <a:p>
            <a:pPr>
              <a:lnSpc>
                <a:spcPts val="5102"/>
              </a:lnSpc>
            </a:pPr>
            <a:r>
              <a:rPr lang="en-US" sz="4600" spc="115" dirty="0">
                <a:solidFill>
                  <a:srgbClr val="B24C57"/>
                </a:solidFill>
                <a:latin typeface="Londrina Solid Heavy"/>
              </a:rPr>
              <a:t>Conclusion</a:t>
            </a:r>
          </a:p>
          <a:p>
            <a:pPr>
              <a:lnSpc>
                <a:spcPts val="5102"/>
              </a:lnSpc>
            </a:pPr>
            <a:endParaRPr lang="en-US" sz="4600" spc="115" dirty="0">
              <a:solidFill>
                <a:srgbClr val="B24C57"/>
              </a:solidFill>
              <a:latin typeface="Londrina Solid Heavy"/>
            </a:endParaRPr>
          </a:p>
        </p:txBody>
      </p:sp>
      <p:sp>
        <p:nvSpPr>
          <p:cNvPr id="4" name="TextBox 4"/>
          <p:cNvSpPr txBox="1"/>
          <p:nvPr/>
        </p:nvSpPr>
        <p:spPr>
          <a:xfrm>
            <a:off x="1956011" y="2154368"/>
            <a:ext cx="6360999" cy="2416471"/>
          </a:xfrm>
          <a:prstGeom prst="rect">
            <a:avLst/>
          </a:prstGeom>
        </p:spPr>
        <p:txBody>
          <a:bodyPr lIns="0" tIns="0" rIns="0" bIns="0" rtlCol="0" anchor="t">
            <a:spAutoFit/>
          </a:bodyPr>
          <a:lstStyle/>
          <a:p>
            <a:pPr algn="just">
              <a:lnSpc>
                <a:spcPts val="2211"/>
              </a:lnSpc>
            </a:pPr>
            <a:r>
              <a:rPr lang="en-US" sz="1600" dirty="0">
                <a:solidFill>
                  <a:srgbClr val="4C4B62"/>
                </a:solidFill>
                <a:latin typeface="Kollektif"/>
              </a:rPr>
              <a:t>To sum up, the cleaning division is responsible for maintaining the hotel's reputation by balancing standards of cleanliness, brand integrity, and client contentment. The team upholds the company's dedication to excellence while also ensuring the physical well-being of both visitors and staff by closely adhering to health and safety protocols. </a:t>
            </a:r>
          </a:p>
          <a:p>
            <a:pPr>
              <a:lnSpc>
                <a:spcPts val="2211"/>
              </a:lnSpc>
            </a:pPr>
            <a:endParaRPr lang="en-US" sz="1600" dirty="0">
              <a:solidFill>
                <a:srgbClr val="4C4B62"/>
              </a:solidFill>
              <a:latin typeface="Kollektif"/>
            </a:endParaRPr>
          </a:p>
          <a:p>
            <a:pPr>
              <a:lnSpc>
                <a:spcPts val="2759"/>
              </a:lnSpc>
              <a:spcBef>
                <a:spcPct val="0"/>
              </a:spcBef>
            </a:pPr>
            <a:endParaRPr lang="en-US" sz="1600" dirty="0">
              <a:solidFill>
                <a:srgbClr val="4C4B62"/>
              </a:solidFill>
              <a:latin typeface="Kollektif"/>
            </a:endParaRPr>
          </a:p>
        </p:txBody>
      </p:sp>
      <p:sp>
        <p:nvSpPr>
          <p:cNvPr id="5" name="Freeform 5"/>
          <p:cNvSpPr/>
          <p:nvPr/>
        </p:nvSpPr>
        <p:spPr>
          <a:xfrm>
            <a:off x="120563" y="3271495"/>
            <a:ext cx="1901790" cy="2188056"/>
          </a:xfrm>
          <a:custGeom>
            <a:avLst/>
            <a:gdLst/>
            <a:ahLst/>
            <a:cxnLst/>
            <a:rect l="l" t="t" r="r" b="b"/>
            <a:pathLst>
              <a:path w="5437188" h="3282084">
                <a:moveTo>
                  <a:pt x="0" y="0"/>
                </a:moveTo>
                <a:lnTo>
                  <a:pt x="5437188" y="0"/>
                </a:lnTo>
                <a:lnTo>
                  <a:pt x="5437188" y="3282084"/>
                </a:lnTo>
                <a:lnTo>
                  <a:pt x="0" y="328208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flipH="1">
            <a:off x="6084168" y="4070477"/>
            <a:ext cx="2857771" cy="2154586"/>
          </a:xfrm>
          <a:custGeom>
            <a:avLst/>
            <a:gdLst/>
            <a:ahLst/>
            <a:cxnLst/>
            <a:rect l="l" t="t" r="r" b="b"/>
            <a:pathLst>
              <a:path w="5715541" h="3231879">
                <a:moveTo>
                  <a:pt x="5715540" y="0"/>
                </a:moveTo>
                <a:lnTo>
                  <a:pt x="0" y="0"/>
                </a:lnTo>
                <a:lnTo>
                  <a:pt x="0" y="3231878"/>
                </a:lnTo>
                <a:lnTo>
                  <a:pt x="5715540" y="3231878"/>
                </a:lnTo>
                <a:lnTo>
                  <a:pt x="571554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971600" y="692696"/>
            <a:ext cx="6840760" cy="4893647"/>
          </a:xfrm>
          <a:prstGeom prst="rect">
            <a:avLst/>
          </a:prstGeom>
        </p:spPr>
        <p:txBody>
          <a:bodyPr wrap="square">
            <a:spAutoFit/>
          </a:bodyPr>
          <a:lstStyle/>
          <a:p>
            <a:r>
              <a:rPr lang="en-US" b="1" dirty="0"/>
              <a:t>References</a:t>
            </a:r>
            <a:endParaRPr lang="en-IN" b="1" dirty="0"/>
          </a:p>
          <a:p>
            <a:pPr algn="just"/>
            <a:r>
              <a:rPr lang="en-GB" sz="1200" dirty="0"/>
              <a:t>Martín, J. C., </a:t>
            </a:r>
            <a:r>
              <a:rPr lang="en-GB" sz="1200" dirty="0" err="1"/>
              <a:t>Rudchenko</a:t>
            </a:r>
            <a:r>
              <a:rPr lang="en-GB" sz="1200" dirty="0"/>
              <a:t>, V., and Sánchez-</a:t>
            </a:r>
            <a:r>
              <a:rPr lang="en-GB" sz="1200" dirty="0" err="1"/>
              <a:t>Rebull</a:t>
            </a:r>
            <a:r>
              <a:rPr lang="en-GB" sz="1200" dirty="0"/>
              <a:t>, M. V. (2020). The role of nationality and hotel class on guests’ satisfaction. A fuzzy-</a:t>
            </a:r>
            <a:r>
              <a:rPr lang="en-GB" sz="1200" dirty="0" err="1"/>
              <a:t>topsis</a:t>
            </a:r>
            <a:r>
              <a:rPr lang="en-GB" sz="1200" dirty="0"/>
              <a:t> approach applied in saint </a:t>
            </a:r>
            <a:r>
              <a:rPr lang="en-GB" sz="1200" dirty="0" err="1"/>
              <a:t>petersburg</a:t>
            </a:r>
            <a:r>
              <a:rPr lang="en-GB" sz="1200" dirty="0"/>
              <a:t>. </a:t>
            </a:r>
            <a:r>
              <a:rPr lang="en-GB" sz="1200" i="1" dirty="0"/>
              <a:t>Administrative Sciences</a:t>
            </a:r>
            <a:r>
              <a:rPr lang="en-GB" sz="1200" dirty="0"/>
              <a:t>, </a:t>
            </a:r>
            <a:r>
              <a:rPr lang="en-GB" sz="1200" i="1" dirty="0"/>
              <a:t>10</a:t>
            </a:r>
            <a:r>
              <a:rPr lang="en-GB" sz="1200" dirty="0"/>
              <a:t>(3), 68.</a:t>
            </a:r>
            <a:endParaRPr lang="en-IN" sz="1200" dirty="0"/>
          </a:p>
          <a:p>
            <a:pPr algn="just"/>
            <a:r>
              <a:rPr lang="en-GB" sz="1200" dirty="0"/>
              <a:t> </a:t>
            </a:r>
            <a:r>
              <a:rPr lang="en-GB" sz="1200" dirty="0" err="1"/>
              <a:t>Nimri</a:t>
            </a:r>
            <a:r>
              <a:rPr lang="en-GB" sz="1200" dirty="0"/>
              <a:t>, R., </a:t>
            </a:r>
            <a:r>
              <a:rPr lang="en-GB" sz="1200" dirty="0" err="1"/>
              <a:t>Kensbock</a:t>
            </a:r>
            <a:r>
              <a:rPr lang="en-GB" sz="1200" dirty="0"/>
              <a:t>, S., Bailey, J., Jennings, G., and </a:t>
            </a:r>
            <a:r>
              <a:rPr lang="en-GB" sz="1200" dirty="0" err="1"/>
              <a:t>Patiar</a:t>
            </a:r>
            <a:r>
              <a:rPr lang="en-GB" sz="1200" dirty="0"/>
              <a:t>, A. (2020). Realizing dignity in housekeeping work: Evidence of five star hotels. </a:t>
            </a:r>
            <a:r>
              <a:rPr lang="en-GB" sz="1200" i="1" dirty="0"/>
              <a:t>Journal of Human Resources in Hospitality and Tourism</a:t>
            </a:r>
            <a:r>
              <a:rPr lang="en-GB" sz="1200" dirty="0"/>
              <a:t>, </a:t>
            </a:r>
            <a:r>
              <a:rPr lang="en-GB" sz="1200" i="1" dirty="0"/>
              <a:t>19</a:t>
            </a:r>
            <a:r>
              <a:rPr lang="en-GB" sz="1200" dirty="0"/>
              <a:t>(3), 368-387.</a:t>
            </a:r>
            <a:endParaRPr lang="en-IN" sz="1200" dirty="0"/>
          </a:p>
          <a:p>
            <a:pPr algn="just"/>
            <a:r>
              <a:rPr lang="en-GB" sz="1200" dirty="0" err="1"/>
              <a:t>Oloso</a:t>
            </a:r>
            <a:r>
              <a:rPr lang="en-GB" sz="1200" dirty="0"/>
              <a:t>, S. E. Home Economics. </a:t>
            </a:r>
            <a:r>
              <a:rPr lang="en-GB" sz="1200" i="1" dirty="0"/>
              <a:t>Issue (2021), Volume 4, 2022 Production</a:t>
            </a:r>
            <a:r>
              <a:rPr lang="en-GB" sz="1200" dirty="0"/>
              <a:t>, 428.</a:t>
            </a:r>
            <a:endParaRPr lang="en-IN" sz="1200" dirty="0"/>
          </a:p>
          <a:p>
            <a:pPr algn="just"/>
            <a:r>
              <a:rPr lang="en-GB" sz="1200" dirty="0" err="1"/>
              <a:t>Sann</a:t>
            </a:r>
            <a:r>
              <a:rPr lang="en-GB" sz="1200" dirty="0"/>
              <a:t>, R., and Lai, P. C. (2020). Understanding </a:t>
            </a:r>
            <a:r>
              <a:rPr lang="en-GB" sz="1200" dirty="0" err="1"/>
              <a:t>homophily</a:t>
            </a:r>
            <a:r>
              <a:rPr lang="en-GB" sz="1200" dirty="0"/>
              <a:t> of service failure within the hotel guest cycle: Applying NLP-aspect-based sentiment analysis to the hospitality industry. </a:t>
            </a:r>
            <a:r>
              <a:rPr lang="en-GB" sz="1200" i="1" dirty="0"/>
              <a:t>International Journal of Hospitality Management</a:t>
            </a:r>
            <a:r>
              <a:rPr lang="en-GB" sz="1200" dirty="0"/>
              <a:t>, </a:t>
            </a:r>
            <a:r>
              <a:rPr lang="en-GB" sz="1200" i="1" dirty="0"/>
              <a:t>91</a:t>
            </a:r>
            <a:r>
              <a:rPr lang="en-GB" sz="1200" dirty="0"/>
              <a:t>, 102678.</a:t>
            </a:r>
            <a:endParaRPr lang="en-IN" sz="1200" dirty="0"/>
          </a:p>
          <a:p>
            <a:pPr algn="just"/>
            <a:r>
              <a:rPr lang="en-GB" sz="1200" dirty="0" err="1"/>
              <a:t>Spoerr</a:t>
            </a:r>
            <a:r>
              <a:rPr lang="en-GB" sz="1200" dirty="0"/>
              <a:t>, D. (2021). Factor analysis of hotel selection attributes and their significance for different groups of German leisure </a:t>
            </a:r>
            <a:r>
              <a:rPr lang="en-GB" sz="1200" dirty="0" err="1"/>
              <a:t>travelers</a:t>
            </a:r>
            <a:r>
              <a:rPr lang="en-GB" sz="1200" dirty="0"/>
              <a:t>. </a:t>
            </a:r>
            <a:r>
              <a:rPr lang="en-GB" sz="1200" i="1" dirty="0"/>
              <a:t>Journal of Quality Assurance in Hospitality and Tourism</a:t>
            </a:r>
            <a:r>
              <a:rPr lang="en-GB" sz="1200" dirty="0"/>
              <a:t>, </a:t>
            </a:r>
            <a:r>
              <a:rPr lang="en-GB" sz="1200" i="1" dirty="0"/>
              <a:t>22</a:t>
            </a:r>
            <a:r>
              <a:rPr lang="en-GB" sz="1200" dirty="0"/>
              <a:t>(3), 312-335.</a:t>
            </a:r>
            <a:endParaRPr lang="en-IN" sz="1200" dirty="0"/>
          </a:p>
          <a:p>
            <a:pPr algn="just"/>
            <a:r>
              <a:rPr lang="en-GB" sz="1200" dirty="0"/>
              <a:t>Lugosi, P. and Jameson, S., (2017). Challenges in hospitality management education: Perspectives from the United Kingdom. </a:t>
            </a:r>
            <a:r>
              <a:rPr lang="en-IN" sz="1200" i="1" dirty="0"/>
              <a:t>Journal of Hospitality and Tourism Management</a:t>
            </a:r>
            <a:r>
              <a:rPr lang="en-IN" sz="1200" dirty="0"/>
              <a:t>, </a:t>
            </a:r>
            <a:r>
              <a:rPr lang="en-IN" sz="1200" i="1" dirty="0"/>
              <a:t>31</a:t>
            </a:r>
            <a:r>
              <a:rPr lang="en-IN" sz="1200" dirty="0"/>
              <a:t>, pp.163-172.</a:t>
            </a:r>
          </a:p>
          <a:p>
            <a:pPr algn="just"/>
            <a:r>
              <a:rPr lang="en-GB" sz="1200" dirty="0" err="1"/>
              <a:t>García</a:t>
            </a:r>
            <a:r>
              <a:rPr lang="en-GB" sz="1200" dirty="0"/>
              <a:t>-Lillo, F., </a:t>
            </a:r>
            <a:r>
              <a:rPr lang="en-GB" sz="1200" dirty="0" err="1"/>
              <a:t>Úbeda-García</a:t>
            </a:r>
            <a:r>
              <a:rPr lang="en-GB" sz="1200" dirty="0"/>
              <a:t>, M. and Marco-</a:t>
            </a:r>
            <a:r>
              <a:rPr lang="en-GB" sz="1200" dirty="0" err="1"/>
              <a:t>Lajara</a:t>
            </a:r>
            <a:r>
              <a:rPr lang="en-GB" sz="1200" dirty="0"/>
              <a:t>, B., (2016). The intellectual structure of research in hospitality management: A literature review using </a:t>
            </a:r>
            <a:r>
              <a:rPr lang="en-GB" sz="1200" dirty="0" err="1"/>
              <a:t>bibliometric</a:t>
            </a:r>
            <a:r>
              <a:rPr lang="en-GB" sz="1200" dirty="0"/>
              <a:t> methods of the journal Inter</a:t>
            </a:r>
            <a:endParaRPr lang="en-IN" sz="1200" dirty="0"/>
          </a:p>
          <a:p>
            <a:pPr algn="just"/>
            <a:r>
              <a:rPr lang="en-GB" sz="1200" dirty="0"/>
              <a:t>national Journal of Hospitality Management. </a:t>
            </a:r>
            <a:r>
              <a:rPr lang="en-IN" sz="1200" i="1" dirty="0"/>
              <a:t>International journal of hospitality management</a:t>
            </a:r>
            <a:r>
              <a:rPr lang="en-IN" sz="1200" dirty="0"/>
              <a:t>, </a:t>
            </a:r>
            <a:r>
              <a:rPr lang="en-IN" sz="1200" i="1" dirty="0"/>
              <a:t>52</a:t>
            </a:r>
            <a:r>
              <a:rPr lang="en-IN" sz="1200" dirty="0"/>
              <a:t>, pp.121-130.</a:t>
            </a:r>
          </a:p>
          <a:p>
            <a:pPr algn="just"/>
            <a:r>
              <a:rPr lang="en-GB" sz="1200" dirty="0" err="1"/>
              <a:t>Guzzo</a:t>
            </a:r>
            <a:r>
              <a:rPr lang="en-GB" sz="1200" dirty="0"/>
              <a:t>, R.F., Abbott, J. and Madera, J.M., (2020). A micro-level view of CSR: A hospitality management systematic literature review. </a:t>
            </a:r>
            <a:r>
              <a:rPr lang="en-IN" sz="1200" i="1" dirty="0"/>
              <a:t>Cornell Hospitality Quarterly</a:t>
            </a:r>
            <a:r>
              <a:rPr lang="en-IN" sz="1200" dirty="0"/>
              <a:t>, </a:t>
            </a:r>
            <a:r>
              <a:rPr lang="en-IN" sz="1200" i="1" dirty="0"/>
              <a:t>61</a:t>
            </a:r>
            <a:r>
              <a:rPr lang="en-IN" sz="1200" dirty="0"/>
              <a:t>(3), pp.332-352.</a:t>
            </a:r>
          </a:p>
          <a:p>
            <a:pPr algn="just"/>
            <a:r>
              <a:rPr lang="en-GB" sz="1200" dirty="0"/>
              <a:t>Cabral, C. and </a:t>
            </a:r>
            <a:r>
              <a:rPr lang="en-GB" sz="1200" dirty="0" err="1"/>
              <a:t>Jabbour</a:t>
            </a:r>
            <a:r>
              <a:rPr lang="en-GB" sz="1200" dirty="0"/>
              <a:t>, C.J.C., (2020). Understanding the human side of green hospitality management. </a:t>
            </a:r>
            <a:r>
              <a:rPr lang="en-IN" sz="1200" i="1" dirty="0"/>
              <a:t>International Journal of Hospitality Management</a:t>
            </a:r>
            <a:r>
              <a:rPr lang="en-IN" sz="1200" dirty="0"/>
              <a:t>, </a:t>
            </a:r>
            <a:r>
              <a:rPr lang="en-IN" sz="1200" i="1" dirty="0"/>
              <a:t>88</a:t>
            </a:r>
            <a:r>
              <a:rPr lang="en-IN" sz="1200" dirty="0"/>
              <a:t>, p.102389.</a:t>
            </a:r>
          </a:p>
          <a:p>
            <a:pPr algn="just"/>
            <a:r>
              <a:rPr lang="en-GB" dirty="0"/>
              <a:t> </a:t>
            </a:r>
            <a:endParaRPr lang="en-IN" dirty="0"/>
          </a:p>
          <a:p>
            <a:br>
              <a:rPr lang="en-GB" dirty="0"/>
            </a:br>
            <a:endParaRPr lang="en-IN" dirty="0"/>
          </a:p>
        </p:txBody>
      </p:sp>
    </p:spTree>
    <p:extLst>
      <p:ext uri="{BB962C8B-B14F-4D97-AF65-F5344CB8AC3E}">
        <p14:creationId xmlns:p14="http://schemas.microsoft.com/office/powerpoint/2010/main" val="1277021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691680" y="1124744"/>
            <a:ext cx="2520280" cy="1754326"/>
          </a:xfrm>
          <a:prstGeom prst="rect">
            <a:avLst/>
          </a:prstGeom>
          <a:noFill/>
        </p:spPr>
        <p:txBody>
          <a:bodyPr wrap="square" rtlCol="0">
            <a:spAutoFit/>
          </a:bodyPr>
          <a:lstStyle/>
          <a:p>
            <a:r>
              <a:rPr lang="en-GB" sz="5400" dirty="0">
                <a:latin typeface="Times New Roman" panose="02020603050405020304" pitchFamily="18" charset="0"/>
                <a:cs typeface="Times New Roman" panose="02020603050405020304" pitchFamily="18" charset="0"/>
              </a:rPr>
              <a:t>Q&amp;A Session</a:t>
            </a:r>
          </a:p>
        </p:txBody>
      </p:sp>
    </p:spTree>
    <p:extLst>
      <p:ext uri="{BB962C8B-B14F-4D97-AF65-F5344CB8AC3E}">
        <p14:creationId xmlns:p14="http://schemas.microsoft.com/office/powerpoint/2010/main" val="1227446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1756</Words>
  <Application>Microsoft Office PowerPoint</Application>
  <PresentationFormat>On-screen Show (4:3)</PresentationFormat>
  <Paragraphs>73</Paragraphs>
  <Slides>10</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-apple-system</vt:lpstr>
      <vt:lpstr>Arial</vt:lpstr>
      <vt:lpstr>Calibri</vt:lpstr>
      <vt:lpstr>Canva Sans</vt:lpstr>
      <vt:lpstr>Kollektif</vt:lpstr>
      <vt:lpstr>Londrina Solid Heavy</vt:lpstr>
      <vt:lpstr>Times New Roman</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antonela costiuc</cp:lastModifiedBy>
  <cp:revision>5</cp:revision>
  <dcterms:created xsi:type="dcterms:W3CDTF">2023-11-11T14:17:09Z</dcterms:created>
  <dcterms:modified xsi:type="dcterms:W3CDTF">2023-11-13T09:53:17Z</dcterms:modified>
</cp:coreProperties>
</file>