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4" r:id="rId5"/>
    <p:sldId id="259" r:id="rId6"/>
    <p:sldId id="260" r:id="rId7"/>
    <p:sldId id="261" r:id="rId8"/>
    <p:sldId id="262"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33C627-7F25-4188-9AF1-1570AEB8E89B}" v="330" dt="2024-07-06T10:09:50.2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ooks.google.co.uk/books?hl=en&amp;lr=&amp;id=FGx2DwAAQBAJ&amp;oi=fnd&amp;pg=PT14&amp;dq=how+to+make+a+successful+business+plan&amp;ots=YSrR99Ov6f&amp;sig=UOHZmFJGr6SX66dnqlMov75k0hA#v=onepage&amp;q=how%20to%20make%20a%20successful%20business%20plan&amp;f=false" TargetMode="External"/><Relationship Id="rId2" Type="http://schemas.openxmlformats.org/officeDocument/2006/relationships/hyperlink" Target="https://stock.adobe.com/uk/category/business/167?ca=167&amp;filters%5Bcontent_type%3Aphoto%5D=1&amp;filters%5Bcontent_type%3Aillustration%5D=1&amp;filters%5Bcontent_type%3Azip_vector%5D=1&amp;filters%5Bcontent_type%3Avideo%5D=1&amp;filters%5Bcontent_type%3Atemplate%5D=1&amp;filters%5Bcontent_type%3A3d%5D=1&amp;filters%5Bcontent_type%3Aimage%5D=1&amp;order=relevance&amp;safe_search=1&amp;k=analysis&amp;limit=100&amp;search_page=1&amp;search_type=autosuggest&amp;acp=1&amp;aco=anal&amp;get_facets=0&amp;asset_id=568584513" TargetMode="External"/><Relationship Id="rId1" Type="http://schemas.openxmlformats.org/officeDocument/2006/relationships/slideLayout" Target="../slideLayouts/slideLayout2.xml"/><Relationship Id="rId6" Type="http://schemas.openxmlformats.org/officeDocument/2006/relationships/hyperlink" Target="https://books.google.co.uk/books?hl=en&amp;lr=&amp;id=RdAl_1YYXcoC&amp;oi=fnd&amp;pg=PA20&amp;dq=how+to+make+a+successful+business+plan&amp;ots=MP1Fzl2rXc&amp;sig=UsrJEDc4DsseSjxxAhoHfxWNkXw#v=onepage&amp;q=how%20to%20make%20a%20successful%20business%20plan&amp;f=false" TargetMode="External"/><Relationship Id="rId5" Type="http://schemas.openxmlformats.org/officeDocument/2006/relationships/hyperlink" Target="https://books.google.co.uk/books?hl=en&amp;lr=&amp;id=xOytmIpQg9gC&amp;oi=fnd&amp;pg=PA1&amp;dq=how+to+make+a+successful+business+plan&amp;ots=vJPDVFH3z6&amp;sig=P3--EpedyGDRGLfaX7G48Lkj4Ps#v=onepage&amp;q&amp;f=false" TargetMode="External"/><Relationship Id="rId4" Type="http://schemas.openxmlformats.org/officeDocument/2006/relationships/hyperlink" Target="http://www.atlantis-pres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930"/>
            <a:ext cx="12192000" cy="4127259"/>
          </a:xfrm>
        </p:spPr>
        <p:txBody>
          <a:bodyPr>
            <a:normAutofit/>
          </a:bodyPr>
          <a:lstStyle/>
          <a:p>
            <a:r>
              <a:rPr lang="en-US" sz="3200" dirty="0"/>
              <a:t>Program of Study: BA Business Management</a:t>
            </a:r>
            <a:br>
              <a:rPr lang="en-US" sz="3200" dirty="0"/>
            </a:br>
            <a:r>
              <a:rPr lang="en-US" sz="3200" dirty="0"/>
              <a:t>Module Name: Entrepreneurship</a:t>
            </a:r>
            <a:br>
              <a:rPr lang="en-US" sz="3200" dirty="0"/>
            </a:br>
            <a:r>
              <a:rPr lang="en-US" sz="3200" dirty="0"/>
              <a:t>Module Code: LCBB5001</a:t>
            </a:r>
            <a:br>
              <a:rPr lang="en-US" sz="3200" dirty="0"/>
            </a:br>
            <a:r>
              <a:rPr lang="en-US" sz="3200" dirty="0"/>
              <a:t>Assignment Title: Assessment Component 2: Presentation &amp; Report</a:t>
            </a:r>
            <a:br>
              <a:rPr lang="en-US" sz="3200" dirty="0"/>
            </a:br>
            <a:r>
              <a:rPr lang="en-US" sz="3200" dirty="0"/>
              <a:t>Lecturer Name: Masud Ibrahim</a:t>
            </a:r>
            <a:br>
              <a:rPr lang="en-US" dirty="0"/>
            </a:br>
            <a:endParaRPr lang="en-US" dirty="0"/>
          </a:p>
        </p:txBody>
      </p:sp>
      <p:sp>
        <p:nvSpPr>
          <p:cNvPr id="4" name="TextBox 3">
            <a:extLst>
              <a:ext uri="{FF2B5EF4-FFF2-40B4-BE49-F238E27FC236}">
                <a16:creationId xmlns:a16="http://schemas.microsoft.com/office/drawing/2014/main" id="{61EFE14D-B358-134F-CDFF-69C3D3A33366}"/>
              </a:ext>
            </a:extLst>
          </p:cNvPr>
          <p:cNvSpPr txBox="1"/>
          <p:nvPr/>
        </p:nvSpPr>
        <p:spPr>
          <a:xfrm>
            <a:off x="0" y="5257620"/>
            <a:ext cx="121761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t>STUDENT NAME: CATALINA-IONELA VILCEA</a:t>
            </a:r>
          </a:p>
          <a:p>
            <a:pPr algn="ctr"/>
            <a:r>
              <a:rPr lang="en-US" dirty="0"/>
              <a:t>STUDENT NUMBER: 2228224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3D333A-F4DC-1787-CB5C-C9C606F2B2FA}"/>
              </a:ext>
            </a:extLst>
          </p:cNvPr>
          <p:cNvSpPr>
            <a:spLocks noGrp="1"/>
          </p:cNvSpPr>
          <p:nvPr>
            <p:ph type="title"/>
          </p:nvPr>
        </p:nvSpPr>
        <p:spPr>
          <a:xfrm>
            <a:off x="4572" y="2855"/>
            <a:ext cx="4215977" cy="923545"/>
          </a:xfrm>
        </p:spPr>
        <p:txBody>
          <a:bodyPr vert="horz" lIns="91440" tIns="45720" rIns="91440" bIns="45720" rtlCol="0" anchor="ctr">
            <a:normAutofit/>
          </a:bodyPr>
          <a:lstStyle/>
          <a:p>
            <a:r>
              <a:rPr lang="en-US" sz="3600" kern="1200" dirty="0">
                <a:solidFill>
                  <a:schemeClr val="tx2"/>
                </a:solidFill>
                <a:latin typeface="Arial"/>
                <a:cs typeface="Arial"/>
              </a:rPr>
              <a:t>Introduction</a:t>
            </a:r>
          </a:p>
        </p:txBody>
      </p:sp>
      <p:sp>
        <p:nvSpPr>
          <p:cNvPr id="4" name="TextBox 3">
            <a:extLst>
              <a:ext uri="{FF2B5EF4-FFF2-40B4-BE49-F238E27FC236}">
                <a16:creationId xmlns:a16="http://schemas.microsoft.com/office/drawing/2014/main" id="{BE4DE05D-158A-F01D-84DC-2E6344309948}"/>
              </a:ext>
            </a:extLst>
          </p:cNvPr>
          <p:cNvSpPr txBox="1"/>
          <p:nvPr/>
        </p:nvSpPr>
        <p:spPr>
          <a:xfrm>
            <a:off x="853382" y="2126769"/>
            <a:ext cx="4977578" cy="36392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dirty="0">
                <a:solidFill>
                  <a:schemeClr val="tx2"/>
                </a:solidFill>
                <a:latin typeface="Arial"/>
                <a:cs typeface="Arial"/>
              </a:rPr>
              <a:t>In this presentation, I am going to discuss the following:</a:t>
            </a:r>
          </a:p>
          <a:p>
            <a:pPr indent="-228600">
              <a:lnSpc>
                <a:spcPct val="90000"/>
              </a:lnSpc>
              <a:spcAft>
                <a:spcPts val="600"/>
              </a:spcAft>
              <a:buFont typeface="Arial" panose="020B0604020202020204" pitchFamily="34" charset="0"/>
              <a:buChar char="•"/>
            </a:pPr>
            <a:endParaRPr lang="en-US" dirty="0">
              <a:solidFill>
                <a:schemeClr val="tx2"/>
              </a:solidFill>
              <a:latin typeface="Arial"/>
              <a:cs typeface="Arial"/>
            </a:endParaRPr>
          </a:p>
          <a:p>
            <a:pPr indent="-228600">
              <a:lnSpc>
                <a:spcPct val="90000"/>
              </a:lnSpc>
              <a:spcAft>
                <a:spcPts val="600"/>
              </a:spcAft>
              <a:buFont typeface="Arial" panose="020B0604020202020204" pitchFamily="34" charset="0"/>
              <a:buChar char="•"/>
            </a:pPr>
            <a:r>
              <a:rPr lang="en-US" b="1" dirty="0">
                <a:solidFill>
                  <a:schemeClr val="tx2"/>
                </a:solidFill>
                <a:latin typeface="Arial"/>
                <a:cs typeface="Arial"/>
              </a:rPr>
              <a:t>-Overview of the Business Idea</a:t>
            </a:r>
          </a:p>
          <a:p>
            <a:pPr indent="-228600">
              <a:lnSpc>
                <a:spcPct val="90000"/>
              </a:lnSpc>
              <a:spcAft>
                <a:spcPts val="600"/>
              </a:spcAft>
              <a:buFont typeface="Arial" panose="020B0604020202020204" pitchFamily="34" charset="0"/>
              <a:buChar char="•"/>
            </a:pPr>
            <a:r>
              <a:rPr lang="en-US" dirty="0">
                <a:solidFill>
                  <a:schemeClr val="tx2"/>
                </a:solidFill>
                <a:latin typeface="Arial"/>
                <a:cs typeface="Arial"/>
              </a:rPr>
              <a:t>  -Present my business, the products and     services manufactured by my business and different aspects of the business</a:t>
            </a:r>
          </a:p>
          <a:p>
            <a:pPr indent="-228600">
              <a:lnSpc>
                <a:spcPct val="90000"/>
              </a:lnSpc>
              <a:spcAft>
                <a:spcPts val="600"/>
              </a:spcAft>
              <a:buFont typeface="Arial" panose="020B0604020202020204" pitchFamily="34" charset="0"/>
              <a:buChar char="•"/>
            </a:pPr>
            <a:r>
              <a:rPr lang="en-US" b="1" dirty="0">
                <a:solidFill>
                  <a:schemeClr val="tx2"/>
                </a:solidFill>
                <a:latin typeface="Arial"/>
                <a:cs typeface="Arial"/>
              </a:rPr>
              <a:t>-Legal Format</a:t>
            </a:r>
          </a:p>
          <a:p>
            <a:pPr indent="-228600">
              <a:lnSpc>
                <a:spcPct val="90000"/>
              </a:lnSpc>
              <a:spcAft>
                <a:spcPts val="600"/>
              </a:spcAft>
              <a:buFont typeface="Arial" panose="020B0604020202020204" pitchFamily="34" charset="0"/>
              <a:buChar char="•"/>
            </a:pPr>
            <a:r>
              <a:rPr lang="en-US" dirty="0">
                <a:solidFill>
                  <a:schemeClr val="tx2"/>
                </a:solidFill>
                <a:latin typeface="Arial"/>
                <a:cs typeface="Arial"/>
              </a:rPr>
              <a:t>   -Explain about the ownership and the taxation process</a:t>
            </a:r>
          </a:p>
          <a:p>
            <a:pPr indent="-228600">
              <a:lnSpc>
                <a:spcPct val="90000"/>
              </a:lnSpc>
              <a:spcAft>
                <a:spcPts val="600"/>
              </a:spcAft>
              <a:buFont typeface="Arial" panose="020B0604020202020204" pitchFamily="34" charset="0"/>
              <a:buChar char="•"/>
            </a:pPr>
            <a:r>
              <a:rPr lang="en-US" b="1" dirty="0">
                <a:solidFill>
                  <a:schemeClr val="tx2"/>
                </a:solidFill>
                <a:latin typeface="Arial"/>
                <a:cs typeface="Arial"/>
              </a:rPr>
              <a:t>-Management</a:t>
            </a:r>
          </a:p>
          <a:p>
            <a:pPr indent="-228600">
              <a:lnSpc>
                <a:spcPct val="90000"/>
              </a:lnSpc>
              <a:spcAft>
                <a:spcPts val="600"/>
              </a:spcAft>
              <a:buFont typeface="Arial" panose="020B0604020202020204" pitchFamily="34" charset="0"/>
              <a:buChar char="•"/>
            </a:pPr>
            <a:r>
              <a:rPr lang="en-US" dirty="0">
                <a:solidFill>
                  <a:schemeClr val="tx2"/>
                </a:solidFill>
                <a:latin typeface="Arial"/>
                <a:cs typeface="Arial"/>
              </a:rPr>
              <a:t>   -Talk about the team and roles in the business</a:t>
            </a:r>
          </a:p>
          <a:p>
            <a:pPr indent="-228600">
              <a:lnSpc>
                <a:spcPct val="90000"/>
              </a:lnSpc>
              <a:spcAft>
                <a:spcPts val="600"/>
              </a:spcAft>
              <a:buFont typeface="Arial" panose="020B0604020202020204" pitchFamily="34" charset="0"/>
              <a:buChar char="•"/>
            </a:pPr>
            <a:r>
              <a:rPr lang="en-US" b="1" dirty="0">
                <a:solidFill>
                  <a:schemeClr val="tx2"/>
                </a:solidFill>
                <a:latin typeface="Arial"/>
                <a:cs typeface="Arial"/>
              </a:rPr>
              <a:t>-PESTEL Analysis</a:t>
            </a:r>
          </a:p>
          <a:p>
            <a:pPr indent="-228600">
              <a:lnSpc>
                <a:spcPct val="90000"/>
              </a:lnSpc>
              <a:spcAft>
                <a:spcPts val="600"/>
              </a:spcAft>
              <a:buFont typeface="Arial" panose="020B0604020202020204" pitchFamily="34" charset="0"/>
              <a:buChar char="•"/>
            </a:pPr>
            <a:r>
              <a:rPr lang="en-US" dirty="0">
                <a:solidFill>
                  <a:schemeClr val="tx2"/>
                </a:solidFill>
                <a:latin typeface="Arial"/>
                <a:cs typeface="Arial"/>
              </a:rPr>
              <a:t>    -Analyse my business idea and see whether improvements can be done </a:t>
            </a:r>
          </a:p>
          <a:p>
            <a:pPr indent="-228600">
              <a:lnSpc>
                <a:spcPct val="90000"/>
              </a:lnSpc>
              <a:spcAft>
                <a:spcPts val="600"/>
              </a:spcAft>
              <a:buFont typeface="Arial" panose="020B0604020202020204" pitchFamily="34" charset="0"/>
              <a:buChar char="•"/>
            </a:pPr>
            <a:r>
              <a:rPr lang="en-US" b="1" dirty="0">
                <a:solidFill>
                  <a:schemeClr val="tx2"/>
                </a:solidFill>
                <a:latin typeface="Arial"/>
                <a:cs typeface="Arial"/>
              </a:rPr>
              <a:t>-Cash Flow Forecast</a:t>
            </a:r>
          </a:p>
          <a:p>
            <a:pPr indent="-228600">
              <a:lnSpc>
                <a:spcPct val="90000"/>
              </a:lnSpc>
              <a:spcAft>
                <a:spcPts val="600"/>
              </a:spcAft>
              <a:buFont typeface="Arial" panose="020B0604020202020204" pitchFamily="34" charset="0"/>
              <a:buChar char="•"/>
            </a:pPr>
            <a:r>
              <a:rPr lang="en-US" dirty="0">
                <a:solidFill>
                  <a:schemeClr val="tx2"/>
                </a:solidFill>
                <a:latin typeface="Arial"/>
                <a:cs typeface="Arial"/>
              </a:rPr>
              <a:t>    -A cash flow forecast for the first 12 months of the business will be done and discussed</a:t>
            </a:r>
          </a:p>
        </p:txBody>
      </p:sp>
      <p:grpSp>
        <p:nvGrpSpPr>
          <p:cNvPr id="12" name="Group 11">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8" name="Freeform: Shape 17">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 name="Graphic 9" descr="Light Bulb and Gear">
            <a:extLst>
              <a:ext uri="{FF2B5EF4-FFF2-40B4-BE49-F238E27FC236}">
                <a16:creationId xmlns:a16="http://schemas.microsoft.com/office/drawing/2014/main" id="{13824CFC-5A18-6B58-F37A-45E42C19530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6" name="TextBox 5" hidden="1">
            <a:extLst>
              <a:ext uri="{FF2B5EF4-FFF2-40B4-BE49-F238E27FC236}">
                <a16:creationId xmlns:a16="http://schemas.microsoft.com/office/drawing/2014/main" id="{D9D45735-0D9E-5BD6-EB47-CCE60B2B9C4E}"/>
              </a:ext>
            </a:extLst>
          </p:cNvPr>
          <p:cNvSpPr txBox="1"/>
          <p:nvPr/>
        </p:nvSpPr>
        <p:spPr>
          <a:xfrm>
            <a:off x="1524000" y="6435725"/>
            <a:ext cx="9144000"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420921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8" name="Rectangle 7">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C7E435-4575-8456-301E-B8880ABD236E}"/>
              </a:ext>
            </a:extLst>
          </p:cNvPr>
          <p:cNvSpPr>
            <a:spLocks noGrp="1"/>
          </p:cNvSpPr>
          <p:nvPr>
            <p:ph type="title"/>
          </p:nvPr>
        </p:nvSpPr>
        <p:spPr>
          <a:xfrm>
            <a:off x="1043631" y="809898"/>
            <a:ext cx="10173010" cy="1554480"/>
          </a:xfrm>
        </p:spPr>
        <p:txBody>
          <a:bodyPr anchor="ctr">
            <a:normAutofit/>
          </a:bodyPr>
          <a:lstStyle/>
          <a:p>
            <a:r>
              <a:rPr lang="en-US" sz="4800"/>
              <a:t>Overview of the Business Idea</a:t>
            </a:r>
          </a:p>
        </p:txBody>
      </p:sp>
      <p:cxnSp>
        <p:nvCxnSpPr>
          <p:cNvPr id="21" name="Straight Connector 2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7ADBDC2-DB91-5FFA-4F11-52546524E964}"/>
              </a:ext>
            </a:extLst>
          </p:cNvPr>
          <p:cNvSpPr txBox="1"/>
          <p:nvPr/>
        </p:nvSpPr>
        <p:spPr>
          <a:xfrm>
            <a:off x="643344" y="2674619"/>
            <a:ext cx="472781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30352">
              <a:spcAft>
                <a:spcPts val="600"/>
              </a:spcAft>
            </a:pPr>
            <a:r>
              <a:rPr lang="en-US" sz="2000" kern="1200" dirty="0">
                <a:latin typeface="+mn-lt"/>
                <a:ea typeface="+mn-ea"/>
                <a:cs typeface="+mn-cs"/>
              </a:rPr>
              <a:t>My business idea is going to be about a business in the printing industry, called 'CAT PRINT', the name being a combination of a short version of my first name and the business.</a:t>
            </a:r>
            <a:endParaRPr lang="en-US" sz="2000" dirty="0"/>
          </a:p>
        </p:txBody>
      </p:sp>
      <p:sp>
        <p:nvSpPr>
          <p:cNvPr id="5" name="TextBox 4">
            <a:extLst>
              <a:ext uri="{FF2B5EF4-FFF2-40B4-BE49-F238E27FC236}">
                <a16:creationId xmlns:a16="http://schemas.microsoft.com/office/drawing/2014/main" id="{234E89A2-7AB6-937F-B2BF-D1FE64480762}"/>
              </a:ext>
            </a:extLst>
          </p:cNvPr>
          <p:cNvSpPr txBox="1"/>
          <p:nvPr/>
        </p:nvSpPr>
        <p:spPr>
          <a:xfrm>
            <a:off x="6096154" y="2669400"/>
            <a:ext cx="544382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30352">
              <a:spcAft>
                <a:spcPts val="600"/>
              </a:spcAft>
            </a:pPr>
            <a:r>
              <a:rPr lang="en-US" sz="2000" kern="1200" dirty="0">
                <a:latin typeface="+mn-lt"/>
                <a:ea typeface="+mn-ea"/>
                <a:cs typeface="+mn-cs"/>
              </a:rPr>
              <a:t>My business is going to be located in Leicestershire, due to good opportunities and access to big cities such as London, Manchester and Birmingham. Not only it will make deliveries easier but also attract more clients.</a:t>
            </a:r>
            <a:endParaRPr lang="en-US" sz="2000" dirty="0"/>
          </a:p>
        </p:txBody>
      </p:sp>
      <p:sp>
        <p:nvSpPr>
          <p:cNvPr id="6" name="TextBox 5">
            <a:extLst>
              <a:ext uri="{FF2B5EF4-FFF2-40B4-BE49-F238E27FC236}">
                <a16:creationId xmlns:a16="http://schemas.microsoft.com/office/drawing/2014/main" id="{E050ABBE-D813-223F-93BF-61BE0ABEFF25}"/>
              </a:ext>
            </a:extLst>
          </p:cNvPr>
          <p:cNvSpPr txBox="1"/>
          <p:nvPr/>
        </p:nvSpPr>
        <p:spPr>
          <a:xfrm>
            <a:off x="3005544" y="4370237"/>
            <a:ext cx="532423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30352">
              <a:spcAft>
                <a:spcPts val="600"/>
              </a:spcAft>
            </a:pPr>
            <a:r>
              <a:rPr lang="en-US" sz="2000" kern="1200" dirty="0">
                <a:latin typeface="+mn-lt"/>
                <a:ea typeface="+mn-ea"/>
                <a:cs typeface="+mn-cs"/>
              </a:rPr>
              <a:t>My business is going to be focused on printing and manufacturing goods that have been printed, and the materials that my business is going to work with will be recyclable and reusable, mostly cardboard and some plastics.</a:t>
            </a:r>
            <a:endParaRPr lang="en-US" sz="2000" dirty="0"/>
          </a:p>
        </p:txBody>
      </p:sp>
      <p:pic>
        <p:nvPicPr>
          <p:cNvPr id="3" name="Picture 2" descr="Business idea abstract concept vector illustration.">
            <a:extLst>
              <a:ext uri="{FF2B5EF4-FFF2-40B4-BE49-F238E27FC236}">
                <a16:creationId xmlns:a16="http://schemas.microsoft.com/office/drawing/2014/main" id="{476E306A-962A-A06A-442C-EB4D2ED2C379}"/>
              </a:ext>
            </a:extLst>
          </p:cNvPr>
          <p:cNvPicPr>
            <a:picLocks noChangeAspect="1"/>
          </p:cNvPicPr>
          <p:nvPr/>
        </p:nvPicPr>
        <p:blipFill>
          <a:blip r:embed="rId2"/>
          <a:stretch>
            <a:fillRect/>
          </a:stretch>
        </p:blipFill>
        <p:spPr>
          <a:xfrm>
            <a:off x="8314829" y="4231364"/>
            <a:ext cx="3038971" cy="2205607"/>
          </a:xfrm>
          <a:prstGeom prst="rect">
            <a:avLst/>
          </a:prstGeom>
        </p:spPr>
      </p:pic>
    </p:spTree>
    <p:extLst>
      <p:ext uri="{BB962C8B-B14F-4D97-AF65-F5344CB8AC3E}">
        <p14:creationId xmlns:p14="http://schemas.microsoft.com/office/powerpoint/2010/main" val="679482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6FAB55-0443-F579-FB07-E95E4CDC5CDF}"/>
              </a:ext>
            </a:extLst>
          </p:cNvPr>
          <p:cNvSpPr>
            <a:spLocks noGrp="1"/>
          </p:cNvSpPr>
          <p:nvPr>
            <p:ph type="title"/>
          </p:nvPr>
        </p:nvSpPr>
        <p:spPr>
          <a:xfrm>
            <a:off x="1043631" y="809898"/>
            <a:ext cx="10173010" cy="1554480"/>
          </a:xfrm>
        </p:spPr>
        <p:txBody>
          <a:bodyPr anchor="ctr">
            <a:normAutofit/>
          </a:bodyPr>
          <a:lstStyle/>
          <a:p>
            <a:r>
              <a:rPr lang="en-US" sz="4800"/>
              <a:t>Overview of the Business Idea - Continued</a:t>
            </a:r>
          </a:p>
        </p:txBody>
      </p:sp>
      <p:cxnSp>
        <p:nvCxnSpPr>
          <p:cNvPr id="21" name="Straight Connector 2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E133CEE-C626-62D8-16B3-C0FDD1E19626}"/>
              </a:ext>
            </a:extLst>
          </p:cNvPr>
          <p:cNvSpPr txBox="1"/>
          <p:nvPr/>
        </p:nvSpPr>
        <p:spPr>
          <a:xfrm>
            <a:off x="3503872" y="2646044"/>
            <a:ext cx="804682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94360">
              <a:spcAft>
                <a:spcPts val="600"/>
              </a:spcAft>
            </a:pPr>
            <a:r>
              <a:rPr lang="en-US" sz="2000" kern="1200" dirty="0">
                <a:latin typeface="+mn-lt"/>
                <a:ea typeface="+mn-ea"/>
                <a:cs typeface="+mn-cs"/>
              </a:rPr>
              <a:t>Everything produced by my business, both products and services, will be based on orders given by clients, working only with other private business or clients, rather than selling products publicly to customers.</a:t>
            </a:r>
            <a:endParaRPr lang="en-US" sz="2000" dirty="0"/>
          </a:p>
        </p:txBody>
      </p:sp>
      <p:sp>
        <p:nvSpPr>
          <p:cNvPr id="5" name="TextBox 4">
            <a:extLst>
              <a:ext uri="{FF2B5EF4-FFF2-40B4-BE49-F238E27FC236}">
                <a16:creationId xmlns:a16="http://schemas.microsoft.com/office/drawing/2014/main" id="{FC310D51-0B17-D591-C299-FEDB6AC1B61D}"/>
              </a:ext>
            </a:extLst>
          </p:cNvPr>
          <p:cNvSpPr txBox="1"/>
          <p:nvPr/>
        </p:nvSpPr>
        <p:spPr>
          <a:xfrm>
            <a:off x="636947" y="2642641"/>
            <a:ext cx="2872335"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94360">
              <a:spcAft>
                <a:spcPts val="600"/>
              </a:spcAft>
            </a:pPr>
            <a:r>
              <a:rPr lang="en-US" sz="2000" kern="1200" dirty="0">
                <a:latin typeface="+mn-lt"/>
                <a:ea typeface="+mn-ea"/>
                <a:cs typeface="+mn-cs"/>
              </a:rPr>
              <a:t>Prototypes will be manufactured and given to clients to </a:t>
            </a:r>
            <a:r>
              <a:rPr lang="en-GB" sz="2000" kern="1200" dirty="0">
                <a:latin typeface="+mn-lt"/>
                <a:ea typeface="+mn-ea"/>
                <a:cs typeface="+mn-cs"/>
              </a:rPr>
              <a:t>analyse</a:t>
            </a:r>
            <a:r>
              <a:rPr lang="en-US" sz="2000" kern="1200" dirty="0">
                <a:latin typeface="+mn-lt"/>
                <a:ea typeface="+mn-ea"/>
                <a:cs typeface="+mn-cs"/>
              </a:rPr>
              <a:t>, open to different ideas, improvements and/or changes, so that the clients are happy with the product.</a:t>
            </a:r>
            <a:endParaRPr lang="en-US" sz="2000" dirty="0"/>
          </a:p>
        </p:txBody>
      </p:sp>
      <p:sp>
        <p:nvSpPr>
          <p:cNvPr id="6" name="TextBox 5">
            <a:extLst>
              <a:ext uri="{FF2B5EF4-FFF2-40B4-BE49-F238E27FC236}">
                <a16:creationId xmlns:a16="http://schemas.microsoft.com/office/drawing/2014/main" id="{99889708-1ED1-C0B6-C87B-BF1DC5ECB5BD}"/>
              </a:ext>
            </a:extLst>
          </p:cNvPr>
          <p:cNvSpPr txBox="1"/>
          <p:nvPr/>
        </p:nvSpPr>
        <p:spPr>
          <a:xfrm>
            <a:off x="3507078" y="3920946"/>
            <a:ext cx="805007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94360">
              <a:spcAft>
                <a:spcPts val="600"/>
              </a:spcAft>
            </a:pPr>
            <a:r>
              <a:rPr lang="en-US" sz="2000" kern="1200" dirty="0">
                <a:latin typeface="+mn-lt"/>
                <a:ea typeface="+mn-ea"/>
                <a:cs typeface="+mn-cs"/>
              </a:rPr>
              <a:t>My business will be focused on products for clients rather than services, but both will be available to clients, depending on the different requests of jobs and projects that the clients will make.</a:t>
            </a:r>
            <a:endParaRPr lang="en-US" sz="2000" dirty="0"/>
          </a:p>
        </p:txBody>
      </p:sp>
      <p:pic>
        <p:nvPicPr>
          <p:cNvPr id="3" name="Picture 2" descr="Advertising agency abstract concept vector illustrations.">
            <a:extLst>
              <a:ext uri="{FF2B5EF4-FFF2-40B4-BE49-F238E27FC236}">
                <a16:creationId xmlns:a16="http://schemas.microsoft.com/office/drawing/2014/main" id="{E16B5C8D-507C-BCA7-0D7E-314EA1664B38}"/>
              </a:ext>
            </a:extLst>
          </p:cNvPr>
          <p:cNvPicPr>
            <a:picLocks noChangeAspect="1"/>
          </p:cNvPicPr>
          <p:nvPr/>
        </p:nvPicPr>
        <p:blipFill rotWithShape="1">
          <a:blip r:embed="rId2"/>
          <a:srcRect l="-274" t="47" r="137" b="17014"/>
          <a:stretch/>
        </p:blipFill>
        <p:spPr>
          <a:xfrm>
            <a:off x="3052682" y="4932587"/>
            <a:ext cx="6053058" cy="1510607"/>
          </a:xfrm>
          <a:prstGeom prst="rect">
            <a:avLst/>
          </a:prstGeom>
        </p:spPr>
      </p:pic>
    </p:spTree>
    <p:extLst>
      <p:ext uri="{BB962C8B-B14F-4D97-AF65-F5344CB8AC3E}">
        <p14:creationId xmlns:p14="http://schemas.microsoft.com/office/powerpoint/2010/main" val="4187182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5FE695-7009-0ED2-A4B4-0836D8F61F8D}"/>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Legal Format</a:t>
            </a:r>
          </a:p>
        </p:txBody>
      </p:sp>
      <p:sp>
        <p:nvSpPr>
          <p:cNvPr id="4" name="TextBox 3">
            <a:extLst>
              <a:ext uri="{FF2B5EF4-FFF2-40B4-BE49-F238E27FC236}">
                <a16:creationId xmlns:a16="http://schemas.microsoft.com/office/drawing/2014/main" id="{2FB244C7-3B30-35F9-6797-DFEECE698E05}"/>
              </a:ext>
            </a:extLst>
          </p:cNvPr>
          <p:cNvSpPr txBox="1"/>
          <p:nvPr/>
        </p:nvSpPr>
        <p:spPr>
          <a:xfrm>
            <a:off x="2915" y="1579179"/>
            <a:ext cx="470923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50392">
              <a:spcAft>
                <a:spcPts val="600"/>
              </a:spcAft>
            </a:pPr>
            <a:r>
              <a:rPr lang="en-US" sz="2800" kern="1200" dirty="0">
                <a:latin typeface="+mn-lt"/>
                <a:ea typeface="+mn-ea"/>
                <a:cs typeface="+mn-cs"/>
              </a:rPr>
              <a:t>I am going to be the only owner of the business, having sole proprietorship over the business, making me the only individual owning and running the business.</a:t>
            </a:r>
            <a:endParaRPr lang="en-US" sz="2800" dirty="0"/>
          </a:p>
        </p:txBody>
      </p:sp>
      <p:sp>
        <p:nvSpPr>
          <p:cNvPr id="5" name="TextBox 4">
            <a:extLst>
              <a:ext uri="{FF2B5EF4-FFF2-40B4-BE49-F238E27FC236}">
                <a16:creationId xmlns:a16="http://schemas.microsoft.com/office/drawing/2014/main" id="{6D93B1A7-17CD-CD59-0CB4-CBD029462155}"/>
              </a:ext>
            </a:extLst>
          </p:cNvPr>
          <p:cNvSpPr txBox="1"/>
          <p:nvPr/>
        </p:nvSpPr>
        <p:spPr>
          <a:xfrm>
            <a:off x="5465619" y="1572610"/>
            <a:ext cx="6731251"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50392">
              <a:spcAft>
                <a:spcPts val="600"/>
              </a:spcAft>
            </a:pPr>
            <a:r>
              <a:rPr lang="en-US" sz="2800" kern="1200" dirty="0">
                <a:latin typeface="+mn-lt"/>
                <a:ea typeface="+mn-ea"/>
                <a:cs typeface="+mn-cs"/>
              </a:rPr>
              <a:t>All incomes, including profits, will be calculated as personal income, making it better for taxation purposes and easier investments.</a:t>
            </a:r>
            <a:endParaRPr lang="en-US" sz="2800" dirty="0"/>
          </a:p>
        </p:txBody>
      </p:sp>
      <p:sp>
        <p:nvSpPr>
          <p:cNvPr id="7" name="TextBox 6">
            <a:extLst>
              <a:ext uri="{FF2B5EF4-FFF2-40B4-BE49-F238E27FC236}">
                <a16:creationId xmlns:a16="http://schemas.microsoft.com/office/drawing/2014/main" id="{6274E69A-28A1-B140-11E2-A9050C69245D}"/>
              </a:ext>
            </a:extLst>
          </p:cNvPr>
          <p:cNvSpPr txBox="1"/>
          <p:nvPr/>
        </p:nvSpPr>
        <p:spPr>
          <a:xfrm>
            <a:off x="2190" y="4608537"/>
            <a:ext cx="7227736"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50392">
              <a:spcAft>
                <a:spcPts val="600"/>
              </a:spcAft>
            </a:pPr>
            <a:r>
              <a:rPr lang="en-US" sz="2800" kern="1200" dirty="0">
                <a:latin typeface="+mn-lt"/>
                <a:ea typeface="+mn-ea"/>
                <a:cs typeface="+mn-cs"/>
              </a:rPr>
              <a:t>Regarding regulations and formation, records of all transactions and workers will be kept safe and reports will be reported on time as asked by the law, keeping everything in check.</a:t>
            </a:r>
            <a:endParaRPr lang="en-US" sz="2800" dirty="0"/>
          </a:p>
        </p:txBody>
      </p:sp>
      <p:pic>
        <p:nvPicPr>
          <p:cNvPr id="3" name="Picture 2" descr="Modern office interior with desks, computers, and chairs, large windows showcasing a city skyline, white and wooden elements, light environment, workspace concept.  3D Rendering">
            <a:extLst>
              <a:ext uri="{FF2B5EF4-FFF2-40B4-BE49-F238E27FC236}">
                <a16:creationId xmlns:a16="http://schemas.microsoft.com/office/drawing/2014/main" id="{30C663F5-0E2F-7E60-41CC-E50482DEE8B2}"/>
              </a:ext>
            </a:extLst>
          </p:cNvPr>
          <p:cNvPicPr>
            <a:picLocks noChangeAspect="1"/>
          </p:cNvPicPr>
          <p:nvPr/>
        </p:nvPicPr>
        <p:blipFill>
          <a:blip r:embed="rId2"/>
          <a:stretch>
            <a:fillRect/>
          </a:stretch>
        </p:blipFill>
        <p:spPr>
          <a:xfrm>
            <a:off x="7284438" y="3630280"/>
            <a:ext cx="4914942" cy="3224901"/>
          </a:xfrm>
          <a:prstGeom prst="rect">
            <a:avLst/>
          </a:prstGeom>
        </p:spPr>
      </p:pic>
    </p:spTree>
    <p:extLst>
      <p:ext uri="{BB962C8B-B14F-4D97-AF65-F5344CB8AC3E}">
        <p14:creationId xmlns:p14="http://schemas.microsoft.com/office/powerpoint/2010/main" val="569420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6" name="Rectangle 1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5335AD-6035-F259-97BE-77C563F88AE6}"/>
              </a:ext>
            </a:extLst>
          </p:cNvPr>
          <p:cNvSpPr>
            <a:spLocks noGrp="1"/>
          </p:cNvSpPr>
          <p:nvPr>
            <p:ph type="title"/>
          </p:nvPr>
        </p:nvSpPr>
        <p:spPr>
          <a:xfrm>
            <a:off x="1043631" y="809898"/>
            <a:ext cx="10173010" cy="1554480"/>
          </a:xfrm>
        </p:spPr>
        <p:txBody>
          <a:bodyPr anchor="ctr">
            <a:normAutofit/>
          </a:bodyPr>
          <a:lstStyle/>
          <a:p>
            <a:r>
              <a:rPr lang="en-US" sz="4800"/>
              <a:t>Management</a:t>
            </a:r>
          </a:p>
        </p:txBody>
      </p:sp>
      <p:cxnSp>
        <p:nvCxnSpPr>
          <p:cNvPr id="22" name="Straight Connector 2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57D91B5-C6A9-CC18-1CBD-4EA109C8812B}"/>
              </a:ext>
            </a:extLst>
          </p:cNvPr>
          <p:cNvSpPr txBox="1"/>
          <p:nvPr/>
        </p:nvSpPr>
        <p:spPr>
          <a:xfrm>
            <a:off x="636723" y="2617470"/>
            <a:ext cx="466321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85800">
              <a:spcAft>
                <a:spcPts val="600"/>
              </a:spcAft>
            </a:pPr>
            <a:r>
              <a:rPr lang="en-US" sz="2000" kern="1200" dirty="0">
                <a:latin typeface="+mn-lt"/>
                <a:ea typeface="+mn-ea"/>
                <a:cs typeface="+mn-cs"/>
              </a:rPr>
              <a:t>Experts will be employed for using the machinery where the printing and cutting that will be done to the materials that my business will work with, which I have mentioned earlier.</a:t>
            </a:r>
            <a:endParaRPr lang="en-US" sz="2000" dirty="0"/>
          </a:p>
        </p:txBody>
      </p:sp>
      <p:sp>
        <p:nvSpPr>
          <p:cNvPr id="5" name="TextBox 4">
            <a:extLst>
              <a:ext uri="{FF2B5EF4-FFF2-40B4-BE49-F238E27FC236}">
                <a16:creationId xmlns:a16="http://schemas.microsoft.com/office/drawing/2014/main" id="{D9298B81-9453-EDFF-2CF8-14A18F4A62BF}"/>
              </a:ext>
            </a:extLst>
          </p:cNvPr>
          <p:cNvSpPr txBox="1"/>
          <p:nvPr/>
        </p:nvSpPr>
        <p:spPr>
          <a:xfrm>
            <a:off x="6127755" y="2617469"/>
            <a:ext cx="522314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85800">
              <a:spcAft>
                <a:spcPts val="600"/>
              </a:spcAft>
            </a:pPr>
            <a:r>
              <a:rPr lang="en-US" sz="2000" kern="1200" dirty="0">
                <a:latin typeface="+mn-lt"/>
                <a:ea typeface="+mn-ea"/>
                <a:cs typeface="+mn-cs"/>
              </a:rPr>
              <a:t>The business will be split in three main rooms, the 'Office Room', 'Printing Room' and 'Build Room', where different processes will be done depending on the projects.</a:t>
            </a:r>
            <a:endParaRPr lang="en-US" sz="2000" dirty="0"/>
          </a:p>
        </p:txBody>
      </p:sp>
      <p:sp>
        <p:nvSpPr>
          <p:cNvPr id="6" name="TextBox 5">
            <a:extLst>
              <a:ext uri="{FF2B5EF4-FFF2-40B4-BE49-F238E27FC236}">
                <a16:creationId xmlns:a16="http://schemas.microsoft.com/office/drawing/2014/main" id="{4D790FFA-A904-9B7E-2945-4375B211DBF0}"/>
              </a:ext>
            </a:extLst>
          </p:cNvPr>
          <p:cNvSpPr txBox="1"/>
          <p:nvPr/>
        </p:nvSpPr>
        <p:spPr>
          <a:xfrm>
            <a:off x="636724" y="4392265"/>
            <a:ext cx="4095832"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85800">
              <a:spcAft>
                <a:spcPts val="600"/>
              </a:spcAft>
            </a:pPr>
            <a:r>
              <a:rPr lang="en-US" sz="2000" kern="1200" dirty="0">
                <a:latin typeface="+mn-lt"/>
                <a:ea typeface="+mn-ea"/>
                <a:cs typeface="+mn-cs"/>
              </a:rPr>
              <a:t>A team leader/manager will be assigned in both 'Printing Room' and 'Build Room', to supervise both workers and quality of products manufactured</a:t>
            </a:r>
            <a:endParaRPr lang="en-US" sz="2000" dirty="0"/>
          </a:p>
        </p:txBody>
      </p:sp>
      <p:sp>
        <p:nvSpPr>
          <p:cNvPr id="7" name="TextBox 6">
            <a:extLst>
              <a:ext uri="{FF2B5EF4-FFF2-40B4-BE49-F238E27FC236}">
                <a16:creationId xmlns:a16="http://schemas.microsoft.com/office/drawing/2014/main" id="{1BD382F1-B421-B1D2-0503-1AE995F5F35A}"/>
              </a:ext>
            </a:extLst>
          </p:cNvPr>
          <p:cNvSpPr txBox="1"/>
          <p:nvPr/>
        </p:nvSpPr>
        <p:spPr>
          <a:xfrm>
            <a:off x="4737105" y="4249390"/>
            <a:ext cx="3019209" cy="22372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85800">
              <a:spcAft>
                <a:spcPts val="600"/>
              </a:spcAft>
            </a:pPr>
            <a:r>
              <a:rPr lang="en-US" sz="2000" kern="1200" dirty="0">
                <a:latin typeface="+mn-lt"/>
                <a:ea typeface="+mn-ea"/>
                <a:cs typeface="+mn-cs"/>
              </a:rPr>
              <a:t>External help will be used, if services of experts are needed, for example difficulties with machinery that the employees cannot work through.</a:t>
            </a:r>
            <a:endParaRPr lang="en-US" sz="2000" dirty="0"/>
          </a:p>
        </p:txBody>
      </p:sp>
      <p:pic>
        <p:nvPicPr>
          <p:cNvPr id="3" name="Picture 2" descr="Management">
            <a:extLst>
              <a:ext uri="{FF2B5EF4-FFF2-40B4-BE49-F238E27FC236}">
                <a16:creationId xmlns:a16="http://schemas.microsoft.com/office/drawing/2014/main" id="{A843C193-1103-E829-2065-98690D3AEA3A}"/>
              </a:ext>
            </a:extLst>
          </p:cNvPr>
          <p:cNvPicPr>
            <a:picLocks noChangeAspect="1"/>
          </p:cNvPicPr>
          <p:nvPr/>
        </p:nvPicPr>
        <p:blipFill>
          <a:blip r:embed="rId2"/>
          <a:stretch>
            <a:fillRect/>
          </a:stretch>
        </p:blipFill>
        <p:spPr>
          <a:xfrm>
            <a:off x="7687499" y="4085112"/>
            <a:ext cx="4499835" cy="2235627"/>
          </a:xfrm>
          <a:prstGeom prst="rect">
            <a:avLst/>
          </a:prstGeom>
        </p:spPr>
      </p:pic>
    </p:spTree>
    <p:extLst>
      <p:ext uri="{BB962C8B-B14F-4D97-AF65-F5344CB8AC3E}">
        <p14:creationId xmlns:p14="http://schemas.microsoft.com/office/powerpoint/2010/main" val="1792695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97D488-424E-AF7A-4E84-504291BB0988}"/>
              </a:ext>
            </a:extLst>
          </p:cNvPr>
          <p:cNvSpPr>
            <a:spLocks noGrp="1"/>
          </p:cNvSpPr>
          <p:nvPr>
            <p:ph type="title"/>
          </p:nvPr>
        </p:nvSpPr>
        <p:spPr>
          <a:xfrm>
            <a:off x="1043631" y="809898"/>
            <a:ext cx="10173010" cy="1554480"/>
          </a:xfrm>
        </p:spPr>
        <p:txBody>
          <a:bodyPr anchor="ctr">
            <a:normAutofit/>
          </a:bodyPr>
          <a:lstStyle/>
          <a:p>
            <a:r>
              <a:rPr lang="en-US" sz="4800"/>
              <a:t>PESTEL Analysis</a:t>
            </a:r>
          </a:p>
        </p:txBody>
      </p:sp>
      <p:cxnSp>
        <p:nvCxnSpPr>
          <p:cNvPr id="21" name="Straight Connector 2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B197D84-EE14-B006-64A7-6ECFDC80A01F}"/>
              </a:ext>
            </a:extLst>
          </p:cNvPr>
          <p:cNvSpPr txBox="1"/>
          <p:nvPr/>
        </p:nvSpPr>
        <p:spPr>
          <a:xfrm>
            <a:off x="642800" y="2931794"/>
            <a:ext cx="6718325"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85216">
              <a:spcAft>
                <a:spcPts val="600"/>
              </a:spcAft>
            </a:pPr>
            <a:r>
              <a:rPr lang="en-US" sz="1600" kern="1200" dirty="0">
                <a:latin typeface="+mn-lt"/>
                <a:ea typeface="+mn-ea"/>
                <a:cs typeface="+mn-cs"/>
              </a:rPr>
              <a:t>Political</a:t>
            </a:r>
            <a:endParaRPr lang="en-US" sz="1600" kern="1200" dirty="0">
              <a:latin typeface="+mn-lt"/>
            </a:endParaRPr>
          </a:p>
          <a:p>
            <a:pPr defTabSz="585216">
              <a:spcAft>
                <a:spcPts val="600"/>
              </a:spcAft>
            </a:pPr>
            <a:endParaRPr lang="en-US" sz="1600" kern="1200" dirty="0">
              <a:latin typeface="+mn-lt"/>
            </a:endParaRPr>
          </a:p>
          <a:p>
            <a:pPr defTabSz="585216">
              <a:spcAft>
                <a:spcPts val="600"/>
              </a:spcAft>
            </a:pPr>
            <a:r>
              <a:rPr lang="en-US" sz="1600" kern="1200" dirty="0">
                <a:latin typeface="+mn-lt"/>
                <a:ea typeface="+mn-ea"/>
                <a:cs typeface="+mn-cs"/>
              </a:rPr>
              <a:t>My business will face no problems when it comes to possible regulations or future laws, as using only recyclable materials makes my business environmentally friendly and when it comes to trade, nothing will be delivered outside of the UK.</a:t>
            </a:r>
            <a:endParaRPr lang="en-US" sz="1600" dirty="0"/>
          </a:p>
        </p:txBody>
      </p:sp>
      <p:sp>
        <p:nvSpPr>
          <p:cNvPr id="5" name="TextBox 4">
            <a:extLst>
              <a:ext uri="{FF2B5EF4-FFF2-40B4-BE49-F238E27FC236}">
                <a16:creationId xmlns:a16="http://schemas.microsoft.com/office/drawing/2014/main" id="{0C1D2912-A97A-5CA7-9E43-BE1D7347A4EB}"/>
              </a:ext>
            </a:extLst>
          </p:cNvPr>
          <p:cNvSpPr txBox="1"/>
          <p:nvPr/>
        </p:nvSpPr>
        <p:spPr>
          <a:xfrm>
            <a:off x="735239" y="4947930"/>
            <a:ext cx="513244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85216">
              <a:spcAft>
                <a:spcPts val="600"/>
              </a:spcAft>
            </a:pPr>
            <a:r>
              <a:rPr lang="en-US" sz="1600" kern="1200" dirty="0">
                <a:latin typeface="+mn-lt"/>
                <a:ea typeface="+mn-ea"/>
                <a:cs typeface="+mn-cs"/>
              </a:rPr>
              <a:t>Economic</a:t>
            </a:r>
            <a:endParaRPr lang="en-US" sz="1600" kern="1200" dirty="0">
              <a:latin typeface="+mn-lt"/>
            </a:endParaRPr>
          </a:p>
          <a:p>
            <a:pPr defTabSz="585216">
              <a:spcAft>
                <a:spcPts val="600"/>
              </a:spcAft>
            </a:pPr>
            <a:endParaRPr lang="en-US" sz="1600" kern="1200" dirty="0">
              <a:latin typeface="+mn-lt"/>
            </a:endParaRPr>
          </a:p>
          <a:p>
            <a:pPr defTabSz="585216">
              <a:spcAft>
                <a:spcPts val="600"/>
              </a:spcAft>
            </a:pPr>
            <a:r>
              <a:rPr lang="en-US" sz="1600" kern="1200" dirty="0">
                <a:latin typeface="+mn-lt"/>
                <a:ea typeface="+mn-ea"/>
                <a:cs typeface="+mn-cs"/>
              </a:rPr>
              <a:t>Good news only for my business, as the current economic situation is very advantageous, with lower interest rates and lower inflation.</a:t>
            </a:r>
            <a:endParaRPr lang="en-US" sz="1600" dirty="0"/>
          </a:p>
        </p:txBody>
      </p:sp>
      <p:sp>
        <p:nvSpPr>
          <p:cNvPr id="6" name="TextBox 5">
            <a:extLst>
              <a:ext uri="{FF2B5EF4-FFF2-40B4-BE49-F238E27FC236}">
                <a16:creationId xmlns:a16="http://schemas.microsoft.com/office/drawing/2014/main" id="{0165EE83-0CE8-73AA-9E2A-0D48B2FDFE86}"/>
              </a:ext>
            </a:extLst>
          </p:cNvPr>
          <p:cNvSpPr txBox="1"/>
          <p:nvPr/>
        </p:nvSpPr>
        <p:spPr>
          <a:xfrm>
            <a:off x="5870978" y="4859165"/>
            <a:ext cx="5140465"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85216">
              <a:spcAft>
                <a:spcPts val="600"/>
              </a:spcAft>
            </a:pPr>
            <a:r>
              <a:rPr lang="en-GB" sz="1600" kern="1200" dirty="0">
                <a:latin typeface="+mn-lt"/>
                <a:ea typeface="+mn-ea"/>
                <a:cs typeface="+mn-cs"/>
              </a:rPr>
              <a:t>Social</a:t>
            </a:r>
            <a:endParaRPr lang="en-GB" sz="1600" kern="1200" dirty="0">
              <a:latin typeface="+mn-lt"/>
            </a:endParaRPr>
          </a:p>
          <a:p>
            <a:pPr defTabSz="585216">
              <a:spcAft>
                <a:spcPts val="600"/>
              </a:spcAft>
            </a:pPr>
            <a:endParaRPr lang="en-GB" sz="1600" kern="1200" dirty="0">
              <a:latin typeface="+mn-lt"/>
            </a:endParaRPr>
          </a:p>
          <a:p>
            <a:pPr defTabSz="585216">
              <a:spcAft>
                <a:spcPts val="600"/>
              </a:spcAft>
            </a:pPr>
            <a:r>
              <a:rPr lang="en-GB" sz="1600" kern="1200" dirty="0">
                <a:latin typeface="+mn-lt"/>
                <a:ea typeface="+mn-ea"/>
                <a:cs typeface="+mn-cs"/>
              </a:rPr>
              <a:t>This factor is not very relevant to my business, as my products are services will be done as asked by my clients, with not much control over cultural and behavioural trends.</a:t>
            </a:r>
            <a:endParaRPr lang="en-GB" sz="1600" dirty="0"/>
          </a:p>
        </p:txBody>
      </p:sp>
      <p:pic>
        <p:nvPicPr>
          <p:cNvPr id="3" name="Picture 2" descr="A blurry image of a graph&#10;&#10;Description automatically generated">
            <a:extLst>
              <a:ext uri="{FF2B5EF4-FFF2-40B4-BE49-F238E27FC236}">
                <a16:creationId xmlns:a16="http://schemas.microsoft.com/office/drawing/2014/main" id="{7F311B97-24B5-FE33-0C83-852BB78CABD1}"/>
              </a:ext>
            </a:extLst>
          </p:cNvPr>
          <p:cNvPicPr>
            <a:picLocks noChangeAspect="1"/>
          </p:cNvPicPr>
          <p:nvPr/>
        </p:nvPicPr>
        <p:blipFill>
          <a:blip r:embed="rId2"/>
          <a:stretch>
            <a:fillRect/>
          </a:stretch>
        </p:blipFill>
        <p:spPr>
          <a:xfrm>
            <a:off x="7461106" y="2656342"/>
            <a:ext cx="3747475" cy="2530763"/>
          </a:xfrm>
          <a:prstGeom prst="rect">
            <a:avLst/>
          </a:prstGeom>
        </p:spPr>
      </p:pic>
    </p:spTree>
    <p:extLst>
      <p:ext uri="{BB962C8B-B14F-4D97-AF65-F5344CB8AC3E}">
        <p14:creationId xmlns:p14="http://schemas.microsoft.com/office/powerpoint/2010/main" val="3667881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16BA90-3C34-CBE5-3946-7A8967B1E67D}"/>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PESTEL Analysis - Continued</a:t>
            </a:r>
          </a:p>
        </p:txBody>
      </p:sp>
      <p:sp>
        <p:nvSpPr>
          <p:cNvPr id="4" name="TextBox 3">
            <a:extLst>
              <a:ext uri="{FF2B5EF4-FFF2-40B4-BE49-F238E27FC236}">
                <a16:creationId xmlns:a16="http://schemas.microsoft.com/office/drawing/2014/main" id="{81DE65C5-795C-6E04-47DB-B5BBF6FE8B59}"/>
              </a:ext>
            </a:extLst>
          </p:cNvPr>
          <p:cNvSpPr txBox="1"/>
          <p:nvPr/>
        </p:nvSpPr>
        <p:spPr>
          <a:xfrm>
            <a:off x="5862908" y="1931604"/>
            <a:ext cx="6331793"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76656">
              <a:spcAft>
                <a:spcPts val="600"/>
              </a:spcAft>
            </a:pPr>
            <a:r>
              <a:rPr lang="en-US" sz="1600" kern="1200" dirty="0">
                <a:latin typeface="+mn-lt"/>
                <a:ea typeface="+mn-ea"/>
                <a:cs typeface="+mn-cs"/>
              </a:rPr>
              <a:t>Technological</a:t>
            </a:r>
            <a:endParaRPr lang="en-US" sz="1600" kern="1200" dirty="0">
              <a:latin typeface="+mn-lt"/>
            </a:endParaRPr>
          </a:p>
          <a:p>
            <a:pPr defTabSz="676656">
              <a:spcAft>
                <a:spcPts val="600"/>
              </a:spcAft>
            </a:pPr>
            <a:endParaRPr lang="en-US" sz="1600" kern="1200" dirty="0">
              <a:latin typeface="+mn-lt"/>
            </a:endParaRPr>
          </a:p>
          <a:p>
            <a:pPr defTabSz="676656">
              <a:spcAft>
                <a:spcPts val="600"/>
              </a:spcAft>
            </a:pPr>
            <a:r>
              <a:rPr lang="en-US" sz="1600" kern="1200" dirty="0">
                <a:latin typeface="+mn-lt"/>
                <a:ea typeface="+mn-ea"/>
                <a:cs typeface="+mn-cs"/>
              </a:rPr>
              <a:t>The main focus will be cybersecurity and advertising online, having a website for my business and ensuring safety of all confidential information regarding the projects my business will make for the clients</a:t>
            </a:r>
            <a:endParaRPr lang="en-US" sz="1600" dirty="0"/>
          </a:p>
        </p:txBody>
      </p:sp>
      <p:sp>
        <p:nvSpPr>
          <p:cNvPr id="5" name="TextBox 4">
            <a:extLst>
              <a:ext uri="{FF2B5EF4-FFF2-40B4-BE49-F238E27FC236}">
                <a16:creationId xmlns:a16="http://schemas.microsoft.com/office/drawing/2014/main" id="{88B0767C-5048-12D1-68E0-53E6C6AAFD36}"/>
              </a:ext>
            </a:extLst>
          </p:cNvPr>
          <p:cNvSpPr txBox="1"/>
          <p:nvPr/>
        </p:nvSpPr>
        <p:spPr>
          <a:xfrm>
            <a:off x="4117118" y="3655930"/>
            <a:ext cx="597970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76656">
              <a:spcAft>
                <a:spcPts val="600"/>
              </a:spcAft>
            </a:pPr>
            <a:r>
              <a:rPr lang="en-US" sz="1600" kern="1200" dirty="0">
                <a:latin typeface="+mn-lt"/>
                <a:ea typeface="+mn-ea"/>
                <a:cs typeface="+mn-cs"/>
              </a:rPr>
              <a:t>Environmental</a:t>
            </a:r>
            <a:endParaRPr lang="en-US" sz="1600" kern="1200" dirty="0">
              <a:latin typeface="+mn-lt"/>
            </a:endParaRPr>
          </a:p>
          <a:p>
            <a:pPr defTabSz="676656">
              <a:spcAft>
                <a:spcPts val="600"/>
              </a:spcAft>
            </a:pPr>
            <a:endParaRPr lang="en-US" sz="1600" kern="1200" dirty="0">
              <a:latin typeface="+mn-lt"/>
            </a:endParaRPr>
          </a:p>
          <a:p>
            <a:pPr defTabSz="676656">
              <a:spcAft>
                <a:spcPts val="600"/>
              </a:spcAft>
            </a:pPr>
            <a:r>
              <a:rPr lang="en-US" sz="1600" kern="1200" dirty="0">
                <a:latin typeface="+mn-lt"/>
                <a:ea typeface="+mn-ea"/>
                <a:cs typeface="+mn-cs"/>
              </a:rPr>
              <a:t>As stated before, when it comes to the environmental side of things, my business will face no problems as all materials used are recyclable.</a:t>
            </a:r>
            <a:endParaRPr lang="en-US" sz="1600" dirty="0"/>
          </a:p>
        </p:txBody>
      </p:sp>
      <p:sp>
        <p:nvSpPr>
          <p:cNvPr id="7" name="TextBox 6">
            <a:extLst>
              <a:ext uri="{FF2B5EF4-FFF2-40B4-BE49-F238E27FC236}">
                <a16:creationId xmlns:a16="http://schemas.microsoft.com/office/drawing/2014/main" id="{F9828D8F-CD67-1BE3-AEFE-CA94148CE58B}"/>
              </a:ext>
            </a:extLst>
          </p:cNvPr>
          <p:cNvSpPr txBox="1"/>
          <p:nvPr/>
        </p:nvSpPr>
        <p:spPr>
          <a:xfrm>
            <a:off x="2190" y="5134224"/>
            <a:ext cx="7039230"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76656">
              <a:spcAft>
                <a:spcPts val="600"/>
              </a:spcAft>
            </a:pPr>
            <a:r>
              <a:rPr lang="en-US" sz="1600" kern="1200" dirty="0">
                <a:latin typeface="+mn-lt"/>
                <a:ea typeface="+mn-ea"/>
                <a:cs typeface="+mn-cs"/>
              </a:rPr>
              <a:t>Legal</a:t>
            </a:r>
            <a:endParaRPr lang="en-US" sz="1600" kern="1200" dirty="0">
              <a:latin typeface="+mn-lt"/>
            </a:endParaRPr>
          </a:p>
          <a:p>
            <a:pPr defTabSz="676656">
              <a:spcAft>
                <a:spcPts val="600"/>
              </a:spcAft>
            </a:pPr>
            <a:endParaRPr lang="en-US" sz="1600" kern="1200" dirty="0">
              <a:latin typeface="+mn-lt"/>
            </a:endParaRPr>
          </a:p>
          <a:p>
            <a:pPr defTabSz="676656">
              <a:spcAft>
                <a:spcPts val="600"/>
              </a:spcAft>
            </a:pPr>
            <a:r>
              <a:rPr lang="en-US" sz="1600" kern="1200" dirty="0">
                <a:latin typeface="+mn-lt"/>
                <a:ea typeface="+mn-ea"/>
                <a:cs typeface="+mn-cs"/>
              </a:rPr>
              <a:t>All employees will have a fixed salary and will be paid at the end of each month, and any other workers will not be paid less than minimum wage, and regarding health and safety issues, everyone will undergo training and supervising will be done in case aid is needed.</a:t>
            </a:r>
            <a:endParaRPr lang="en-US" sz="1600" dirty="0"/>
          </a:p>
        </p:txBody>
      </p:sp>
      <p:pic>
        <p:nvPicPr>
          <p:cNvPr id="3" name="Picture 2" descr="A person using a computer&#10;&#10;Description automatically generated">
            <a:extLst>
              <a:ext uri="{FF2B5EF4-FFF2-40B4-BE49-F238E27FC236}">
                <a16:creationId xmlns:a16="http://schemas.microsoft.com/office/drawing/2014/main" id="{4A914F74-39BC-7D4F-F758-36C588E1A51E}"/>
              </a:ext>
            </a:extLst>
          </p:cNvPr>
          <p:cNvPicPr>
            <a:picLocks noChangeAspect="1"/>
          </p:cNvPicPr>
          <p:nvPr/>
        </p:nvPicPr>
        <p:blipFill>
          <a:blip r:embed="rId2"/>
          <a:stretch>
            <a:fillRect/>
          </a:stretch>
        </p:blipFill>
        <p:spPr>
          <a:xfrm>
            <a:off x="5668" y="1571651"/>
            <a:ext cx="4120034" cy="2744338"/>
          </a:xfrm>
          <a:prstGeom prst="rect">
            <a:avLst/>
          </a:prstGeom>
        </p:spPr>
      </p:pic>
    </p:spTree>
    <p:extLst>
      <p:ext uri="{BB962C8B-B14F-4D97-AF65-F5344CB8AC3E}">
        <p14:creationId xmlns:p14="http://schemas.microsoft.com/office/powerpoint/2010/main" val="420283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D6145-1CA4-D68F-1EFF-BCD9A2A5D0C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Cash Flow Forecast – 12 Months</a:t>
            </a:r>
          </a:p>
        </p:txBody>
      </p:sp>
      <p:pic>
        <p:nvPicPr>
          <p:cNvPr id="5" name="Picture 4">
            <a:extLst>
              <a:ext uri="{FF2B5EF4-FFF2-40B4-BE49-F238E27FC236}">
                <a16:creationId xmlns:a16="http://schemas.microsoft.com/office/drawing/2014/main" id="{1DDFFA25-E72D-F643-9ED6-4E70E3C87348}"/>
              </a:ext>
            </a:extLst>
          </p:cNvPr>
          <p:cNvPicPr>
            <a:picLocks noChangeAspect="1"/>
          </p:cNvPicPr>
          <p:nvPr/>
        </p:nvPicPr>
        <p:blipFill rotWithShape="1">
          <a:blip r:embed="rId2"/>
          <a:srcRect l="1400" t="360" r="800" b="721"/>
          <a:stretch/>
        </p:blipFill>
        <p:spPr>
          <a:xfrm>
            <a:off x="5732682" y="663519"/>
            <a:ext cx="4900109" cy="5508542"/>
          </a:xfrm>
          <a:prstGeom prst="rect">
            <a:avLst/>
          </a:prstGeom>
        </p:spPr>
      </p:pic>
    </p:spTree>
    <p:extLst>
      <p:ext uri="{BB962C8B-B14F-4D97-AF65-F5344CB8AC3E}">
        <p14:creationId xmlns:p14="http://schemas.microsoft.com/office/powerpoint/2010/main" val="1176332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F97B-0917-388A-7157-5DDD65574705}"/>
              </a:ext>
            </a:extLst>
          </p:cNvPr>
          <p:cNvSpPr>
            <a:spLocks noGrp="1"/>
          </p:cNvSpPr>
          <p:nvPr>
            <p:ph type="title"/>
          </p:nvPr>
        </p:nvSpPr>
        <p:spPr>
          <a:xfrm>
            <a:off x="4313" y="-3834"/>
            <a:ext cx="3295650" cy="1335088"/>
          </a:xfrm>
        </p:spPr>
        <p:txBody>
          <a:bodyPr/>
          <a:lstStyle/>
          <a:p>
            <a:r>
              <a:rPr lang="en-US" dirty="0"/>
              <a:t>References</a:t>
            </a:r>
          </a:p>
        </p:txBody>
      </p:sp>
      <p:sp>
        <p:nvSpPr>
          <p:cNvPr id="3" name="TextBox 2">
            <a:extLst>
              <a:ext uri="{FF2B5EF4-FFF2-40B4-BE49-F238E27FC236}">
                <a16:creationId xmlns:a16="http://schemas.microsoft.com/office/drawing/2014/main" id="{25DC4B54-BAD2-63EC-8A63-26C1FBC50059}"/>
              </a:ext>
            </a:extLst>
          </p:cNvPr>
          <p:cNvSpPr txBox="1"/>
          <p:nvPr/>
        </p:nvSpPr>
        <p:spPr>
          <a:xfrm>
            <a:off x="0" y="933449"/>
            <a:ext cx="11811000"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hlinkClick r:id="rId2">
                  <a:extLst>
                    <a:ext uri="{A12FA001-AC4F-418D-AE19-62706E023703}">
                      <ahyp:hlinkClr xmlns:ahyp="http://schemas.microsoft.com/office/drawing/2018/hyperlinkcolor" val="tx"/>
                    </a:ext>
                  </a:extLst>
                </a:hlinkClick>
              </a:rPr>
              <a:t>For images:</a:t>
            </a:r>
            <a:r>
              <a:rPr lang="en-US" dirty="0">
                <a:solidFill>
                  <a:srgbClr val="467886"/>
                </a:solidFill>
                <a:ea typeface="+mn-lt"/>
                <a:cs typeface="+mn-lt"/>
                <a:hlinkClick r:id="rId2">
                  <a:extLst>
                    <a:ext uri="{A12FA001-AC4F-418D-AE19-62706E023703}">
                      <ahyp:hlinkClr xmlns:ahyp="http://schemas.microsoft.com/office/drawing/2018/hyperlinkcolor" val="tx"/>
                    </a:ext>
                  </a:extLst>
                </a:hlinkClick>
              </a:rPr>
              <a:t> https://stock.adobe.com/uk/category/business/167?ca=167&amp;filters%5Bcontent_type%3Aphoto%5D=1&amp;filters%5Bcontent_type%3Aillustration%5D=1&amp;filters%5Bcontent_type%3Azip_vector%5D=1&amp;filters%5Bcontent_type%3Avideo%5D=1&amp;filters%5Bcontent_type%3Atemplate%5D=1&amp;filters%5Bcontent_type%3A3d%5D=1&amp;filters%5Bcontent_type%3Aimage%5D=1&amp;order=relevance&amp;safe_search=1&amp;k=analysis&amp;limit=100&amp;search_page=1&amp;search_type=autosuggest&amp;acp=1&amp;aco=anal&amp;get_facets=0&amp;asset_id=568584513</a:t>
            </a:r>
          </a:p>
          <a:p>
            <a:r>
              <a:rPr lang="en-US" dirty="0">
                <a:latin typeface="Aptos"/>
                <a:ea typeface="+mn-lt"/>
                <a:cs typeface="Times New Roman"/>
              </a:rPr>
              <a:t>1.McKeever, M.P. (2018). </a:t>
            </a:r>
            <a:r>
              <a:rPr lang="en-US" i="1" dirty="0">
                <a:latin typeface="Aptos"/>
                <a:ea typeface="+mn-lt"/>
                <a:cs typeface="Times New Roman"/>
              </a:rPr>
              <a:t>How to Write a Business Plan</a:t>
            </a:r>
            <a:r>
              <a:rPr lang="en-US" dirty="0">
                <a:latin typeface="Aptos"/>
                <a:ea typeface="+mn-lt"/>
                <a:cs typeface="Times New Roman"/>
              </a:rPr>
              <a:t>. [online] </a:t>
            </a:r>
            <a:r>
              <a:rPr lang="en-US" i="1" dirty="0">
                <a:latin typeface="Aptos"/>
                <a:ea typeface="+mn-lt"/>
                <a:cs typeface="Times New Roman"/>
              </a:rPr>
              <a:t>Google Books</a:t>
            </a:r>
            <a:r>
              <a:rPr lang="en-US" dirty="0">
                <a:latin typeface="Aptos"/>
                <a:ea typeface="+mn-lt"/>
                <a:cs typeface="Times New Roman"/>
              </a:rPr>
              <a:t>. Nolo. Available at: </a:t>
            </a:r>
            <a:r>
              <a:rPr lang="en-US" dirty="0">
                <a:latin typeface="Aptos"/>
                <a:ea typeface="+mn-lt"/>
                <a:cs typeface="Times New Roman"/>
                <a:hlinkClick r:id="rId3"/>
              </a:rPr>
              <a:t>https://books.google.co.uk/books?hl=en&amp;lr=&amp;id=FGx2DwAAQBAJ&amp;oi=fnd&amp;pg=PT14&amp;dq=how+to+make+a+successful+business+plan&amp;ots=YSrR99Ov6f&amp;sig=UOHZmFJGr6SX66dnqlMov75k0hA#v=onepage&amp;q=how%20to%20make%20a%20successful%20business%20plan&amp;f=false</a:t>
            </a:r>
            <a:r>
              <a:rPr lang="en-US" dirty="0">
                <a:latin typeface="Aptos"/>
                <a:ea typeface="+mn-lt"/>
                <a:cs typeface="Times New Roman"/>
              </a:rPr>
              <a:t> [Accessed 6 Jul. 2024].</a:t>
            </a:r>
            <a:endParaRPr lang="en-US" dirty="0">
              <a:latin typeface="Aptos"/>
            </a:endParaRPr>
          </a:p>
          <a:p>
            <a:r>
              <a:rPr lang="en-US" dirty="0">
                <a:latin typeface="Aptos"/>
                <a:ea typeface="+mn-lt"/>
                <a:cs typeface="Times New Roman"/>
              </a:rPr>
              <a:t>2.Musa, E.I.O. and </a:t>
            </a:r>
            <a:r>
              <a:rPr lang="en-US" dirty="0" err="1">
                <a:latin typeface="Aptos"/>
                <a:ea typeface="+mn-lt"/>
                <a:cs typeface="Times New Roman"/>
              </a:rPr>
              <a:t>Suryono</a:t>
            </a:r>
            <a:r>
              <a:rPr lang="en-US" dirty="0">
                <a:latin typeface="Aptos"/>
                <a:ea typeface="+mn-lt"/>
                <a:cs typeface="Times New Roman"/>
              </a:rPr>
              <a:t>, Y. (2022). </a:t>
            </a:r>
            <a:r>
              <a:rPr lang="en-US" i="1" dirty="0">
                <a:latin typeface="Aptos"/>
                <a:ea typeface="+mn-lt"/>
                <a:cs typeface="Times New Roman"/>
              </a:rPr>
              <a:t>Learning Challenges During New Normal Era Using a Combination of SWOT-PESTEL Analysis</a:t>
            </a:r>
            <a:r>
              <a:rPr lang="en-US" dirty="0">
                <a:latin typeface="Aptos"/>
                <a:ea typeface="+mn-lt"/>
                <a:cs typeface="Times New Roman"/>
              </a:rPr>
              <a:t>. [online] </a:t>
            </a:r>
            <a:r>
              <a:rPr lang="en-US" dirty="0">
                <a:latin typeface="Aptos"/>
                <a:ea typeface="+mn-lt"/>
                <a:cs typeface="Times New Roman"/>
                <a:hlinkClick r:id="rId4"/>
              </a:rPr>
              <a:t>www.atlantis-press.com</a:t>
            </a:r>
            <a:r>
              <a:rPr lang="en-US" dirty="0">
                <a:latin typeface="Aptos"/>
                <a:ea typeface="+mn-lt"/>
                <a:cs typeface="Times New Roman"/>
              </a:rPr>
              <a:t>. </a:t>
            </a:r>
            <a:r>
              <a:rPr lang="en-US" dirty="0" err="1">
                <a:latin typeface="Aptos"/>
                <a:ea typeface="+mn-lt"/>
                <a:cs typeface="Times New Roman"/>
              </a:rPr>
              <a:t>doi:https</a:t>
            </a:r>
            <a:r>
              <a:rPr lang="en-US" dirty="0">
                <a:latin typeface="Aptos"/>
                <a:ea typeface="+mn-lt"/>
                <a:cs typeface="Times New Roman"/>
              </a:rPr>
              <a:t>://doi.org/10.2991/assehr.k.220129.065.</a:t>
            </a:r>
            <a:endParaRPr lang="en-US" dirty="0">
              <a:latin typeface="Aptos"/>
            </a:endParaRPr>
          </a:p>
          <a:p>
            <a:r>
              <a:rPr lang="en-US">
                <a:latin typeface="Aptos"/>
                <a:ea typeface="+mn-lt"/>
                <a:cs typeface="Times New Roman"/>
              </a:rPr>
              <a:t>3.Sahlman, W.A. (2008). </a:t>
            </a:r>
            <a:r>
              <a:rPr lang="en-US" i="1" dirty="0">
                <a:latin typeface="Aptos"/>
                <a:ea typeface="+mn-lt"/>
                <a:cs typeface="Times New Roman"/>
              </a:rPr>
              <a:t>How to Write a Great Business Plan</a:t>
            </a:r>
            <a:r>
              <a:rPr lang="en-US" dirty="0">
                <a:latin typeface="Aptos"/>
                <a:ea typeface="+mn-lt"/>
                <a:cs typeface="Times New Roman"/>
              </a:rPr>
              <a:t>. [online] </a:t>
            </a:r>
            <a:r>
              <a:rPr lang="en-US" i="1" dirty="0">
                <a:latin typeface="Aptos"/>
                <a:ea typeface="+mn-lt"/>
                <a:cs typeface="Times New Roman"/>
              </a:rPr>
              <a:t>Google Books</a:t>
            </a:r>
            <a:r>
              <a:rPr lang="en-US" dirty="0">
                <a:latin typeface="Aptos"/>
                <a:ea typeface="+mn-lt"/>
                <a:cs typeface="Times New Roman"/>
              </a:rPr>
              <a:t>. Harvard Business Press. Available at: </a:t>
            </a:r>
            <a:r>
              <a:rPr lang="en-US" dirty="0">
                <a:latin typeface="Aptos"/>
                <a:ea typeface="+mn-lt"/>
                <a:cs typeface="Times New Roman"/>
                <a:hlinkClick r:id="rId5"/>
              </a:rPr>
              <a:t>https://books.google.co.uk/books?hl=en&amp;lr=&amp;id=xOytmIpQg9gC&amp;oi=fnd&amp;pg=PA1&amp;dq=how+to+make+a+successful+business+plan&amp;ots=vJPDVFH3z6&amp;sig=P3--EpedyGDRGLfaX7G48Lkj4Ps#v=onepage&amp;q&amp;f=false</a:t>
            </a:r>
            <a:r>
              <a:rPr lang="en-US" dirty="0">
                <a:latin typeface="Aptos"/>
                <a:ea typeface="+mn-lt"/>
                <a:cs typeface="Times New Roman"/>
              </a:rPr>
              <a:t> [Accessed 6 Jul. 2024].</a:t>
            </a:r>
            <a:endParaRPr lang="en-US" dirty="0">
              <a:latin typeface="Aptos"/>
            </a:endParaRPr>
          </a:p>
          <a:p>
            <a:r>
              <a:rPr lang="en-US" dirty="0">
                <a:latin typeface="Aptos"/>
                <a:ea typeface="+mn-lt"/>
                <a:cs typeface="Times New Roman"/>
              </a:rPr>
              <a:t>4.Schwetje, G. and </a:t>
            </a:r>
            <a:r>
              <a:rPr lang="en-US" dirty="0" err="1">
                <a:latin typeface="Aptos"/>
                <a:ea typeface="+mn-lt"/>
                <a:cs typeface="Times New Roman"/>
              </a:rPr>
              <a:t>Vaseghi</a:t>
            </a:r>
            <a:r>
              <a:rPr lang="en-US" dirty="0">
                <a:latin typeface="Aptos"/>
                <a:ea typeface="+mn-lt"/>
                <a:cs typeface="Times New Roman"/>
              </a:rPr>
              <a:t>, S. (2007). </a:t>
            </a:r>
            <a:r>
              <a:rPr lang="en-US" i="1" dirty="0">
                <a:latin typeface="Aptos"/>
                <a:ea typeface="+mn-lt"/>
                <a:cs typeface="Times New Roman"/>
              </a:rPr>
              <a:t>The Business Plan: How to Win Your Investors’ Confidence</a:t>
            </a:r>
            <a:r>
              <a:rPr lang="en-US" dirty="0">
                <a:latin typeface="Aptos"/>
                <a:ea typeface="+mn-lt"/>
                <a:cs typeface="Times New Roman"/>
              </a:rPr>
              <a:t>. [online] </a:t>
            </a:r>
            <a:r>
              <a:rPr lang="en-US" i="1" dirty="0">
                <a:latin typeface="Aptos"/>
                <a:ea typeface="+mn-lt"/>
                <a:cs typeface="Times New Roman"/>
              </a:rPr>
              <a:t>Google Books</a:t>
            </a:r>
            <a:r>
              <a:rPr lang="en-US" dirty="0">
                <a:latin typeface="Aptos"/>
                <a:ea typeface="+mn-lt"/>
                <a:cs typeface="Times New Roman"/>
              </a:rPr>
              <a:t>. Springer Science &amp; Business Media. Available at: </a:t>
            </a:r>
            <a:r>
              <a:rPr lang="en-US" dirty="0">
                <a:latin typeface="Aptos"/>
                <a:ea typeface="+mn-lt"/>
                <a:cs typeface="Times New Roman"/>
                <a:hlinkClick r:id="rId6"/>
              </a:rPr>
              <a:t>https://books.google.co.uk/books?hl=en&amp;lr=&amp;id=RdAl_1YYXcoC&amp;oi=fnd&amp;pg=PA20&amp;dq=how+to+make+a+successful+business+plan&amp;ots=MP1Fzl2rXc&amp;sig=UsrJEDc4DsseSjxxAhoHfxWNkXw#v=onepage&amp;q=how%20to%20make%20a%20successful%20business%20plan&amp;f=false</a:t>
            </a:r>
            <a:r>
              <a:rPr lang="en-US" dirty="0">
                <a:latin typeface="Aptos"/>
                <a:ea typeface="+mn-lt"/>
                <a:cs typeface="Times New Roman"/>
              </a:rPr>
              <a:t> [Accessed 6 Jul. 2024].</a:t>
            </a:r>
            <a:endParaRPr lang="en-US" dirty="0">
              <a:latin typeface="Aptos"/>
            </a:endParaRPr>
          </a:p>
          <a:p>
            <a:endParaRPr lang="en-US" dirty="0">
              <a:ea typeface="+mn-lt"/>
              <a:cs typeface="+mn-lt"/>
            </a:endParaRPr>
          </a:p>
          <a:p>
            <a:endParaRPr lang="en-US" dirty="0">
              <a:ea typeface="+mn-lt"/>
              <a:cs typeface="+mn-lt"/>
            </a:endParaRPr>
          </a:p>
        </p:txBody>
      </p:sp>
    </p:spTree>
    <p:extLst>
      <p:ext uri="{BB962C8B-B14F-4D97-AF65-F5344CB8AC3E}">
        <p14:creationId xmlns:p14="http://schemas.microsoft.com/office/powerpoint/2010/main" val="19865458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Program of Study: BA Business Management Module Name: Entrepreneurship Module Code: LCBB5001 Assignment Title: Assessment Component 2: Presentation &amp; Report Lecturer Name: Masud Ibrahim </vt:lpstr>
      <vt:lpstr>Introduction</vt:lpstr>
      <vt:lpstr>Overview of the Business Idea</vt:lpstr>
      <vt:lpstr>Overview of the Business Idea - Continued</vt:lpstr>
      <vt:lpstr>Legal Format</vt:lpstr>
      <vt:lpstr>Management</vt:lpstr>
      <vt:lpstr>PESTEL Analysis</vt:lpstr>
      <vt:lpstr>PESTEL Analysis - Continued</vt:lpstr>
      <vt:lpstr>Cash Flow Forecast – 12 Months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468</cp:revision>
  <dcterms:created xsi:type="dcterms:W3CDTF">2024-07-03T18:00:42Z</dcterms:created>
  <dcterms:modified xsi:type="dcterms:W3CDTF">2024-07-13T18:44:51Z</dcterms:modified>
</cp:coreProperties>
</file>