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1" r:id="rId1"/>
  </p:sldMasterIdLst>
  <p:notesMasterIdLst>
    <p:notesMasterId r:id="rId29"/>
  </p:notesMasterIdLst>
  <p:sldIdLst>
    <p:sldId id="257" r:id="rId2"/>
    <p:sldId id="258" r:id="rId3"/>
    <p:sldId id="260" r:id="rId4"/>
    <p:sldId id="261" r:id="rId5"/>
    <p:sldId id="262" r:id="rId6"/>
    <p:sldId id="263" r:id="rId7"/>
    <p:sldId id="264" r:id="rId8"/>
    <p:sldId id="303" r:id="rId9"/>
    <p:sldId id="265" r:id="rId10"/>
    <p:sldId id="301" r:id="rId11"/>
    <p:sldId id="302" r:id="rId12"/>
    <p:sldId id="266" r:id="rId13"/>
    <p:sldId id="268" r:id="rId14"/>
    <p:sldId id="269" r:id="rId15"/>
    <p:sldId id="271" r:id="rId16"/>
    <p:sldId id="272" r:id="rId17"/>
    <p:sldId id="273" r:id="rId18"/>
    <p:sldId id="276" r:id="rId19"/>
    <p:sldId id="277" r:id="rId20"/>
    <p:sldId id="278" r:id="rId21"/>
    <p:sldId id="279" r:id="rId22"/>
    <p:sldId id="280" r:id="rId23"/>
    <p:sldId id="282" r:id="rId24"/>
    <p:sldId id="283" r:id="rId25"/>
    <p:sldId id="284" r:id="rId26"/>
    <p:sldId id="296" r:id="rId27"/>
    <p:sldId id="297" r:id="rId2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CC"/>
    <a:srgbClr val="660066"/>
    <a:srgbClr val="0066FF"/>
    <a:srgbClr val="777777"/>
    <a:srgbClr val="000000"/>
    <a:srgbClr val="808000"/>
    <a:srgbClr val="6633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5" d="100"/>
          <a:sy n="105" d="100"/>
        </p:scale>
        <p:origin x="-97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1.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408493381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6BBD7B-EA55-4F97-A3C3-DE993F3C6DD1}" type="slidenum">
              <a:rPr lang="en-GB"/>
              <a:pPr/>
              <a:t>2</a:t>
            </a:fld>
            <a:endParaRPr lang="en-GB"/>
          </a:p>
        </p:txBody>
      </p:sp>
      <p:sp>
        <p:nvSpPr>
          <p:cNvPr id="7170" name="Rectangle 2"/>
          <p:cNvSpPr>
            <a:spLocks noGrp="1" noRot="1" noChangeAspect="1" noChangeArrowheads="1" noTextEdit="1"/>
          </p:cNvSpPr>
          <p:nvPr>
            <p:ph type="sldImg"/>
          </p:nvPr>
        </p:nvSpPr>
        <p:spPr>
          <a:ln/>
        </p:spPr>
      </p:sp>
      <p:sp>
        <p:nvSpPr>
          <p:cNvPr id="71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1A2010A-F153-418B-9E3D-92F505F27B55}" type="slidenum">
              <a:rPr lang="en-GB"/>
              <a:pPr/>
              <a:t>3</a:t>
            </a:fld>
            <a:endParaRPr lang="en-GB"/>
          </a:p>
        </p:txBody>
      </p:sp>
      <p:sp>
        <p:nvSpPr>
          <p:cNvPr id="11266" name="Rectangle 2"/>
          <p:cNvSpPr>
            <a:spLocks noGrp="1" noRot="1" noChangeAspect="1" noChangeArrowheads="1" noTextEdit="1"/>
          </p:cNvSpPr>
          <p:nvPr>
            <p:ph type="sldImg"/>
          </p:nvPr>
        </p:nvSpPr>
        <p:spPr>
          <a:ln/>
        </p:spPr>
      </p:sp>
      <p:sp>
        <p:nvSpPr>
          <p:cNvPr id="112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FFFAA9C-BC98-4C86-A7EC-C750D7334944}" type="slidenum">
              <a:rPr lang="en-GB"/>
              <a:pPr/>
              <a:t>4</a:t>
            </a:fld>
            <a:endParaRPr lang="en-GB"/>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BA7C61-ADF1-40DB-83B3-33358A63A465}" type="slidenum">
              <a:rPr lang="en-GB"/>
              <a:pPr/>
              <a:t>5</a:t>
            </a:fld>
            <a:endParaRPr lang="en-GB"/>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98CA930-2B1D-4FB1-9EFC-5596CFA803A8}" type="slidenum">
              <a:rPr lang="en-GB"/>
              <a:pPr/>
              <a:t>6</a:t>
            </a:fld>
            <a:endParaRPr lang="en-GB"/>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B26C80-8435-4C35-9E41-DA24BC17A15D}" type="slidenum">
              <a:rPr lang="en-GB"/>
              <a:pPr/>
              <a:t>7</a:t>
            </a:fld>
            <a:endParaRPr lang="en-GB"/>
          </a:p>
        </p:txBody>
      </p:sp>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986A93B-68A5-48B6-8A62-C103CE8E7ED6}" type="slidenum">
              <a:rPr lang="en-GB"/>
              <a:pPr/>
              <a:t>9</a:t>
            </a:fld>
            <a:endParaRPr lang="en-GB"/>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129AE80-DE6D-4A0A-A593-EC1C669C762B}" type="slidenum">
              <a:rPr lang="en-GB"/>
              <a:pPr/>
              <a:t>12</a:t>
            </a:fld>
            <a:endParaRPr lang="en-GB"/>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1F241BE-62F7-4E2F-9BDF-516B72E78759}" type="slidenum">
              <a:rPr lang="en-GB"/>
              <a:pPr/>
              <a:t>13</a:t>
            </a:fld>
            <a:endParaRPr lang="en-GB"/>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20B24D-F963-486B-A578-54AA56FAF6D9}" type="slidenum">
              <a:rPr lang="en-GB"/>
              <a:pPr/>
              <a:t>14</a:t>
            </a:fld>
            <a:endParaRPr lang="en-GB"/>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A086FB3-D0D8-4825-89B9-6EFD208D5911}" type="slidenum">
              <a:rPr lang="en-GB"/>
              <a:pPr/>
              <a:t>15</a:t>
            </a:fld>
            <a:endParaRPr lang="en-GB"/>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DC7446B-8B11-46B8-8043-E7DCF0E977D9}" type="slidenum">
              <a:rPr lang="en-GB"/>
              <a:pPr/>
              <a:t>16</a:t>
            </a:fld>
            <a:endParaRPr lang="en-GB"/>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2737296-5439-42A6-9B28-1EFCE9EF7176}" type="slidenum">
              <a:rPr lang="en-GB"/>
              <a:pPr/>
              <a:t>17</a:t>
            </a:fld>
            <a:endParaRPr lang="en-GB"/>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478DABF-3ED8-4439-B869-7F0F437FFD88}" type="slidenum">
              <a:rPr lang="en-GB"/>
              <a:pPr/>
              <a:t>18</a:t>
            </a:fld>
            <a:endParaRPr lang="en-GB"/>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007AC19-B443-4102-9A29-3E0C9B5E4E6F}" type="slidenum">
              <a:rPr lang="en-GB"/>
              <a:pPr/>
              <a:t>19</a:t>
            </a:fld>
            <a:endParaRPr lang="en-GB"/>
          </a:p>
        </p:txBody>
      </p:sp>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D3BEB8D-BB11-4798-B1C7-0BE68E2B4E69}" type="slidenum">
              <a:rPr lang="en-GB"/>
              <a:pPr/>
              <a:t>20</a:t>
            </a:fld>
            <a:endParaRPr lang="en-GB"/>
          </a:p>
        </p:txBody>
      </p:sp>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991BADD-546F-4FAE-926B-1914C4FF6313}" type="slidenum">
              <a:rPr lang="en-GB"/>
              <a:pPr/>
              <a:t>21</a:t>
            </a:fld>
            <a:endParaRPr lang="en-GB"/>
          </a:p>
        </p:txBody>
      </p:sp>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9733DCF-58E2-4001-971C-FD0C86C9BAAF}" type="slidenum">
              <a:rPr lang="en-GB"/>
              <a:pPr/>
              <a:t>22</a:t>
            </a:fld>
            <a:endParaRPr lang="en-GB"/>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9BB4D0A-59CA-485B-B58A-1AF58C6A3237}" type="slidenum">
              <a:rPr lang="en-GB"/>
              <a:pPr/>
              <a:t>23</a:t>
            </a:fld>
            <a:endParaRPr lang="en-GB"/>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8CDD72C-12A1-4080-A180-670370A54102}" type="slidenum">
              <a:rPr lang="en-GB"/>
              <a:pPr/>
              <a:t>24</a:t>
            </a:fld>
            <a:endParaRPr lang="en-GB"/>
          </a:p>
        </p:txBody>
      </p:sp>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02450CD-C1D6-421E-A99A-918911F90F39}" type="slidenum">
              <a:rPr lang="en-GB"/>
              <a:pPr/>
              <a:t>25</a:t>
            </a:fld>
            <a:endParaRPr lang="en-GB"/>
          </a:p>
        </p:txBody>
      </p:sp>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E838A1-675F-4DE5-90B7-DF241D8B428C}" type="slidenum">
              <a:rPr lang="en-GB"/>
              <a:pPr/>
              <a:t>26</a:t>
            </a:fld>
            <a:endParaRPr lang="en-GB"/>
          </a:p>
        </p:txBody>
      </p:sp>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27</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51A0A728-58A8-4400-8922-32EBFA9DE44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9D8DC0F4-76EC-4928-B389-C9FEDA3416A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4004316E-0BDD-430E-94E9-748E7FD875E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07C7589-490C-489F-8478-54DCAA9AA8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39733DB5-9604-4A11-AA59-4A2BA65D2EC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7813"/>
            <a:ext cx="8229600" cy="5853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3638"/>
            <a:ext cx="2133600" cy="457200"/>
          </a:xfrm>
          <a:prstGeom prst="rect">
            <a:avLst/>
          </a:prstGeom>
        </p:spPr>
        <p:txBody>
          <a:bodyPr/>
          <a:lstStyle>
            <a:lvl1pPr>
              <a:defRPr/>
            </a:lvl1pPr>
          </a:lstStyle>
          <a:p>
            <a:r>
              <a:rPr lang="en-GB"/>
              <a:t>Dr Nik Whitehead</a:t>
            </a:r>
          </a:p>
        </p:txBody>
      </p:sp>
      <p:sp>
        <p:nvSpPr>
          <p:cNvPr id="4" name="Footer Placeholder 3"/>
          <p:cNvSpPr>
            <a:spLocks noGrp="1"/>
          </p:cNvSpPr>
          <p:nvPr>
            <p:ph type="ftr" sz="quarter" idx="11"/>
          </p:nvPr>
        </p:nvSpPr>
        <p:spPr>
          <a:xfrm>
            <a:off x="3124200" y="6248400"/>
            <a:ext cx="2895600" cy="457200"/>
          </a:xfrm>
          <a:prstGeom prst="rect">
            <a:avLst/>
          </a:prstGeom>
        </p:spPr>
        <p:txBody>
          <a:bodyPr/>
          <a:lstStyle>
            <a:lvl1pPr>
              <a:defRPr/>
            </a:lvl1pPr>
          </a:lstStyle>
          <a:p>
            <a:endParaRPr lang="en-GB"/>
          </a:p>
        </p:txBody>
      </p:sp>
      <p:sp>
        <p:nvSpPr>
          <p:cNvPr id="5" name="Slide Number Placeholder 4"/>
          <p:cNvSpPr>
            <a:spLocks noGrp="1"/>
          </p:cNvSpPr>
          <p:nvPr>
            <p:ph type="sldNum" sz="quarter" idx="12"/>
          </p:nvPr>
        </p:nvSpPr>
        <p:spPr>
          <a:xfrm>
            <a:off x="6553200" y="6243638"/>
            <a:ext cx="2133600" cy="457200"/>
          </a:xfrm>
        </p:spPr>
        <p:txBody>
          <a:bodyPr/>
          <a:lstStyle>
            <a:lvl1pPr>
              <a:defRPr/>
            </a:lvl1pPr>
          </a:lstStyle>
          <a:p>
            <a:fld id="{C643BB3D-DB72-4A68-ADF9-92EBB645EA8D}"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19347F20-F82F-4947-A7B4-706D91F163B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personal.umich.edu/~mejn/cartograms/" TargetMode="External"/><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hyperlink" Target="http://www-personal.umich.edu/~mejn/cartogram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personal.umich.edu/~mejn/cartograms/" TargetMode="External"/><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www-personal.umich.edu/~mejn/cartograms/" TargetMode="External"/><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hesketh.com/schampeo/projects/Faces/chernoff.html"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21.emf"/><Relationship Id="rId4" Type="http://schemas.openxmlformats.org/officeDocument/2006/relationships/oleObject" Target="../embeddings/oleObject1.bin"/></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GB"/>
              <a:t>Data Visualisation</a:t>
            </a:r>
          </a:p>
        </p:txBody>
      </p:sp>
      <p:sp>
        <p:nvSpPr>
          <p:cNvPr id="3075" name="Rectangle 3"/>
          <p:cNvSpPr>
            <a:spLocks noGrp="1" noChangeArrowheads="1"/>
          </p:cNvSpPr>
          <p:nvPr>
            <p:ph type="subTitle" idx="1"/>
          </p:nvPr>
        </p:nvSpPr>
        <p:spPr/>
        <p:txBody>
          <a:bodyPr/>
          <a:lstStyle/>
          <a:p>
            <a:pPr>
              <a:lnSpc>
                <a:spcPct val="90000"/>
              </a:lnSpc>
            </a:pPr>
            <a:r>
              <a:rPr lang="en-GB" sz="3200" dirty="0" smtClean="0"/>
              <a:t>Lecture </a:t>
            </a:r>
            <a:r>
              <a:rPr lang="en-GB" sz="3200" dirty="0"/>
              <a:t>4</a:t>
            </a:r>
          </a:p>
          <a:p>
            <a:pPr>
              <a:lnSpc>
                <a:spcPct val="90000"/>
              </a:lnSpc>
            </a:pPr>
            <a:r>
              <a:rPr lang="en-GB" sz="4000" dirty="0"/>
              <a:t>Representation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r>
              <a:rPr lang="en-GB"/>
              <a:t>Symbolic Encoding</a:t>
            </a:r>
          </a:p>
        </p:txBody>
      </p:sp>
      <p:sp>
        <p:nvSpPr>
          <p:cNvPr id="6147" name="Rectangle 3"/>
          <p:cNvSpPr>
            <a:spLocks noGrp="1" noChangeArrowheads="1"/>
          </p:cNvSpPr>
          <p:nvPr>
            <p:ph idx="1"/>
          </p:nvPr>
        </p:nvSpPr>
        <p:spPr>
          <a:xfrm>
            <a:off x="457200" y="1142984"/>
            <a:ext cx="8472518" cy="5286412"/>
          </a:xfrm>
        </p:spPr>
        <p:txBody>
          <a:bodyPr>
            <a:noAutofit/>
          </a:bodyPr>
          <a:lstStyle/>
          <a:p>
            <a:r>
              <a:rPr lang="en-GB" sz="2400" dirty="0"/>
              <a:t>Last lecture we looked at how to represent numeric data as points in a multidimensional space</a:t>
            </a:r>
          </a:p>
          <a:p>
            <a:r>
              <a:rPr lang="en-GB" sz="2400" dirty="0"/>
              <a:t>Although this is useful in many cases we often need to represent ordinal and categorical data as well as numerical data</a:t>
            </a:r>
          </a:p>
          <a:p>
            <a:r>
              <a:rPr lang="en-GB" sz="2400" dirty="0"/>
              <a:t>We also need to consider other ways of representing numerical </a:t>
            </a:r>
            <a:r>
              <a:rPr lang="en-GB" sz="2400" dirty="0" smtClean="0"/>
              <a:t>data</a:t>
            </a:r>
          </a:p>
          <a:p>
            <a:pPr>
              <a:lnSpc>
                <a:spcPct val="90000"/>
              </a:lnSpc>
            </a:pPr>
            <a:r>
              <a:rPr lang="en-GB" sz="2400" dirty="0" smtClean="0"/>
              <a:t>We have already seen some encoding methods</a:t>
            </a:r>
          </a:p>
          <a:p>
            <a:pPr lvl="1">
              <a:lnSpc>
                <a:spcPct val="90000"/>
              </a:lnSpc>
            </a:pPr>
            <a:r>
              <a:rPr lang="en-GB" sz="2000" dirty="0" smtClean="0"/>
              <a:t>Line thickness in </a:t>
            </a:r>
            <a:r>
              <a:rPr lang="en-GB" sz="2000" dirty="0" err="1" smtClean="0"/>
              <a:t>Minard’s</a:t>
            </a:r>
            <a:r>
              <a:rPr lang="en-GB" sz="2000" dirty="0" smtClean="0"/>
              <a:t> map</a:t>
            </a:r>
          </a:p>
          <a:p>
            <a:pPr lvl="1">
              <a:lnSpc>
                <a:spcPct val="90000"/>
              </a:lnSpc>
            </a:pPr>
            <a:r>
              <a:rPr lang="en-GB" sz="2000" dirty="0" smtClean="0"/>
              <a:t>Line colour in Beck’s Underground Diagram</a:t>
            </a:r>
          </a:p>
          <a:p>
            <a:pPr>
              <a:lnSpc>
                <a:spcPct val="90000"/>
              </a:lnSpc>
            </a:pPr>
            <a:r>
              <a:rPr lang="en-GB" sz="2400" dirty="0" smtClean="0"/>
              <a:t>There are many other possible encoding schemes and no complete theory to guide us on what to use when</a:t>
            </a:r>
          </a:p>
          <a:p>
            <a:pPr>
              <a:lnSpc>
                <a:spcPct val="90000"/>
              </a:lnSpc>
            </a:pPr>
            <a:r>
              <a:rPr lang="en-GB" sz="2400" dirty="0" smtClean="0"/>
              <a:t>We will therefore look at many possible methods of encoding data…</a:t>
            </a:r>
          </a:p>
        </p:txBody>
      </p:sp>
      <p:sp>
        <p:nvSpPr>
          <p:cNvPr id="6" name="Slide Number Placeholder 5"/>
          <p:cNvSpPr>
            <a:spLocks noGrp="1"/>
          </p:cNvSpPr>
          <p:nvPr>
            <p:ph type="sldNum" sz="quarter" idx="12"/>
          </p:nvPr>
        </p:nvSpPr>
        <p:spPr/>
        <p:txBody>
          <a:bodyPr/>
          <a:lstStyle/>
          <a:p>
            <a:fld id="{9B13EC08-55B3-4E19-9F15-1C1BDB3BC9F3}" type="slidenum">
              <a:rPr lang="en-GB"/>
              <a:pPr/>
              <a:t>2</a:t>
            </a:fld>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r>
              <a:rPr lang="en-GB"/>
              <a:t>Size</a:t>
            </a:r>
          </a:p>
        </p:txBody>
      </p:sp>
      <p:sp>
        <p:nvSpPr>
          <p:cNvPr id="10243" name="Rectangle 3"/>
          <p:cNvSpPr>
            <a:spLocks noGrp="1" noChangeArrowheads="1"/>
          </p:cNvSpPr>
          <p:nvPr>
            <p:ph idx="1"/>
          </p:nvPr>
        </p:nvSpPr>
        <p:spPr/>
        <p:txBody>
          <a:bodyPr>
            <a:normAutofit/>
          </a:bodyPr>
          <a:lstStyle/>
          <a:p>
            <a:r>
              <a:rPr lang="en-GB" sz="2400" dirty="0"/>
              <a:t>In the MINNIE computer-aided design system size is used to show the relative influence of each item in a circuit diagram</a:t>
            </a:r>
          </a:p>
          <a:p>
            <a:endParaRPr lang="en-GB" sz="2400" dirty="0" smtClean="0"/>
          </a:p>
          <a:p>
            <a:r>
              <a:rPr lang="en-GB" sz="2400" dirty="0" smtClean="0"/>
              <a:t>We </a:t>
            </a:r>
            <a:r>
              <a:rPr lang="en-GB" sz="2400" dirty="0"/>
              <a:t>are not too concerned about the actual value – 5.1,5.2 or 5.3 – but more whether the effect is small, medium or large</a:t>
            </a:r>
          </a:p>
          <a:p>
            <a:endParaRPr lang="en-GB" sz="2400" dirty="0" smtClean="0"/>
          </a:p>
          <a:p>
            <a:r>
              <a:rPr lang="en-GB" sz="2400" dirty="0" smtClean="0"/>
              <a:t>If </a:t>
            </a:r>
            <a:r>
              <a:rPr lang="en-GB" sz="2400" dirty="0"/>
              <a:t>necessary we can show the actual value in a separate display</a:t>
            </a:r>
          </a:p>
        </p:txBody>
      </p:sp>
      <p:sp>
        <p:nvSpPr>
          <p:cNvPr id="6" name="Slide Number Placeholder 5"/>
          <p:cNvSpPr>
            <a:spLocks noGrp="1"/>
          </p:cNvSpPr>
          <p:nvPr>
            <p:ph type="sldNum" sz="quarter" idx="12"/>
          </p:nvPr>
        </p:nvSpPr>
        <p:spPr/>
        <p:txBody>
          <a:bodyPr/>
          <a:lstStyle/>
          <a:p>
            <a:fld id="{55FC4AD6-0CE2-4FE7-B3B7-2AD541F13927}" type="slidenum">
              <a:rPr lang="en-GB"/>
              <a:pPr/>
              <a:t>3</a:t>
            </a:fld>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Slide Number Placeholder 3"/>
          <p:cNvSpPr>
            <a:spLocks noGrp="1"/>
          </p:cNvSpPr>
          <p:nvPr>
            <p:ph type="sldNum" sz="quarter" idx="12"/>
          </p:nvPr>
        </p:nvSpPr>
        <p:spPr/>
        <p:txBody>
          <a:bodyPr/>
          <a:lstStyle/>
          <a:p>
            <a:fld id="{08A1B57C-0B28-4CA9-A221-26BF672E24AA}" type="slidenum">
              <a:rPr lang="en-GB"/>
              <a:pPr/>
              <a:t>4</a:t>
            </a:fld>
            <a:endParaRPr lang="en-GB"/>
          </a:p>
        </p:txBody>
      </p:sp>
      <p:pic>
        <p:nvPicPr>
          <p:cNvPr id="12290" name="Picture 2" descr="minnie"/>
          <p:cNvPicPr>
            <a:picLocks noChangeAspect="1" noChangeArrowheads="1"/>
          </p:cNvPicPr>
          <p:nvPr/>
        </p:nvPicPr>
        <p:blipFill>
          <a:blip r:embed="rId3" cstate="print"/>
          <a:srcRect/>
          <a:stretch>
            <a:fillRect/>
          </a:stretch>
        </p:blipFill>
        <p:spPr bwMode="auto">
          <a:xfrm>
            <a:off x="1279525" y="692150"/>
            <a:ext cx="4752975" cy="2605088"/>
          </a:xfrm>
          <a:prstGeom prst="rect">
            <a:avLst/>
          </a:prstGeom>
          <a:noFill/>
        </p:spPr>
      </p:pic>
      <p:sp>
        <p:nvSpPr>
          <p:cNvPr id="12291" name="Rectangle 3"/>
          <p:cNvSpPr>
            <a:spLocks noChangeArrowheads="1"/>
          </p:cNvSpPr>
          <p:nvPr/>
        </p:nvSpPr>
        <p:spPr bwMode="auto">
          <a:xfrm>
            <a:off x="1279525" y="3933825"/>
            <a:ext cx="4752975" cy="35877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12292" name="AutoShape 4"/>
          <p:cNvSpPr>
            <a:spLocks noChangeArrowheads="1"/>
          </p:cNvSpPr>
          <p:nvPr/>
        </p:nvSpPr>
        <p:spPr bwMode="auto">
          <a:xfrm>
            <a:off x="1998663" y="4221163"/>
            <a:ext cx="215900" cy="1008062"/>
          </a:xfrm>
          <a:prstGeom prst="triangle">
            <a:avLst>
              <a:gd name="adj" fmla="val 50000"/>
            </a:avLst>
          </a:prstGeom>
          <a:solidFill>
            <a:schemeClr val="accent1"/>
          </a:solidFill>
          <a:ln w="9525">
            <a:solidFill>
              <a:schemeClr val="tx1"/>
            </a:solidFill>
            <a:miter lim="800000"/>
            <a:headEnd/>
            <a:tailEnd/>
          </a:ln>
          <a:effectLst/>
        </p:spPr>
        <p:txBody>
          <a:bodyPr wrap="none" anchor="ctr"/>
          <a:lstStyle/>
          <a:p>
            <a:endParaRPr lang="en-GB"/>
          </a:p>
        </p:txBody>
      </p:sp>
      <p:sp>
        <p:nvSpPr>
          <p:cNvPr id="12293" name="Text Box 5"/>
          <p:cNvSpPr txBox="1">
            <a:spLocks noChangeArrowheads="1"/>
          </p:cNvSpPr>
          <p:nvPr/>
        </p:nvSpPr>
        <p:spPr bwMode="auto">
          <a:xfrm>
            <a:off x="539750" y="4384675"/>
            <a:ext cx="793750" cy="366713"/>
          </a:xfrm>
          <a:prstGeom prst="rect">
            <a:avLst/>
          </a:prstGeom>
          <a:noFill/>
          <a:ln w="9525">
            <a:noFill/>
            <a:miter lim="800000"/>
            <a:headEnd/>
            <a:tailEnd/>
          </a:ln>
          <a:effectLst/>
        </p:spPr>
        <p:txBody>
          <a:bodyPr wrap="none">
            <a:spAutoFit/>
          </a:bodyPr>
          <a:lstStyle/>
          <a:p>
            <a:r>
              <a:rPr lang="en-GB"/>
              <a:t>BASS</a:t>
            </a:r>
            <a:endParaRPr lang="en-US"/>
          </a:p>
        </p:txBody>
      </p:sp>
      <p:sp>
        <p:nvSpPr>
          <p:cNvPr id="12294" name="Text Box 6"/>
          <p:cNvSpPr txBox="1">
            <a:spLocks noChangeArrowheads="1"/>
          </p:cNvSpPr>
          <p:nvPr/>
        </p:nvSpPr>
        <p:spPr bwMode="auto">
          <a:xfrm>
            <a:off x="5940425" y="4456113"/>
            <a:ext cx="1073150" cy="366712"/>
          </a:xfrm>
          <a:prstGeom prst="rect">
            <a:avLst/>
          </a:prstGeom>
          <a:noFill/>
          <a:ln w="9525">
            <a:noFill/>
            <a:miter lim="800000"/>
            <a:headEnd/>
            <a:tailEnd/>
          </a:ln>
          <a:effectLst/>
        </p:spPr>
        <p:txBody>
          <a:bodyPr wrap="none">
            <a:spAutoFit/>
          </a:bodyPr>
          <a:lstStyle/>
          <a:p>
            <a:r>
              <a:rPr lang="en-GB"/>
              <a:t>TREBLE</a:t>
            </a:r>
            <a:endParaRPr lang="en-US"/>
          </a:p>
        </p:txBody>
      </p:sp>
      <p:sp>
        <p:nvSpPr>
          <p:cNvPr id="12295" name="Rectangle 7"/>
          <p:cNvSpPr>
            <a:spLocks noChangeArrowheads="1"/>
          </p:cNvSpPr>
          <p:nvPr/>
        </p:nvSpPr>
        <p:spPr bwMode="auto">
          <a:xfrm>
            <a:off x="6732588" y="549275"/>
            <a:ext cx="2087562" cy="3743325"/>
          </a:xfrm>
          <a:prstGeom prst="rect">
            <a:avLst/>
          </a:prstGeom>
          <a:noFill/>
          <a:ln w="9525">
            <a:solidFill>
              <a:schemeClr val="tx1"/>
            </a:solidFill>
            <a:miter lim="800000"/>
            <a:headEnd/>
            <a:tailEnd/>
          </a:ln>
          <a:effectLst/>
        </p:spPr>
        <p:txBody>
          <a:bodyPr wrap="none" anchor="ctr"/>
          <a:lstStyle/>
          <a:p>
            <a:endParaRPr lang="en-GB"/>
          </a:p>
        </p:txBody>
      </p:sp>
      <p:sp>
        <p:nvSpPr>
          <p:cNvPr id="12296" name="Text Box 8"/>
          <p:cNvSpPr txBox="1">
            <a:spLocks noChangeArrowheads="1"/>
          </p:cNvSpPr>
          <p:nvPr/>
        </p:nvSpPr>
        <p:spPr bwMode="auto">
          <a:xfrm>
            <a:off x="6732588" y="568325"/>
            <a:ext cx="2160587" cy="3387725"/>
          </a:xfrm>
          <a:prstGeom prst="rect">
            <a:avLst/>
          </a:prstGeom>
          <a:noFill/>
          <a:ln w="9525">
            <a:noFill/>
            <a:miter lim="800000"/>
            <a:headEnd/>
            <a:tailEnd/>
          </a:ln>
          <a:effectLst/>
        </p:spPr>
        <p:txBody>
          <a:bodyPr>
            <a:spAutoFit/>
          </a:bodyPr>
          <a:lstStyle/>
          <a:p>
            <a:r>
              <a:rPr lang="en-GB">
                <a:latin typeface="Courier New" pitchFamily="49" charset="0"/>
              </a:rPr>
              <a:t>PROPERTIES</a:t>
            </a:r>
          </a:p>
          <a:p>
            <a:endParaRPr lang="en-GB">
              <a:latin typeface="Courier New" pitchFamily="49" charset="0"/>
            </a:endParaRPr>
          </a:p>
          <a:p>
            <a:r>
              <a:rPr lang="en-GB">
                <a:latin typeface="Courier New" pitchFamily="49" charset="0"/>
              </a:rPr>
              <a:t>FREQ DOMAIN</a:t>
            </a:r>
          </a:p>
          <a:p>
            <a:endParaRPr lang="en-GB">
              <a:latin typeface="Courier New" pitchFamily="49" charset="0"/>
            </a:endParaRPr>
          </a:p>
          <a:p>
            <a:r>
              <a:rPr lang="en-GB">
                <a:latin typeface="Courier New" pitchFamily="49" charset="0"/>
              </a:rPr>
              <a:t>LOG FREQ SCAN</a:t>
            </a:r>
          </a:p>
          <a:p>
            <a:r>
              <a:rPr lang="en-GB">
                <a:latin typeface="Courier New" pitchFamily="49" charset="0"/>
              </a:rPr>
              <a:t>FROM 1 HZ</a:t>
            </a:r>
          </a:p>
          <a:p>
            <a:r>
              <a:rPr lang="en-GB">
                <a:latin typeface="Courier New" pitchFamily="49" charset="0"/>
              </a:rPr>
              <a:t>TO 95.77 HZ</a:t>
            </a:r>
          </a:p>
          <a:p>
            <a:endParaRPr lang="en-GB">
              <a:latin typeface="Courier New" pitchFamily="49" charset="0"/>
            </a:endParaRPr>
          </a:p>
          <a:p>
            <a:r>
              <a:rPr lang="en-GB">
                <a:latin typeface="Courier New" pitchFamily="49" charset="0"/>
              </a:rPr>
              <a:t>SENSITIVITY</a:t>
            </a:r>
          </a:p>
          <a:p>
            <a:r>
              <a:rPr lang="en-GB">
                <a:latin typeface="Courier New" pitchFamily="49" charset="0"/>
              </a:rPr>
              <a:t>HIGH</a:t>
            </a:r>
          </a:p>
          <a:p>
            <a:endParaRPr lang="en-GB">
              <a:latin typeface="Courier New" pitchFamily="49" charset="0"/>
            </a:endParaRPr>
          </a:p>
          <a:p>
            <a:r>
              <a:rPr lang="en-GB">
                <a:latin typeface="Courier New" pitchFamily="49" charset="0"/>
              </a:rPr>
              <a:t>FREQ: 74.8</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r>
              <a:rPr lang="en-GB"/>
              <a:t>Length and Height</a:t>
            </a:r>
          </a:p>
        </p:txBody>
      </p:sp>
      <p:sp>
        <p:nvSpPr>
          <p:cNvPr id="14339" name="Rectangle 3"/>
          <p:cNvSpPr>
            <a:spLocks noGrp="1" noChangeArrowheads="1"/>
          </p:cNvSpPr>
          <p:nvPr>
            <p:ph idx="1"/>
          </p:nvPr>
        </p:nvSpPr>
        <p:spPr/>
        <p:txBody>
          <a:bodyPr>
            <a:normAutofit/>
          </a:bodyPr>
          <a:lstStyle/>
          <a:p>
            <a:r>
              <a:rPr lang="en-GB" sz="2400" dirty="0"/>
              <a:t>Encoding numerical data by length and height is popular when a qualitative feel for the data is required</a:t>
            </a:r>
          </a:p>
          <a:p>
            <a:endParaRPr lang="en-GB" sz="2400" dirty="0" smtClean="0"/>
          </a:p>
          <a:p>
            <a:r>
              <a:rPr lang="en-GB" sz="2400" dirty="0" smtClean="0"/>
              <a:t>Mosaic </a:t>
            </a:r>
            <a:r>
              <a:rPr lang="en-GB" sz="2400" dirty="0"/>
              <a:t>plots are an example of this</a:t>
            </a:r>
          </a:p>
          <a:p>
            <a:endParaRPr lang="en-GB" sz="2400" dirty="0" smtClean="0"/>
          </a:p>
          <a:p>
            <a:r>
              <a:rPr lang="en-GB" sz="2400" dirty="0" smtClean="0"/>
              <a:t>Another </a:t>
            </a:r>
            <a:r>
              <a:rPr lang="en-GB" sz="2400" dirty="0"/>
              <a:t>is the use of dynamic bar graphs – the height of the bar represents the current value of that particular </a:t>
            </a:r>
            <a:r>
              <a:rPr lang="en-GB" sz="2400" dirty="0" smtClean="0"/>
              <a:t>control</a:t>
            </a:r>
          </a:p>
          <a:p>
            <a:pPr lvl="1"/>
            <a:r>
              <a:rPr lang="en-GB" sz="2200" dirty="0" smtClean="0"/>
              <a:t>Graphic </a:t>
            </a:r>
            <a:r>
              <a:rPr lang="en-GB" sz="2200" dirty="0"/>
              <a:t>equaliser / amplifier displays</a:t>
            </a:r>
          </a:p>
        </p:txBody>
      </p:sp>
      <p:sp>
        <p:nvSpPr>
          <p:cNvPr id="6" name="Slide Number Placeholder 5"/>
          <p:cNvSpPr>
            <a:spLocks noGrp="1"/>
          </p:cNvSpPr>
          <p:nvPr>
            <p:ph type="sldNum" sz="quarter" idx="12"/>
          </p:nvPr>
        </p:nvSpPr>
        <p:spPr/>
        <p:txBody>
          <a:bodyPr/>
          <a:lstStyle/>
          <a:p>
            <a:fld id="{821A2FA3-A01A-4CC2-AA12-0E1A91A31CFF}" type="slidenum">
              <a:rPr lang="en-GB"/>
              <a:pPr/>
              <a:t>5</a:t>
            </a:fld>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r>
              <a:rPr lang="en-GB"/>
              <a:t>Length and Height</a:t>
            </a:r>
          </a:p>
        </p:txBody>
      </p:sp>
      <p:sp>
        <p:nvSpPr>
          <p:cNvPr id="16387" name="Rectangle 3"/>
          <p:cNvSpPr>
            <a:spLocks noGrp="1" noChangeArrowheads="1"/>
          </p:cNvSpPr>
          <p:nvPr>
            <p:ph idx="1"/>
          </p:nvPr>
        </p:nvSpPr>
        <p:spPr>
          <a:xfrm>
            <a:off x="457200" y="1600200"/>
            <a:ext cx="5194300" cy="4530725"/>
          </a:xfrm>
        </p:spPr>
        <p:txBody>
          <a:bodyPr/>
          <a:lstStyle/>
          <a:p>
            <a:r>
              <a:rPr lang="en-GB" sz="2400" dirty="0"/>
              <a:t>It is possible to create a control that allows the viewer to switch quickly between a qualitative and quantitative interpretation</a:t>
            </a:r>
          </a:p>
          <a:p>
            <a:endParaRPr lang="en-GB" sz="2400" dirty="0"/>
          </a:p>
          <a:p>
            <a:r>
              <a:rPr lang="en-GB" sz="2400" dirty="0"/>
              <a:t>Aircraft altimeter</a:t>
            </a:r>
          </a:p>
          <a:p>
            <a:endParaRPr lang="en-GB" dirty="0"/>
          </a:p>
        </p:txBody>
      </p:sp>
      <p:sp>
        <p:nvSpPr>
          <p:cNvPr id="29" name="Slide Number Placeholder 5"/>
          <p:cNvSpPr>
            <a:spLocks noGrp="1"/>
          </p:cNvSpPr>
          <p:nvPr>
            <p:ph type="sldNum" sz="quarter" idx="12"/>
          </p:nvPr>
        </p:nvSpPr>
        <p:spPr/>
        <p:txBody>
          <a:bodyPr/>
          <a:lstStyle/>
          <a:p>
            <a:fld id="{DD098A7D-FE11-40B7-A91D-C52D36732E96}" type="slidenum">
              <a:rPr lang="en-GB"/>
              <a:pPr/>
              <a:t>6</a:t>
            </a:fld>
            <a:endParaRPr lang="en-GB"/>
          </a:p>
        </p:txBody>
      </p:sp>
      <p:sp>
        <p:nvSpPr>
          <p:cNvPr id="16388" name="Rectangle 4"/>
          <p:cNvSpPr>
            <a:spLocks noChangeArrowheads="1"/>
          </p:cNvSpPr>
          <p:nvPr/>
        </p:nvSpPr>
        <p:spPr bwMode="auto">
          <a:xfrm>
            <a:off x="6227763" y="1557338"/>
            <a:ext cx="1366837" cy="3455987"/>
          </a:xfrm>
          <a:prstGeom prst="rect">
            <a:avLst/>
          </a:prstGeom>
          <a:solidFill>
            <a:srgbClr val="1AD01A"/>
          </a:solidFill>
          <a:ln w="9525">
            <a:solidFill>
              <a:schemeClr val="tx1"/>
            </a:solidFill>
            <a:miter lim="800000"/>
            <a:headEnd/>
            <a:tailEnd/>
          </a:ln>
          <a:effectLst/>
        </p:spPr>
        <p:txBody>
          <a:bodyPr wrap="none" anchor="ctr"/>
          <a:lstStyle/>
          <a:p>
            <a:pPr algn="ctr"/>
            <a:endParaRPr lang="en-US"/>
          </a:p>
        </p:txBody>
      </p:sp>
      <p:sp>
        <p:nvSpPr>
          <p:cNvPr id="16389" name="Rectangle 5"/>
          <p:cNvSpPr>
            <a:spLocks noChangeArrowheads="1"/>
          </p:cNvSpPr>
          <p:nvPr/>
        </p:nvSpPr>
        <p:spPr bwMode="auto">
          <a:xfrm>
            <a:off x="6227763" y="5013325"/>
            <a:ext cx="1366837" cy="792163"/>
          </a:xfrm>
          <a:prstGeom prst="rect">
            <a:avLst/>
          </a:prstGeom>
          <a:solidFill>
            <a:schemeClr val="accent2"/>
          </a:solidFill>
          <a:ln w="9525">
            <a:solidFill>
              <a:schemeClr val="tx1"/>
            </a:solidFill>
            <a:miter lim="800000"/>
            <a:headEnd/>
            <a:tailEnd/>
          </a:ln>
          <a:effectLst/>
        </p:spPr>
        <p:txBody>
          <a:bodyPr wrap="none" anchor="ctr"/>
          <a:lstStyle/>
          <a:p>
            <a:endParaRPr lang="en-GB"/>
          </a:p>
        </p:txBody>
      </p:sp>
      <p:sp>
        <p:nvSpPr>
          <p:cNvPr id="16390" name="AutoShape 6"/>
          <p:cNvSpPr>
            <a:spLocks noChangeArrowheads="1"/>
          </p:cNvSpPr>
          <p:nvPr/>
        </p:nvSpPr>
        <p:spPr bwMode="auto">
          <a:xfrm>
            <a:off x="6515100" y="4652963"/>
            <a:ext cx="792163" cy="719137"/>
          </a:xfrm>
          <a:prstGeom prst="octagon">
            <a:avLst>
              <a:gd name="adj" fmla="val 29287"/>
            </a:avLst>
          </a:prstGeom>
          <a:solidFill>
            <a:srgbClr val="FF0000"/>
          </a:solidFill>
          <a:ln w="9525">
            <a:solidFill>
              <a:schemeClr val="tx1"/>
            </a:solidFill>
            <a:miter lim="800000"/>
            <a:headEnd/>
            <a:tailEnd/>
          </a:ln>
          <a:effectLst/>
        </p:spPr>
        <p:txBody>
          <a:bodyPr wrap="none" anchor="ctr"/>
          <a:lstStyle/>
          <a:p>
            <a:pPr algn="ctr"/>
            <a:r>
              <a:rPr lang="en-GB"/>
              <a:t>STOP</a:t>
            </a:r>
          </a:p>
          <a:p>
            <a:pPr algn="ctr"/>
            <a:r>
              <a:rPr lang="en-GB"/>
              <a:t>1200</a:t>
            </a:r>
          </a:p>
        </p:txBody>
      </p:sp>
      <p:sp>
        <p:nvSpPr>
          <p:cNvPr id="16391" name="Line 7"/>
          <p:cNvSpPr>
            <a:spLocks noChangeShapeType="1"/>
          </p:cNvSpPr>
          <p:nvPr/>
        </p:nvSpPr>
        <p:spPr bwMode="auto">
          <a:xfrm>
            <a:off x="6227763" y="4365625"/>
            <a:ext cx="503237" cy="0"/>
          </a:xfrm>
          <a:prstGeom prst="line">
            <a:avLst/>
          </a:prstGeom>
          <a:noFill/>
          <a:ln w="38100">
            <a:solidFill>
              <a:schemeClr val="tx1"/>
            </a:solidFill>
            <a:round/>
            <a:headEnd/>
            <a:tailEnd/>
          </a:ln>
          <a:effectLst/>
        </p:spPr>
        <p:txBody>
          <a:bodyPr/>
          <a:lstStyle/>
          <a:p>
            <a:endParaRPr lang="en-GB"/>
          </a:p>
        </p:txBody>
      </p:sp>
      <p:sp>
        <p:nvSpPr>
          <p:cNvPr id="16392" name="Line 8"/>
          <p:cNvSpPr>
            <a:spLocks noChangeShapeType="1"/>
          </p:cNvSpPr>
          <p:nvPr/>
        </p:nvSpPr>
        <p:spPr bwMode="auto">
          <a:xfrm>
            <a:off x="6227763" y="1844675"/>
            <a:ext cx="503237" cy="0"/>
          </a:xfrm>
          <a:prstGeom prst="line">
            <a:avLst/>
          </a:prstGeom>
          <a:noFill/>
          <a:ln w="38100">
            <a:solidFill>
              <a:schemeClr val="tx1"/>
            </a:solidFill>
            <a:round/>
            <a:headEnd/>
            <a:tailEnd/>
          </a:ln>
          <a:effectLst/>
        </p:spPr>
        <p:txBody>
          <a:bodyPr/>
          <a:lstStyle/>
          <a:p>
            <a:endParaRPr lang="en-GB"/>
          </a:p>
        </p:txBody>
      </p:sp>
      <p:sp>
        <p:nvSpPr>
          <p:cNvPr id="16393" name="Line 9"/>
          <p:cNvSpPr>
            <a:spLocks noChangeShapeType="1"/>
          </p:cNvSpPr>
          <p:nvPr/>
        </p:nvSpPr>
        <p:spPr bwMode="auto">
          <a:xfrm>
            <a:off x="6227763" y="2492375"/>
            <a:ext cx="503237" cy="0"/>
          </a:xfrm>
          <a:prstGeom prst="line">
            <a:avLst/>
          </a:prstGeom>
          <a:noFill/>
          <a:ln w="38100">
            <a:solidFill>
              <a:schemeClr val="tx1"/>
            </a:solidFill>
            <a:round/>
            <a:headEnd/>
            <a:tailEnd/>
          </a:ln>
          <a:effectLst/>
        </p:spPr>
        <p:txBody>
          <a:bodyPr/>
          <a:lstStyle/>
          <a:p>
            <a:endParaRPr lang="en-GB"/>
          </a:p>
        </p:txBody>
      </p:sp>
      <p:sp>
        <p:nvSpPr>
          <p:cNvPr id="16394" name="Line 10"/>
          <p:cNvSpPr>
            <a:spLocks noChangeShapeType="1"/>
          </p:cNvSpPr>
          <p:nvPr/>
        </p:nvSpPr>
        <p:spPr bwMode="auto">
          <a:xfrm>
            <a:off x="6227763" y="3068638"/>
            <a:ext cx="503237" cy="0"/>
          </a:xfrm>
          <a:prstGeom prst="line">
            <a:avLst/>
          </a:prstGeom>
          <a:noFill/>
          <a:ln w="38100">
            <a:solidFill>
              <a:schemeClr val="tx1"/>
            </a:solidFill>
            <a:round/>
            <a:headEnd/>
            <a:tailEnd/>
          </a:ln>
          <a:effectLst/>
        </p:spPr>
        <p:txBody>
          <a:bodyPr/>
          <a:lstStyle/>
          <a:p>
            <a:endParaRPr lang="en-GB"/>
          </a:p>
        </p:txBody>
      </p:sp>
      <p:sp>
        <p:nvSpPr>
          <p:cNvPr id="16395" name="Line 11"/>
          <p:cNvSpPr>
            <a:spLocks noChangeShapeType="1"/>
          </p:cNvSpPr>
          <p:nvPr/>
        </p:nvSpPr>
        <p:spPr bwMode="auto">
          <a:xfrm>
            <a:off x="6227763" y="3716338"/>
            <a:ext cx="503237" cy="0"/>
          </a:xfrm>
          <a:prstGeom prst="line">
            <a:avLst/>
          </a:prstGeom>
          <a:noFill/>
          <a:ln w="38100">
            <a:solidFill>
              <a:schemeClr val="tx1"/>
            </a:solidFill>
            <a:round/>
            <a:headEnd/>
            <a:tailEnd/>
          </a:ln>
          <a:effectLst/>
        </p:spPr>
        <p:txBody>
          <a:bodyPr/>
          <a:lstStyle/>
          <a:p>
            <a:endParaRPr lang="en-GB"/>
          </a:p>
        </p:txBody>
      </p:sp>
      <p:sp>
        <p:nvSpPr>
          <p:cNvPr id="16396" name="Text Box 12"/>
          <p:cNvSpPr txBox="1">
            <a:spLocks noChangeArrowheads="1"/>
          </p:cNvSpPr>
          <p:nvPr/>
        </p:nvSpPr>
        <p:spPr bwMode="auto">
          <a:xfrm>
            <a:off x="6659563" y="4149725"/>
            <a:ext cx="692150" cy="366713"/>
          </a:xfrm>
          <a:prstGeom prst="rect">
            <a:avLst/>
          </a:prstGeom>
          <a:noFill/>
          <a:ln w="9525">
            <a:noFill/>
            <a:miter lim="800000"/>
            <a:headEnd/>
            <a:tailEnd/>
          </a:ln>
          <a:effectLst/>
        </p:spPr>
        <p:txBody>
          <a:bodyPr wrap="none">
            <a:spAutoFit/>
          </a:bodyPr>
          <a:lstStyle/>
          <a:p>
            <a:r>
              <a:rPr lang="en-GB"/>
              <a:t>1400</a:t>
            </a:r>
          </a:p>
        </p:txBody>
      </p:sp>
      <p:sp>
        <p:nvSpPr>
          <p:cNvPr id="16397" name="Text Box 13"/>
          <p:cNvSpPr txBox="1">
            <a:spLocks noChangeArrowheads="1"/>
          </p:cNvSpPr>
          <p:nvPr/>
        </p:nvSpPr>
        <p:spPr bwMode="auto">
          <a:xfrm>
            <a:off x="6659563" y="3500438"/>
            <a:ext cx="692150" cy="366712"/>
          </a:xfrm>
          <a:prstGeom prst="rect">
            <a:avLst/>
          </a:prstGeom>
          <a:noFill/>
          <a:ln w="9525">
            <a:noFill/>
            <a:miter lim="800000"/>
            <a:headEnd/>
            <a:tailEnd/>
          </a:ln>
          <a:effectLst/>
        </p:spPr>
        <p:txBody>
          <a:bodyPr wrap="none">
            <a:spAutoFit/>
          </a:bodyPr>
          <a:lstStyle/>
          <a:p>
            <a:r>
              <a:rPr lang="en-GB"/>
              <a:t>1600</a:t>
            </a:r>
          </a:p>
        </p:txBody>
      </p:sp>
      <p:sp>
        <p:nvSpPr>
          <p:cNvPr id="16398" name="Text Box 14"/>
          <p:cNvSpPr txBox="1">
            <a:spLocks noChangeArrowheads="1"/>
          </p:cNvSpPr>
          <p:nvPr/>
        </p:nvSpPr>
        <p:spPr bwMode="auto">
          <a:xfrm>
            <a:off x="6659563" y="2852738"/>
            <a:ext cx="692150" cy="366712"/>
          </a:xfrm>
          <a:prstGeom prst="rect">
            <a:avLst/>
          </a:prstGeom>
          <a:noFill/>
          <a:ln w="9525">
            <a:noFill/>
            <a:miter lim="800000"/>
            <a:headEnd/>
            <a:tailEnd/>
          </a:ln>
          <a:effectLst/>
        </p:spPr>
        <p:txBody>
          <a:bodyPr wrap="none">
            <a:spAutoFit/>
          </a:bodyPr>
          <a:lstStyle/>
          <a:p>
            <a:r>
              <a:rPr lang="en-GB"/>
              <a:t>1800</a:t>
            </a:r>
          </a:p>
        </p:txBody>
      </p:sp>
      <p:sp>
        <p:nvSpPr>
          <p:cNvPr id="16399" name="Text Box 15"/>
          <p:cNvSpPr txBox="1">
            <a:spLocks noChangeArrowheads="1"/>
          </p:cNvSpPr>
          <p:nvPr/>
        </p:nvSpPr>
        <p:spPr bwMode="auto">
          <a:xfrm>
            <a:off x="6659563" y="2270125"/>
            <a:ext cx="692150" cy="366713"/>
          </a:xfrm>
          <a:prstGeom prst="rect">
            <a:avLst/>
          </a:prstGeom>
          <a:noFill/>
          <a:ln w="9525">
            <a:noFill/>
            <a:miter lim="800000"/>
            <a:headEnd/>
            <a:tailEnd/>
          </a:ln>
          <a:effectLst/>
        </p:spPr>
        <p:txBody>
          <a:bodyPr wrap="none">
            <a:spAutoFit/>
          </a:bodyPr>
          <a:lstStyle/>
          <a:p>
            <a:r>
              <a:rPr lang="en-GB"/>
              <a:t>2000</a:t>
            </a:r>
          </a:p>
        </p:txBody>
      </p:sp>
      <p:sp>
        <p:nvSpPr>
          <p:cNvPr id="16400" name="Text Box 16"/>
          <p:cNvSpPr txBox="1">
            <a:spLocks noChangeArrowheads="1"/>
          </p:cNvSpPr>
          <p:nvPr/>
        </p:nvSpPr>
        <p:spPr bwMode="auto">
          <a:xfrm>
            <a:off x="6659563" y="1628775"/>
            <a:ext cx="692150" cy="366713"/>
          </a:xfrm>
          <a:prstGeom prst="rect">
            <a:avLst/>
          </a:prstGeom>
          <a:noFill/>
          <a:ln w="9525">
            <a:noFill/>
            <a:miter lim="800000"/>
            <a:headEnd/>
            <a:tailEnd/>
          </a:ln>
          <a:effectLst/>
        </p:spPr>
        <p:txBody>
          <a:bodyPr wrap="none">
            <a:spAutoFit/>
          </a:bodyPr>
          <a:lstStyle/>
          <a:p>
            <a:r>
              <a:rPr lang="en-GB"/>
              <a:t>2200</a:t>
            </a:r>
          </a:p>
        </p:txBody>
      </p:sp>
      <p:sp>
        <p:nvSpPr>
          <p:cNvPr id="16401" name="Line 17"/>
          <p:cNvSpPr>
            <a:spLocks noChangeShapeType="1"/>
          </p:cNvSpPr>
          <p:nvPr/>
        </p:nvSpPr>
        <p:spPr bwMode="auto">
          <a:xfrm>
            <a:off x="6731000" y="2349500"/>
            <a:ext cx="576263" cy="0"/>
          </a:xfrm>
          <a:prstGeom prst="line">
            <a:avLst/>
          </a:prstGeom>
          <a:noFill/>
          <a:ln w="28575">
            <a:solidFill>
              <a:schemeClr val="tx1"/>
            </a:solidFill>
            <a:round/>
            <a:headEnd/>
            <a:tailEnd/>
          </a:ln>
          <a:effectLst/>
        </p:spPr>
        <p:txBody>
          <a:bodyPr/>
          <a:lstStyle/>
          <a:p>
            <a:endParaRPr lang="en-GB"/>
          </a:p>
        </p:txBody>
      </p:sp>
      <p:sp>
        <p:nvSpPr>
          <p:cNvPr id="16402" name="Line 18"/>
          <p:cNvSpPr>
            <a:spLocks noChangeShapeType="1"/>
          </p:cNvSpPr>
          <p:nvPr/>
        </p:nvSpPr>
        <p:spPr bwMode="auto">
          <a:xfrm>
            <a:off x="6731000" y="2565400"/>
            <a:ext cx="576263" cy="0"/>
          </a:xfrm>
          <a:prstGeom prst="line">
            <a:avLst/>
          </a:prstGeom>
          <a:noFill/>
          <a:ln w="28575">
            <a:solidFill>
              <a:schemeClr val="tx1"/>
            </a:solidFill>
            <a:round/>
            <a:headEnd/>
            <a:tailEnd/>
          </a:ln>
          <a:effectLst/>
        </p:spPr>
        <p:txBody>
          <a:bodyPr/>
          <a:lstStyle/>
          <a:p>
            <a:endParaRPr lang="en-GB"/>
          </a:p>
        </p:txBody>
      </p:sp>
      <p:sp>
        <p:nvSpPr>
          <p:cNvPr id="16403" name="AutoShape 19"/>
          <p:cNvSpPr>
            <a:spLocks noChangeArrowheads="1"/>
          </p:cNvSpPr>
          <p:nvPr/>
        </p:nvSpPr>
        <p:spPr bwMode="auto">
          <a:xfrm>
            <a:off x="7308850" y="2636838"/>
            <a:ext cx="1584325" cy="720725"/>
          </a:xfrm>
          <a:prstGeom prst="leftArrowCallout">
            <a:avLst>
              <a:gd name="adj1" fmla="val 20657"/>
              <a:gd name="adj2" fmla="val 25000"/>
              <a:gd name="adj3" fmla="val 72002"/>
              <a:gd name="adj4" fmla="val 66667"/>
            </a:avLst>
          </a:prstGeom>
          <a:solidFill>
            <a:schemeClr val="accent1"/>
          </a:solidFill>
          <a:ln w="28575">
            <a:solidFill>
              <a:schemeClr val="tx1"/>
            </a:solidFill>
            <a:miter lim="800000"/>
            <a:headEnd/>
            <a:tailEnd/>
          </a:ln>
          <a:effectLst/>
        </p:spPr>
        <p:txBody>
          <a:bodyPr wrap="none" anchor="ctr"/>
          <a:lstStyle/>
          <a:p>
            <a:pPr algn="ctr"/>
            <a:endParaRPr lang="en-US"/>
          </a:p>
        </p:txBody>
      </p:sp>
      <p:sp>
        <p:nvSpPr>
          <p:cNvPr id="16404" name="Text Box 20"/>
          <p:cNvSpPr txBox="1">
            <a:spLocks noChangeArrowheads="1"/>
          </p:cNvSpPr>
          <p:nvPr/>
        </p:nvSpPr>
        <p:spPr bwMode="auto">
          <a:xfrm>
            <a:off x="8027988" y="2708275"/>
            <a:ext cx="581025" cy="519113"/>
          </a:xfrm>
          <a:prstGeom prst="rect">
            <a:avLst/>
          </a:prstGeom>
          <a:noFill/>
          <a:ln w="9525">
            <a:noFill/>
            <a:miter lim="800000"/>
            <a:headEnd/>
            <a:tailEnd/>
          </a:ln>
          <a:effectLst/>
        </p:spPr>
        <p:txBody>
          <a:bodyPr wrap="none">
            <a:spAutoFit/>
          </a:bodyPr>
          <a:lstStyle/>
          <a:p>
            <a:r>
              <a:rPr lang="en-GB" sz="2800"/>
              <a:t>18</a:t>
            </a:r>
          </a:p>
        </p:txBody>
      </p:sp>
      <p:sp>
        <p:nvSpPr>
          <p:cNvPr id="16405" name="Text Box 21"/>
          <p:cNvSpPr txBox="1">
            <a:spLocks noChangeArrowheads="1"/>
          </p:cNvSpPr>
          <p:nvPr/>
        </p:nvSpPr>
        <p:spPr bwMode="auto">
          <a:xfrm>
            <a:off x="8459788" y="2708275"/>
            <a:ext cx="381000" cy="304800"/>
          </a:xfrm>
          <a:prstGeom prst="rect">
            <a:avLst/>
          </a:prstGeom>
          <a:noFill/>
          <a:ln w="9525">
            <a:noFill/>
            <a:miter lim="800000"/>
            <a:headEnd/>
            <a:tailEnd/>
          </a:ln>
          <a:effectLst/>
        </p:spPr>
        <p:txBody>
          <a:bodyPr wrap="none">
            <a:spAutoFit/>
          </a:bodyPr>
          <a:lstStyle/>
          <a:p>
            <a:r>
              <a:rPr lang="en-GB" sz="1400"/>
              <a:t>20</a:t>
            </a:r>
          </a:p>
        </p:txBody>
      </p:sp>
      <p:sp>
        <p:nvSpPr>
          <p:cNvPr id="16406" name="Text Box 22"/>
          <p:cNvSpPr txBox="1">
            <a:spLocks noChangeArrowheads="1"/>
          </p:cNvSpPr>
          <p:nvPr/>
        </p:nvSpPr>
        <p:spPr bwMode="auto">
          <a:xfrm>
            <a:off x="8459788" y="2979738"/>
            <a:ext cx="381000" cy="304800"/>
          </a:xfrm>
          <a:prstGeom prst="rect">
            <a:avLst/>
          </a:prstGeom>
          <a:noFill/>
          <a:ln w="9525">
            <a:noFill/>
            <a:miter lim="800000"/>
            <a:headEnd/>
            <a:tailEnd/>
          </a:ln>
          <a:effectLst/>
        </p:spPr>
        <p:txBody>
          <a:bodyPr wrap="none">
            <a:spAutoFit/>
          </a:bodyPr>
          <a:lstStyle/>
          <a:p>
            <a:r>
              <a:rPr lang="en-GB" sz="1400"/>
              <a:t>00</a:t>
            </a:r>
          </a:p>
        </p:txBody>
      </p:sp>
      <p:sp>
        <p:nvSpPr>
          <p:cNvPr id="16407" name="Rectangle 23" descr="Wide upward diagonal"/>
          <p:cNvSpPr>
            <a:spLocks noChangeArrowheads="1"/>
          </p:cNvSpPr>
          <p:nvPr/>
        </p:nvSpPr>
        <p:spPr bwMode="auto">
          <a:xfrm>
            <a:off x="7885113" y="2708275"/>
            <a:ext cx="215900" cy="576263"/>
          </a:xfrm>
          <a:prstGeom prst="rect">
            <a:avLst/>
          </a:prstGeom>
          <a:pattFill prst="wdUpDiag">
            <a:fgClr>
              <a:schemeClr val="accent1"/>
            </a:fgClr>
            <a:bgClr>
              <a:schemeClr val="tx1"/>
            </a:bgClr>
          </a:pattFill>
          <a:ln w="9525">
            <a:solidFill>
              <a:schemeClr val="tx1"/>
            </a:solidFill>
            <a:miter lim="800000"/>
            <a:headEnd/>
            <a:tailEnd/>
          </a:ln>
          <a:effectLst/>
        </p:spPr>
        <p:txBody>
          <a:bodyPr wrap="none" anchor="ctr"/>
          <a:lstStyle/>
          <a:p>
            <a:endParaRPr lang="en-GB"/>
          </a:p>
        </p:txBody>
      </p:sp>
      <p:sp>
        <p:nvSpPr>
          <p:cNvPr id="16408" name="Line 24"/>
          <p:cNvSpPr>
            <a:spLocks noChangeShapeType="1"/>
          </p:cNvSpPr>
          <p:nvPr/>
        </p:nvSpPr>
        <p:spPr bwMode="auto">
          <a:xfrm>
            <a:off x="6084888" y="5013325"/>
            <a:ext cx="431800" cy="0"/>
          </a:xfrm>
          <a:prstGeom prst="line">
            <a:avLst/>
          </a:prstGeom>
          <a:noFill/>
          <a:ln w="76200">
            <a:solidFill>
              <a:schemeClr val="tx1"/>
            </a:solidFill>
            <a:round/>
            <a:headEnd/>
            <a:tailEnd/>
          </a:ln>
          <a:effectLst/>
        </p:spPr>
        <p:txBody>
          <a:bodyPr/>
          <a:lstStyle/>
          <a:p>
            <a:endParaRPr lang="en-GB"/>
          </a:p>
        </p:txBody>
      </p:sp>
      <p:sp>
        <p:nvSpPr>
          <p:cNvPr id="16409" name="Line 25"/>
          <p:cNvSpPr>
            <a:spLocks noChangeShapeType="1"/>
          </p:cNvSpPr>
          <p:nvPr/>
        </p:nvSpPr>
        <p:spPr bwMode="auto">
          <a:xfrm>
            <a:off x="6227763" y="5661025"/>
            <a:ext cx="503237" cy="0"/>
          </a:xfrm>
          <a:prstGeom prst="line">
            <a:avLst/>
          </a:prstGeom>
          <a:noFill/>
          <a:ln w="38100">
            <a:solidFill>
              <a:schemeClr val="tx1"/>
            </a:solidFill>
            <a:round/>
            <a:headEnd/>
            <a:tailEnd/>
          </a:ln>
          <a:effectLst/>
        </p:spPr>
        <p:txBody>
          <a:bodyPr/>
          <a:lstStyle/>
          <a:p>
            <a:endParaRPr lang="en-GB"/>
          </a:p>
        </p:txBody>
      </p:sp>
      <p:sp>
        <p:nvSpPr>
          <p:cNvPr id="16410" name="Text Box 26"/>
          <p:cNvSpPr txBox="1">
            <a:spLocks noChangeArrowheads="1"/>
          </p:cNvSpPr>
          <p:nvPr/>
        </p:nvSpPr>
        <p:spPr bwMode="auto">
          <a:xfrm>
            <a:off x="6659563" y="5445125"/>
            <a:ext cx="692150" cy="366713"/>
          </a:xfrm>
          <a:prstGeom prst="rect">
            <a:avLst/>
          </a:prstGeom>
          <a:noFill/>
          <a:ln w="9525">
            <a:noFill/>
            <a:miter lim="800000"/>
            <a:headEnd/>
            <a:tailEnd/>
          </a:ln>
          <a:effectLst/>
        </p:spPr>
        <p:txBody>
          <a:bodyPr wrap="none">
            <a:spAutoFit/>
          </a:bodyPr>
          <a:lstStyle/>
          <a:p>
            <a:r>
              <a:rPr lang="en-GB"/>
              <a:t>1000</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r>
              <a:rPr lang="en-GB" dirty="0" smtClean="0"/>
              <a:t>Magnification</a:t>
            </a:r>
            <a:endParaRPr lang="en-GB" dirty="0"/>
          </a:p>
        </p:txBody>
      </p:sp>
      <p:sp>
        <p:nvSpPr>
          <p:cNvPr id="18435" name="Rectangle 3"/>
          <p:cNvSpPr>
            <a:spLocks noGrp="1" noChangeArrowheads="1"/>
          </p:cNvSpPr>
          <p:nvPr>
            <p:ph idx="1"/>
          </p:nvPr>
        </p:nvSpPr>
        <p:spPr/>
        <p:txBody>
          <a:bodyPr>
            <a:normAutofit fontScale="92500" lnSpcReduction="10000"/>
          </a:bodyPr>
          <a:lstStyle/>
          <a:p>
            <a:r>
              <a:rPr lang="en-GB" dirty="0" smtClean="0"/>
              <a:t>The simplest way to use magnification is to make the symbols representing items with a larger value appear physically larger than those for items with smaller values</a:t>
            </a:r>
          </a:p>
          <a:p>
            <a:r>
              <a:rPr lang="en-GB" dirty="0" smtClean="0"/>
              <a:t>A more complex method relies on people having a good mental image of an object then distorting the visualisation in some way to make items with larger values more obvious</a:t>
            </a:r>
          </a:p>
          <a:p>
            <a:r>
              <a:rPr lang="en-GB" dirty="0" smtClean="0"/>
              <a:t>We </a:t>
            </a:r>
            <a:r>
              <a:rPr lang="en-GB" dirty="0"/>
              <a:t>can </a:t>
            </a:r>
            <a:r>
              <a:rPr lang="en-GB" dirty="0" smtClean="0"/>
              <a:t>use </a:t>
            </a:r>
            <a:r>
              <a:rPr lang="en-GB" dirty="0"/>
              <a:t>magnification of areas to encode geographical </a:t>
            </a:r>
            <a:r>
              <a:rPr lang="en-GB" dirty="0" smtClean="0"/>
              <a:t>data by distorting the size and shape of a country to reflect its population, energy consumption, greenhouse gas emissions…</a:t>
            </a:r>
          </a:p>
          <a:p>
            <a:r>
              <a:rPr lang="en-GB" dirty="0" smtClean="0"/>
              <a:t>These are complex and only created using computers</a:t>
            </a:r>
          </a:p>
        </p:txBody>
      </p:sp>
      <p:sp>
        <p:nvSpPr>
          <p:cNvPr id="6" name="Slide Number Placeholder 5"/>
          <p:cNvSpPr>
            <a:spLocks noGrp="1"/>
          </p:cNvSpPr>
          <p:nvPr>
            <p:ph type="sldNum" sz="quarter" idx="12"/>
          </p:nvPr>
        </p:nvSpPr>
        <p:spPr/>
        <p:txBody>
          <a:bodyPr/>
          <a:lstStyle/>
          <a:p>
            <a:fld id="{7215F9F1-7433-4E9E-A130-D319F778539C}" type="slidenum">
              <a:rPr lang="en-GB"/>
              <a:pPr/>
              <a:t>7</a:t>
            </a:fld>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Normal Map of the World</a:t>
            </a:r>
            <a:endParaRPr lang="en-GB" dirty="0"/>
          </a:p>
        </p:txBody>
      </p:sp>
      <p:sp>
        <p:nvSpPr>
          <p:cNvPr id="4" name="Slide Number Placeholder 3"/>
          <p:cNvSpPr>
            <a:spLocks noGrp="1"/>
          </p:cNvSpPr>
          <p:nvPr>
            <p:ph type="sldNum" sz="quarter" idx="12"/>
          </p:nvPr>
        </p:nvSpPr>
        <p:spPr/>
        <p:txBody>
          <a:bodyPr/>
          <a:lstStyle/>
          <a:p>
            <a:fld id="{B07C7589-490C-489F-8478-54DCAA9AA8E4}" type="slidenum">
              <a:rPr lang="en-GB" smtClean="0"/>
              <a:pPr/>
              <a:t>8</a:t>
            </a:fld>
            <a:endParaRPr lang="en-GB"/>
          </a:p>
        </p:txBody>
      </p:sp>
      <p:pic>
        <p:nvPicPr>
          <p:cNvPr id="154626" name="Picture 2" descr="http://www-personal.umich.edu/~mejn/cartograms/world800x400.png"/>
          <p:cNvPicPr>
            <a:picLocks noChangeAspect="1" noChangeArrowheads="1"/>
          </p:cNvPicPr>
          <p:nvPr/>
        </p:nvPicPr>
        <p:blipFill>
          <a:blip r:embed="rId2" cstate="print"/>
          <a:srcRect/>
          <a:stretch>
            <a:fillRect/>
          </a:stretch>
        </p:blipFill>
        <p:spPr bwMode="auto">
          <a:xfrm>
            <a:off x="571472" y="1571612"/>
            <a:ext cx="7620000" cy="3810000"/>
          </a:xfrm>
          <a:prstGeom prst="rect">
            <a:avLst/>
          </a:prstGeom>
          <a:noFill/>
        </p:spPr>
      </p:pic>
      <p:sp>
        <p:nvSpPr>
          <p:cNvPr id="6" name="TextBox 5"/>
          <p:cNvSpPr txBox="1"/>
          <p:nvPr/>
        </p:nvSpPr>
        <p:spPr>
          <a:xfrm>
            <a:off x="2857488" y="5572140"/>
            <a:ext cx="5333511" cy="369332"/>
          </a:xfrm>
          <a:prstGeom prst="rect">
            <a:avLst/>
          </a:prstGeom>
          <a:noFill/>
        </p:spPr>
        <p:txBody>
          <a:bodyPr wrap="none" rtlCol="0">
            <a:spAutoFit/>
          </a:bodyPr>
          <a:lstStyle/>
          <a:p>
            <a:r>
              <a:rPr lang="en-GB" dirty="0" smtClean="0">
                <a:hlinkClick r:id="rId3"/>
              </a:rPr>
              <a:t>http://www-personal.umich.edu/~mejn/cartograms/</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title"/>
          </p:nvPr>
        </p:nvSpPr>
        <p:spPr/>
        <p:txBody>
          <a:bodyPr>
            <a:normAutofit fontScale="90000"/>
          </a:bodyPr>
          <a:lstStyle/>
          <a:p>
            <a:r>
              <a:rPr lang="en-GB" dirty="0" smtClean="0"/>
              <a:t>World Population Cartogram</a:t>
            </a:r>
            <a:endParaRPr lang="en-GB" dirty="0"/>
          </a:p>
        </p:txBody>
      </p:sp>
      <p:sp>
        <p:nvSpPr>
          <p:cNvPr id="6" name="Slide Number Placeholder 4"/>
          <p:cNvSpPr>
            <a:spLocks noGrp="1"/>
          </p:cNvSpPr>
          <p:nvPr>
            <p:ph type="sldNum" sz="quarter" idx="12"/>
          </p:nvPr>
        </p:nvSpPr>
        <p:spPr/>
        <p:txBody>
          <a:bodyPr/>
          <a:lstStyle/>
          <a:p>
            <a:fld id="{675E0613-361E-4A22-8A7E-E8FE2906A6FE}" type="slidenum">
              <a:rPr lang="en-GB"/>
              <a:pPr/>
              <a:t>9</a:t>
            </a:fld>
            <a:endParaRPr lang="en-GB"/>
          </a:p>
        </p:txBody>
      </p:sp>
      <p:pic>
        <p:nvPicPr>
          <p:cNvPr id="90114" name="Picture 2" descr="http://www-personal.umich.edu/~mejn/cartograms/population800x400.png"/>
          <p:cNvPicPr>
            <a:picLocks noChangeAspect="1" noChangeArrowheads="1"/>
          </p:cNvPicPr>
          <p:nvPr/>
        </p:nvPicPr>
        <p:blipFill>
          <a:blip r:embed="rId3" cstate="print"/>
          <a:srcRect/>
          <a:stretch>
            <a:fillRect/>
          </a:stretch>
        </p:blipFill>
        <p:spPr bwMode="auto">
          <a:xfrm>
            <a:off x="571472" y="1571612"/>
            <a:ext cx="7620000" cy="3810000"/>
          </a:xfrm>
          <a:prstGeom prst="rect">
            <a:avLst/>
          </a:prstGeom>
          <a:noFill/>
        </p:spPr>
      </p:pic>
      <p:sp>
        <p:nvSpPr>
          <p:cNvPr id="7" name="TextBox 6"/>
          <p:cNvSpPr txBox="1"/>
          <p:nvPr/>
        </p:nvSpPr>
        <p:spPr>
          <a:xfrm>
            <a:off x="2857488" y="5572140"/>
            <a:ext cx="5333511" cy="369332"/>
          </a:xfrm>
          <a:prstGeom prst="rect">
            <a:avLst/>
          </a:prstGeom>
          <a:noFill/>
        </p:spPr>
        <p:txBody>
          <a:bodyPr wrap="none" rtlCol="0">
            <a:spAutoFit/>
          </a:bodyPr>
          <a:lstStyle/>
          <a:p>
            <a:r>
              <a:rPr lang="en-GB" dirty="0" smtClean="0">
                <a:hlinkClick r:id="rId4"/>
              </a:rPr>
              <a:t>http://www-personal.umich.edu/~mejn/cartograms/</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Energy Consumption Cartogram</a:t>
            </a:r>
            <a:endParaRPr lang="en-GB" dirty="0"/>
          </a:p>
        </p:txBody>
      </p:sp>
      <p:sp>
        <p:nvSpPr>
          <p:cNvPr id="4" name="Slide Number Placeholder 3"/>
          <p:cNvSpPr>
            <a:spLocks noGrp="1"/>
          </p:cNvSpPr>
          <p:nvPr>
            <p:ph type="sldNum" sz="quarter" idx="12"/>
          </p:nvPr>
        </p:nvSpPr>
        <p:spPr/>
        <p:txBody>
          <a:bodyPr/>
          <a:lstStyle/>
          <a:p>
            <a:fld id="{B07C7589-490C-489F-8478-54DCAA9AA8E4}" type="slidenum">
              <a:rPr lang="en-GB" smtClean="0"/>
              <a:pPr/>
              <a:t>10</a:t>
            </a:fld>
            <a:endParaRPr lang="en-GB"/>
          </a:p>
        </p:txBody>
      </p:sp>
      <p:pic>
        <p:nvPicPr>
          <p:cNvPr id="152580" name="Picture 4" descr="http://www-personal.umich.edu/~mejn/cartograms/energyconsump800x400.png"/>
          <p:cNvPicPr>
            <a:picLocks noChangeAspect="1" noChangeArrowheads="1"/>
          </p:cNvPicPr>
          <p:nvPr/>
        </p:nvPicPr>
        <p:blipFill>
          <a:blip r:embed="rId2" cstate="print"/>
          <a:srcRect/>
          <a:stretch>
            <a:fillRect/>
          </a:stretch>
        </p:blipFill>
        <p:spPr bwMode="auto">
          <a:xfrm>
            <a:off x="571472" y="1571612"/>
            <a:ext cx="7620000" cy="3810000"/>
          </a:xfrm>
          <a:prstGeom prst="rect">
            <a:avLst/>
          </a:prstGeom>
          <a:noFill/>
        </p:spPr>
      </p:pic>
      <p:sp>
        <p:nvSpPr>
          <p:cNvPr id="7" name="TextBox 6"/>
          <p:cNvSpPr txBox="1"/>
          <p:nvPr/>
        </p:nvSpPr>
        <p:spPr>
          <a:xfrm>
            <a:off x="2857488" y="5572140"/>
            <a:ext cx="5333511" cy="369332"/>
          </a:xfrm>
          <a:prstGeom prst="rect">
            <a:avLst/>
          </a:prstGeom>
          <a:noFill/>
        </p:spPr>
        <p:txBody>
          <a:bodyPr wrap="none" rtlCol="0">
            <a:spAutoFit/>
          </a:bodyPr>
          <a:lstStyle/>
          <a:p>
            <a:r>
              <a:rPr lang="en-GB" dirty="0" smtClean="0">
                <a:hlinkClick r:id="rId3"/>
              </a:rPr>
              <a:t>http://www-personal.umich.edu/~mejn/cartograms/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Greenhouse Gas Emission Cartogram</a:t>
            </a:r>
            <a:endParaRPr lang="en-GB" dirty="0"/>
          </a:p>
        </p:txBody>
      </p:sp>
      <p:sp>
        <p:nvSpPr>
          <p:cNvPr id="4" name="Slide Number Placeholder 3"/>
          <p:cNvSpPr>
            <a:spLocks noGrp="1"/>
          </p:cNvSpPr>
          <p:nvPr>
            <p:ph type="sldNum" sz="quarter" idx="12"/>
          </p:nvPr>
        </p:nvSpPr>
        <p:spPr/>
        <p:txBody>
          <a:bodyPr/>
          <a:lstStyle/>
          <a:p>
            <a:fld id="{B07C7589-490C-489F-8478-54DCAA9AA8E4}" type="slidenum">
              <a:rPr lang="en-GB" smtClean="0"/>
              <a:pPr/>
              <a:t>11</a:t>
            </a:fld>
            <a:endParaRPr lang="en-GB"/>
          </a:p>
        </p:txBody>
      </p:sp>
      <p:pic>
        <p:nvPicPr>
          <p:cNvPr id="153602" name="Picture 2" descr="http://www-personal.umich.edu/~mejn/cartograms/greenhouse800x400.png"/>
          <p:cNvPicPr>
            <a:picLocks noChangeAspect="1" noChangeArrowheads="1"/>
          </p:cNvPicPr>
          <p:nvPr/>
        </p:nvPicPr>
        <p:blipFill>
          <a:blip r:embed="rId2" cstate="print"/>
          <a:srcRect/>
          <a:stretch>
            <a:fillRect/>
          </a:stretch>
        </p:blipFill>
        <p:spPr bwMode="auto">
          <a:xfrm>
            <a:off x="571472" y="1571612"/>
            <a:ext cx="7620000" cy="3810000"/>
          </a:xfrm>
          <a:prstGeom prst="rect">
            <a:avLst/>
          </a:prstGeom>
          <a:noFill/>
        </p:spPr>
      </p:pic>
      <p:sp>
        <p:nvSpPr>
          <p:cNvPr id="6" name="TextBox 5"/>
          <p:cNvSpPr txBox="1"/>
          <p:nvPr/>
        </p:nvSpPr>
        <p:spPr>
          <a:xfrm>
            <a:off x="2857488" y="5572140"/>
            <a:ext cx="5333511" cy="369332"/>
          </a:xfrm>
          <a:prstGeom prst="rect">
            <a:avLst/>
          </a:prstGeom>
          <a:noFill/>
        </p:spPr>
        <p:txBody>
          <a:bodyPr wrap="none" rtlCol="0">
            <a:spAutoFit/>
          </a:bodyPr>
          <a:lstStyle/>
          <a:p>
            <a:r>
              <a:rPr lang="en-GB" dirty="0" smtClean="0">
                <a:hlinkClick r:id="rId3"/>
              </a:rPr>
              <a:t>http://www-personal.umich.edu/~mejn/cartograms/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r>
              <a:rPr lang="en-GB"/>
              <a:t>Faces</a:t>
            </a:r>
          </a:p>
        </p:txBody>
      </p:sp>
      <p:sp>
        <p:nvSpPr>
          <p:cNvPr id="22531" name="Rectangle 3"/>
          <p:cNvSpPr>
            <a:spLocks noGrp="1" noChangeArrowheads="1"/>
          </p:cNvSpPr>
          <p:nvPr>
            <p:ph idx="1"/>
          </p:nvPr>
        </p:nvSpPr>
        <p:spPr>
          <a:xfrm>
            <a:off x="457200" y="1076342"/>
            <a:ext cx="8229600" cy="3281352"/>
          </a:xfrm>
        </p:spPr>
        <p:txBody>
          <a:bodyPr>
            <a:normAutofit/>
          </a:bodyPr>
          <a:lstStyle/>
          <a:p>
            <a:pPr>
              <a:lnSpc>
                <a:spcPct val="90000"/>
              </a:lnSpc>
            </a:pPr>
            <a:r>
              <a:rPr lang="en-GB" sz="2400" dirty="0"/>
              <a:t>Human beings are very good at identifying facial expressions</a:t>
            </a:r>
          </a:p>
          <a:p>
            <a:pPr>
              <a:lnSpc>
                <a:spcPct val="90000"/>
              </a:lnSpc>
            </a:pPr>
            <a:r>
              <a:rPr lang="en-GB" sz="2400" dirty="0" err="1"/>
              <a:t>Chernoff</a:t>
            </a:r>
            <a:r>
              <a:rPr lang="en-GB" sz="2400" dirty="0"/>
              <a:t> suggested using this as a coding method using features such as the size of the eyes, the shape of the mouth, the size and height of the eyebrows above the eyes, the shape of the face etc</a:t>
            </a:r>
          </a:p>
          <a:p>
            <a:pPr>
              <a:lnSpc>
                <a:spcPct val="90000"/>
              </a:lnSpc>
            </a:pPr>
            <a:r>
              <a:rPr lang="en-GB" sz="2400" dirty="0"/>
              <a:t>He then used these to encode data about 18 attributes of geological samples such as salt content and water content</a:t>
            </a:r>
          </a:p>
        </p:txBody>
      </p:sp>
      <p:sp>
        <p:nvSpPr>
          <p:cNvPr id="6" name="Slide Number Placeholder 5"/>
          <p:cNvSpPr>
            <a:spLocks noGrp="1"/>
          </p:cNvSpPr>
          <p:nvPr>
            <p:ph type="sldNum" sz="quarter" idx="12"/>
          </p:nvPr>
        </p:nvSpPr>
        <p:spPr/>
        <p:txBody>
          <a:bodyPr/>
          <a:lstStyle/>
          <a:p>
            <a:fld id="{068CC63E-FA1E-4B5B-AB47-1869CE3A8967}" type="slidenum">
              <a:rPr lang="en-GB"/>
              <a:pPr/>
              <a:t>12</a:t>
            </a:fld>
            <a:endParaRPr lang="en-GB"/>
          </a:p>
        </p:txBody>
      </p:sp>
      <p:grpSp>
        <p:nvGrpSpPr>
          <p:cNvPr id="53" name="Group 52"/>
          <p:cNvGrpSpPr/>
          <p:nvPr/>
        </p:nvGrpSpPr>
        <p:grpSpPr>
          <a:xfrm>
            <a:off x="500034" y="4321181"/>
            <a:ext cx="8158207" cy="2089151"/>
            <a:chOff x="571472" y="4321181"/>
            <a:chExt cx="8158207" cy="2089151"/>
          </a:xfrm>
          <a:solidFill>
            <a:schemeClr val="accent1">
              <a:lumMod val="60000"/>
              <a:lumOff val="40000"/>
            </a:schemeClr>
          </a:solidFill>
        </p:grpSpPr>
        <p:grpSp>
          <p:nvGrpSpPr>
            <p:cNvPr id="7" name="Group 3"/>
            <p:cNvGrpSpPr>
              <a:grpSpLocks/>
            </p:cNvGrpSpPr>
            <p:nvPr/>
          </p:nvGrpSpPr>
          <p:grpSpPr bwMode="auto">
            <a:xfrm>
              <a:off x="571472" y="4429925"/>
              <a:ext cx="1871663" cy="1871663"/>
              <a:chOff x="612" y="1162"/>
              <a:chExt cx="1179" cy="1179"/>
            </a:xfrm>
            <a:grpFill/>
          </p:grpSpPr>
          <p:sp>
            <p:nvSpPr>
              <p:cNvPr id="8" name="Oval 4"/>
              <p:cNvSpPr>
                <a:spLocks noChangeArrowheads="1"/>
              </p:cNvSpPr>
              <p:nvPr/>
            </p:nvSpPr>
            <p:spPr bwMode="auto">
              <a:xfrm>
                <a:off x="612" y="1162"/>
                <a:ext cx="1179" cy="1179"/>
              </a:xfrm>
              <a:prstGeom prst="ellipse">
                <a:avLst/>
              </a:prstGeom>
              <a:grpFill/>
              <a:ln w="28575">
                <a:solidFill>
                  <a:schemeClr val="tx1"/>
                </a:solidFill>
                <a:round/>
                <a:headEnd/>
                <a:tailEnd/>
              </a:ln>
              <a:effectLst/>
            </p:spPr>
            <p:txBody>
              <a:bodyPr wrap="none" anchor="ctr"/>
              <a:lstStyle/>
              <a:p>
                <a:endParaRPr lang="en-GB"/>
              </a:p>
            </p:txBody>
          </p:sp>
          <p:sp>
            <p:nvSpPr>
              <p:cNvPr id="9" name="Line 5"/>
              <p:cNvSpPr>
                <a:spLocks noChangeShapeType="1"/>
              </p:cNvSpPr>
              <p:nvPr/>
            </p:nvSpPr>
            <p:spPr bwMode="auto">
              <a:xfrm flipV="1">
                <a:off x="884" y="1298"/>
                <a:ext cx="182" cy="0"/>
              </a:xfrm>
              <a:prstGeom prst="line">
                <a:avLst/>
              </a:prstGeom>
              <a:grpFill/>
              <a:ln w="28575">
                <a:solidFill>
                  <a:schemeClr val="tx1"/>
                </a:solidFill>
                <a:round/>
                <a:headEnd/>
                <a:tailEnd/>
              </a:ln>
              <a:effectLst/>
            </p:spPr>
            <p:txBody>
              <a:bodyPr/>
              <a:lstStyle/>
              <a:p>
                <a:endParaRPr lang="en-GB"/>
              </a:p>
            </p:txBody>
          </p:sp>
          <p:sp>
            <p:nvSpPr>
              <p:cNvPr id="10" name="Oval 6"/>
              <p:cNvSpPr>
                <a:spLocks noChangeArrowheads="1"/>
              </p:cNvSpPr>
              <p:nvPr/>
            </p:nvSpPr>
            <p:spPr bwMode="auto">
              <a:xfrm>
                <a:off x="930" y="1298"/>
                <a:ext cx="136" cy="136"/>
              </a:xfrm>
              <a:prstGeom prst="ellipse">
                <a:avLst/>
              </a:prstGeom>
              <a:grpFill/>
              <a:ln w="28575">
                <a:solidFill>
                  <a:schemeClr val="tx1"/>
                </a:solidFill>
                <a:round/>
                <a:headEnd/>
                <a:tailEnd/>
              </a:ln>
              <a:effectLst/>
            </p:spPr>
            <p:txBody>
              <a:bodyPr wrap="none" anchor="ctr"/>
              <a:lstStyle/>
              <a:p>
                <a:endParaRPr lang="en-GB"/>
              </a:p>
            </p:txBody>
          </p:sp>
          <p:sp>
            <p:nvSpPr>
              <p:cNvPr id="11" name="Line 7"/>
              <p:cNvSpPr>
                <a:spLocks noChangeShapeType="1"/>
              </p:cNvSpPr>
              <p:nvPr/>
            </p:nvSpPr>
            <p:spPr bwMode="auto">
              <a:xfrm flipH="1" flipV="1">
                <a:off x="1292" y="1298"/>
                <a:ext cx="182" cy="0"/>
              </a:xfrm>
              <a:prstGeom prst="line">
                <a:avLst/>
              </a:prstGeom>
              <a:grpFill/>
              <a:ln w="28575">
                <a:solidFill>
                  <a:schemeClr val="tx1"/>
                </a:solidFill>
                <a:round/>
                <a:headEnd/>
                <a:tailEnd/>
              </a:ln>
              <a:effectLst/>
            </p:spPr>
            <p:txBody>
              <a:bodyPr/>
              <a:lstStyle/>
              <a:p>
                <a:endParaRPr lang="en-GB"/>
              </a:p>
            </p:txBody>
          </p:sp>
          <p:sp>
            <p:nvSpPr>
              <p:cNvPr id="12" name="Oval 8"/>
              <p:cNvSpPr>
                <a:spLocks noChangeArrowheads="1"/>
              </p:cNvSpPr>
              <p:nvPr/>
            </p:nvSpPr>
            <p:spPr bwMode="auto">
              <a:xfrm flipH="1">
                <a:off x="1292" y="1298"/>
                <a:ext cx="136" cy="136"/>
              </a:xfrm>
              <a:prstGeom prst="ellipse">
                <a:avLst/>
              </a:prstGeom>
              <a:grpFill/>
              <a:ln w="28575">
                <a:solidFill>
                  <a:schemeClr val="tx1"/>
                </a:solidFill>
                <a:round/>
                <a:headEnd/>
                <a:tailEnd/>
              </a:ln>
              <a:effectLst/>
            </p:spPr>
            <p:txBody>
              <a:bodyPr wrap="none" anchor="ctr"/>
              <a:lstStyle/>
              <a:p>
                <a:endParaRPr lang="en-GB"/>
              </a:p>
            </p:txBody>
          </p:sp>
          <p:sp>
            <p:nvSpPr>
              <p:cNvPr id="13" name="Line 9"/>
              <p:cNvSpPr>
                <a:spLocks noChangeShapeType="1"/>
              </p:cNvSpPr>
              <p:nvPr/>
            </p:nvSpPr>
            <p:spPr bwMode="auto">
              <a:xfrm>
                <a:off x="1202" y="1752"/>
                <a:ext cx="0" cy="318"/>
              </a:xfrm>
              <a:prstGeom prst="line">
                <a:avLst/>
              </a:prstGeom>
              <a:grpFill/>
              <a:ln w="28575">
                <a:solidFill>
                  <a:schemeClr val="tx1"/>
                </a:solidFill>
                <a:round/>
                <a:headEnd/>
                <a:tailEnd/>
              </a:ln>
              <a:effectLst/>
            </p:spPr>
            <p:txBody>
              <a:bodyPr/>
              <a:lstStyle/>
              <a:p>
                <a:endParaRPr lang="en-GB"/>
              </a:p>
            </p:txBody>
          </p:sp>
          <p:grpSp>
            <p:nvGrpSpPr>
              <p:cNvPr id="14" name="Group 10"/>
              <p:cNvGrpSpPr>
                <a:grpSpLocks/>
              </p:cNvGrpSpPr>
              <p:nvPr/>
            </p:nvGrpSpPr>
            <p:grpSpPr bwMode="auto">
              <a:xfrm flipV="1">
                <a:off x="932" y="2069"/>
                <a:ext cx="545" cy="91"/>
                <a:chOff x="1020" y="2160"/>
                <a:chExt cx="499" cy="91"/>
              </a:xfrm>
              <a:grpFill/>
            </p:grpSpPr>
            <p:sp>
              <p:nvSpPr>
                <p:cNvPr id="15" name="Arc 11"/>
                <p:cNvSpPr>
                  <a:spLocks/>
                </p:cNvSpPr>
                <p:nvPr/>
              </p:nvSpPr>
              <p:spPr bwMode="auto">
                <a:xfrm>
                  <a:off x="1247" y="2160"/>
                  <a:ext cx="272" cy="91"/>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pFill/>
                <a:ln w="28575">
                  <a:solidFill>
                    <a:schemeClr val="tx1"/>
                  </a:solidFill>
                  <a:round/>
                  <a:headEnd/>
                  <a:tailEnd/>
                </a:ln>
                <a:effectLst/>
              </p:spPr>
              <p:txBody>
                <a:bodyPr wrap="none" anchor="ctr"/>
                <a:lstStyle/>
                <a:p>
                  <a:endParaRPr lang="en-GB"/>
                </a:p>
              </p:txBody>
            </p:sp>
            <p:sp>
              <p:nvSpPr>
                <p:cNvPr id="16" name="Arc 12"/>
                <p:cNvSpPr>
                  <a:spLocks/>
                </p:cNvSpPr>
                <p:nvPr/>
              </p:nvSpPr>
              <p:spPr bwMode="auto">
                <a:xfrm flipH="1">
                  <a:off x="1020" y="2160"/>
                  <a:ext cx="272" cy="91"/>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pFill/>
                <a:ln w="28575">
                  <a:solidFill>
                    <a:schemeClr val="tx1"/>
                  </a:solidFill>
                  <a:round/>
                  <a:headEnd/>
                  <a:tailEnd/>
                </a:ln>
                <a:effectLst/>
              </p:spPr>
              <p:txBody>
                <a:bodyPr wrap="none" anchor="ctr"/>
                <a:lstStyle/>
                <a:p>
                  <a:endParaRPr lang="en-GB"/>
                </a:p>
              </p:txBody>
            </p:sp>
          </p:grpSp>
        </p:grpSp>
        <p:grpSp>
          <p:nvGrpSpPr>
            <p:cNvPr id="17" name="Group 13"/>
            <p:cNvGrpSpPr>
              <a:grpSpLocks/>
            </p:cNvGrpSpPr>
            <p:nvPr/>
          </p:nvGrpSpPr>
          <p:grpSpPr bwMode="auto">
            <a:xfrm>
              <a:off x="2666987" y="4429925"/>
              <a:ext cx="1871663" cy="1871663"/>
              <a:chOff x="2245" y="1162"/>
              <a:chExt cx="1179" cy="1179"/>
            </a:xfrm>
            <a:grpFill/>
          </p:grpSpPr>
          <p:sp>
            <p:nvSpPr>
              <p:cNvPr id="18" name="Oval 14"/>
              <p:cNvSpPr>
                <a:spLocks noChangeArrowheads="1"/>
              </p:cNvSpPr>
              <p:nvPr/>
            </p:nvSpPr>
            <p:spPr bwMode="auto">
              <a:xfrm>
                <a:off x="2245" y="1162"/>
                <a:ext cx="1179" cy="1179"/>
              </a:xfrm>
              <a:prstGeom prst="ellipse">
                <a:avLst/>
              </a:prstGeom>
              <a:grpFill/>
              <a:ln w="28575">
                <a:solidFill>
                  <a:schemeClr val="tx1"/>
                </a:solidFill>
                <a:round/>
                <a:headEnd/>
                <a:tailEnd/>
              </a:ln>
              <a:effectLst/>
            </p:spPr>
            <p:txBody>
              <a:bodyPr wrap="none" anchor="ctr"/>
              <a:lstStyle/>
              <a:p>
                <a:endParaRPr lang="en-GB"/>
              </a:p>
            </p:txBody>
          </p:sp>
          <p:sp>
            <p:nvSpPr>
              <p:cNvPr id="19" name="Line 15"/>
              <p:cNvSpPr>
                <a:spLocks noChangeShapeType="1"/>
              </p:cNvSpPr>
              <p:nvPr/>
            </p:nvSpPr>
            <p:spPr bwMode="auto">
              <a:xfrm flipV="1">
                <a:off x="2562" y="1480"/>
                <a:ext cx="227" cy="0"/>
              </a:xfrm>
              <a:prstGeom prst="line">
                <a:avLst/>
              </a:prstGeom>
              <a:grpFill/>
              <a:ln w="28575">
                <a:solidFill>
                  <a:schemeClr val="tx1"/>
                </a:solidFill>
                <a:round/>
                <a:headEnd/>
                <a:tailEnd/>
              </a:ln>
              <a:effectLst/>
            </p:spPr>
            <p:txBody>
              <a:bodyPr/>
              <a:lstStyle/>
              <a:p>
                <a:endParaRPr lang="en-GB"/>
              </a:p>
            </p:txBody>
          </p:sp>
          <p:sp>
            <p:nvSpPr>
              <p:cNvPr id="20" name="Oval 16"/>
              <p:cNvSpPr>
                <a:spLocks noChangeArrowheads="1"/>
              </p:cNvSpPr>
              <p:nvPr/>
            </p:nvSpPr>
            <p:spPr bwMode="auto">
              <a:xfrm>
                <a:off x="2562" y="1480"/>
                <a:ext cx="226" cy="136"/>
              </a:xfrm>
              <a:prstGeom prst="ellipse">
                <a:avLst/>
              </a:prstGeom>
              <a:grpFill/>
              <a:ln w="28575">
                <a:solidFill>
                  <a:schemeClr val="tx1"/>
                </a:solidFill>
                <a:round/>
                <a:headEnd/>
                <a:tailEnd/>
              </a:ln>
              <a:effectLst/>
            </p:spPr>
            <p:txBody>
              <a:bodyPr wrap="none" anchor="ctr"/>
              <a:lstStyle/>
              <a:p>
                <a:endParaRPr lang="en-GB"/>
              </a:p>
            </p:txBody>
          </p:sp>
          <p:sp>
            <p:nvSpPr>
              <p:cNvPr id="21" name="Line 17"/>
              <p:cNvSpPr>
                <a:spLocks noChangeShapeType="1"/>
              </p:cNvSpPr>
              <p:nvPr/>
            </p:nvSpPr>
            <p:spPr bwMode="auto">
              <a:xfrm flipH="1" flipV="1">
                <a:off x="2880" y="1480"/>
                <a:ext cx="227" cy="0"/>
              </a:xfrm>
              <a:prstGeom prst="line">
                <a:avLst/>
              </a:prstGeom>
              <a:grpFill/>
              <a:ln w="28575">
                <a:solidFill>
                  <a:schemeClr val="tx1"/>
                </a:solidFill>
                <a:round/>
                <a:headEnd/>
                <a:tailEnd/>
              </a:ln>
              <a:effectLst/>
            </p:spPr>
            <p:txBody>
              <a:bodyPr/>
              <a:lstStyle/>
              <a:p>
                <a:endParaRPr lang="en-GB"/>
              </a:p>
            </p:txBody>
          </p:sp>
          <p:sp>
            <p:nvSpPr>
              <p:cNvPr id="22" name="Oval 18"/>
              <p:cNvSpPr>
                <a:spLocks noChangeArrowheads="1"/>
              </p:cNvSpPr>
              <p:nvPr/>
            </p:nvSpPr>
            <p:spPr bwMode="auto">
              <a:xfrm flipH="1">
                <a:off x="2881" y="1480"/>
                <a:ext cx="226" cy="136"/>
              </a:xfrm>
              <a:prstGeom prst="ellipse">
                <a:avLst/>
              </a:prstGeom>
              <a:grpFill/>
              <a:ln w="28575">
                <a:solidFill>
                  <a:schemeClr val="tx1"/>
                </a:solidFill>
                <a:round/>
                <a:headEnd/>
                <a:tailEnd/>
              </a:ln>
              <a:effectLst/>
            </p:spPr>
            <p:txBody>
              <a:bodyPr wrap="none" anchor="ctr"/>
              <a:lstStyle/>
              <a:p>
                <a:endParaRPr lang="en-GB"/>
              </a:p>
            </p:txBody>
          </p:sp>
          <p:sp>
            <p:nvSpPr>
              <p:cNvPr id="23" name="Line 19"/>
              <p:cNvSpPr>
                <a:spLocks noChangeShapeType="1"/>
              </p:cNvSpPr>
              <p:nvPr/>
            </p:nvSpPr>
            <p:spPr bwMode="auto">
              <a:xfrm>
                <a:off x="2835" y="1888"/>
                <a:ext cx="0" cy="182"/>
              </a:xfrm>
              <a:prstGeom prst="line">
                <a:avLst/>
              </a:prstGeom>
              <a:grpFill/>
              <a:ln w="28575">
                <a:solidFill>
                  <a:schemeClr val="tx1"/>
                </a:solidFill>
                <a:round/>
                <a:headEnd/>
                <a:tailEnd/>
              </a:ln>
              <a:effectLst/>
            </p:spPr>
            <p:txBody>
              <a:bodyPr/>
              <a:lstStyle/>
              <a:p>
                <a:endParaRPr lang="en-GB"/>
              </a:p>
            </p:txBody>
          </p:sp>
          <p:sp>
            <p:nvSpPr>
              <p:cNvPr id="24" name="Line 20"/>
              <p:cNvSpPr>
                <a:spLocks noChangeShapeType="1"/>
              </p:cNvSpPr>
              <p:nvPr/>
            </p:nvSpPr>
            <p:spPr bwMode="auto">
              <a:xfrm>
                <a:off x="2653" y="2160"/>
                <a:ext cx="363" cy="0"/>
              </a:xfrm>
              <a:prstGeom prst="line">
                <a:avLst/>
              </a:prstGeom>
              <a:grpFill/>
              <a:ln w="28575">
                <a:solidFill>
                  <a:schemeClr val="tx1"/>
                </a:solidFill>
                <a:round/>
                <a:headEnd/>
                <a:tailEnd/>
              </a:ln>
              <a:effectLst/>
            </p:spPr>
            <p:txBody>
              <a:bodyPr/>
              <a:lstStyle/>
              <a:p>
                <a:endParaRPr lang="en-GB"/>
              </a:p>
            </p:txBody>
          </p:sp>
          <p:sp>
            <p:nvSpPr>
              <p:cNvPr id="25" name="Oval 21"/>
              <p:cNvSpPr>
                <a:spLocks noChangeArrowheads="1"/>
              </p:cNvSpPr>
              <p:nvPr/>
            </p:nvSpPr>
            <p:spPr bwMode="auto">
              <a:xfrm>
                <a:off x="2653" y="1525"/>
                <a:ext cx="46" cy="45"/>
              </a:xfrm>
              <a:prstGeom prst="ellipse">
                <a:avLst/>
              </a:prstGeom>
              <a:grpFill/>
              <a:ln w="28575">
                <a:solidFill>
                  <a:schemeClr val="tx1"/>
                </a:solidFill>
                <a:round/>
                <a:headEnd/>
                <a:tailEnd/>
              </a:ln>
              <a:effectLst/>
            </p:spPr>
            <p:txBody>
              <a:bodyPr wrap="none" anchor="ctr"/>
              <a:lstStyle/>
              <a:p>
                <a:endParaRPr lang="en-GB"/>
              </a:p>
            </p:txBody>
          </p:sp>
          <p:sp>
            <p:nvSpPr>
              <p:cNvPr id="26" name="Oval 22"/>
              <p:cNvSpPr>
                <a:spLocks noChangeArrowheads="1"/>
              </p:cNvSpPr>
              <p:nvPr/>
            </p:nvSpPr>
            <p:spPr bwMode="auto">
              <a:xfrm>
                <a:off x="2970" y="1525"/>
                <a:ext cx="46" cy="45"/>
              </a:xfrm>
              <a:prstGeom prst="ellipse">
                <a:avLst/>
              </a:prstGeom>
              <a:grpFill/>
              <a:ln w="28575">
                <a:solidFill>
                  <a:schemeClr val="tx1"/>
                </a:solidFill>
                <a:round/>
                <a:headEnd/>
                <a:tailEnd/>
              </a:ln>
              <a:effectLst/>
            </p:spPr>
            <p:txBody>
              <a:bodyPr wrap="none" anchor="ctr"/>
              <a:lstStyle/>
              <a:p>
                <a:endParaRPr lang="en-GB"/>
              </a:p>
            </p:txBody>
          </p:sp>
        </p:grpSp>
        <p:sp>
          <p:nvSpPr>
            <p:cNvPr id="28" name="Oval 36"/>
            <p:cNvSpPr>
              <a:spLocks noChangeArrowheads="1"/>
            </p:cNvSpPr>
            <p:nvPr/>
          </p:nvSpPr>
          <p:spPr bwMode="auto">
            <a:xfrm>
              <a:off x="5267327" y="4321975"/>
              <a:ext cx="865188" cy="576263"/>
            </a:xfrm>
            <a:prstGeom prst="ellipse">
              <a:avLst/>
            </a:prstGeom>
            <a:grpFill/>
            <a:ln w="28575">
              <a:solidFill>
                <a:schemeClr val="tx1"/>
              </a:solidFill>
              <a:round/>
              <a:headEnd/>
              <a:tailEnd/>
            </a:ln>
            <a:effectLst/>
          </p:spPr>
          <p:txBody>
            <a:bodyPr wrap="none" anchor="ctr"/>
            <a:lstStyle/>
            <a:p>
              <a:endParaRPr lang="en-GB"/>
            </a:p>
          </p:txBody>
        </p:sp>
        <p:sp>
          <p:nvSpPr>
            <p:cNvPr id="29" name="Oval 37"/>
            <p:cNvSpPr>
              <a:spLocks noChangeArrowheads="1"/>
            </p:cNvSpPr>
            <p:nvPr/>
          </p:nvSpPr>
          <p:spPr bwMode="auto">
            <a:xfrm>
              <a:off x="4762502" y="4537875"/>
              <a:ext cx="1871663" cy="1871663"/>
            </a:xfrm>
            <a:prstGeom prst="ellipse">
              <a:avLst/>
            </a:prstGeom>
            <a:grpFill/>
            <a:ln w="28575">
              <a:solidFill>
                <a:schemeClr val="tx1"/>
              </a:solidFill>
              <a:round/>
              <a:headEnd/>
              <a:tailEnd/>
            </a:ln>
            <a:effectLst/>
          </p:spPr>
          <p:txBody>
            <a:bodyPr wrap="none" anchor="ctr"/>
            <a:lstStyle/>
            <a:p>
              <a:endParaRPr lang="en-GB"/>
            </a:p>
          </p:txBody>
        </p:sp>
        <p:sp>
          <p:nvSpPr>
            <p:cNvPr id="30" name="Oval 38"/>
            <p:cNvSpPr>
              <a:spLocks noChangeArrowheads="1"/>
            </p:cNvSpPr>
            <p:nvPr/>
          </p:nvSpPr>
          <p:spPr bwMode="auto">
            <a:xfrm>
              <a:off x="5338765" y="4753775"/>
              <a:ext cx="215900" cy="215900"/>
            </a:xfrm>
            <a:prstGeom prst="ellipse">
              <a:avLst/>
            </a:prstGeom>
            <a:grpFill/>
            <a:ln w="28575">
              <a:solidFill>
                <a:schemeClr val="tx1"/>
              </a:solidFill>
              <a:round/>
              <a:headEnd/>
              <a:tailEnd/>
            </a:ln>
            <a:effectLst/>
          </p:spPr>
          <p:txBody>
            <a:bodyPr wrap="none" anchor="ctr"/>
            <a:lstStyle/>
            <a:p>
              <a:endParaRPr lang="en-GB"/>
            </a:p>
          </p:txBody>
        </p:sp>
        <p:sp>
          <p:nvSpPr>
            <p:cNvPr id="31" name="Oval 39"/>
            <p:cNvSpPr>
              <a:spLocks noChangeArrowheads="1"/>
            </p:cNvSpPr>
            <p:nvPr/>
          </p:nvSpPr>
          <p:spPr bwMode="auto">
            <a:xfrm flipH="1">
              <a:off x="5770565" y="4753775"/>
              <a:ext cx="215900" cy="215900"/>
            </a:xfrm>
            <a:prstGeom prst="ellipse">
              <a:avLst/>
            </a:prstGeom>
            <a:grpFill/>
            <a:ln w="28575">
              <a:solidFill>
                <a:schemeClr val="tx1"/>
              </a:solidFill>
              <a:round/>
              <a:headEnd/>
              <a:tailEnd/>
            </a:ln>
            <a:effectLst/>
          </p:spPr>
          <p:txBody>
            <a:bodyPr wrap="none" anchor="ctr"/>
            <a:lstStyle/>
            <a:p>
              <a:endParaRPr lang="en-GB"/>
            </a:p>
          </p:txBody>
        </p:sp>
        <p:sp>
          <p:nvSpPr>
            <p:cNvPr id="32" name="Line 40"/>
            <p:cNvSpPr>
              <a:spLocks noChangeShapeType="1"/>
            </p:cNvSpPr>
            <p:nvPr/>
          </p:nvSpPr>
          <p:spPr bwMode="auto">
            <a:xfrm>
              <a:off x="5699127" y="5257013"/>
              <a:ext cx="0" cy="288925"/>
            </a:xfrm>
            <a:prstGeom prst="line">
              <a:avLst/>
            </a:prstGeom>
            <a:grpFill/>
            <a:ln w="28575">
              <a:solidFill>
                <a:schemeClr val="tx1"/>
              </a:solidFill>
              <a:round/>
              <a:headEnd/>
              <a:tailEnd/>
            </a:ln>
            <a:effectLst/>
          </p:spPr>
          <p:txBody>
            <a:bodyPr/>
            <a:lstStyle/>
            <a:p>
              <a:endParaRPr lang="en-GB"/>
            </a:p>
          </p:txBody>
        </p:sp>
        <p:grpSp>
          <p:nvGrpSpPr>
            <p:cNvPr id="33" name="Group 41"/>
            <p:cNvGrpSpPr>
              <a:grpSpLocks/>
            </p:cNvGrpSpPr>
            <p:nvPr/>
          </p:nvGrpSpPr>
          <p:grpSpPr bwMode="auto">
            <a:xfrm flipV="1">
              <a:off x="5270502" y="5833275"/>
              <a:ext cx="865188" cy="144463"/>
              <a:chOff x="1020" y="2160"/>
              <a:chExt cx="499" cy="91"/>
            </a:xfrm>
            <a:grpFill/>
          </p:grpSpPr>
          <p:sp>
            <p:nvSpPr>
              <p:cNvPr id="39" name="Arc 42"/>
              <p:cNvSpPr>
                <a:spLocks/>
              </p:cNvSpPr>
              <p:nvPr/>
            </p:nvSpPr>
            <p:spPr bwMode="auto">
              <a:xfrm>
                <a:off x="1247" y="2160"/>
                <a:ext cx="272" cy="91"/>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pFill/>
              <a:ln w="28575">
                <a:solidFill>
                  <a:schemeClr val="tx1"/>
                </a:solidFill>
                <a:round/>
                <a:headEnd/>
                <a:tailEnd/>
              </a:ln>
              <a:effectLst/>
            </p:spPr>
            <p:txBody>
              <a:bodyPr wrap="none" anchor="ctr"/>
              <a:lstStyle/>
              <a:p>
                <a:endParaRPr lang="en-GB"/>
              </a:p>
            </p:txBody>
          </p:sp>
          <p:sp>
            <p:nvSpPr>
              <p:cNvPr id="40" name="Arc 43"/>
              <p:cNvSpPr>
                <a:spLocks/>
              </p:cNvSpPr>
              <p:nvPr/>
            </p:nvSpPr>
            <p:spPr bwMode="auto">
              <a:xfrm flipH="1">
                <a:off x="1020" y="2160"/>
                <a:ext cx="272" cy="91"/>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grpFill/>
              <a:ln w="28575">
                <a:solidFill>
                  <a:schemeClr val="tx1"/>
                </a:solidFill>
                <a:round/>
                <a:headEnd/>
                <a:tailEnd/>
              </a:ln>
              <a:effectLst/>
            </p:spPr>
            <p:txBody>
              <a:bodyPr wrap="none" anchor="ctr"/>
              <a:lstStyle/>
              <a:p>
                <a:endParaRPr lang="en-GB"/>
              </a:p>
            </p:txBody>
          </p:sp>
        </p:grpSp>
        <p:sp>
          <p:nvSpPr>
            <p:cNvPr id="34" name="Rectangle 44"/>
            <p:cNvSpPr>
              <a:spLocks noChangeArrowheads="1"/>
            </p:cNvSpPr>
            <p:nvPr/>
          </p:nvSpPr>
          <p:spPr bwMode="auto">
            <a:xfrm>
              <a:off x="5338765" y="4464850"/>
              <a:ext cx="719138" cy="288925"/>
            </a:xfrm>
            <a:prstGeom prst="rect">
              <a:avLst/>
            </a:prstGeom>
            <a:grpFill/>
            <a:ln w="28575">
              <a:noFill/>
              <a:miter lim="800000"/>
              <a:headEnd/>
              <a:tailEnd/>
            </a:ln>
            <a:effectLst/>
          </p:spPr>
          <p:txBody>
            <a:bodyPr wrap="none" anchor="ctr"/>
            <a:lstStyle/>
            <a:p>
              <a:endParaRPr lang="en-GB"/>
            </a:p>
          </p:txBody>
        </p:sp>
        <p:sp>
          <p:nvSpPr>
            <p:cNvPr id="35" name="Line 45"/>
            <p:cNvSpPr>
              <a:spLocks noChangeShapeType="1"/>
            </p:cNvSpPr>
            <p:nvPr/>
          </p:nvSpPr>
          <p:spPr bwMode="auto">
            <a:xfrm flipV="1">
              <a:off x="5194302" y="4609313"/>
              <a:ext cx="288925" cy="215900"/>
            </a:xfrm>
            <a:prstGeom prst="line">
              <a:avLst/>
            </a:prstGeom>
            <a:grpFill/>
            <a:ln w="28575">
              <a:solidFill>
                <a:schemeClr val="tx1"/>
              </a:solidFill>
              <a:round/>
              <a:headEnd/>
              <a:tailEnd/>
            </a:ln>
            <a:effectLst/>
          </p:spPr>
          <p:txBody>
            <a:bodyPr/>
            <a:lstStyle/>
            <a:p>
              <a:endParaRPr lang="en-GB"/>
            </a:p>
          </p:txBody>
        </p:sp>
        <p:sp>
          <p:nvSpPr>
            <p:cNvPr id="36" name="Line 46"/>
            <p:cNvSpPr>
              <a:spLocks noChangeShapeType="1"/>
            </p:cNvSpPr>
            <p:nvPr/>
          </p:nvSpPr>
          <p:spPr bwMode="auto">
            <a:xfrm flipH="1" flipV="1">
              <a:off x="5843590" y="4609313"/>
              <a:ext cx="287338" cy="215900"/>
            </a:xfrm>
            <a:prstGeom prst="line">
              <a:avLst/>
            </a:prstGeom>
            <a:grpFill/>
            <a:ln w="28575">
              <a:solidFill>
                <a:schemeClr val="tx1"/>
              </a:solidFill>
              <a:round/>
              <a:headEnd/>
              <a:tailEnd/>
            </a:ln>
            <a:effectLst/>
          </p:spPr>
          <p:txBody>
            <a:bodyPr/>
            <a:lstStyle/>
            <a:p>
              <a:endParaRPr lang="en-GB"/>
            </a:p>
          </p:txBody>
        </p:sp>
        <p:sp>
          <p:nvSpPr>
            <p:cNvPr id="37" name="Oval 47"/>
            <p:cNvSpPr>
              <a:spLocks noChangeArrowheads="1"/>
            </p:cNvSpPr>
            <p:nvPr/>
          </p:nvSpPr>
          <p:spPr bwMode="auto">
            <a:xfrm>
              <a:off x="5411790" y="4753775"/>
              <a:ext cx="71438" cy="71438"/>
            </a:xfrm>
            <a:prstGeom prst="ellipse">
              <a:avLst/>
            </a:prstGeom>
            <a:grpFill/>
            <a:ln w="28575">
              <a:solidFill>
                <a:schemeClr val="tx1"/>
              </a:solidFill>
              <a:round/>
              <a:headEnd/>
              <a:tailEnd/>
            </a:ln>
            <a:effectLst/>
          </p:spPr>
          <p:txBody>
            <a:bodyPr wrap="none" anchor="ctr"/>
            <a:lstStyle/>
            <a:p>
              <a:endParaRPr lang="en-GB"/>
            </a:p>
          </p:txBody>
        </p:sp>
        <p:sp>
          <p:nvSpPr>
            <p:cNvPr id="38" name="Oval 48"/>
            <p:cNvSpPr>
              <a:spLocks noChangeArrowheads="1"/>
            </p:cNvSpPr>
            <p:nvPr/>
          </p:nvSpPr>
          <p:spPr bwMode="auto">
            <a:xfrm>
              <a:off x="5843590" y="4753775"/>
              <a:ext cx="71438" cy="71438"/>
            </a:xfrm>
            <a:prstGeom prst="ellipse">
              <a:avLst/>
            </a:prstGeom>
            <a:grpFill/>
            <a:ln w="28575">
              <a:solidFill>
                <a:schemeClr val="tx1"/>
              </a:solidFill>
              <a:round/>
              <a:headEnd/>
              <a:tailEnd/>
            </a:ln>
            <a:effectLst/>
          </p:spPr>
          <p:txBody>
            <a:bodyPr wrap="none" anchor="ctr"/>
            <a:lstStyle/>
            <a:p>
              <a:endParaRPr lang="en-GB"/>
            </a:p>
          </p:txBody>
        </p:sp>
        <p:sp>
          <p:nvSpPr>
            <p:cNvPr id="42" name="Oval 24"/>
            <p:cNvSpPr>
              <a:spLocks noChangeArrowheads="1"/>
            </p:cNvSpPr>
            <p:nvPr/>
          </p:nvSpPr>
          <p:spPr bwMode="auto">
            <a:xfrm>
              <a:off x="7361254" y="5834069"/>
              <a:ext cx="865188" cy="576263"/>
            </a:xfrm>
            <a:prstGeom prst="ellipse">
              <a:avLst/>
            </a:prstGeom>
            <a:grpFill/>
            <a:ln w="28575">
              <a:solidFill>
                <a:schemeClr val="tx1"/>
              </a:solidFill>
              <a:round/>
              <a:headEnd/>
              <a:tailEnd/>
            </a:ln>
            <a:effectLst/>
          </p:spPr>
          <p:txBody>
            <a:bodyPr wrap="none" anchor="ctr"/>
            <a:lstStyle/>
            <a:p>
              <a:endParaRPr lang="en-GB"/>
            </a:p>
          </p:txBody>
        </p:sp>
        <p:sp>
          <p:nvSpPr>
            <p:cNvPr id="43" name="Oval 25"/>
            <p:cNvSpPr>
              <a:spLocks noChangeArrowheads="1"/>
            </p:cNvSpPr>
            <p:nvPr/>
          </p:nvSpPr>
          <p:spPr bwMode="auto">
            <a:xfrm>
              <a:off x="6858016" y="4321181"/>
              <a:ext cx="1871663" cy="1871663"/>
            </a:xfrm>
            <a:prstGeom prst="ellipse">
              <a:avLst/>
            </a:prstGeom>
            <a:grpFill/>
            <a:ln w="28575">
              <a:solidFill>
                <a:schemeClr val="tx1"/>
              </a:solidFill>
              <a:round/>
              <a:headEnd/>
              <a:tailEnd/>
            </a:ln>
            <a:effectLst/>
          </p:spPr>
          <p:txBody>
            <a:bodyPr wrap="none" anchor="ctr"/>
            <a:lstStyle/>
            <a:p>
              <a:endParaRPr lang="en-GB"/>
            </a:p>
          </p:txBody>
        </p:sp>
        <p:sp>
          <p:nvSpPr>
            <p:cNvPr id="44" name="Line 26"/>
            <p:cNvSpPr>
              <a:spLocks noChangeShapeType="1"/>
            </p:cNvSpPr>
            <p:nvPr/>
          </p:nvSpPr>
          <p:spPr bwMode="auto">
            <a:xfrm flipV="1">
              <a:off x="7361254" y="5113344"/>
              <a:ext cx="360363" cy="0"/>
            </a:xfrm>
            <a:prstGeom prst="line">
              <a:avLst/>
            </a:prstGeom>
            <a:grpFill/>
            <a:ln w="28575">
              <a:solidFill>
                <a:schemeClr val="tx1"/>
              </a:solidFill>
              <a:round/>
              <a:headEnd/>
              <a:tailEnd/>
            </a:ln>
            <a:effectLst/>
          </p:spPr>
          <p:txBody>
            <a:bodyPr/>
            <a:lstStyle/>
            <a:p>
              <a:endParaRPr lang="en-GB"/>
            </a:p>
          </p:txBody>
        </p:sp>
        <p:sp>
          <p:nvSpPr>
            <p:cNvPr id="45" name="Oval 27"/>
            <p:cNvSpPr>
              <a:spLocks noChangeArrowheads="1"/>
            </p:cNvSpPr>
            <p:nvPr/>
          </p:nvSpPr>
          <p:spPr bwMode="auto">
            <a:xfrm>
              <a:off x="7361254" y="5113344"/>
              <a:ext cx="358775" cy="215900"/>
            </a:xfrm>
            <a:prstGeom prst="ellipse">
              <a:avLst/>
            </a:prstGeom>
            <a:grpFill/>
            <a:ln w="28575">
              <a:solidFill>
                <a:schemeClr val="tx1"/>
              </a:solidFill>
              <a:round/>
              <a:headEnd/>
              <a:tailEnd/>
            </a:ln>
            <a:effectLst/>
          </p:spPr>
          <p:txBody>
            <a:bodyPr wrap="none" anchor="ctr"/>
            <a:lstStyle/>
            <a:p>
              <a:endParaRPr lang="en-GB"/>
            </a:p>
          </p:txBody>
        </p:sp>
        <p:sp>
          <p:nvSpPr>
            <p:cNvPr id="46" name="Line 28"/>
            <p:cNvSpPr>
              <a:spLocks noChangeShapeType="1"/>
            </p:cNvSpPr>
            <p:nvPr/>
          </p:nvSpPr>
          <p:spPr bwMode="auto">
            <a:xfrm flipH="1" flipV="1">
              <a:off x="7866079" y="5113344"/>
              <a:ext cx="360363" cy="0"/>
            </a:xfrm>
            <a:prstGeom prst="line">
              <a:avLst/>
            </a:prstGeom>
            <a:grpFill/>
            <a:ln w="28575">
              <a:solidFill>
                <a:schemeClr val="tx1"/>
              </a:solidFill>
              <a:round/>
              <a:headEnd/>
              <a:tailEnd/>
            </a:ln>
            <a:effectLst/>
          </p:spPr>
          <p:txBody>
            <a:bodyPr/>
            <a:lstStyle/>
            <a:p>
              <a:endParaRPr lang="en-GB"/>
            </a:p>
          </p:txBody>
        </p:sp>
        <p:sp>
          <p:nvSpPr>
            <p:cNvPr id="47" name="Oval 29"/>
            <p:cNvSpPr>
              <a:spLocks noChangeArrowheads="1"/>
            </p:cNvSpPr>
            <p:nvPr/>
          </p:nvSpPr>
          <p:spPr bwMode="auto">
            <a:xfrm flipH="1">
              <a:off x="7867666" y="5113344"/>
              <a:ext cx="358775" cy="215900"/>
            </a:xfrm>
            <a:prstGeom prst="ellipse">
              <a:avLst/>
            </a:prstGeom>
            <a:grpFill/>
            <a:ln w="28575">
              <a:solidFill>
                <a:schemeClr val="tx1"/>
              </a:solidFill>
              <a:round/>
              <a:headEnd/>
              <a:tailEnd/>
            </a:ln>
            <a:effectLst/>
          </p:spPr>
          <p:txBody>
            <a:bodyPr wrap="none" anchor="ctr"/>
            <a:lstStyle/>
            <a:p>
              <a:endParaRPr lang="en-GB"/>
            </a:p>
          </p:txBody>
        </p:sp>
        <p:sp>
          <p:nvSpPr>
            <p:cNvPr id="48" name="Line 30"/>
            <p:cNvSpPr>
              <a:spLocks noChangeShapeType="1"/>
            </p:cNvSpPr>
            <p:nvPr/>
          </p:nvSpPr>
          <p:spPr bwMode="auto">
            <a:xfrm>
              <a:off x="7794641" y="5400681"/>
              <a:ext cx="0" cy="144463"/>
            </a:xfrm>
            <a:prstGeom prst="line">
              <a:avLst/>
            </a:prstGeom>
            <a:grpFill/>
            <a:ln w="28575">
              <a:solidFill>
                <a:schemeClr val="tx1"/>
              </a:solidFill>
              <a:round/>
              <a:headEnd/>
              <a:tailEnd/>
            </a:ln>
            <a:effectLst/>
          </p:spPr>
          <p:txBody>
            <a:bodyPr/>
            <a:lstStyle/>
            <a:p>
              <a:endParaRPr lang="en-GB"/>
            </a:p>
          </p:txBody>
        </p:sp>
        <p:sp>
          <p:nvSpPr>
            <p:cNvPr id="49" name="Line 31"/>
            <p:cNvSpPr>
              <a:spLocks noChangeShapeType="1"/>
            </p:cNvSpPr>
            <p:nvPr/>
          </p:nvSpPr>
          <p:spPr bwMode="auto">
            <a:xfrm>
              <a:off x="7650179" y="5976944"/>
              <a:ext cx="288925" cy="0"/>
            </a:xfrm>
            <a:prstGeom prst="line">
              <a:avLst/>
            </a:prstGeom>
            <a:grpFill/>
            <a:ln w="28575">
              <a:solidFill>
                <a:schemeClr val="tx1"/>
              </a:solidFill>
              <a:round/>
              <a:headEnd/>
              <a:tailEnd/>
            </a:ln>
            <a:effectLst/>
          </p:spPr>
          <p:txBody>
            <a:bodyPr/>
            <a:lstStyle/>
            <a:p>
              <a:endParaRPr lang="en-GB"/>
            </a:p>
          </p:txBody>
        </p:sp>
        <p:sp>
          <p:nvSpPr>
            <p:cNvPr id="50" name="Oval 32"/>
            <p:cNvSpPr>
              <a:spLocks noChangeArrowheads="1"/>
            </p:cNvSpPr>
            <p:nvPr/>
          </p:nvSpPr>
          <p:spPr bwMode="auto">
            <a:xfrm>
              <a:off x="7505716" y="5257806"/>
              <a:ext cx="73025" cy="71438"/>
            </a:xfrm>
            <a:prstGeom prst="ellipse">
              <a:avLst/>
            </a:prstGeom>
            <a:grpFill/>
            <a:ln w="28575">
              <a:solidFill>
                <a:schemeClr val="tx1"/>
              </a:solidFill>
              <a:round/>
              <a:headEnd/>
              <a:tailEnd/>
            </a:ln>
            <a:effectLst/>
          </p:spPr>
          <p:txBody>
            <a:bodyPr wrap="none" anchor="ctr"/>
            <a:lstStyle/>
            <a:p>
              <a:endParaRPr lang="en-GB"/>
            </a:p>
          </p:txBody>
        </p:sp>
        <p:sp>
          <p:nvSpPr>
            <p:cNvPr id="51" name="Oval 33"/>
            <p:cNvSpPr>
              <a:spLocks noChangeArrowheads="1"/>
            </p:cNvSpPr>
            <p:nvPr/>
          </p:nvSpPr>
          <p:spPr bwMode="auto">
            <a:xfrm>
              <a:off x="8008954" y="5257806"/>
              <a:ext cx="73025" cy="71438"/>
            </a:xfrm>
            <a:prstGeom prst="ellipse">
              <a:avLst/>
            </a:prstGeom>
            <a:grpFill/>
            <a:ln w="28575">
              <a:solidFill>
                <a:schemeClr val="tx1"/>
              </a:solidFill>
              <a:round/>
              <a:headEnd/>
              <a:tailEnd/>
            </a:ln>
            <a:effectLst/>
          </p:spPr>
          <p:txBody>
            <a:bodyPr wrap="none" anchor="ctr"/>
            <a:lstStyle/>
            <a:p>
              <a:endParaRPr lang="en-GB"/>
            </a:p>
          </p:txBody>
        </p:sp>
        <p:sp>
          <p:nvSpPr>
            <p:cNvPr id="52" name="Rectangle 34"/>
            <p:cNvSpPr>
              <a:spLocks noChangeArrowheads="1"/>
            </p:cNvSpPr>
            <p:nvPr/>
          </p:nvSpPr>
          <p:spPr bwMode="auto">
            <a:xfrm>
              <a:off x="7434279" y="6049969"/>
              <a:ext cx="719138" cy="215900"/>
            </a:xfrm>
            <a:prstGeom prst="rect">
              <a:avLst/>
            </a:prstGeom>
            <a:grpFill/>
            <a:ln w="28575">
              <a:noFill/>
              <a:miter lim="800000"/>
              <a:headEnd/>
              <a:tailEnd/>
            </a:ln>
            <a:effectLst/>
          </p:spPr>
          <p:txBody>
            <a:bodyPr wrap="none" anchor="ctr"/>
            <a:lstStyle/>
            <a:p>
              <a:endParaRPr lang="en-GB"/>
            </a:p>
          </p:txBody>
        </p:sp>
      </p:gr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fontScale="90000"/>
          </a:bodyPr>
          <a:lstStyle/>
          <a:p>
            <a:r>
              <a:rPr lang="en-US"/>
              <a:t>Faces</a:t>
            </a:r>
          </a:p>
        </p:txBody>
      </p:sp>
      <p:sp>
        <p:nvSpPr>
          <p:cNvPr id="26627" name="Rectangle 3"/>
          <p:cNvSpPr>
            <a:spLocks noGrp="1" noChangeArrowheads="1"/>
          </p:cNvSpPr>
          <p:nvPr>
            <p:ph idx="1"/>
          </p:nvPr>
        </p:nvSpPr>
        <p:spPr>
          <a:xfrm>
            <a:off x="152400" y="1219200"/>
            <a:ext cx="8839200" cy="5305425"/>
          </a:xfrm>
        </p:spPr>
        <p:txBody>
          <a:bodyPr/>
          <a:lstStyle/>
          <a:p>
            <a:pPr>
              <a:lnSpc>
                <a:spcPct val="90000"/>
              </a:lnSpc>
            </a:pPr>
            <a:r>
              <a:rPr lang="en-US" dirty="0"/>
              <a:t>10 Parameters:</a:t>
            </a:r>
          </a:p>
          <a:p>
            <a:pPr lvl="2">
              <a:lnSpc>
                <a:spcPct val="90000"/>
              </a:lnSpc>
            </a:pPr>
            <a:r>
              <a:rPr lang="en-US" dirty="0"/>
              <a:t>Head Eccentricity </a:t>
            </a:r>
          </a:p>
          <a:p>
            <a:pPr lvl="2">
              <a:lnSpc>
                <a:spcPct val="90000"/>
              </a:lnSpc>
            </a:pPr>
            <a:r>
              <a:rPr lang="en-US" dirty="0"/>
              <a:t>Eye Eccentricity </a:t>
            </a:r>
          </a:p>
          <a:p>
            <a:pPr lvl="2">
              <a:lnSpc>
                <a:spcPct val="90000"/>
              </a:lnSpc>
            </a:pPr>
            <a:r>
              <a:rPr lang="en-US" dirty="0"/>
              <a:t>Pupil Size </a:t>
            </a:r>
          </a:p>
          <a:p>
            <a:pPr lvl="2">
              <a:lnSpc>
                <a:spcPct val="90000"/>
              </a:lnSpc>
            </a:pPr>
            <a:r>
              <a:rPr lang="en-US" dirty="0"/>
              <a:t>Eyebrow Slope </a:t>
            </a:r>
          </a:p>
          <a:p>
            <a:pPr lvl="2">
              <a:lnSpc>
                <a:spcPct val="90000"/>
              </a:lnSpc>
            </a:pPr>
            <a:r>
              <a:rPr lang="en-US" dirty="0"/>
              <a:t>Nose Size </a:t>
            </a:r>
          </a:p>
          <a:p>
            <a:pPr lvl="2">
              <a:lnSpc>
                <a:spcPct val="90000"/>
              </a:lnSpc>
            </a:pPr>
            <a:r>
              <a:rPr lang="en-US" dirty="0"/>
              <a:t>Mouth Vertical Offset </a:t>
            </a:r>
          </a:p>
          <a:p>
            <a:pPr lvl="2">
              <a:lnSpc>
                <a:spcPct val="90000"/>
              </a:lnSpc>
            </a:pPr>
            <a:r>
              <a:rPr lang="en-US" dirty="0"/>
              <a:t>Eye Spacing </a:t>
            </a:r>
          </a:p>
          <a:p>
            <a:pPr lvl="2">
              <a:lnSpc>
                <a:spcPct val="90000"/>
              </a:lnSpc>
            </a:pPr>
            <a:r>
              <a:rPr lang="en-US" dirty="0"/>
              <a:t>Eye Size </a:t>
            </a:r>
          </a:p>
          <a:p>
            <a:pPr lvl="2">
              <a:lnSpc>
                <a:spcPct val="90000"/>
              </a:lnSpc>
            </a:pPr>
            <a:r>
              <a:rPr lang="en-US" dirty="0"/>
              <a:t>Mouth Width </a:t>
            </a:r>
          </a:p>
          <a:p>
            <a:pPr lvl="2">
              <a:lnSpc>
                <a:spcPct val="90000"/>
              </a:lnSpc>
            </a:pPr>
            <a:r>
              <a:rPr lang="en-US" dirty="0"/>
              <a:t>Mouth Openness </a:t>
            </a:r>
          </a:p>
          <a:p>
            <a:pPr lvl="2">
              <a:lnSpc>
                <a:spcPct val="90000"/>
              </a:lnSpc>
            </a:pPr>
            <a:endParaRPr lang="en-US" dirty="0"/>
          </a:p>
          <a:p>
            <a:pPr>
              <a:lnSpc>
                <a:spcPct val="90000"/>
              </a:lnSpc>
            </a:pPr>
            <a:r>
              <a:rPr lang="en-US" sz="2000" dirty="0">
                <a:hlinkClick r:id="rId3"/>
              </a:rPr>
              <a:t>http://hesketh.com/schampeo/projects/Faces/chernoff.html</a:t>
            </a:r>
            <a:endParaRPr lang="en-US" sz="2000" dirty="0"/>
          </a:p>
        </p:txBody>
      </p:sp>
      <p:sp>
        <p:nvSpPr>
          <p:cNvPr id="7" name="Slide Number Placeholder 5"/>
          <p:cNvSpPr>
            <a:spLocks noGrp="1"/>
          </p:cNvSpPr>
          <p:nvPr>
            <p:ph type="sldNum" sz="quarter" idx="12"/>
          </p:nvPr>
        </p:nvSpPr>
        <p:spPr/>
        <p:txBody>
          <a:bodyPr/>
          <a:lstStyle/>
          <a:p>
            <a:fld id="{8AA7ABBF-7558-4129-A3FA-E5EBFF236D47}" type="slidenum">
              <a:rPr lang="en-GB"/>
              <a:pPr/>
              <a:t>13</a:t>
            </a:fld>
            <a:endParaRPr lang="en-GB"/>
          </a:p>
        </p:txBody>
      </p:sp>
      <p:pic>
        <p:nvPicPr>
          <p:cNvPr id="26628" name="Picture 4" descr="faces"/>
          <p:cNvPicPr>
            <a:picLocks noChangeAspect="1" noChangeArrowheads="1"/>
          </p:cNvPicPr>
          <p:nvPr/>
        </p:nvPicPr>
        <p:blipFill>
          <a:blip r:embed="rId4" cstate="print"/>
          <a:srcRect l="6274"/>
          <a:stretch>
            <a:fillRect/>
          </a:stretch>
        </p:blipFill>
        <p:spPr bwMode="auto">
          <a:xfrm>
            <a:off x="4427984" y="1556792"/>
            <a:ext cx="4599806" cy="3544347"/>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r>
              <a:rPr lang="en-GB"/>
              <a:t>Multidimensional Icons</a:t>
            </a:r>
          </a:p>
        </p:txBody>
      </p:sp>
      <p:sp>
        <p:nvSpPr>
          <p:cNvPr id="28675" name="Rectangle 3"/>
          <p:cNvSpPr>
            <a:spLocks noGrp="1" noChangeArrowheads="1"/>
          </p:cNvSpPr>
          <p:nvPr>
            <p:ph idx="1"/>
          </p:nvPr>
        </p:nvSpPr>
        <p:spPr>
          <a:xfrm>
            <a:off x="457200" y="1142984"/>
            <a:ext cx="8472518" cy="5357850"/>
          </a:xfrm>
        </p:spPr>
        <p:txBody>
          <a:bodyPr>
            <a:normAutofit fontScale="92500"/>
          </a:bodyPr>
          <a:lstStyle/>
          <a:p>
            <a:r>
              <a:rPr lang="en-GB" sz="2600" dirty="0" err="1"/>
              <a:t>Chernoff</a:t>
            </a:r>
            <a:r>
              <a:rPr lang="en-GB" sz="2600" dirty="0"/>
              <a:t> faces are examples of multidimensional icons</a:t>
            </a:r>
          </a:p>
          <a:p>
            <a:r>
              <a:rPr lang="en-GB" sz="2600" dirty="0"/>
              <a:t>We can have other multidimensional icons for other </a:t>
            </a:r>
            <a:r>
              <a:rPr lang="en-GB" sz="2600" dirty="0" smtClean="0"/>
              <a:t>domains</a:t>
            </a:r>
            <a:endParaRPr lang="en-GB" sz="2600" dirty="0"/>
          </a:p>
          <a:p>
            <a:r>
              <a:rPr lang="en-GB" sz="2600" dirty="0"/>
              <a:t>Spence and Parr developed one for rapid identification and selection of houses satisfying various </a:t>
            </a:r>
            <a:r>
              <a:rPr lang="en-GB" sz="2600" dirty="0" smtClean="0"/>
              <a:t>requirements</a:t>
            </a:r>
          </a:p>
          <a:p>
            <a:pPr lvl="1"/>
            <a:r>
              <a:rPr lang="en-GB" sz="2200" dirty="0" smtClean="0"/>
              <a:t>Colour – cost (white low, red high)</a:t>
            </a:r>
          </a:p>
          <a:p>
            <a:pPr lvl="1"/>
            <a:r>
              <a:rPr lang="en-GB" sz="2200" dirty="0" smtClean="0"/>
              <a:t>Shape – house, flat/apartment, houseboat</a:t>
            </a:r>
          </a:p>
          <a:p>
            <a:pPr lvl="1"/>
            <a:r>
              <a:rPr lang="en-GB" sz="2200" dirty="0" smtClean="0"/>
              <a:t>Bedrooms – number of windows</a:t>
            </a:r>
          </a:p>
          <a:p>
            <a:pPr lvl="1"/>
            <a:r>
              <a:rPr lang="en-GB" sz="2200" dirty="0" smtClean="0"/>
              <a:t>State of repair – good=white, black=bad</a:t>
            </a:r>
          </a:p>
          <a:p>
            <a:pPr lvl="1"/>
            <a:r>
              <a:rPr lang="en-GB" sz="2200" dirty="0" smtClean="0"/>
              <a:t>Travel time – clock icon</a:t>
            </a:r>
          </a:p>
          <a:p>
            <a:pPr lvl="1"/>
            <a:r>
              <a:rPr lang="en-GB" sz="2200" dirty="0" smtClean="0"/>
              <a:t>Garden size – sized icon</a:t>
            </a:r>
          </a:p>
          <a:p>
            <a:pPr lvl="1"/>
            <a:r>
              <a:rPr lang="en-GB" sz="2200" dirty="0" smtClean="0"/>
              <a:t>Central heating, garage – icons</a:t>
            </a:r>
          </a:p>
          <a:p>
            <a:r>
              <a:rPr lang="en-GB" sz="2600" dirty="0" smtClean="0"/>
              <a:t>Eight attributes in total</a:t>
            </a:r>
          </a:p>
          <a:p>
            <a:endParaRPr lang="en-GB" dirty="0"/>
          </a:p>
        </p:txBody>
      </p:sp>
      <p:sp>
        <p:nvSpPr>
          <p:cNvPr id="6" name="Slide Number Placeholder 5"/>
          <p:cNvSpPr>
            <a:spLocks noGrp="1"/>
          </p:cNvSpPr>
          <p:nvPr>
            <p:ph type="sldNum" sz="quarter" idx="12"/>
          </p:nvPr>
        </p:nvSpPr>
        <p:spPr/>
        <p:txBody>
          <a:bodyPr/>
          <a:lstStyle/>
          <a:p>
            <a:fld id="{29FFA6BD-2FE7-4E90-BE46-4B2D86B29D85}" type="slidenum">
              <a:rPr lang="en-GB"/>
              <a:pPr/>
              <a:t>14</a:t>
            </a:fld>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 name="Slide Number Placeholder 3"/>
          <p:cNvSpPr>
            <a:spLocks noGrp="1"/>
          </p:cNvSpPr>
          <p:nvPr>
            <p:ph type="sldNum" sz="quarter" idx="12"/>
          </p:nvPr>
        </p:nvSpPr>
        <p:spPr/>
        <p:txBody>
          <a:bodyPr/>
          <a:lstStyle/>
          <a:p>
            <a:fld id="{A8BCBDCF-3036-42D3-AA2E-0022FB1DDCF9}" type="slidenum">
              <a:rPr lang="en-GB"/>
              <a:pPr/>
              <a:t>15</a:t>
            </a:fld>
            <a:endParaRPr lang="en-GB"/>
          </a:p>
        </p:txBody>
      </p:sp>
      <p:sp>
        <p:nvSpPr>
          <p:cNvPr id="32770" name="AutoShape 2"/>
          <p:cNvSpPr>
            <a:spLocks noChangeArrowheads="1"/>
          </p:cNvSpPr>
          <p:nvPr/>
        </p:nvSpPr>
        <p:spPr bwMode="auto">
          <a:xfrm>
            <a:off x="5867400" y="1628775"/>
            <a:ext cx="936625" cy="360363"/>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FFFF00"/>
          </a:solidFill>
          <a:ln w="9525">
            <a:solidFill>
              <a:schemeClr val="tx1"/>
            </a:solidFill>
            <a:miter lim="800000"/>
            <a:headEnd/>
            <a:tailEnd/>
          </a:ln>
          <a:effectLst/>
        </p:spPr>
        <p:txBody>
          <a:bodyPr wrap="none" anchor="ctr"/>
          <a:lstStyle/>
          <a:p>
            <a:endParaRPr lang="en-GB"/>
          </a:p>
        </p:txBody>
      </p:sp>
      <p:sp>
        <p:nvSpPr>
          <p:cNvPr id="32771" name="AutoShape 3"/>
          <p:cNvSpPr>
            <a:spLocks noChangeArrowheads="1"/>
          </p:cNvSpPr>
          <p:nvPr/>
        </p:nvSpPr>
        <p:spPr bwMode="auto">
          <a:xfrm>
            <a:off x="1116013" y="1052513"/>
            <a:ext cx="1368425" cy="792162"/>
          </a:xfrm>
          <a:prstGeom prst="upArrow">
            <a:avLst>
              <a:gd name="adj1" fmla="val 100000"/>
              <a:gd name="adj2" fmla="val 23644"/>
            </a:avLst>
          </a:prstGeom>
          <a:solidFill>
            <a:srgbClr val="FF0000"/>
          </a:solidFill>
          <a:ln w="9525">
            <a:solidFill>
              <a:schemeClr val="tx1"/>
            </a:solidFill>
            <a:miter lim="800000"/>
            <a:headEnd/>
            <a:tailEnd/>
          </a:ln>
          <a:effectLst/>
        </p:spPr>
        <p:txBody>
          <a:bodyPr vert="eaVert" wrap="none" anchor="ctr"/>
          <a:lstStyle/>
          <a:p>
            <a:endParaRPr lang="en-GB"/>
          </a:p>
        </p:txBody>
      </p:sp>
      <p:grpSp>
        <p:nvGrpSpPr>
          <p:cNvPr id="32772" name="Group 4"/>
          <p:cNvGrpSpPr>
            <a:grpSpLocks/>
          </p:cNvGrpSpPr>
          <p:nvPr/>
        </p:nvGrpSpPr>
        <p:grpSpPr bwMode="auto">
          <a:xfrm>
            <a:off x="1187450" y="1484313"/>
            <a:ext cx="792163" cy="144462"/>
            <a:chOff x="521" y="2387"/>
            <a:chExt cx="499" cy="91"/>
          </a:xfrm>
        </p:grpSpPr>
        <p:sp>
          <p:nvSpPr>
            <p:cNvPr id="32773" name="Rectangle 5"/>
            <p:cNvSpPr>
              <a:spLocks noChangeArrowheads="1"/>
            </p:cNvSpPr>
            <p:nvPr/>
          </p:nvSpPr>
          <p:spPr bwMode="auto">
            <a:xfrm>
              <a:off x="521" y="2387"/>
              <a:ext cx="91" cy="91"/>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32774" name="Rectangle 6"/>
            <p:cNvSpPr>
              <a:spLocks noChangeArrowheads="1"/>
            </p:cNvSpPr>
            <p:nvPr/>
          </p:nvSpPr>
          <p:spPr bwMode="auto">
            <a:xfrm>
              <a:off x="657" y="2387"/>
              <a:ext cx="91" cy="91"/>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32775" name="Rectangle 7"/>
            <p:cNvSpPr>
              <a:spLocks noChangeArrowheads="1"/>
            </p:cNvSpPr>
            <p:nvPr/>
          </p:nvSpPr>
          <p:spPr bwMode="auto">
            <a:xfrm>
              <a:off x="793" y="2387"/>
              <a:ext cx="91" cy="91"/>
            </a:xfrm>
            <a:prstGeom prst="rect">
              <a:avLst/>
            </a:prstGeom>
            <a:solidFill>
              <a:schemeClr val="tx1"/>
            </a:solidFill>
            <a:ln w="9525">
              <a:solidFill>
                <a:schemeClr val="tx1"/>
              </a:solidFill>
              <a:miter lim="800000"/>
              <a:headEnd/>
              <a:tailEnd/>
            </a:ln>
            <a:effectLst/>
          </p:spPr>
          <p:txBody>
            <a:bodyPr wrap="none" anchor="ctr"/>
            <a:lstStyle/>
            <a:p>
              <a:endParaRPr lang="en-GB"/>
            </a:p>
          </p:txBody>
        </p:sp>
        <p:sp>
          <p:nvSpPr>
            <p:cNvPr id="32776" name="Rectangle 8"/>
            <p:cNvSpPr>
              <a:spLocks noChangeArrowheads="1"/>
            </p:cNvSpPr>
            <p:nvPr/>
          </p:nvSpPr>
          <p:spPr bwMode="auto">
            <a:xfrm>
              <a:off x="929" y="2387"/>
              <a:ext cx="91" cy="91"/>
            </a:xfrm>
            <a:prstGeom prst="rect">
              <a:avLst/>
            </a:prstGeom>
            <a:solidFill>
              <a:schemeClr val="tx1"/>
            </a:solidFill>
            <a:ln w="9525">
              <a:solidFill>
                <a:schemeClr val="tx1"/>
              </a:solidFill>
              <a:miter lim="800000"/>
              <a:headEnd/>
              <a:tailEnd/>
            </a:ln>
            <a:effectLst/>
          </p:spPr>
          <p:txBody>
            <a:bodyPr wrap="none" anchor="ctr"/>
            <a:lstStyle/>
            <a:p>
              <a:endParaRPr lang="en-GB"/>
            </a:p>
          </p:txBody>
        </p:sp>
      </p:grpSp>
      <p:sp>
        <p:nvSpPr>
          <p:cNvPr id="32777" name="Text Box 9"/>
          <p:cNvSpPr txBox="1">
            <a:spLocks noChangeArrowheads="1"/>
          </p:cNvSpPr>
          <p:nvPr/>
        </p:nvSpPr>
        <p:spPr bwMode="auto">
          <a:xfrm>
            <a:off x="1619250" y="1125538"/>
            <a:ext cx="317500" cy="366712"/>
          </a:xfrm>
          <a:prstGeom prst="rect">
            <a:avLst/>
          </a:prstGeom>
          <a:noFill/>
          <a:ln w="9525">
            <a:noFill/>
            <a:miter lim="800000"/>
            <a:headEnd/>
            <a:tailEnd/>
          </a:ln>
          <a:effectLst/>
        </p:spPr>
        <p:txBody>
          <a:bodyPr wrap="none">
            <a:spAutoFit/>
          </a:bodyPr>
          <a:lstStyle/>
          <a:p>
            <a:r>
              <a:rPr lang="en-GB">
                <a:latin typeface="Arial Unicode MS" pitchFamily="34" charset="-128"/>
                <a:ea typeface="Arial Unicode MS" pitchFamily="34" charset="-128"/>
                <a:cs typeface="Arial Unicode MS" pitchFamily="34" charset="-128"/>
              </a:rPr>
              <a:t>≋</a:t>
            </a:r>
          </a:p>
        </p:txBody>
      </p:sp>
      <p:sp>
        <p:nvSpPr>
          <p:cNvPr id="32778" name="Rectangle 10"/>
          <p:cNvSpPr>
            <a:spLocks noChangeArrowheads="1"/>
          </p:cNvSpPr>
          <p:nvPr/>
        </p:nvSpPr>
        <p:spPr bwMode="auto">
          <a:xfrm>
            <a:off x="2484438" y="1484313"/>
            <a:ext cx="358775" cy="360362"/>
          </a:xfrm>
          <a:prstGeom prst="rect">
            <a:avLst/>
          </a:prstGeom>
          <a:noFill/>
          <a:ln w="9525">
            <a:solidFill>
              <a:schemeClr val="tx1"/>
            </a:solidFill>
            <a:miter lim="800000"/>
            <a:headEnd/>
            <a:tailEnd/>
          </a:ln>
          <a:effectLst/>
        </p:spPr>
        <p:txBody>
          <a:bodyPr wrap="none" anchor="ctr"/>
          <a:lstStyle/>
          <a:p>
            <a:endParaRPr lang="en-GB"/>
          </a:p>
        </p:txBody>
      </p:sp>
      <p:sp>
        <p:nvSpPr>
          <p:cNvPr id="32779" name="Text Box 11"/>
          <p:cNvSpPr txBox="1">
            <a:spLocks noChangeArrowheads="1"/>
          </p:cNvSpPr>
          <p:nvPr/>
        </p:nvSpPr>
        <p:spPr bwMode="auto">
          <a:xfrm>
            <a:off x="2446338" y="1436688"/>
            <a:ext cx="396875" cy="519112"/>
          </a:xfrm>
          <a:prstGeom prst="rect">
            <a:avLst/>
          </a:prstGeom>
          <a:noFill/>
          <a:ln w="9525">
            <a:noFill/>
            <a:miter lim="800000"/>
            <a:headEnd/>
            <a:tailEnd/>
          </a:ln>
          <a:effectLst/>
        </p:spPr>
        <p:txBody>
          <a:bodyPr wrap="none">
            <a:spAutoFit/>
          </a:bodyPr>
          <a:lstStyle/>
          <a:p>
            <a:r>
              <a:rPr lang="en-GB" sz="2800">
                <a:latin typeface="Arial Unicode MS" pitchFamily="34" charset="-128"/>
                <a:ea typeface="Arial Unicode MS" pitchFamily="34" charset="-128"/>
                <a:cs typeface="Arial Unicode MS" pitchFamily="34" charset="-128"/>
              </a:rPr>
              <a:t>⍝</a:t>
            </a:r>
          </a:p>
        </p:txBody>
      </p:sp>
      <p:sp>
        <p:nvSpPr>
          <p:cNvPr id="32780" name="AutoShape 12"/>
          <p:cNvSpPr>
            <a:spLocks noChangeArrowheads="1"/>
          </p:cNvSpPr>
          <p:nvPr/>
        </p:nvSpPr>
        <p:spPr bwMode="auto">
          <a:xfrm>
            <a:off x="684213" y="1844675"/>
            <a:ext cx="1800225" cy="215900"/>
          </a:xfrm>
          <a:prstGeom prst="parallelogram">
            <a:avLst>
              <a:gd name="adj" fmla="val 208456"/>
            </a:avLst>
          </a:prstGeom>
          <a:solidFill>
            <a:srgbClr val="C0C0C0"/>
          </a:solidFill>
          <a:ln w="9525">
            <a:solidFill>
              <a:schemeClr val="tx1"/>
            </a:solidFill>
            <a:miter lim="800000"/>
            <a:headEnd/>
            <a:tailEnd/>
          </a:ln>
          <a:effectLst/>
        </p:spPr>
        <p:txBody>
          <a:bodyPr wrap="none" anchor="ctr"/>
          <a:lstStyle/>
          <a:p>
            <a:endParaRPr lang="en-GB"/>
          </a:p>
        </p:txBody>
      </p:sp>
      <p:sp>
        <p:nvSpPr>
          <p:cNvPr id="32781" name="Rectangle 13"/>
          <p:cNvSpPr>
            <a:spLocks noChangeArrowheads="1"/>
          </p:cNvSpPr>
          <p:nvPr/>
        </p:nvSpPr>
        <p:spPr bwMode="auto">
          <a:xfrm>
            <a:off x="3779838" y="981075"/>
            <a:ext cx="863600" cy="863600"/>
          </a:xfrm>
          <a:prstGeom prst="rect">
            <a:avLst/>
          </a:prstGeom>
          <a:solidFill>
            <a:srgbClr val="FF6600"/>
          </a:solidFill>
          <a:ln w="9525">
            <a:solidFill>
              <a:schemeClr val="tx1"/>
            </a:solidFill>
            <a:miter lim="800000"/>
            <a:headEnd/>
            <a:tailEnd/>
          </a:ln>
          <a:effectLst/>
        </p:spPr>
        <p:txBody>
          <a:bodyPr wrap="none" anchor="ctr"/>
          <a:lstStyle/>
          <a:p>
            <a:endParaRPr lang="en-GB"/>
          </a:p>
        </p:txBody>
      </p:sp>
      <p:sp>
        <p:nvSpPr>
          <p:cNvPr id="32782" name="Rectangle 14"/>
          <p:cNvSpPr>
            <a:spLocks noChangeArrowheads="1"/>
          </p:cNvSpPr>
          <p:nvPr/>
        </p:nvSpPr>
        <p:spPr bwMode="auto">
          <a:xfrm>
            <a:off x="3851275" y="1052513"/>
            <a:ext cx="144463" cy="144462"/>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3" name="Rectangle 15"/>
          <p:cNvSpPr>
            <a:spLocks noChangeArrowheads="1"/>
          </p:cNvSpPr>
          <p:nvPr/>
        </p:nvSpPr>
        <p:spPr bwMode="auto">
          <a:xfrm>
            <a:off x="4067175" y="1052513"/>
            <a:ext cx="144463" cy="144462"/>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4" name="Rectangle 16"/>
          <p:cNvSpPr>
            <a:spLocks noChangeArrowheads="1"/>
          </p:cNvSpPr>
          <p:nvPr/>
        </p:nvSpPr>
        <p:spPr bwMode="auto">
          <a:xfrm>
            <a:off x="3851275" y="1628775"/>
            <a:ext cx="144463" cy="144463"/>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5" name="Rectangle 17"/>
          <p:cNvSpPr>
            <a:spLocks noChangeArrowheads="1"/>
          </p:cNvSpPr>
          <p:nvPr/>
        </p:nvSpPr>
        <p:spPr bwMode="auto">
          <a:xfrm>
            <a:off x="4067175" y="1628775"/>
            <a:ext cx="144463" cy="144463"/>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6" name="Rectangle 18"/>
          <p:cNvSpPr>
            <a:spLocks noChangeArrowheads="1"/>
          </p:cNvSpPr>
          <p:nvPr/>
        </p:nvSpPr>
        <p:spPr bwMode="auto">
          <a:xfrm>
            <a:off x="3851275" y="1341438"/>
            <a:ext cx="144463" cy="144462"/>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7" name="Rectangle 19"/>
          <p:cNvSpPr>
            <a:spLocks noChangeArrowheads="1"/>
          </p:cNvSpPr>
          <p:nvPr/>
        </p:nvSpPr>
        <p:spPr bwMode="auto">
          <a:xfrm>
            <a:off x="4067175" y="1341438"/>
            <a:ext cx="144463" cy="144462"/>
          </a:xfrm>
          <a:prstGeom prst="rect">
            <a:avLst/>
          </a:prstGeom>
          <a:solidFill>
            <a:srgbClr val="000000"/>
          </a:solidFill>
          <a:ln w="9525">
            <a:solidFill>
              <a:schemeClr val="tx1"/>
            </a:solidFill>
            <a:miter lim="800000"/>
            <a:headEnd/>
            <a:tailEnd/>
          </a:ln>
          <a:effectLst/>
        </p:spPr>
        <p:txBody>
          <a:bodyPr wrap="none" anchor="ctr"/>
          <a:lstStyle/>
          <a:p>
            <a:endParaRPr lang="en-GB"/>
          </a:p>
        </p:txBody>
      </p:sp>
      <p:sp>
        <p:nvSpPr>
          <p:cNvPr id="32788" name="Text Box 20"/>
          <p:cNvSpPr txBox="1">
            <a:spLocks noChangeArrowheads="1"/>
          </p:cNvSpPr>
          <p:nvPr/>
        </p:nvSpPr>
        <p:spPr bwMode="auto">
          <a:xfrm>
            <a:off x="4284663" y="1196975"/>
            <a:ext cx="288925" cy="366713"/>
          </a:xfrm>
          <a:prstGeom prst="rect">
            <a:avLst/>
          </a:prstGeom>
          <a:noFill/>
          <a:ln w="9525">
            <a:noFill/>
            <a:miter lim="800000"/>
            <a:headEnd/>
            <a:tailEnd/>
          </a:ln>
          <a:effectLst/>
        </p:spPr>
        <p:txBody>
          <a:bodyPr>
            <a:spAutoFit/>
          </a:bodyPr>
          <a:lstStyle/>
          <a:p>
            <a:r>
              <a:rPr lang="en-GB">
                <a:solidFill>
                  <a:srgbClr val="000000"/>
                </a:solidFill>
                <a:latin typeface="Arial Unicode MS" pitchFamily="34" charset="-128"/>
                <a:ea typeface="Arial Unicode MS" pitchFamily="34" charset="-128"/>
                <a:cs typeface="Arial Unicode MS" pitchFamily="34" charset="-128"/>
              </a:rPr>
              <a:t>≋</a:t>
            </a:r>
          </a:p>
        </p:txBody>
      </p:sp>
      <p:sp>
        <p:nvSpPr>
          <p:cNvPr id="32789" name="Line 21"/>
          <p:cNvSpPr>
            <a:spLocks noChangeShapeType="1"/>
          </p:cNvSpPr>
          <p:nvPr/>
        </p:nvSpPr>
        <p:spPr bwMode="auto">
          <a:xfrm>
            <a:off x="3779838" y="1268413"/>
            <a:ext cx="863600" cy="0"/>
          </a:xfrm>
          <a:prstGeom prst="line">
            <a:avLst/>
          </a:prstGeom>
          <a:noFill/>
          <a:ln w="9525">
            <a:solidFill>
              <a:schemeClr val="tx1"/>
            </a:solidFill>
            <a:round/>
            <a:headEnd/>
            <a:tailEnd/>
          </a:ln>
          <a:effectLst/>
        </p:spPr>
        <p:txBody>
          <a:bodyPr/>
          <a:lstStyle/>
          <a:p>
            <a:endParaRPr lang="en-GB"/>
          </a:p>
        </p:txBody>
      </p:sp>
      <p:sp>
        <p:nvSpPr>
          <p:cNvPr id="32790" name="Line 22"/>
          <p:cNvSpPr>
            <a:spLocks noChangeShapeType="1"/>
          </p:cNvSpPr>
          <p:nvPr/>
        </p:nvSpPr>
        <p:spPr bwMode="auto">
          <a:xfrm>
            <a:off x="3779838" y="1557338"/>
            <a:ext cx="863600" cy="0"/>
          </a:xfrm>
          <a:prstGeom prst="line">
            <a:avLst/>
          </a:prstGeom>
          <a:noFill/>
          <a:ln w="9525">
            <a:solidFill>
              <a:schemeClr val="tx1"/>
            </a:solidFill>
            <a:round/>
            <a:headEnd/>
            <a:tailEnd/>
          </a:ln>
          <a:effectLst/>
        </p:spPr>
        <p:txBody>
          <a:bodyPr/>
          <a:lstStyle/>
          <a:p>
            <a:endParaRPr lang="en-GB"/>
          </a:p>
        </p:txBody>
      </p:sp>
      <p:sp>
        <p:nvSpPr>
          <p:cNvPr id="32791" name="AutoShape 23"/>
          <p:cNvSpPr>
            <a:spLocks noChangeArrowheads="1"/>
          </p:cNvSpPr>
          <p:nvPr/>
        </p:nvSpPr>
        <p:spPr bwMode="auto">
          <a:xfrm>
            <a:off x="3492500" y="1844675"/>
            <a:ext cx="863600" cy="215900"/>
          </a:xfrm>
          <a:prstGeom prst="parallelogram">
            <a:avLst>
              <a:gd name="adj" fmla="val 150741"/>
            </a:avLst>
          </a:prstGeom>
          <a:solidFill>
            <a:srgbClr val="C0C0C0"/>
          </a:solidFill>
          <a:ln w="9525">
            <a:solidFill>
              <a:schemeClr val="tx1"/>
            </a:solidFill>
            <a:miter lim="800000"/>
            <a:headEnd/>
            <a:tailEnd/>
          </a:ln>
          <a:effectLst/>
        </p:spPr>
        <p:txBody>
          <a:bodyPr wrap="none" anchor="ctr"/>
          <a:lstStyle/>
          <a:p>
            <a:endParaRPr lang="en-GB"/>
          </a:p>
        </p:txBody>
      </p:sp>
      <p:sp>
        <p:nvSpPr>
          <p:cNvPr id="32792" name="Rectangle 24"/>
          <p:cNvSpPr>
            <a:spLocks noChangeArrowheads="1"/>
          </p:cNvSpPr>
          <p:nvPr/>
        </p:nvSpPr>
        <p:spPr bwMode="auto">
          <a:xfrm>
            <a:off x="6372225" y="1341438"/>
            <a:ext cx="1152525" cy="647700"/>
          </a:xfrm>
          <a:prstGeom prst="rect">
            <a:avLst/>
          </a:prstGeom>
          <a:solidFill>
            <a:srgbClr val="FFFF00"/>
          </a:solidFill>
          <a:ln w="9525">
            <a:solidFill>
              <a:schemeClr val="tx1"/>
            </a:solidFill>
            <a:miter lim="800000"/>
            <a:headEnd/>
            <a:tailEnd/>
          </a:ln>
          <a:effectLst/>
        </p:spPr>
        <p:txBody>
          <a:bodyPr wrap="none" anchor="ctr"/>
          <a:lstStyle/>
          <a:p>
            <a:endParaRPr lang="en-GB"/>
          </a:p>
        </p:txBody>
      </p:sp>
      <p:sp>
        <p:nvSpPr>
          <p:cNvPr id="32793" name="Rectangle 25"/>
          <p:cNvSpPr>
            <a:spLocks noChangeArrowheads="1"/>
          </p:cNvSpPr>
          <p:nvPr/>
        </p:nvSpPr>
        <p:spPr bwMode="auto">
          <a:xfrm>
            <a:off x="6300788" y="1628775"/>
            <a:ext cx="144462" cy="360363"/>
          </a:xfrm>
          <a:prstGeom prst="rect">
            <a:avLst/>
          </a:prstGeom>
          <a:solidFill>
            <a:srgbClr val="FFFF00"/>
          </a:solidFill>
          <a:ln w="9525">
            <a:noFill/>
            <a:miter lim="800000"/>
            <a:headEnd/>
            <a:tailEnd/>
          </a:ln>
          <a:effectLst/>
        </p:spPr>
        <p:txBody>
          <a:bodyPr wrap="none" anchor="ctr"/>
          <a:lstStyle/>
          <a:p>
            <a:endParaRPr lang="en-GB"/>
          </a:p>
        </p:txBody>
      </p:sp>
      <p:sp>
        <p:nvSpPr>
          <p:cNvPr id="32795" name="Rectangle 27"/>
          <p:cNvSpPr>
            <a:spLocks noChangeArrowheads="1"/>
          </p:cNvSpPr>
          <p:nvPr/>
        </p:nvSpPr>
        <p:spPr bwMode="auto">
          <a:xfrm>
            <a:off x="6443663" y="1484313"/>
            <a:ext cx="144462" cy="144462"/>
          </a:xfrm>
          <a:prstGeom prst="rect">
            <a:avLst/>
          </a:prstGeom>
          <a:solidFill>
            <a:schemeClr val="tx1"/>
          </a:solidFill>
          <a:ln w="9525">
            <a:solidFill>
              <a:schemeClr val="tx2"/>
            </a:solidFill>
            <a:miter lim="800000"/>
            <a:headEnd/>
            <a:tailEnd/>
          </a:ln>
          <a:effectLst/>
        </p:spPr>
        <p:txBody>
          <a:bodyPr wrap="none" anchor="ctr"/>
          <a:lstStyle/>
          <a:p>
            <a:endParaRPr lang="en-GB"/>
          </a:p>
        </p:txBody>
      </p:sp>
      <p:sp>
        <p:nvSpPr>
          <p:cNvPr id="32796" name="Rectangle 28"/>
          <p:cNvSpPr>
            <a:spLocks noChangeArrowheads="1"/>
          </p:cNvSpPr>
          <p:nvPr/>
        </p:nvSpPr>
        <p:spPr bwMode="auto">
          <a:xfrm>
            <a:off x="6659563" y="1484313"/>
            <a:ext cx="144462" cy="144462"/>
          </a:xfrm>
          <a:prstGeom prst="rect">
            <a:avLst/>
          </a:prstGeom>
          <a:solidFill>
            <a:schemeClr val="tx1"/>
          </a:solidFill>
          <a:ln w="9525">
            <a:solidFill>
              <a:schemeClr val="tx2"/>
            </a:solidFill>
            <a:miter lim="800000"/>
            <a:headEnd/>
            <a:tailEnd/>
          </a:ln>
          <a:effectLst/>
        </p:spPr>
        <p:txBody>
          <a:bodyPr wrap="none" anchor="ctr"/>
          <a:lstStyle/>
          <a:p>
            <a:endParaRPr lang="en-GB"/>
          </a:p>
        </p:txBody>
      </p:sp>
      <p:sp>
        <p:nvSpPr>
          <p:cNvPr id="32797" name="Rectangle 29"/>
          <p:cNvSpPr>
            <a:spLocks noChangeArrowheads="1"/>
          </p:cNvSpPr>
          <p:nvPr/>
        </p:nvSpPr>
        <p:spPr bwMode="auto">
          <a:xfrm>
            <a:off x="6875463" y="1484313"/>
            <a:ext cx="144462" cy="144462"/>
          </a:xfrm>
          <a:prstGeom prst="rect">
            <a:avLst/>
          </a:prstGeom>
          <a:solidFill>
            <a:schemeClr val="tx1"/>
          </a:solidFill>
          <a:ln w="9525">
            <a:solidFill>
              <a:schemeClr val="tx2"/>
            </a:solidFill>
            <a:miter lim="800000"/>
            <a:headEnd/>
            <a:tailEnd/>
          </a:ln>
          <a:effectLst/>
        </p:spPr>
        <p:txBody>
          <a:bodyPr wrap="none" anchor="ctr"/>
          <a:lstStyle/>
          <a:p>
            <a:endParaRPr lang="en-GB"/>
          </a:p>
        </p:txBody>
      </p:sp>
      <p:sp>
        <p:nvSpPr>
          <p:cNvPr id="32798" name="Text Box 30"/>
          <p:cNvSpPr txBox="1">
            <a:spLocks noChangeArrowheads="1"/>
          </p:cNvSpPr>
          <p:nvPr/>
        </p:nvSpPr>
        <p:spPr bwMode="auto">
          <a:xfrm>
            <a:off x="987425" y="2708275"/>
            <a:ext cx="2505075" cy="3255963"/>
          </a:xfrm>
          <a:prstGeom prst="rect">
            <a:avLst/>
          </a:prstGeom>
          <a:noFill/>
          <a:ln w="9525">
            <a:noFill/>
            <a:miter lim="800000"/>
            <a:headEnd/>
            <a:tailEnd/>
          </a:ln>
          <a:effectLst/>
        </p:spPr>
        <p:txBody>
          <a:bodyPr>
            <a:spAutoFit/>
          </a:bodyPr>
          <a:lstStyle/>
          <a:p>
            <a:pPr>
              <a:spcBef>
                <a:spcPct val="50000"/>
              </a:spcBef>
            </a:pPr>
            <a:r>
              <a:rPr lang="en-GB" dirty="0"/>
              <a:t>House</a:t>
            </a:r>
          </a:p>
          <a:p>
            <a:pPr>
              <a:spcBef>
                <a:spcPct val="50000"/>
              </a:spcBef>
            </a:pPr>
            <a:r>
              <a:rPr lang="en-GB" dirty="0"/>
              <a:t>£400,000</a:t>
            </a:r>
          </a:p>
          <a:p>
            <a:pPr>
              <a:spcBef>
                <a:spcPct val="50000"/>
              </a:spcBef>
            </a:pPr>
            <a:r>
              <a:rPr lang="en-GB" dirty="0"/>
              <a:t>Garage </a:t>
            </a:r>
          </a:p>
          <a:p>
            <a:pPr>
              <a:spcBef>
                <a:spcPct val="50000"/>
              </a:spcBef>
            </a:pPr>
            <a:r>
              <a:rPr lang="en-GB" dirty="0" smtClean="0"/>
              <a:t>4 </a:t>
            </a:r>
            <a:r>
              <a:rPr lang="en-GB" dirty="0"/>
              <a:t>bedrooms</a:t>
            </a:r>
          </a:p>
          <a:p>
            <a:pPr>
              <a:spcBef>
                <a:spcPct val="50000"/>
              </a:spcBef>
            </a:pPr>
            <a:r>
              <a:rPr lang="en-GB" dirty="0"/>
              <a:t>Central heating</a:t>
            </a:r>
          </a:p>
          <a:p>
            <a:pPr>
              <a:spcBef>
                <a:spcPct val="50000"/>
              </a:spcBef>
            </a:pPr>
            <a:r>
              <a:rPr lang="en-GB" dirty="0"/>
              <a:t>Good repair</a:t>
            </a:r>
          </a:p>
          <a:p>
            <a:pPr>
              <a:spcBef>
                <a:spcPct val="50000"/>
              </a:spcBef>
            </a:pPr>
            <a:r>
              <a:rPr lang="en-GB" dirty="0"/>
              <a:t>Large garden</a:t>
            </a:r>
          </a:p>
          <a:p>
            <a:pPr>
              <a:spcBef>
                <a:spcPct val="50000"/>
              </a:spcBef>
            </a:pPr>
            <a:r>
              <a:rPr lang="en-GB" dirty="0"/>
              <a:t>15 minutes to station</a:t>
            </a:r>
          </a:p>
        </p:txBody>
      </p:sp>
      <p:sp>
        <p:nvSpPr>
          <p:cNvPr id="32799" name="Text Box 31"/>
          <p:cNvSpPr txBox="1">
            <a:spLocks noChangeArrowheads="1"/>
          </p:cNvSpPr>
          <p:nvPr/>
        </p:nvSpPr>
        <p:spPr bwMode="auto">
          <a:xfrm>
            <a:off x="3435350" y="2708275"/>
            <a:ext cx="2505075" cy="3255963"/>
          </a:xfrm>
          <a:prstGeom prst="rect">
            <a:avLst/>
          </a:prstGeom>
          <a:noFill/>
          <a:ln w="9525">
            <a:noFill/>
            <a:miter lim="800000"/>
            <a:headEnd/>
            <a:tailEnd/>
          </a:ln>
          <a:effectLst/>
        </p:spPr>
        <p:txBody>
          <a:bodyPr>
            <a:spAutoFit/>
          </a:bodyPr>
          <a:lstStyle/>
          <a:p>
            <a:pPr>
              <a:spcBef>
                <a:spcPct val="50000"/>
              </a:spcBef>
            </a:pPr>
            <a:r>
              <a:rPr lang="en-GB" dirty="0"/>
              <a:t>Apartment</a:t>
            </a:r>
          </a:p>
          <a:p>
            <a:pPr>
              <a:spcBef>
                <a:spcPct val="50000"/>
              </a:spcBef>
            </a:pPr>
            <a:r>
              <a:rPr lang="en-GB" dirty="0"/>
              <a:t>£300,000</a:t>
            </a:r>
          </a:p>
          <a:p>
            <a:pPr>
              <a:spcBef>
                <a:spcPct val="50000"/>
              </a:spcBef>
            </a:pPr>
            <a:r>
              <a:rPr lang="en-GB" dirty="0"/>
              <a:t>No garage</a:t>
            </a:r>
          </a:p>
          <a:p>
            <a:pPr>
              <a:spcBef>
                <a:spcPct val="50000"/>
              </a:spcBef>
            </a:pPr>
            <a:r>
              <a:rPr lang="en-GB" dirty="0" smtClean="0"/>
              <a:t>6 </a:t>
            </a:r>
            <a:r>
              <a:rPr lang="en-GB" dirty="0"/>
              <a:t>bedrooms</a:t>
            </a:r>
          </a:p>
          <a:p>
            <a:pPr>
              <a:spcBef>
                <a:spcPct val="50000"/>
              </a:spcBef>
            </a:pPr>
            <a:r>
              <a:rPr lang="en-GB" dirty="0"/>
              <a:t>Central heating</a:t>
            </a:r>
          </a:p>
          <a:p>
            <a:pPr>
              <a:spcBef>
                <a:spcPct val="50000"/>
              </a:spcBef>
            </a:pPr>
            <a:r>
              <a:rPr lang="en-GB" dirty="0"/>
              <a:t>Poor repair</a:t>
            </a:r>
          </a:p>
          <a:p>
            <a:pPr>
              <a:spcBef>
                <a:spcPct val="50000"/>
              </a:spcBef>
            </a:pPr>
            <a:r>
              <a:rPr lang="en-GB" dirty="0"/>
              <a:t>Large garden</a:t>
            </a:r>
          </a:p>
          <a:p>
            <a:pPr>
              <a:spcBef>
                <a:spcPct val="50000"/>
              </a:spcBef>
            </a:pPr>
            <a:r>
              <a:rPr lang="en-GB" dirty="0" smtClean="0"/>
              <a:t>30 </a:t>
            </a:r>
            <a:r>
              <a:rPr lang="en-GB" dirty="0"/>
              <a:t>minutes to station</a:t>
            </a:r>
          </a:p>
        </p:txBody>
      </p:sp>
      <p:sp>
        <p:nvSpPr>
          <p:cNvPr id="32800" name="Text Box 32"/>
          <p:cNvSpPr txBox="1">
            <a:spLocks noChangeArrowheads="1"/>
          </p:cNvSpPr>
          <p:nvPr/>
        </p:nvSpPr>
        <p:spPr bwMode="auto">
          <a:xfrm>
            <a:off x="5883275" y="2673350"/>
            <a:ext cx="2505075" cy="3255963"/>
          </a:xfrm>
          <a:prstGeom prst="rect">
            <a:avLst/>
          </a:prstGeom>
          <a:noFill/>
          <a:ln w="9525">
            <a:noFill/>
            <a:miter lim="800000"/>
            <a:headEnd/>
            <a:tailEnd/>
          </a:ln>
          <a:effectLst/>
        </p:spPr>
        <p:txBody>
          <a:bodyPr>
            <a:spAutoFit/>
          </a:bodyPr>
          <a:lstStyle/>
          <a:p>
            <a:pPr>
              <a:spcBef>
                <a:spcPct val="50000"/>
              </a:spcBef>
            </a:pPr>
            <a:r>
              <a:rPr lang="en-GB" dirty="0"/>
              <a:t>Houseboat</a:t>
            </a:r>
          </a:p>
          <a:p>
            <a:pPr>
              <a:spcBef>
                <a:spcPct val="50000"/>
              </a:spcBef>
            </a:pPr>
            <a:r>
              <a:rPr lang="en-GB" dirty="0"/>
              <a:t>£200,000</a:t>
            </a:r>
          </a:p>
          <a:p>
            <a:pPr>
              <a:spcBef>
                <a:spcPct val="50000"/>
              </a:spcBef>
            </a:pPr>
            <a:r>
              <a:rPr lang="en-GB" dirty="0"/>
              <a:t>No garage</a:t>
            </a:r>
          </a:p>
          <a:p>
            <a:pPr>
              <a:spcBef>
                <a:spcPct val="50000"/>
              </a:spcBef>
            </a:pPr>
            <a:r>
              <a:rPr lang="en-GB" dirty="0" smtClean="0"/>
              <a:t>3 </a:t>
            </a:r>
            <a:r>
              <a:rPr lang="en-GB" dirty="0"/>
              <a:t>bedrooms</a:t>
            </a:r>
          </a:p>
          <a:p>
            <a:pPr>
              <a:spcBef>
                <a:spcPct val="50000"/>
              </a:spcBef>
            </a:pPr>
            <a:r>
              <a:rPr lang="en-GB" dirty="0"/>
              <a:t>No central heating</a:t>
            </a:r>
          </a:p>
          <a:p>
            <a:pPr>
              <a:spcBef>
                <a:spcPct val="50000"/>
              </a:spcBef>
            </a:pPr>
            <a:r>
              <a:rPr lang="en-GB" dirty="0"/>
              <a:t>Good repair</a:t>
            </a:r>
          </a:p>
          <a:p>
            <a:pPr>
              <a:spcBef>
                <a:spcPct val="50000"/>
              </a:spcBef>
            </a:pPr>
            <a:r>
              <a:rPr lang="en-GB" dirty="0"/>
              <a:t>No garden</a:t>
            </a:r>
          </a:p>
          <a:p>
            <a:pPr>
              <a:spcBef>
                <a:spcPct val="50000"/>
              </a:spcBef>
            </a:pPr>
            <a:r>
              <a:rPr lang="en-GB" dirty="0"/>
              <a:t>15 minutes to station</a:t>
            </a:r>
          </a:p>
        </p:txBody>
      </p:sp>
      <p:sp>
        <p:nvSpPr>
          <p:cNvPr id="32801" name="Text Box 33"/>
          <p:cNvSpPr txBox="1">
            <a:spLocks noChangeArrowheads="1"/>
          </p:cNvSpPr>
          <p:nvPr/>
        </p:nvSpPr>
        <p:spPr bwMode="auto">
          <a:xfrm>
            <a:off x="2051050" y="1196975"/>
            <a:ext cx="361950" cy="519113"/>
          </a:xfrm>
          <a:prstGeom prst="rect">
            <a:avLst/>
          </a:prstGeom>
          <a:noFill/>
          <a:ln w="9525">
            <a:noFill/>
            <a:miter lim="800000"/>
            <a:headEnd/>
            <a:tailEnd/>
          </a:ln>
          <a:effectLst/>
        </p:spPr>
        <p:txBody>
          <a:bodyPr wrap="none">
            <a:spAutoFit/>
          </a:bodyPr>
          <a:lstStyle/>
          <a:p>
            <a:r>
              <a:rPr lang="en-GB" sz="2800"/>
              <a:t>◔</a:t>
            </a:r>
          </a:p>
        </p:txBody>
      </p:sp>
      <p:sp>
        <p:nvSpPr>
          <p:cNvPr id="32802" name="Text Box 34"/>
          <p:cNvSpPr txBox="1">
            <a:spLocks noChangeArrowheads="1"/>
          </p:cNvSpPr>
          <p:nvPr/>
        </p:nvSpPr>
        <p:spPr bwMode="auto">
          <a:xfrm>
            <a:off x="7092950" y="1412875"/>
            <a:ext cx="361950" cy="519113"/>
          </a:xfrm>
          <a:prstGeom prst="rect">
            <a:avLst/>
          </a:prstGeom>
          <a:noFill/>
          <a:ln w="9525">
            <a:noFill/>
            <a:miter lim="800000"/>
            <a:headEnd/>
            <a:tailEnd/>
          </a:ln>
          <a:effectLst/>
        </p:spPr>
        <p:txBody>
          <a:bodyPr wrap="none">
            <a:spAutoFit/>
          </a:bodyPr>
          <a:lstStyle/>
          <a:p>
            <a:r>
              <a:rPr lang="en-GB" sz="2800">
                <a:solidFill>
                  <a:srgbClr val="000000"/>
                </a:solidFill>
              </a:rPr>
              <a:t>◔</a:t>
            </a:r>
          </a:p>
        </p:txBody>
      </p:sp>
      <p:sp>
        <p:nvSpPr>
          <p:cNvPr id="32803" name="Text Box 35"/>
          <p:cNvSpPr txBox="1">
            <a:spLocks noChangeArrowheads="1"/>
          </p:cNvSpPr>
          <p:nvPr/>
        </p:nvSpPr>
        <p:spPr bwMode="auto">
          <a:xfrm>
            <a:off x="4284663" y="908050"/>
            <a:ext cx="336550" cy="457200"/>
          </a:xfrm>
          <a:prstGeom prst="rect">
            <a:avLst/>
          </a:prstGeom>
          <a:noFill/>
          <a:ln w="9525">
            <a:noFill/>
            <a:miter lim="800000"/>
            <a:headEnd/>
            <a:tailEnd/>
          </a:ln>
          <a:effectLst/>
        </p:spPr>
        <p:txBody>
          <a:bodyPr wrap="none">
            <a:spAutoFit/>
          </a:bodyPr>
          <a:lstStyle/>
          <a:p>
            <a:pPr>
              <a:spcBef>
                <a:spcPct val="50000"/>
              </a:spcBef>
            </a:pPr>
            <a:r>
              <a:rPr lang="en-GB" sz="2400">
                <a:solidFill>
                  <a:srgbClr val="000000"/>
                </a:solidFill>
              </a:rPr>
              <a:t>◑</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fontScale="90000"/>
          </a:bodyPr>
          <a:lstStyle/>
          <a:p>
            <a:r>
              <a:rPr lang="en-GB"/>
              <a:t>Multidimensional Icons</a:t>
            </a:r>
          </a:p>
        </p:txBody>
      </p:sp>
      <p:sp>
        <p:nvSpPr>
          <p:cNvPr id="34819" name="Rectangle 3"/>
          <p:cNvSpPr>
            <a:spLocks noGrp="1" noChangeArrowheads="1"/>
          </p:cNvSpPr>
          <p:nvPr>
            <p:ph idx="1"/>
          </p:nvPr>
        </p:nvSpPr>
        <p:spPr>
          <a:xfrm>
            <a:off x="457200" y="1142984"/>
            <a:ext cx="8472518" cy="4286280"/>
          </a:xfrm>
        </p:spPr>
        <p:txBody>
          <a:bodyPr>
            <a:normAutofit fontScale="85000" lnSpcReduction="10000"/>
          </a:bodyPr>
          <a:lstStyle/>
          <a:p>
            <a:pPr>
              <a:lnSpc>
                <a:spcPct val="90000"/>
              </a:lnSpc>
            </a:pPr>
            <a:r>
              <a:rPr lang="en-GB" dirty="0"/>
              <a:t>These are very good for solving problems such as</a:t>
            </a:r>
          </a:p>
          <a:p>
            <a:pPr lvl="1">
              <a:lnSpc>
                <a:spcPct val="90000"/>
              </a:lnSpc>
            </a:pPr>
            <a:r>
              <a:rPr lang="en-GB" dirty="0"/>
              <a:t> </a:t>
            </a:r>
            <a:r>
              <a:rPr lang="en-GB" i="1" dirty="0"/>
              <a:t>You can spend up to £300,000 one accommodation but need somewhere with central heating and at least two bedrooms</a:t>
            </a:r>
          </a:p>
          <a:p>
            <a:pPr lvl="1">
              <a:lnSpc>
                <a:spcPct val="90000"/>
              </a:lnSpc>
            </a:pPr>
            <a:r>
              <a:rPr lang="en-GB" i="1" dirty="0"/>
              <a:t>Find the cheapest place you can with 3 bedrooms within 15 minutes of the station</a:t>
            </a:r>
          </a:p>
          <a:p>
            <a:pPr>
              <a:lnSpc>
                <a:spcPct val="90000"/>
              </a:lnSpc>
            </a:pPr>
            <a:endParaRPr lang="en-GB" dirty="0" smtClean="0"/>
          </a:p>
          <a:p>
            <a:pPr>
              <a:lnSpc>
                <a:spcPct val="90000"/>
              </a:lnSpc>
            </a:pPr>
            <a:r>
              <a:rPr lang="en-GB" dirty="0" smtClean="0"/>
              <a:t>One </a:t>
            </a:r>
            <a:r>
              <a:rPr lang="en-GB" dirty="0"/>
              <a:t>significant advantage is that the icons look like the things they represent, unlike faces and geological </a:t>
            </a:r>
            <a:r>
              <a:rPr lang="en-GB" dirty="0" smtClean="0"/>
              <a:t>data</a:t>
            </a:r>
          </a:p>
          <a:p>
            <a:pPr>
              <a:lnSpc>
                <a:spcPct val="90000"/>
              </a:lnSpc>
            </a:pPr>
            <a:endParaRPr lang="en-GB" dirty="0" smtClean="0"/>
          </a:p>
          <a:p>
            <a:pPr>
              <a:lnSpc>
                <a:spcPct val="90000"/>
              </a:lnSpc>
            </a:pPr>
            <a:r>
              <a:rPr lang="en-GB" dirty="0" smtClean="0"/>
              <a:t>In general when using icons try to make them look like the thing they represent, as familiar associations make it easier for the viewer to recognise and remember them</a:t>
            </a:r>
            <a:endParaRPr lang="en-GB" dirty="0"/>
          </a:p>
        </p:txBody>
      </p:sp>
      <p:sp>
        <p:nvSpPr>
          <p:cNvPr id="6" name="Slide Number Placeholder 5"/>
          <p:cNvSpPr>
            <a:spLocks noGrp="1"/>
          </p:cNvSpPr>
          <p:nvPr>
            <p:ph type="sldNum" sz="quarter" idx="12"/>
          </p:nvPr>
        </p:nvSpPr>
        <p:spPr/>
        <p:txBody>
          <a:bodyPr/>
          <a:lstStyle/>
          <a:p>
            <a:fld id="{722CF217-52CC-4D3C-85E4-FD8711DB6BFB}" type="slidenum">
              <a:rPr lang="en-GB"/>
              <a:pPr/>
              <a:t>16</a:t>
            </a:fld>
            <a:endParaRPr lang="en-GB"/>
          </a:p>
        </p:txBody>
      </p:sp>
      <p:pic>
        <p:nvPicPr>
          <p:cNvPr id="66562" name="Picture 2" descr="Sunny d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212725"/>
            <a:ext cx="457200" cy="457200"/>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p:cNvGrpSpPr/>
          <p:nvPr/>
        </p:nvGrpSpPr>
        <p:grpSpPr>
          <a:xfrm>
            <a:off x="980906" y="5497265"/>
            <a:ext cx="7191494" cy="724403"/>
            <a:chOff x="755576" y="5497265"/>
            <a:chExt cx="7191494" cy="724403"/>
          </a:xfrm>
        </p:grpSpPr>
        <p:pic>
          <p:nvPicPr>
            <p:cNvPr id="665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76" y="5499744"/>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7146" y="5497265"/>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5"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67622" y="5499744"/>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6"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27226" y="5499744"/>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7"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47306" y="5499744"/>
              <a:ext cx="721924" cy="7219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8"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87701" y="5499743"/>
              <a:ext cx="719445" cy="7194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69" name="Picture 9"/>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69230" y="5497265"/>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71" name="Picture 11"/>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789310" y="5497265"/>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72" name="Picture 1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509390" y="5497265"/>
              <a:ext cx="720080" cy="720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6575" name="Picture 15"/>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229469" y="5499743"/>
              <a:ext cx="717601" cy="7176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normAutofit fontScale="90000"/>
          </a:bodyPr>
          <a:lstStyle/>
          <a:p>
            <a:r>
              <a:rPr lang="en-GB"/>
              <a:t>Spatiality</a:t>
            </a:r>
          </a:p>
        </p:txBody>
      </p:sp>
      <p:sp>
        <p:nvSpPr>
          <p:cNvPr id="36867" name="Rectangle 3"/>
          <p:cNvSpPr>
            <a:spLocks noGrp="1" noChangeArrowheads="1"/>
          </p:cNvSpPr>
          <p:nvPr>
            <p:ph idx="1"/>
          </p:nvPr>
        </p:nvSpPr>
        <p:spPr>
          <a:xfrm>
            <a:off x="457200" y="1142984"/>
            <a:ext cx="8472518" cy="5286412"/>
          </a:xfrm>
        </p:spPr>
        <p:txBody>
          <a:bodyPr>
            <a:normAutofit/>
          </a:bodyPr>
          <a:lstStyle/>
          <a:p>
            <a:pPr>
              <a:lnSpc>
                <a:spcPct val="90000"/>
              </a:lnSpc>
            </a:pPr>
            <a:r>
              <a:rPr lang="en-GB" sz="2400" dirty="0"/>
              <a:t>If you are arranging the books on your bookshelves you will probably do it either by alphabetical order of author or by subject</a:t>
            </a:r>
          </a:p>
          <a:p>
            <a:pPr>
              <a:lnSpc>
                <a:spcPct val="90000"/>
              </a:lnSpc>
            </a:pPr>
            <a:r>
              <a:rPr lang="en-GB" sz="2400" dirty="0"/>
              <a:t>The writer Alastair Cooke organised his by location – books on Florida were in the bottom right, books on Texas in the bottom left, and books on California at waist height on the </a:t>
            </a:r>
            <a:r>
              <a:rPr lang="en-GB" sz="2400" dirty="0" smtClean="0"/>
              <a:t>left</a:t>
            </a:r>
          </a:p>
          <a:p>
            <a:pPr>
              <a:lnSpc>
                <a:spcPct val="90000"/>
              </a:lnSpc>
            </a:pPr>
            <a:r>
              <a:rPr lang="en-GB" sz="2400" dirty="0" smtClean="0"/>
              <a:t>Human beings generally have excellent spatial memory</a:t>
            </a:r>
          </a:p>
          <a:p>
            <a:pPr>
              <a:lnSpc>
                <a:spcPct val="90000"/>
              </a:lnSpc>
            </a:pPr>
            <a:r>
              <a:rPr lang="en-GB" sz="2400" dirty="0" smtClean="0"/>
              <a:t>Even if your desk looks a mess you probably still have an idea where everything is – an internal model</a:t>
            </a:r>
          </a:p>
          <a:p>
            <a:pPr>
              <a:lnSpc>
                <a:spcPct val="90000"/>
              </a:lnSpc>
            </a:pPr>
            <a:r>
              <a:rPr lang="en-GB" sz="2400" dirty="0" smtClean="0"/>
              <a:t>Different piles of paper on a desk have different significances</a:t>
            </a:r>
          </a:p>
          <a:p>
            <a:pPr>
              <a:lnSpc>
                <a:spcPct val="90000"/>
              </a:lnSpc>
            </a:pPr>
            <a:r>
              <a:rPr lang="en-GB" sz="2400" dirty="0" smtClean="0"/>
              <a:t>Visualisation using spatial internal models is probably the oldest memory aid (Plato)</a:t>
            </a:r>
          </a:p>
        </p:txBody>
      </p:sp>
      <p:sp>
        <p:nvSpPr>
          <p:cNvPr id="6" name="Slide Number Placeholder 5"/>
          <p:cNvSpPr>
            <a:spLocks noGrp="1"/>
          </p:cNvSpPr>
          <p:nvPr>
            <p:ph type="sldNum" sz="quarter" idx="12"/>
          </p:nvPr>
        </p:nvSpPr>
        <p:spPr/>
        <p:txBody>
          <a:bodyPr/>
          <a:lstStyle/>
          <a:p>
            <a:fld id="{00D7E640-1C17-48D7-A411-DDFD7699E863}" type="slidenum">
              <a:rPr lang="en-GB"/>
              <a:pPr/>
              <a:t>17</a:t>
            </a:fld>
            <a:endParaRPr lang="en-GB"/>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ormAutofit fontScale="90000"/>
          </a:bodyPr>
          <a:lstStyle/>
          <a:p>
            <a:r>
              <a:rPr lang="en-GB"/>
              <a:t>Patterns</a:t>
            </a:r>
          </a:p>
        </p:txBody>
      </p:sp>
      <p:sp>
        <p:nvSpPr>
          <p:cNvPr id="57347" name="Rectangle 3"/>
          <p:cNvSpPr>
            <a:spLocks noGrp="1" noChangeArrowheads="1"/>
          </p:cNvSpPr>
          <p:nvPr>
            <p:ph idx="1"/>
          </p:nvPr>
        </p:nvSpPr>
        <p:spPr/>
        <p:txBody>
          <a:bodyPr>
            <a:normAutofit/>
          </a:bodyPr>
          <a:lstStyle/>
          <a:p>
            <a:r>
              <a:rPr lang="en-GB" sz="2400" dirty="0"/>
              <a:t>Patterns are a valuable encoding technique particularly when combined with other techniques</a:t>
            </a:r>
          </a:p>
          <a:p>
            <a:endParaRPr lang="en-GB" sz="2400" dirty="0"/>
          </a:p>
          <a:p>
            <a:r>
              <a:rPr lang="en-GB" sz="2400" dirty="0"/>
              <a:t>Humans are generally very good at picking out patterns…</a:t>
            </a:r>
          </a:p>
        </p:txBody>
      </p:sp>
      <p:sp>
        <p:nvSpPr>
          <p:cNvPr id="6" name="Slide Number Placeholder 5"/>
          <p:cNvSpPr>
            <a:spLocks noGrp="1"/>
          </p:cNvSpPr>
          <p:nvPr>
            <p:ph type="sldNum" sz="quarter" idx="12"/>
          </p:nvPr>
        </p:nvSpPr>
        <p:spPr/>
        <p:txBody>
          <a:bodyPr/>
          <a:lstStyle/>
          <a:p>
            <a:fld id="{E61F8514-F2D7-476A-B1F0-D5528194A969}" type="slidenum">
              <a:rPr lang="en-GB"/>
              <a:pPr/>
              <a:t>18</a:t>
            </a:fld>
            <a:endParaRPr lang="en-GB"/>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 name="Slide Number Placeholder 3"/>
          <p:cNvSpPr>
            <a:spLocks noGrp="1"/>
          </p:cNvSpPr>
          <p:nvPr>
            <p:ph type="sldNum" sz="quarter" idx="12"/>
          </p:nvPr>
        </p:nvSpPr>
        <p:spPr/>
        <p:txBody>
          <a:bodyPr/>
          <a:lstStyle/>
          <a:p>
            <a:fld id="{F9370940-0ABB-404E-87F3-39C846D6B626}" type="slidenum">
              <a:rPr lang="en-GB"/>
              <a:pPr/>
              <a:t>19</a:t>
            </a:fld>
            <a:endParaRPr lang="en-GB"/>
          </a:p>
        </p:txBody>
      </p:sp>
      <p:sp>
        <p:nvSpPr>
          <p:cNvPr id="23" name="Date Placeholder 1"/>
          <p:cNvSpPr>
            <a:spLocks noGrp="1"/>
          </p:cNvSpPr>
          <p:nvPr>
            <p:ph type="dt" sz="half" idx="4294967295"/>
          </p:nvPr>
        </p:nvSpPr>
        <p:spPr>
          <a:xfrm>
            <a:off x="0" y="6421438"/>
            <a:ext cx="2133600" cy="365125"/>
          </a:xfrm>
          <a:prstGeom prst="rect">
            <a:avLst/>
          </a:prstGeom>
        </p:spPr>
        <p:txBody>
          <a:bodyPr/>
          <a:lstStyle/>
          <a:p>
            <a:r>
              <a:rPr lang="en-GB"/>
              <a:t>Dr Nik Whitehead</a:t>
            </a:r>
          </a:p>
        </p:txBody>
      </p:sp>
      <p:sp>
        <p:nvSpPr>
          <p:cNvPr id="59394" name="Oval 2"/>
          <p:cNvSpPr>
            <a:spLocks noChangeArrowheads="1"/>
          </p:cNvSpPr>
          <p:nvPr/>
        </p:nvSpPr>
        <p:spPr bwMode="auto">
          <a:xfrm>
            <a:off x="2124075" y="191611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5" name="Oval 3"/>
          <p:cNvSpPr>
            <a:spLocks noChangeArrowheads="1"/>
          </p:cNvSpPr>
          <p:nvPr/>
        </p:nvSpPr>
        <p:spPr bwMode="auto">
          <a:xfrm>
            <a:off x="7451725" y="328453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6" name="Oval 4"/>
          <p:cNvSpPr>
            <a:spLocks noChangeArrowheads="1"/>
          </p:cNvSpPr>
          <p:nvPr/>
        </p:nvSpPr>
        <p:spPr bwMode="auto">
          <a:xfrm>
            <a:off x="755650" y="40767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7" name="Oval 5"/>
          <p:cNvSpPr>
            <a:spLocks noChangeArrowheads="1"/>
          </p:cNvSpPr>
          <p:nvPr/>
        </p:nvSpPr>
        <p:spPr bwMode="auto">
          <a:xfrm>
            <a:off x="1547813" y="27813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8" name="Oval 6"/>
          <p:cNvSpPr>
            <a:spLocks noChangeArrowheads="1"/>
          </p:cNvSpPr>
          <p:nvPr/>
        </p:nvSpPr>
        <p:spPr bwMode="auto">
          <a:xfrm>
            <a:off x="5580063" y="105251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399" name="Oval 7"/>
          <p:cNvSpPr>
            <a:spLocks noChangeArrowheads="1"/>
          </p:cNvSpPr>
          <p:nvPr/>
        </p:nvSpPr>
        <p:spPr bwMode="auto">
          <a:xfrm>
            <a:off x="1692275" y="40767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0" name="Oval 8"/>
          <p:cNvSpPr>
            <a:spLocks noChangeArrowheads="1"/>
          </p:cNvSpPr>
          <p:nvPr/>
        </p:nvSpPr>
        <p:spPr bwMode="auto">
          <a:xfrm>
            <a:off x="6659563" y="4365625"/>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1" name="Oval 9"/>
          <p:cNvSpPr>
            <a:spLocks noChangeArrowheads="1"/>
          </p:cNvSpPr>
          <p:nvPr/>
        </p:nvSpPr>
        <p:spPr bwMode="auto">
          <a:xfrm>
            <a:off x="5724525" y="508476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2" name="Oval 10"/>
          <p:cNvSpPr>
            <a:spLocks noChangeArrowheads="1"/>
          </p:cNvSpPr>
          <p:nvPr/>
        </p:nvSpPr>
        <p:spPr bwMode="auto">
          <a:xfrm>
            <a:off x="7812088" y="191611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3" name="Oval 11"/>
          <p:cNvSpPr>
            <a:spLocks noChangeArrowheads="1"/>
          </p:cNvSpPr>
          <p:nvPr/>
        </p:nvSpPr>
        <p:spPr bwMode="auto">
          <a:xfrm>
            <a:off x="6732588" y="981075"/>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4" name="Oval 12"/>
          <p:cNvSpPr>
            <a:spLocks noChangeArrowheads="1"/>
          </p:cNvSpPr>
          <p:nvPr/>
        </p:nvSpPr>
        <p:spPr bwMode="auto">
          <a:xfrm>
            <a:off x="3276600" y="40767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5" name="Oval 13"/>
          <p:cNvSpPr>
            <a:spLocks noChangeArrowheads="1"/>
          </p:cNvSpPr>
          <p:nvPr/>
        </p:nvSpPr>
        <p:spPr bwMode="auto">
          <a:xfrm>
            <a:off x="2700338" y="573405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6" name="Oval 14"/>
          <p:cNvSpPr>
            <a:spLocks noChangeArrowheads="1"/>
          </p:cNvSpPr>
          <p:nvPr/>
        </p:nvSpPr>
        <p:spPr bwMode="auto">
          <a:xfrm>
            <a:off x="2771775" y="90805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7" name="Oval 15"/>
          <p:cNvSpPr>
            <a:spLocks noChangeArrowheads="1"/>
          </p:cNvSpPr>
          <p:nvPr/>
        </p:nvSpPr>
        <p:spPr bwMode="auto">
          <a:xfrm>
            <a:off x="4859338" y="177323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8" name="Oval 16"/>
          <p:cNvSpPr>
            <a:spLocks noChangeArrowheads="1"/>
          </p:cNvSpPr>
          <p:nvPr/>
        </p:nvSpPr>
        <p:spPr bwMode="auto">
          <a:xfrm>
            <a:off x="2700338" y="4076700"/>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09" name="Oval 17"/>
          <p:cNvSpPr>
            <a:spLocks noChangeArrowheads="1"/>
          </p:cNvSpPr>
          <p:nvPr/>
        </p:nvSpPr>
        <p:spPr bwMode="auto">
          <a:xfrm>
            <a:off x="2700338" y="4868863"/>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0" name="Oval 18"/>
          <p:cNvSpPr>
            <a:spLocks noChangeArrowheads="1"/>
          </p:cNvSpPr>
          <p:nvPr/>
        </p:nvSpPr>
        <p:spPr bwMode="auto">
          <a:xfrm>
            <a:off x="2700338" y="350043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1" name="Oval 19"/>
          <p:cNvSpPr>
            <a:spLocks noChangeArrowheads="1"/>
          </p:cNvSpPr>
          <p:nvPr/>
        </p:nvSpPr>
        <p:spPr bwMode="auto">
          <a:xfrm>
            <a:off x="4932363" y="580548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2" name="Oval 20"/>
          <p:cNvSpPr>
            <a:spLocks noChangeArrowheads="1"/>
          </p:cNvSpPr>
          <p:nvPr/>
        </p:nvSpPr>
        <p:spPr bwMode="auto">
          <a:xfrm>
            <a:off x="5940425" y="580548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3" name="Oval 21"/>
          <p:cNvSpPr>
            <a:spLocks noChangeArrowheads="1"/>
          </p:cNvSpPr>
          <p:nvPr/>
        </p:nvSpPr>
        <p:spPr bwMode="auto">
          <a:xfrm>
            <a:off x="7019925" y="580548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59414" name="Oval 22"/>
          <p:cNvSpPr>
            <a:spLocks noChangeArrowheads="1"/>
          </p:cNvSpPr>
          <p:nvPr/>
        </p:nvSpPr>
        <p:spPr bwMode="auto">
          <a:xfrm>
            <a:off x="8027988" y="5805488"/>
            <a:ext cx="215900" cy="215900"/>
          </a:xfrm>
          <a:prstGeom prst="ellipse">
            <a:avLst/>
          </a:prstGeom>
          <a:solidFill>
            <a:schemeClr val="accent1"/>
          </a:solidFill>
          <a:ln w="9525">
            <a:solidFill>
              <a:schemeClr val="tx1"/>
            </a:solidFill>
            <a:round/>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9635" name="Picture 3"/>
          <p:cNvPicPr>
            <a:picLocks noChangeAspect="1" noChangeArrowheads="1"/>
          </p:cNvPicPr>
          <p:nvPr/>
        </p:nvPicPr>
        <p:blipFill>
          <a:blip r:embed="rId3" cstate="print"/>
          <a:srcRect/>
          <a:stretch>
            <a:fillRect/>
          </a:stretch>
        </p:blipFill>
        <p:spPr bwMode="auto">
          <a:xfrm>
            <a:off x="1593507" y="138653"/>
            <a:ext cx="6264641" cy="6290743"/>
          </a:xfrm>
          <a:prstGeom prst="rect">
            <a:avLst/>
          </a:prstGeom>
          <a:noFill/>
          <a:ln w="9525">
            <a:noFill/>
            <a:miter lim="800000"/>
            <a:headEnd/>
            <a:tailEnd/>
          </a:ln>
        </p:spPr>
      </p:pic>
      <p:pic>
        <p:nvPicPr>
          <p:cNvPr id="69634" name="Picture 2"/>
          <p:cNvPicPr>
            <a:picLocks noChangeAspect="1" noChangeArrowheads="1"/>
          </p:cNvPicPr>
          <p:nvPr/>
        </p:nvPicPr>
        <p:blipFill>
          <a:blip r:embed="rId4" cstate="print"/>
          <a:srcRect/>
          <a:stretch>
            <a:fillRect/>
          </a:stretch>
        </p:blipFill>
        <p:spPr bwMode="auto">
          <a:xfrm>
            <a:off x="1571604" y="140752"/>
            <a:ext cx="6286544" cy="6299641"/>
          </a:xfrm>
          <a:prstGeom prst="rect">
            <a:avLst/>
          </a:prstGeom>
          <a:noFill/>
          <a:ln w="9525">
            <a:noFill/>
            <a:miter lim="800000"/>
            <a:headEnd/>
            <a:tailEnd/>
          </a:ln>
        </p:spPr>
      </p:pic>
      <p:sp>
        <p:nvSpPr>
          <p:cNvPr id="31" name="Slide Number Placeholder 3"/>
          <p:cNvSpPr>
            <a:spLocks noGrp="1"/>
          </p:cNvSpPr>
          <p:nvPr>
            <p:ph type="sldNum" sz="quarter" idx="12"/>
          </p:nvPr>
        </p:nvSpPr>
        <p:spPr/>
        <p:txBody>
          <a:bodyPr/>
          <a:lstStyle/>
          <a:p>
            <a:fld id="{000007CC-2D87-49A3-8A43-D0C409B6FC03}" type="slidenum">
              <a:rPr lang="en-GB"/>
              <a:pPr/>
              <a:t>20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normAutofit fontScale="90000"/>
          </a:bodyPr>
          <a:lstStyle/>
          <a:p>
            <a:r>
              <a:rPr lang="en-GB"/>
              <a:t>Patterns</a:t>
            </a:r>
          </a:p>
        </p:txBody>
      </p:sp>
      <p:sp>
        <p:nvSpPr>
          <p:cNvPr id="63491" name="Rectangle 3"/>
          <p:cNvSpPr>
            <a:spLocks noGrp="1" noChangeArrowheads="1"/>
          </p:cNvSpPr>
          <p:nvPr>
            <p:ph idx="1"/>
          </p:nvPr>
        </p:nvSpPr>
        <p:spPr/>
        <p:txBody>
          <a:bodyPr>
            <a:normAutofit/>
          </a:bodyPr>
          <a:lstStyle/>
          <a:p>
            <a:r>
              <a:rPr lang="en-GB" sz="2400" dirty="0"/>
              <a:t>Humans are particularly good at filling in the gaps to see patterns</a:t>
            </a:r>
          </a:p>
          <a:p>
            <a:endParaRPr lang="en-GB" sz="2400" dirty="0" smtClean="0"/>
          </a:p>
          <a:p>
            <a:r>
              <a:rPr lang="en-GB" sz="2400" dirty="0" smtClean="0"/>
              <a:t>Suppose </a:t>
            </a:r>
            <a:r>
              <a:rPr lang="en-GB" sz="2400" dirty="0"/>
              <a:t>a company begins to produce a new piece of hardware and notes the failure rate in terms of months in service (MIS) and month of production (MOP)</a:t>
            </a:r>
          </a:p>
          <a:p>
            <a:endParaRPr lang="en-GB" sz="2400" dirty="0" smtClean="0"/>
          </a:p>
          <a:p>
            <a:r>
              <a:rPr lang="en-GB" sz="2400" dirty="0" smtClean="0"/>
              <a:t>Can </a:t>
            </a:r>
            <a:r>
              <a:rPr lang="en-GB" sz="2400" dirty="0"/>
              <a:t>this tell us anything about the production process?</a:t>
            </a:r>
          </a:p>
        </p:txBody>
      </p:sp>
      <p:sp>
        <p:nvSpPr>
          <p:cNvPr id="6" name="Slide Number Placeholder 5"/>
          <p:cNvSpPr>
            <a:spLocks noGrp="1"/>
          </p:cNvSpPr>
          <p:nvPr>
            <p:ph type="sldNum" sz="quarter" idx="12"/>
          </p:nvPr>
        </p:nvSpPr>
        <p:spPr/>
        <p:txBody>
          <a:bodyPr/>
          <a:lstStyle/>
          <a:p>
            <a:fld id="{0FECF58B-EA7E-4576-8CA9-7E332AE96201}" type="slidenum">
              <a:rPr lang="en-GB"/>
              <a:pPr/>
              <a:t>21</a:t>
            </a:fld>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5538" name="Object 2"/>
          <p:cNvGraphicFramePr>
            <a:graphicFrameLocks noGrp="1" noChangeAspect="1"/>
          </p:cNvGraphicFramePr>
          <p:nvPr>
            <p:ph/>
          </p:nvPr>
        </p:nvGraphicFramePr>
        <p:xfrm>
          <a:off x="458788" y="280988"/>
          <a:ext cx="8202612" cy="5838825"/>
        </p:xfrm>
        <a:graphic>
          <a:graphicData uri="http://schemas.openxmlformats.org/presentationml/2006/ole">
            <mc:AlternateContent xmlns:mc="http://schemas.openxmlformats.org/markup-compatibility/2006">
              <mc:Choice xmlns:v="urn:schemas-microsoft-com:vml" Requires="v">
                <p:oleObj spid="_x0000_s65543" name="Chart" r:id="rId4" imgW="8229600" imgH="5857920" progId="MSGraph.Chart.8">
                  <p:embed followColorScheme="full"/>
                </p:oleObj>
              </mc:Choice>
              <mc:Fallback>
                <p:oleObj name="Chart" r:id="rId4" imgW="8229600" imgH="5857920" progId="MSGraph.Chart.8">
                  <p:embed followColorScheme="full"/>
                  <p:pic>
                    <p:nvPicPr>
                      <p:cNvPr id="0" name="Picture 2"/>
                      <p:cNvPicPr>
                        <a:picLocks noChangeAspect="1" noChangeArrowheads="1"/>
                      </p:cNvPicPr>
                      <p:nvPr/>
                    </p:nvPicPr>
                    <p:blipFill>
                      <a:blip r:embed="rId5"/>
                      <a:srcRect/>
                      <a:stretch>
                        <a:fillRect/>
                      </a:stretch>
                    </p:blipFill>
                    <p:spPr bwMode="auto">
                      <a:xfrm>
                        <a:off x="458788" y="280988"/>
                        <a:ext cx="8202612" cy="58388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Slide Number Placeholder 4"/>
          <p:cNvSpPr>
            <a:spLocks noGrp="1"/>
          </p:cNvSpPr>
          <p:nvPr>
            <p:ph type="sldNum" sz="quarter" idx="12"/>
          </p:nvPr>
        </p:nvSpPr>
        <p:spPr/>
        <p:txBody>
          <a:bodyPr/>
          <a:lstStyle/>
          <a:p>
            <a:fld id="{28AFA8AA-DDDF-406E-B5A5-E450AE4B3910}" type="slidenum">
              <a:rPr lang="en-GB"/>
              <a:pPr/>
              <a:t>22</a:t>
            </a:fld>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normAutofit fontScale="90000"/>
          </a:bodyPr>
          <a:lstStyle/>
          <a:p>
            <a:r>
              <a:rPr lang="en-GB"/>
              <a:t>Patterns</a:t>
            </a:r>
          </a:p>
        </p:txBody>
      </p:sp>
      <p:sp>
        <p:nvSpPr>
          <p:cNvPr id="69635" name="Rectangle 3"/>
          <p:cNvSpPr>
            <a:spLocks noGrp="1" noChangeArrowheads="1"/>
          </p:cNvSpPr>
          <p:nvPr>
            <p:ph idx="1"/>
          </p:nvPr>
        </p:nvSpPr>
        <p:spPr/>
        <p:txBody>
          <a:bodyPr>
            <a:normAutofit/>
          </a:bodyPr>
          <a:lstStyle/>
          <a:p>
            <a:r>
              <a:rPr lang="en-GB" sz="2400" dirty="0"/>
              <a:t>Human pattern recognition is also useful in social interaction</a:t>
            </a:r>
          </a:p>
          <a:p>
            <a:r>
              <a:rPr lang="en-GB" sz="2400" dirty="0"/>
              <a:t>Current internet chat environments do not show many social clues</a:t>
            </a:r>
          </a:p>
          <a:p>
            <a:r>
              <a:rPr lang="en-GB" sz="2400" dirty="0"/>
              <a:t>For instance, someone listening to a discussion (lurking) is invisible and so may feel that they need to post a ‘hello’ message</a:t>
            </a:r>
          </a:p>
        </p:txBody>
      </p:sp>
      <p:sp>
        <p:nvSpPr>
          <p:cNvPr id="6" name="Slide Number Placeholder 5"/>
          <p:cNvSpPr>
            <a:spLocks noGrp="1"/>
          </p:cNvSpPr>
          <p:nvPr>
            <p:ph type="sldNum" sz="quarter" idx="12"/>
          </p:nvPr>
        </p:nvSpPr>
        <p:spPr/>
        <p:txBody>
          <a:bodyPr/>
          <a:lstStyle/>
          <a:p>
            <a:fld id="{5EA9CA57-8AFE-4B58-A631-AEBCE9943B07}" type="slidenum">
              <a:rPr lang="en-GB"/>
              <a:pPr/>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fontScale="90000"/>
          </a:bodyPr>
          <a:lstStyle/>
          <a:p>
            <a:r>
              <a:rPr lang="en-GB"/>
              <a:t>Chat Circles</a:t>
            </a:r>
          </a:p>
        </p:txBody>
      </p:sp>
      <p:sp>
        <p:nvSpPr>
          <p:cNvPr id="23" name="Slide Number Placeholder 4"/>
          <p:cNvSpPr>
            <a:spLocks noGrp="1"/>
          </p:cNvSpPr>
          <p:nvPr>
            <p:ph type="sldNum" sz="quarter" idx="12"/>
          </p:nvPr>
        </p:nvSpPr>
        <p:spPr/>
        <p:txBody>
          <a:bodyPr/>
          <a:lstStyle/>
          <a:p>
            <a:fld id="{904E1A51-4FC2-4483-947D-B7FD314615C2}" type="slidenum">
              <a:rPr lang="en-GB"/>
              <a:pPr/>
              <a:t>24</a:t>
            </a:fld>
            <a:endParaRPr lang="en-GB"/>
          </a:p>
        </p:txBody>
      </p:sp>
      <p:sp>
        <p:nvSpPr>
          <p:cNvPr id="71683" name="Oval 3"/>
          <p:cNvSpPr>
            <a:spLocks noChangeArrowheads="1"/>
          </p:cNvSpPr>
          <p:nvPr/>
        </p:nvSpPr>
        <p:spPr bwMode="auto">
          <a:xfrm>
            <a:off x="1187450" y="2276475"/>
            <a:ext cx="2016125" cy="2016125"/>
          </a:xfrm>
          <a:prstGeom prst="ellipse">
            <a:avLst/>
          </a:prstGeom>
          <a:solidFill>
            <a:schemeClr val="folHlink"/>
          </a:solidFill>
          <a:ln w="9525">
            <a:solidFill>
              <a:schemeClr val="tx1"/>
            </a:solidFill>
            <a:round/>
            <a:headEnd/>
            <a:tailEnd/>
          </a:ln>
          <a:effectLst/>
        </p:spPr>
        <p:txBody>
          <a:bodyPr wrap="none" anchor="ctr"/>
          <a:lstStyle/>
          <a:p>
            <a:pPr algn="ctr"/>
            <a:endParaRPr lang="en-US"/>
          </a:p>
        </p:txBody>
      </p:sp>
      <p:sp>
        <p:nvSpPr>
          <p:cNvPr id="71684" name="Text Box 4"/>
          <p:cNvSpPr txBox="1">
            <a:spLocks noChangeArrowheads="1"/>
          </p:cNvSpPr>
          <p:nvPr/>
        </p:nvSpPr>
        <p:spPr bwMode="auto">
          <a:xfrm>
            <a:off x="1428728" y="2857496"/>
            <a:ext cx="1582484" cy="923330"/>
          </a:xfrm>
          <a:prstGeom prst="rect">
            <a:avLst/>
          </a:prstGeom>
          <a:noFill/>
          <a:ln w="9525">
            <a:noFill/>
            <a:miter lim="800000"/>
            <a:headEnd/>
            <a:tailEnd/>
          </a:ln>
          <a:effectLst/>
        </p:spPr>
        <p:txBody>
          <a:bodyPr wrap="none">
            <a:spAutoFit/>
          </a:bodyPr>
          <a:lstStyle/>
          <a:p>
            <a:r>
              <a:rPr lang="en-GB" dirty="0"/>
              <a:t>No, I was at</a:t>
            </a:r>
          </a:p>
          <a:p>
            <a:r>
              <a:rPr lang="en-GB" dirty="0"/>
              <a:t>the </a:t>
            </a:r>
            <a:r>
              <a:rPr lang="en-GB" dirty="0" err="1" smtClean="0"/>
              <a:t>Sigur</a:t>
            </a:r>
            <a:r>
              <a:rPr lang="en-GB" dirty="0" smtClean="0"/>
              <a:t> </a:t>
            </a:r>
            <a:r>
              <a:rPr lang="en-GB" dirty="0" err="1" smtClean="0"/>
              <a:t>Rós</a:t>
            </a:r>
            <a:endParaRPr lang="en-GB" dirty="0"/>
          </a:p>
          <a:p>
            <a:r>
              <a:rPr lang="en-GB" dirty="0"/>
              <a:t>concert</a:t>
            </a:r>
          </a:p>
        </p:txBody>
      </p:sp>
      <p:sp>
        <p:nvSpPr>
          <p:cNvPr id="71685" name="Oval 5"/>
          <p:cNvSpPr>
            <a:spLocks noChangeArrowheads="1"/>
          </p:cNvSpPr>
          <p:nvPr/>
        </p:nvSpPr>
        <p:spPr bwMode="auto">
          <a:xfrm>
            <a:off x="5148263" y="2565400"/>
            <a:ext cx="1511300" cy="1511300"/>
          </a:xfrm>
          <a:prstGeom prst="ellipse">
            <a:avLst/>
          </a:prstGeom>
          <a:solidFill>
            <a:schemeClr val="accent2">
              <a:lumMod val="60000"/>
              <a:lumOff val="40000"/>
            </a:schemeClr>
          </a:solidFill>
          <a:ln w="9525">
            <a:solidFill>
              <a:schemeClr val="tx1"/>
            </a:solidFill>
            <a:round/>
            <a:headEnd/>
            <a:tailEnd/>
          </a:ln>
          <a:effectLst/>
        </p:spPr>
        <p:txBody>
          <a:bodyPr wrap="none" anchor="ctr"/>
          <a:lstStyle/>
          <a:p>
            <a:pPr algn="ctr"/>
            <a:endParaRPr lang="en-US" dirty="0"/>
          </a:p>
        </p:txBody>
      </p:sp>
      <p:sp>
        <p:nvSpPr>
          <p:cNvPr id="71686" name="Text Box 6"/>
          <p:cNvSpPr txBox="1">
            <a:spLocks noChangeArrowheads="1"/>
          </p:cNvSpPr>
          <p:nvPr/>
        </p:nvSpPr>
        <p:spPr bwMode="auto">
          <a:xfrm>
            <a:off x="5151438" y="2873375"/>
            <a:ext cx="1581150" cy="915988"/>
          </a:xfrm>
          <a:prstGeom prst="rect">
            <a:avLst/>
          </a:prstGeom>
          <a:noFill/>
          <a:ln w="9525">
            <a:noFill/>
            <a:miter lim="800000"/>
            <a:headEnd/>
            <a:tailEnd/>
          </a:ln>
          <a:effectLst/>
        </p:spPr>
        <p:txBody>
          <a:bodyPr wrap="none">
            <a:spAutoFit/>
          </a:bodyPr>
          <a:lstStyle/>
          <a:p>
            <a:r>
              <a:rPr lang="en-GB" dirty="0"/>
              <a:t>Did you see</a:t>
            </a:r>
          </a:p>
          <a:p>
            <a:r>
              <a:rPr lang="en-GB" dirty="0" smtClean="0"/>
              <a:t>Strictly on</a:t>
            </a:r>
            <a:endParaRPr lang="en-GB" dirty="0"/>
          </a:p>
          <a:p>
            <a:r>
              <a:rPr lang="en-GB" dirty="0"/>
              <a:t>TV last night?</a:t>
            </a:r>
          </a:p>
        </p:txBody>
      </p:sp>
      <p:sp>
        <p:nvSpPr>
          <p:cNvPr id="71687" name="Oval 7"/>
          <p:cNvSpPr>
            <a:spLocks noChangeArrowheads="1"/>
          </p:cNvSpPr>
          <p:nvPr/>
        </p:nvSpPr>
        <p:spPr bwMode="auto">
          <a:xfrm>
            <a:off x="2771775" y="3716338"/>
            <a:ext cx="2232025" cy="2232025"/>
          </a:xfrm>
          <a:prstGeom prst="ellipse">
            <a:avLst/>
          </a:prstGeom>
          <a:solidFill>
            <a:schemeClr val="accent3">
              <a:lumMod val="60000"/>
              <a:lumOff val="40000"/>
            </a:schemeClr>
          </a:solidFill>
          <a:ln w="9525">
            <a:solidFill>
              <a:schemeClr val="tx1"/>
            </a:solidFill>
            <a:round/>
            <a:headEnd/>
            <a:tailEnd/>
          </a:ln>
          <a:effectLst/>
        </p:spPr>
        <p:txBody>
          <a:bodyPr wrap="none" anchor="ctr"/>
          <a:lstStyle/>
          <a:p>
            <a:pPr algn="ctr"/>
            <a:endParaRPr lang="en-US"/>
          </a:p>
        </p:txBody>
      </p:sp>
      <p:sp>
        <p:nvSpPr>
          <p:cNvPr id="71688" name="Text Box 8"/>
          <p:cNvSpPr txBox="1">
            <a:spLocks noChangeArrowheads="1"/>
          </p:cNvSpPr>
          <p:nvPr/>
        </p:nvSpPr>
        <p:spPr bwMode="auto">
          <a:xfrm>
            <a:off x="3419475" y="4724400"/>
            <a:ext cx="857250" cy="366713"/>
          </a:xfrm>
          <a:prstGeom prst="rect">
            <a:avLst/>
          </a:prstGeom>
          <a:noFill/>
          <a:ln w="9525">
            <a:noFill/>
            <a:miter lim="800000"/>
            <a:headEnd/>
            <a:tailEnd/>
          </a:ln>
          <a:effectLst/>
        </p:spPr>
        <p:txBody>
          <a:bodyPr wrap="none">
            <a:spAutoFit/>
          </a:bodyPr>
          <a:lstStyle/>
          <a:p>
            <a:r>
              <a:rPr lang="en-GB"/>
              <a:t>WOW!</a:t>
            </a:r>
          </a:p>
        </p:txBody>
      </p:sp>
      <p:sp>
        <p:nvSpPr>
          <p:cNvPr id="71689" name="Oval 9"/>
          <p:cNvSpPr>
            <a:spLocks noChangeArrowheads="1"/>
          </p:cNvSpPr>
          <p:nvPr/>
        </p:nvSpPr>
        <p:spPr bwMode="auto">
          <a:xfrm>
            <a:off x="6153150" y="4270375"/>
            <a:ext cx="1082675" cy="1082675"/>
          </a:xfrm>
          <a:prstGeom prst="ellipse">
            <a:avLst/>
          </a:prstGeom>
          <a:solidFill>
            <a:srgbClr val="FF6600"/>
          </a:solidFill>
          <a:ln w="9525">
            <a:solidFill>
              <a:schemeClr val="tx1"/>
            </a:solidFill>
            <a:round/>
            <a:headEnd/>
            <a:tailEnd/>
          </a:ln>
          <a:effectLst/>
        </p:spPr>
        <p:txBody>
          <a:bodyPr wrap="none" anchor="ctr"/>
          <a:lstStyle/>
          <a:p>
            <a:pPr algn="ctr"/>
            <a:endParaRPr lang="en-US"/>
          </a:p>
        </p:txBody>
      </p:sp>
      <p:sp>
        <p:nvSpPr>
          <p:cNvPr id="71690" name="Text Box 10"/>
          <p:cNvSpPr txBox="1">
            <a:spLocks noChangeArrowheads="1"/>
          </p:cNvSpPr>
          <p:nvPr/>
        </p:nvSpPr>
        <p:spPr bwMode="auto">
          <a:xfrm>
            <a:off x="6300788" y="4437063"/>
            <a:ext cx="730250" cy="915987"/>
          </a:xfrm>
          <a:prstGeom prst="rect">
            <a:avLst/>
          </a:prstGeom>
          <a:noFill/>
          <a:ln w="9525">
            <a:noFill/>
            <a:miter lim="800000"/>
            <a:headEnd/>
            <a:tailEnd/>
          </a:ln>
          <a:effectLst/>
        </p:spPr>
        <p:txBody>
          <a:bodyPr wrap="none">
            <a:spAutoFit/>
          </a:bodyPr>
          <a:lstStyle/>
          <a:p>
            <a:pPr algn="ctr"/>
            <a:r>
              <a:rPr lang="en-GB" dirty="0"/>
              <a:t>Quiet</a:t>
            </a:r>
          </a:p>
          <a:p>
            <a:pPr algn="ctr"/>
            <a:r>
              <a:rPr lang="en-GB" dirty="0"/>
              <a:t>night</a:t>
            </a:r>
          </a:p>
          <a:p>
            <a:pPr algn="ctr"/>
            <a:r>
              <a:rPr lang="en-GB" dirty="0"/>
              <a:t>in</a:t>
            </a:r>
          </a:p>
        </p:txBody>
      </p:sp>
      <p:sp>
        <p:nvSpPr>
          <p:cNvPr id="71691" name="Oval 11"/>
          <p:cNvSpPr>
            <a:spLocks noChangeArrowheads="1"/>
          </p:cNvSpPr>
          <p:nvPr/>
        </p:nvSpPr>
        <p:spPr bwMode="auto">
          <a:xfrm>
            <a:off x="3851275" y="2060575"/>
            <a:ext cx="288925" cy="288925"/>
          </a:xfrm>
          <a:prstGeom prst="ellipse">
            <a:avLst/>
          </a:prstGeom>
          <a:solidFill>
            <a:srgbClr val="FFFF00"/>
          </a:solidFill>
          <a:ln w="9525">
            <a:solidFill>
              <a:schemeClr val="tx1"/>
            </a:solidFill>
            <a:round/>
            <a:headEnd/>
            <a:tailEnd/>
          </a:ln>
          <a:effectLst/>
        </p:spPr>
        <p:txBody>
          <a:bodyPr wrap="none" anchor="ctr"/>
          <a:lstStyle/>
          <a:p>
            <a:endParaRPr lang="en-GB"/>
          </a:p>
        </p:txBody>
      </p:sp>
      <p:sp>
        <p:nvSpPr>
          <p:cNvPr id="71692" name="Oval 12"/>
          <p:cNvSpPr>
            <a:spLocks noChangeArrowheads="1"/>
          </p:cNvSpPr>
          <p:nvPr/>
        </p:nvSpPr>
        <p:spPr bwMode="auto">
          <a:xfrm>
            <a:off x="7092950" y="2349500"/>
            <a:ext cx="287338" cy="287338"/>
          </a:xfrm>
          <a:prstGeom prst="ellipse">
            <a:avLst/>
          </a:prstGeom>
          <a:solidFill>
            <a:srgbClr val="FF0000"/>
          </a:solidFill>
          <a:ln w="9525">
            <a:solidFill>
              <a:schemeClr val="tx1"/>
            </a:solidFill>
            <a:round/>
            <a:headEnd/>
            <a:tailEnd/>
          </a:ln>
          <a:effectLst/>
        </p:spPr>
        <p:txBody>
          <a:bodyPr wrap="none" anchor="ctr"/>
          <a:lstStyle/>
          <a:p>
            <a:endParaRPr lang="en-GB"/>
          </a:p>
        </p:txBody>
      </p:sp>
      <p:sp>
        <p:nvSpPr>
          <p:cNvPr id="71693" name="Oval 13"/>
          <p:cNvSpPr>
            <a:spLocks noChangeArrowheads="1"/>
          </p:cNvSpPr>
          <p:nvPr/>
        </p:nvSpPr>
        <p:spPr bwMode="auto">
          <a:xfrm>
            <a:off x="1835150" y="5013325"/>
            <a:ext cx="287338" cy="287338"/>
          </a:xfrm>
          <a:prstGeom prst="ellipse">
            <a:avLst/>
          </a:prstGeom>
          <a:solidFill>
            <a:srgbClr val="FF00FF"/>
          </a:solidFill>
          <a:ln w="9525">
            <a:solidFill>
              <a:schemeClr val="tx1"/>
            </a:solidFill>
            <a:round/>
            <a:headEnd/>
            <a:tailEnd/>
          </a:ln>
          <a:effectLst/>
        </p:spPr>
        <p:txBody>
          <a:bodyPr wrap="none" anchor="ctr"/>
          <a:lstStyle/>
          <a:p>
            <a:endParaRPr lang="en-GB"/>
          </a:p>
        </p:txBody>
      </p:sp>
      <p:sp>
        <p:nvSpPr>
          <p:cNvPr id="71694" name="Text Box 14"/>
          <p:cNvSpPr txBox="1">
            <a:spLocks noChangeArrowheads="1"/>
          </p:cNvSpPr>
          <p:nvPr/>
        </p:nvSpPr>
        <p:spPr bwMode="auto">
          <a:xfrm>
            <a:off x="1166813" y="1936750"/>
            <a:ext cx="717550" cy="366713"/>
          </a:xfrm>
          <a:prstGeom prst="rect">
            <a:avLst/>
          </a:prstGeom>
          <a:noFill/>
          <a:ln w="9525">
            <a:noFill/>
            <a:miter lim="800000"/>
            <a:headEnd/>
            <a:tailEnd/>
          </a:ln>
          <a:effectLst/>
        </p:spPr>
        <p:txBody>
          <a:bodyPr wrap="none">
            <a:spAutoFit/>
          </a:bodyPr>
          <a:lstStyle/>
          <a:p>
            <a:r>
              <a:rPr lang="en-GB"/>
              <a:t>Anna</a:t>
            </a:r>
          </a:p>
        </p:txBody>
      </p:sp>
      <p:sp>
        <p:nvSpPr>
          <p:cNvPr id="71695" name="Text Box 15"/>
          <p:cNvSpPr txBox="1">
            <a:spLocks noChangeArrowheads="1"/>
          </p:cNvSpPr>
          <p:nvPr/>
        </p:nvSpPr>
        <p:spPr bwMode="auto">
          <a:xfrm>
            <a:off x="4048125" y="1647825"/>
            <a:ext cx="679450" cy="366713"/>
          </a:xfrm>
          <a:prstGeom prst="rect">
            <a:avLst/>
          </a:prstGeom>
          <a:noFill/>
          <a:ln w="9525">
            <a:noFill/>
            <a:miter lim="800000"/>
            <a:headEnd/>
            <a:tailEnd/>
          </a:ln>
          <a:effectLst/>
        </p:spPr>
        <p:txBody>
          <a:bodyPr wrap="none">
            <a:spAutoFit/>
          </a:bodyPr>
          <a:lstStyle/>
          <a:p>
            <a:r>
              <a:rPr lang="en-GB"/>
              <a:t>John</a:t>
            </a:r>
          </a:p>
        </p:txBody>
      </p:sp>
      <p:sp>
        <p:nvSpPr>
          <p:cNvPr id="71696" name="Text Box 16"/>
          <p:cNvSpPr txBox="1">
            <a:spLocks noChangeArrowheads="1"/>
          </p:cNvSpPr>
          <p:nvPr/>
        </p:nvSpPr>
        <p:spPr bwMode="auto">
          <a:xfrm>
            <a:off x="7451725" y="2276475"/>
            <a:ext cx="793750" cy="366713"/>
          </a:xfrm>
          <a:prstGeom prst="rect">
            <a:avLst/>
          </a:prstGeom>
          <a:noFill/>
          <a:ln w="9525">
            <a:noFill/>
            <a:miter lim="800000"/>
            <a:headEnd/>
            <a:tailEnd/>
          </a:ln>
          <a:effectLst/>
        </p:spPr>
        <p:txBody>
          <a:bodyPr wrap="none">
            <a:spAutoFit/>
          </a:bodyPr>
          <a:lstStyle/>
          <a:p>
            <a:r>
              <a:rPr lang="en-GB"/>
              <a:t>Jenny</a:t>
            </a:r>
          </a:p>
        </p:txBody>
      </p:sp>
      <p:sp>
        <p:nvSpPr>
          <p:cNvPr id="71697" name="Text Box 17"/>
          <p:cNvSpPr txBox="1">
            <a:spLocks noChangeArrowheads="1"/>
          </p:cNvSpPr>
          <p:nvPr/>
        </p:nvSpPr>
        <p:spPr bwMode="auto">
          <a:xfrm>
            <a:off x="4408488" y="5824538"/>
            <a:ext cx="768350" cy="366712"/>
          </a:xfrm>
          <a:prstGeom prst="rect">
            <a:avLst/>
          </a:prstGeom>
          <a:noFill/>
          <a:ln w="9525">
            <a:noFill/>
            <a:miter lim="800000"/>
            <a:headEnd/>
            <a:tailEnd/>
          </a:ln>
          <a:effectLst/>
        </p:spPr>
        <p:txBody>
          <a:bodyPr wrap="none">
            <a:spAutoFit/>
          </a:bodyPr>
          <a:lstStyle/>
          <a:p>
            <a:r>
              <a:rPr lang="en-GB"/>
              <a:t>Steve</a:t>
            </a:r>
          </a:p>
        </p:txBody>
      </p:sp>
      <p:sp>
        <p:nvSpPr>
          <p:cNvPr id="71698" name="Text Box 18"/>
          <p:cNvSpPr txBox="1">
            <a:spLocks noChangeArrowheads="1"/>
          </p:cNvSpPr>
          <p:nvPr/>
        </p:nvSpPr>
        <p:spPr bwMode="auto">
          <a:xfrm>
            <a:off x="1239838" y="4600575"/>
            <a:ext cx="615950" cy="366713"/>
          </a:xfrm>
          <a:prstGeom prst="rect">
            <a:avLst/>
          </a:prstGeom>
          <a:noFill/>
          <a:ln w="9525">
            <a:noFill/>
            <a:miter lim="800000"/>
            <a:headEnd/>
            <a:tailEnd/>
          </a:ln>
          <a:effectLst/>
        </p:spPr>
        <p:txBody>
          <a:bodyPr wrap="none">
            <a:spAutoFit/>
          </a:bodyPr>
          <a:lstStyle/>
          <a:p>
            <a:r>
              <a:rPr lang="en-GB"/>
              <a:t>Ivan</a:t>
            </a:r>
          </a:p>
        </p:txBody>
      </p:sp>
      <p:sp>
        <p:nvSpPr>
          <p:cNvPr id="71699" name="Text Box 19"/>
          <p:cNvSpPr txBox="1">
            <a:spLocks noChangeArrowheads="1"/>
          </p:cNvSpPr>
          <p:nvPr/>
        </p:nvSpPr>
        <p:spPr bwMode="auto">
          <a:xfrm>
            <a:off x="7216775" y="4240213"/>
            <a:ext cx="641350" cy="366712"/>
          </a:xfrm>
          <a:prstGeom prst="rect">
            <a:avLst/>
          </a:prstGeom>
          <a:noFill/>
          <a:ln w="9525">
            <a:noFill/>
            <a:miter lim="800000"/>
            <a:headEnd/>
            <a:tailEnd/>
          </a:ln>
          <a:effectLst/>
        </p:spPr>
        <p:txBody>
          <a:bodyPr wrap="none">
            <a:spAutoFit/>
          </a:bodyPr>
          <a:lstStyle/>
          <a:p>
            <a:r>
              <a:rPr lang="en-GB"/>
              <a:t>Tom</a:t>
            </a:r>
          </a:p>
        </p:txBody>
      </p:sp>
      <p:sp>
        <p:nvSpPr>
          <p:cNvPr id="71700" name="Text Box 20"/>
          <p:cNvSpPr txBox="1">
            <a:spLocks noChangeArrowheads="1"/>
          </p:cNvSpPr>
          <p:nvPr/>
        </p:nvSpPr>
        <p:spPr bwMode="auto">
          <a:xfrm>
            <a:off x="5487988" y="2152650"/>
            <a:ext cx="819150" cy="366713"/>
          </a:xfrm>
          <a:prstGeom prst="rect">
            <a:avLst/>
          </a:prstGeom>
          <a:noFill/>
          <a:ln w="9525">
            <a:noFill/>
            <a:miter lim="800000"/>
            <a:headEnd/>
            <a:tailEnd/>
          </a:ln>
          <a:effectLst/>
        </p:spPr>
        <p:txBody>
          <a:bodyPr wrap="none">
            <a:spAutoFit/>
          </a:bodyPr>
          <a:lstStyle/>
          <a:p>
            <a:r>
              <a:rPr lang="en-GB"/>
              <a:t>Freyja</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normAutofit fontScale="90000"/>
          </a:bodyPr>
          <a:lstStyle/>
          <a:p>
            <a:r>
              <a:rPr lang="en-GB"/>
              <a:t>Chat Circles</a:t>
            </a:r>
          </a:p>
        </p:txBody>
      </p:sp>
      <p:sp>
        <p:nvSpPr>
          <p:cNvPr id="73731" name="Rectangle 3"/>
          <p:cNvSpPr>
            <a:spLocks noGrp="1" noChangeArrowheads="1"/>
          </p:cNvSpPr>
          <p:nvPr>
            <p:ph idx="1"/>
          </p:nvPr>
        </p:nvSpPr>
        <p:spPr>
          <a:xfrm>
            <a:off x="457200" y="1600200"/>
            <a:ext cx="3683000" cy="4781550"/>
          </a:xfrm>
        </p:spPr>
        <p:txBody>
          <a:bodyPr>
            <a:normAutofit/>
          </a:bodyPr>
          <a:lstStyle/>
          <a:p>
            <a:r>
              <a:rPr lang="en-GB" sz="2400" dirty="0"/>
              <a:t>A related tool allows us to visualise the archives of a chat session</a:t>
            </a:r>
          </a:p>
          <a:p>
            <a:endParaRPr lang="en-GB" sz="2400" dirty="0" smtClean="0"/>
          </a:p>
          <a:p>
            <a:r>
              <a:rPr lang="en-GB" sz="2400" dirty="0" smtClean="0"/>
              <a:t>We </a:t>
            </a:r>
            <a:r>
              <a:rPr lang="en-GB" sz="2400" dirty="0"/>
              <a:t>can see who dominates the conversation and who lurks</a:t>
            </a:r>
          </a:p>
        </p:txBody>
      </p:sp>
      <p:sp>
        <p:nvSpPr>
          <p:cNvPr id="31" name="Slide Number Placeholder 5"/>
          <p:cNvSpPr>
            <a:spLocks noGrp="1"/>
          </p:cNvSpPr>
          <p:nvPr>
            <p:ph type="sldNum" sz="quarter" idx="12"/>
          </p:nvPr>
        </p:nvSpPr>
        <p:spPr/>
        <p:txBody>
          <a:bodyPr/>
          <a:lstStyle/>
          <a:p>
            <a:fld id="{3CC6D640-839B-4A70-9326-6AE9D04FBD6E}" type="slidenum">
              <a:rPr lang="en-GB"/>
              <a:pPr/>
              <a:t>25</a:t>
            </a:fld>
            <a:endParaRPr lang="en-GB"/>
          </a:p>
        </p:txBody>
      </p:sp>
      <p:sp>
        <p:nvSpPr>
          <p:cNvPr id="73732" name="Line 4"/>
          <p:cNvSpPr>
            <a:spLocks noChangeShapeType="1"/>
          </p:cNvSpPr>
          <p:nvPr/>
        </p:nvSpPr>
        <p:spPr bwMode="auto">
          <a:xfrm>
            <a:off x="4643438" y="1557338"/>
            <a:ext cx="0" cy="4176712"/>
          </a:xfrm>
          <a:prstGeom prst="line">
            <a:avLst/>
          </a:prstGeom>
          <a:noFill/>
          <a:ln w="38100">
            <a:solidFill>
              <a:schemeClr val="accent3">
                <a:lumMod val="60000"/>
                <a:lumOff val="40000"/>
              </a:schemeClr>
            </a:solidFill>
            <a:round/>
            <a:headEnd/>
            <a:tailEnd/>
          </a:ln>
          <a:effectLst/>
        </p:spPr>
        <p:txBody>
          <a:bodyPr/>
          <a:lstStyle/>
          <a:p>
            <a:endParaRPr lang="en-GB"/>
          </a:p>
        </p:txBody>
      </p:sp>
      <p:sp>
        <p:nvSpPr>
          <p:cNvPr id="73733" name="Line 5"/>
          <p:cNvSpPr>
            <a:spLocks noChangeShapeType="1"/>
          </p:cNvSpPr>
          <p:nvPr/>
        </p:nvSpPr>
        <p:spPr bwMode="auto">
          <a:xfrm>
            <a:off x="5219700" y="1557338"/>
            <a:ext cx="0" cy="4176712"/>
          </a:xfrm>
          <a:prstGeom prst="line">
            <a:avLst/>
          </a:prstGeom>
          <a:noFill/>
          <a:ln w="38100">
            <a:solidFill>
              <a:schemeClr val="accent2"/>
            </a:solidFill>
            <a:round/>
            <a:headEnd/>
            <a:tailEnd/>
          </a:ln>
          <a:effectLst/>
        </p:spPr>
        <p:txBody>
          <a:bodyPr/>
          <a:lstStyle/>
          <a:p>
            <a:endParaRPr lang="en-GB"/>
          </a:p>
        </p:txBody>
      </p:sp>
      <p:sp>
        <p:nvSpPr>
          <p:cNvPr id="73734" name="Line 6"/>
          <p:cNvSpPr>
            <a:spLocks noChangeShapeType="1"/>
          </p:cNvSpPr>
          <p:nvPr/>
        </p:nvSpPr>
        <p:spPr bwMode="auto">
          <a:xfrm>
            <a:off x="5795963" y="1557338"/>
            <a:ext cx="0" cy="4176712"/>
          </a:xfrm>
          <a:prstGeom prst="line">
            <a:avLst/>
          </a:prstGeom>
          <a:noFill/>
          <a:ln w="38100">
            <a:solidFill>
              <a:schemeClr val="folHlink"/>
            </a:solidFill>
            <a:round/>
            <a:headEnd/>
            <a:tailEnd/>
          </a:ln>
          <a:effectLst/>
        </p:spPr>
        <p:txBody>
          <a:bodyPr/>
          <a:lstStyle/>
          <a:p>
            <a:endParaRPr lang="en-GB"/>
          </a:p>
        </p:txBody>
      </p:sp>
      <p:sp>
        <p:nvSpPr>
          <p:cNvPr id="73735" name="Line 7"/>
          <p:cNvSpPr>
            <a:spLocks noChangeShapeType="1"/>
          </p:cNvSpPr>
          <p:nvPr/>
        </p:nvSpPr>
        <p:spPr bwMode="auto">
          <a:xfrm>
            <a:off x="6372225" y="1557338"/>
            <a:ext cx="0" cy="4176712"/>
          </a:xfrm>
          <a:prstGeom prst="line">
            <a:avLst/>
          </a:prstGeom>
          <a:noFill/>
          <a:ln w="38100">
            <a:solidFill>
              <a:schemeClr val="hlink"/>
            </a:solidFill>
            <a:round/>
            <a:headEnd/>
            <a:tailEnd/>
          </a:ln>
          <a:effectLst/>
        </p:spPr>
        <p:txBody>
          <a:bodyPr/>
          <a:lstStyle/>
          <a:p>
            <a:endParaRPr lang="en-GB"/>
          </a:p>
        </p:txBody>
      </p:sp>
      <p:sp>
        <p:nvSpPr>
          <p:cNvPr id="73736" name="Line 8"/>
          <p:cNvSpPr>
            <a:spLocks noChangeShapeType="1"/>
          </p:cNvSpPr>
          <p:nvPr/>
        </p:nvSpPr>
        <p:spPr bwMode="auto">
          <a:xfrm>
            <a:off x="6948488" y="1557338"/>
            <a:ext cx="0" cy="4176712"/>
          </a:xfrm>
          <a:prstGeom prst="line">
            <a:avLst/>
          </a:prstGeom>
          <a:noFill/>
          <a:ln w="38100">
            <a:solidFill>
              <a:srgbClr val="FF6600"/>
            </a:solidFill>
            <a:round/>
            <a:headEnd/>
            <a:tailEnd/>
          </a:ln>
          <a:effectLst/>
        </p:spPr>
        <p:txBody>
          <a:bodyPr/>
          <a:lstStyle/>
          <a:p>
            <a:endParaRPr lang="en-GB"/>
          </a:p>
        </p:txBody>
      </p:sp>
      <p:sp>
        <p:nvSpPr>
          <p:cNvPr id="73737" name="Line 9"/>
          <p:cNvSpPr>
            <a:spLocks noChangeShapeType="1"/>
          </p:cNvSpPr>
          <p:nvPr/>
        </p:nvSpPr>
        <p:spPr bwMode="auto">
          <a:xfrm>
            <a:off x="7524750" y="1557338"/>
            <a:ext cx="0" cy="4176712"/>
          </a:xfrm>
          <a:prstGeom prst="line">
            <a:avLst/>
          </a:prstGeom>
          <a:noFill/>
          <a:ln w="38100">
            <a:solidFill>
              <a:srgbClr val="FFFF00"/>
            </a:solidFill>
            <a:round/>
            <a:headEnd/>
            <a:tailEnd/>
          </a:ln>
          <a:effectLst/>
        </p:spPr>
        <p:txBody>
          <a:bodyPr/>
          <a:lstStyle/>
          <a:p>
            <a:endParaRPr lang="en-GB"/>
          </a:p>
        </p:txBody>
      </p:sp>
      <p:sp>
        <p:nvSpPr>
          <p:cNvPr id="73738" name="Line 10"/>
          <p:cNvSpPr>
            <a:spLocks noChangeShapeType="1"/>
          </p:cNvSpPr>
          <p:nvPr/>
        </p:nvSpPr>
        <p:spPr bwMode="auto">
          <a:xfrm>
            <a:off x="8101013" y="1557338"/>
            <a:ext cx="0" cy="4176712"/>
          </a:xfrm>
          <a:prstGeom prst="line">
            <a:avLst/>
          </a:prstGeom>
          <a:noFill/>
          <a:ln w="38100">
            <a:solidFill>
              <a:srgbClr val="FF0000"/>
            </a:solidFill>
            <a:round/>
            <a:headEnd/>
            <a:tailEnd/>
          </a:ln>
          <a:effectLst/>
        </p:spPr>
        <p:txBody>
          <a:bodyPr/>
          <a:lstStyle/>
          <a:p>
            <a:endParaRPr lang="en-GB"/>
          </a:p>
        </p:txBody>
      </p:sp>
      <p:sp>
        <p:nvSpPr>
          <p:cNvPr id="73739" name="Line 11"/>
          <p:cNvSpPr>
            <a:spLocks noChangeShapeType="1"/>
          </p:cNvSpPr>
          <p:nvPr/>
        </p:nvSpPr>
        <p:spPr bwMode="auto">
          <a:xfrm>
            <a:off x="4284663" y="2420938"/>
            <a:ext cx="719137" cy="0"/>
          </a:xfrm>
          <a:prstGeom prst="line">
            <a:avLst/>
          </a:prstGeom>
          <a:noFill/>
          <a:ln w="38100">
            <a:solidFill>
              <a:schemeClr val="accent3">
                <a:lumMod val="60000"/>
                <a:lumOff val="40000"/>
              </a:schemeClr>
            </a:solidFill>
            <a:round/>
            <a:headEnd/>
            <a:tailEnd/>
          </a:ln>
          <a:effectLst/>
        </p:spPr>
        <p:txBody>
          <a:bodyPr/>
          <a:lstStyle/>
          <a:p>
            <a:endParaRPr lang="en-GB"/>
          </a:p>
        </p:txBody>
      </p:sp>
      <p:sp>
        <p:nvSpPr>
          <p:cNvPr id="73740" name="Line 12"/>
          <p:cNvSpPr>
            <a:spLocks noChangeShapeType="1"/>
          </p:cNvSpPr>
          <p:nvPr/>
        </p:nvSpPr>
        <p:spPr bwMode="auto">
          <a:xfrm>
            <a:off x="4500563" y="2781300"/>
            <a:ext cx="287337" cy="0"/>
          </a:xfrm>
          <a:prstGeom prst="line">
            <a:avLst/>
          </a:prstGeom>
          <a:noFill/>
          <a:ln w="38100">
            <a:solidFill>
              <a:schemeClr val="accent3">
                <a:lumMod val="60000"/>
                <a:lumOff val="40000"/>
              </a:schemeClr>
            </a:solidFill>
            <a:round/>
            <a:headEnd/>
            <a:tailEnd/>
          </a:ln>
          <a:effectLst/>
        </p:spPr>
        <p:txBody>
          <a:bodyPr/>
          <a:lstStyle/>
          <a:p>
            <a:endParaRPr lang="en-GB"/>
          </a:p>
        </p:txBody>
      </p:sp>
      <p:sp>
        <p:nvSpPr>
          <p:cNvPr id="73741" name="Line 13"/>
          <p:cNvSpPr>
            <a:spLocks noChangeShapeType="1"/>
          </p:cNvSpPr>
          <p:nvPr/>
        </p:nvSpPr>
        <p:spPr bwMode="auto">
          <a:xfrm>
            <a:off x="5076825" y="2636838"/>
            <a:ext cx="287338" cy="0"/>
          </a:xfrm>
          <a:prstGeom prst="line">
            <a:avLst/>
          </a:prstGeom>
          <a:noFill/>
          <a:ln w="38100">
            <a:solidFill>
              <a:schemeClr val="accent2"/>
            </a:solidFill>
            <a:round/>
            <a:headEnd/>
            <a:tailEnd/>
          </a:ln>
          <a:effectLst/>
        </p:spPr>
        <p:txBody>
          <a:bodyPr/>
          <a:lstStyle/>
          <a:p>
            <a:endParaRPr lang="en-GB"/>
          </a:p>
        </p:txBody>
      </p:sp>
      <p:sp>
        <p:nvSpPr>
          <p:cNvPr id="73742" name="Line 14"/>
          <p:cNvSpPr>
            <a:spLocks noChangeShapeType="1"/>
          </p:cNvSpPr>
          <p:nvPr/>
        </p:nvSpPr>
        <p:spPr bwMode="auto">
          <a:xfrm>
            <a:off x="6084888" y="2133600"/>
            <a:ext cx="574675" cy="0"/>
          </a:xfrm>
          <a:prstGeom prst="line">
            <a:avLst/>
          </a:prstGeom>
          <a:noFill/>
          <a:ln w="38100">
            <a:solidFill>
              <a:schemeClr val="hlink"/>
            </a:solidFill>
            <a:round/>
            <a:headEnd/>
            <a:tailEnd/>
          </a:ln>
          <a:effectLst/>
        </p:spPr>
        <p:txBody>
          <a:bodyPr/>
          <a:lstStyle/>
          <a:p>
            <a:endParaRPr lang="en-GB"/>
          </a:p>
        </p:txBody>
      </p:sp>
      <p:sp>
        <p:nvSpPr>
          <p:cNvPr id="73743" name="Line 15"/>
          <p:cNvSpPr>
            <a:spLocks noChangeShapeType="1"/>
          </p:cNvSpPr>
          <p:nvPr/>
        </p:nvSpPr>
        <p:spPr bwMode="auto">
          <a:xfrm>
            <a:off x="6516688" y="3068638"/>
            <a:ext cx="863600" cy="0"/>
          </a:xfrm>
          <a:prstGeom prst="line">
            <a:avLst/>
          </a:prstGeom>
          <a:noFill/>
          <a:ln w="38100">
            <a:solidFill>
              <a:srgbClr val="FF6600"/>
            </a:solidFill>
            <a:round/>
            <a:headEnd/>
            <a:tailEnd/>
          </a:ln>
          <a:effectLst/>
        </p:spPr>
        <p:txBody>
          <a:bodyPr/>
          <a:lstStyle/>
          <a:p>
            <a:endParaRPr lang="en-GB"/>
          </a:p>
        </p:txBody>
      </p:sp>
      <p:sp>
        <p:nvSpPr>
          <p:cNvPr id="73744" name="Line 16"/>
          <p:cNvSpPr>
            <a:spLocks noChangeShapeType="1"/>
          </p:cNvSpPr>
          <p:nvPr/>
        </p:nvSpPr>
        <p:spPr bwMode="auto">
          <a:xfrm>
            <a:off x="6804025" y="3500438"/>
            <a:ext cx="288925" cy="0"/>
          </a:xfrm>
          <a:prstGeom prst="line">
            <a:avLst/>
          </a:prstGeom>
          <a:noFill/>
          <a:ln w="38100">
            <a:solidFill>
              <a:srgbClr val="FF6600"/>
            </a:solidFill>
            <a:round/>
            <a:headEnd/>
            <a:tailEnd/>
          </a:ln>
          <a:effectLst/>
        </p:spPr>
        <p:txBody>
          <a:bodyPr/>
          <a:lstStyle/>
          <a:p>
            <a:endParaRPr lang="en-GB"/>
          </a:p>
        </p:txBody>
      </p:sp>
      <p:sp>
        <p:nvSpPr>
          <p:cNvPr id="73745" name="Line 17"/>
          <p:cNvSpPr>
            <a:spLocks noChangeShapeType="1"/>
          </p:cNvSpPr>
          <p:nvPr/>
        </p:nvSpPr>
        <p:spPr bwMode="auto">
          <a:xfrm>
            <a:off x="6227763" y="3644900"/>
            <a:ext cx="288925" cy="0"/>
          </a:xfrm>
          <a:prstGeom prst="line">
            <a:avLst/>
          </a:prstGeom>
          <a:noFill/>
          <a:ln w="38100">
            <a:solidFill>
              <a:schemeClr val="hlink"/>
            </a:solidFill>
            <a:round/>
            <a:headEnd/>
            <a:tailEnd/>
          </a:ln>
          <a:effectLst/>
        </p:spPr>
        <p:txBody>
          <a:bodyPr/>
          <a:lstStyle/>
          <a:p>
            <a:endParaRPr lang="en-GB"/>
          </a:p>
        </p:txBody>
      </p:sp>
      <p:sp>
        <p:nvSpPr>
          <p:cNvPr id="73746" name="Line 18"/>
          <p:cNvSpPr>
            <a:spLocks noChangeShapeType="1"/>
          </p:cNvSpPr>
          <p:nvPr/>
        </p:nvSpPr>
        <p:spPr bwMode="auto">
          <a:xfrm>
            <a:off x="5364163" y="3860800"/>
            <a:ext cx="863600" cy="0"/>
          </a:xfrm>
          <a:prstGeom prst="line">
            <a:avLst/>
          </a:prstGeom>
          <a:noFill/>
          <a:ln w="38100">
            <a:solidFill>
              <a:schemeClr val="folHlink"/>
            </a:solidFill>
            <a:round/>
            <a:headEnd/>
            <a:tailEnd/>
          </a:ln>
          <a:effectLst/>
        </p:spPr>
        <p:txBody>
          <a:bodyPr/>
          <a:lstStyle/>
          <a:p>
            <a:endParaRPr lang="en-GB"/>
          </a:p>
        </p:txBody>
      </p:sp>
      <p:sp>
        <p:nvSpPr>
          <p:cNvPr id="73747" name="Line 19"/>
          <p:cNvSpPr>
            <a:spLocks noChangeShapeType="1"/>
          </p:cNvSpPr>
          <p:nvPr/>
        </p:nvSpPr>
        <p:spPr bwMode="auto">
          <a:xfrm>
            <a:off x="5076825" y="4076700"/>
            <a:ext cx="287338" cy="0"/>
          </a:xfrm>
          <a:prstGeom prst="line">
            <a:avLst/>
          </a:prstGeom>
          <a:noFill/>
          <a:ln w="38100">
            <a:solidFill>
              <a:schemeClr val="accent2"/>
            </a:solidFill>
            <a:round/>
            <a:headEnd/>
            <a:tailEnd/>
          </a:ln>
          <a:effectLst/>
        </p:spPr>
        <p:txBody>
          <a:bodyPr/>
          <a:lstStyle/>
          <a:p>
            <a:endParaRPr lang="en-GB"/>
          </a:p>
        </p:txBody>
      </p:sp>
      <p:sp>
        <p:nvSpPr>
          <p:cNvPr id="73748" name="Line 20"/>
          <p:cNvSpPr>
            <a:spLocks noChangeShapeType="1"/>
          </p:cNvSpPr>
          <p:nvPr/>
        </p:nvSpPr>
        <p:spPr bwMode="auto">
          <a:xfrm>
            <a:off x="6011863" y="4292600"/>
            <a:ext cx="720725" cy="0"/>
          </a:xfrm>
          <a:prstGeom prst="line">
            <a:avLst/>
          </a:prstGeom>
          <a:noFill/>
          <a:ln w="38100">
            <a:solidFill>
              <a:schemeClr val="hlink"/>
            </a:solidFill>
            <a:round/>
            <a:headEnd/>
            <a:tailEnd/>
          </a:ln>
          <a:effectLst/>
        </p:spPr>
        <p:txBody>
          <a:bodyPr/>
          <a:lstStyle/>
          <a:p>
            <a:endParaRPr lang="en-GB"/>
          </a:p>
        </p:txBody>
      </p:sp>
      <p:sp>
        <p:nvSpPr>
          <p:cNvPr id="73749" name="Line 21"/>
          <p:cNvSpPr>
            <a:spLocks noChangeShapeType="1"/>
          </p:cNvSpPr>
          <p:nvPr/>
        </p:nvSpPr>
        <p:spPr bwMode="auto">
          <a:xfrm flipH="1">
            <a:off x="4356100" y="4508500"/>
            <a:ext cx="576263" cy="0"/>
          </a:xfrm>
          <a:prstGeom prst="line">
            <a:avLst/>
          </a:prstGeom>
          <a:noFill/>
          <a:ln w="38100">
            <a:solidFill>
              <a:schemeClr val="accent3">
                <a:lumMod val="60000"/>
                <a:lumOff val="40000"/>
              </a:schemeClr>
            </a:solidFill>
            <a:round/>
            <a:headEnd/>
            <a:tailEnd/>
          </a:ln>
          <a:effectLst/>
        </p:spPr>
        <p:txBody>
          <a:bodyPr/>
          <a:lstStyle/>
          <a:p>
            <a:endParaRPr lang="en-GB"/>
          </a:p>
        </p:txBody>
      </p:sp>
      <p:sp>
        <p:nvSpPr>
          <p:cNvPr id="73750" name="Line 22"/>
          <p:cNvSpPr>
            <a:spLocks noChangeShapeType="1"/>
          </p:cNvSpPr>
          <p:nvPr/>
        </p:nvSpPr>
        <p:spPr bwMode="auto">
          <a:xfrm>
            <a:off x="6804025" y="4724400"/>
            <a:ext cx="288925" cy="0"/>
          </a:xfrm>
          <a:prstGeom prst="line">
            <a:avLst/>
          </a:prstGeom>
          <a:noFill/>
          <a:ln w="38100">
            <a:solidFill>
              <a:srgbClr val="FF6600"/>
            </a:solidFill>
            <a:round/>
            <a:headEnd/>
            <a:tailEnd/>
          </a:ln>
          <a:effectLst/>
        </p:spPr>
        <p:txBody>
          <a:bodyPr/>
          <a:lstStyle/>
          <a:p>
            <a:endParaRPr lang="en-GB"/>
          </a:p>
        </p:txBody>
      </p:sp>
      <p:sp>
        <p:nvSpPr>
          <p:cNvPr id="73751" name="Line 23"/>
          <p:cNvSpPr>
            <a:spLocks noChangeShapeType="1"/>
          </p:cNvSpPr>
          <p:nvPr/>
        </p:nvSpPr>
        <p:spPr bwMode="auto">
          <a:xfrm>
            <a:off x="5508625" y="4941888"/>
            <a:ext cx="576263" cy="0"/>
          </a:xfrm>
          <a:prstGeom prst="line">
            <a:avLst/>
          </a:prstGeom>
          <a:noFill/>
          <a:ln w="38100">
            <a:solidFill>
              <a:schemeClr val="folHlink"/>
            </a:solidFill>
            <a:round/>
            <a:headEnd/>
            <a:tailEnd/>
          </a:ln>
          <a:effectLst/>
        </p:spPr>
        <p:txBody>
          <a:bodyPr/>
          <a:lstStyle/>
          <a:p>
            <a:endParaRPr lang="en-GB"/>
          </a:p>
        </p:txBody>
      </p:sp>
      <p:sp>
        <p:nvSpPr>
          <p:cNvPr id="73752" name="Line 24"/>
          <p:cNvSpPr>
            <a:spLocks noChangeShapeType="1"/>
          </p:cNvSpPr>
          <p:nvPr/>
        </p:nvSpPr>
        <p:spPr bwMode="auto">
          <a:xfrm flipH="1">
            <a:off x="7885113" y="5157788"/>
            <a:ext cx="431800" cy="0"/>
          </a:xfrm>
          <a:prstGeom prst="line">
            <a:avLst/>
          </a:prstGeom>
          <a:noFill/>
          <a:ln w="38100">
            <a:solidFill>
              <a:srgbClr val="FF0000"/>
            </a:solidFill>
            <a:round/>
            <a:headEnd/>
            <a:tailEnd/>
          </a:ln>
          <a:effectLst/>
        </p:spPr>
        <p:txBody>
          <a:bodyPr/>
          <a:lstStyle/>
          <a:p>
            <a:endParaRPr lang="en-GB"/>
          </a:p>
        </p:txBody>
      </p:sp>
      <p:sp>
        <p:nvSpPr>
          <p:cNvPr id="73753" name="Line 25"/>
          <p:cNvSpPr>
            <a:spLocks noChangeShapeType="1"/>
          </p:cNvSpPr>
          <p:nvPr/>
        </p:nvSpPr>
        <p:spPr bwMode="auto">
          <a:xfrm flipH="1">
            <a:off x="5508625" y="5300663"/>
            <a:ext cx="503238" cy="0"/>
          </a:xfrm>
          <a:prstGeom prst="line">
            <a:avLst/>
          </a:prstGeom>
          <a:noFill/>
          <a:ln w="38100">
            <a:solidFill>
              <a:schemeClr val="folHlink"/>
            </a:solidFill>
            <a:round/>
            <a:headEnd/>
            <a:tailEnd/>
          </a:ln>
          <a:effectLst/>
        </p:spPr>
        <p:txBody>
          <a:bodyPr/>
          <a:lstStyle/>
          <a:p>
            <a:endParaRPr lang="en-GB"/>
          </a:p>
        </p:txBody>
      </p:sp>
      <p:sp>
        <p:nvSpPr>
          <p:cNvPr id="73754" name="Line 26"/>
          <p:cNvSpPr>
            <a:spLocks noChangeShapeType="1"/>
          </p:cNvSpPr>
          <p:nvPr/>
        </p:nvSpPr>
        <p:spPr bwMode="auto">
          <a:xfrm flipH="1">
            <a:off x="4932363" y="5589588"/>
            <a:ext cx="647700" cy="0"/>
          </a:xfrm>
          <a:prstGeom prst="line">
            <a:avLst/>
          </a:prstGeom>
          <a:noFill/>
          <a:ln w="38100">
            <a:solidFill>
              <a:schemeClr val="accent2"/>
            </a:solidFill>
            <a:round/>
            <a:headEnd/>
            <a:tailEnd/>
          </a:ln>
          <a:effectLst/>
        </p:spPr>
        <p:txBody>
          <a:bodyPr/>
          <a:lstStyle/>
          <a:p>
            <a:endParaRPr lang="en-GB"/>
          </a:p>
        </p:txBody>
      </p:sp>
      <p:sp>
        <p:nvSpPr>
          <p:cNvPr id="73755" name="Line 27"/>
          <p:cNvSpPr>
            <a:spLocks noChangeShapeType="1"/>
          </p:cNvSpPr>
          <p:nvPr/>
        </p:nvSpPr>
        <p:spPr bwMode="auto">
          <a:xfrm>
            <a:off x="5076825" y="3357563"/>
            <a:ext cx="287338" cy="0"/>
          </a:xfrm>
          <a:prstGeom prst="line">
            <a:avLst/>
          </a:prstGeom>
          <a:noFill/>
          <a:ln w="38100">
            <a:solidFill>
              <a:schemeClr val="accent2"/>
            </a:solidFill>
            <a:round/>
            <a:headEnd/>
            <a:tailEnd/>
          </a:ln>
          <a:effectLst/>
        </p:spPr>
        <p:txBody>
          <a:bodyPr/>
          <a:lstStyle/>
          <a:p>
            <a:endParaRPr lang="en-GB"/>
          </a:p>
        </p:txBody>
      </p:sp>
      <p:sp>
        <p:nvSpPr>
          <p:cNvPr id="73756" name="AutoShape 28"/>
          <p:cNvSpPr>
            <a:spLocks/>
          </p:cNvSpPr>
          <p:nvPr/>
        </p:nvSpPr>
        <p:spPr bwMode="auto">
          <a:xfrm>
            <a:off x="8172450" y="2349500"/>
            <a:ext cx="914400" cy="609600"/>
          </a:xfrm>
          <a:prstGeom prst="borderCallout1">
            <a:avLst>
              <a:gd name="adj1" fmla="val 18750"/>
              <a:gd name="adj2" fmla="val -8333"/>
              <a:gd name="adj3" fmla="val 184116"/>
              <a:gd name="adj4" fmla="val -118579"/>
            </a:avLst>
          </a:prstGeom>
          <a:noFill/>
          <a:ln w="25400">
            <a:solidFill>
              <a:schemeClr val="tx1"/>
            </a:solidFill>
            <a:miter lim="800000"/>
            <a:headEnd/>
            <a:tailEnd/>
          </a:ln>
          <a:effectLst/>
        </p:spPr>
        <p:txBody>
          <a:bodyPr/>
          <a:lstStyle/>
          <a:p>
            <a:pPr algn="ctr"/>
            <a:r>
              <a:rPr lang="en-GB" sz="1600"/>
              <a:t>Quiet night in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normAutofit fontScale="90000"/>
          </a:bodyPr>
          <a:lstStyle/>
          <a:p>
            <a:r>
              <a:rPr lang="en-GB"/>
              <a:t>Summary</a:t>
            </a:r>
            <a:endParaRPr lang="en-US"/>
          </a:p>
        </p:txBody>
      </p:sp>
      <p:sp>
        <p:nvSpPr>
          <p:cNvPr id="98307" name="Rectangle 3"/>
          <p:cNvSpPr>
            <a:spLocks noGrp="1" noChangeArrowheads="1"/>
          </p:cNvSpPr>
          <p:nvPr>
            <p:ph idx="1"/>
          </p:nvPr>
        </p:nvSpPr>
        <p:spPr>
          <a:xfrm>
            <a:off x="457200" y="1196752"/>
            <a:ext cx="8229600" cy="5256436"/>
          </a:xfrm>
        </p:spPr>
        <p:txBody>
          <a:bodyPr>
            <a:normAutofit/>
          </a:bodyPr>
          <a:lstStyle/>
          <a:p>
            <a:r>
              <a:rPr lang="en-GB" sz="2400" dirty="0"/>
              <a:t>There are many different ways of representing – encoding – data</a:t>
            </a:r>
          </a:p>
          <a:p>
            <a:pPr lvl="1"/>
            <a:r>
              <a:rPr lang="en-US" sz="2400" dirty="0"/>
              <a:t>Symbols, size, length, magnification, faces, multidimensional icons, spatial arrangement, pattern, sound, </a:t>
            </a:r>
            <a:r>
              <a:rPr lang="en-US" sz="2400" dirty="0" err="1"/>
              <a:t>colour</a:t>
            </a:r>
            <a:r>
              <a:rPr lang="en-US" sz="2400" dirty="0"/>
              <a:t>…</a:t>
            </a:r>
          </a:p>
          <a:p>
            <a:endParaRPr lang="en-US" sz="2400" dirty="0" smtClean="0"/>
          </a:p>
          <a:p>
            <a:r>
              <a:rPr lang="en-US" sz="2400" dirty="0" smtClean="0"/>
              <a:t>The </a:t>
            </a:r>
            <a:r>
              <a:rPr lang="en-US" sz="2400" dirty="0"/>
              <a:t>‘best method’ will depend on the task to be performed with the data</a:t>
            </a:r>
          </a:p>
          <a:p>
            <a:endParaRPr lang="en-US" sz="2400" dirty="0" smtClean="0"/>
          </a:p>
          <a:p>
            <a:r>
              <a:rPr lang="en-US" sz="2400" dirty="0" smtClean="0"/>
              <a:t>Automating </a:t>
            </a:r>
            <a:r>
              <a:rPr lang="en-US" sz="2400" dirty="0"/>
              <a:t>this task would require a very complex expert system</a:t>
            </a:r>
          </a:p>
        </p:txBody>
      </p:sp>
      <p:sp>
        <p:nvSpPr>
          <p:cNvPr id="6" name="Slide Number Placeholder 5"/>
          <p:cNvSpPr>
            <a:spLocks noGrp="1"/>
          </p:cNvSpPr>
          <p:nvPr>
            <p:ph type="sldNum" sz="quarter" idx="12"/>
          </p:nvPr>
        </p:nvSpPr>
        <p:spPr/>
        <p:txBody>
          <a:bodyPr/>
          <a:lstStyle/>
          <a:p>
            <a:fld id="{27028653-00B9-465B-AAFB-314641B0FA81}" type="slidenum">
              <a:rPr lang="en-GB"/>
              <a:pPr/>
              <a:t>26</a:t>
            </a:fld>
            <a:endParaRPr lang="en-GB"/>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normAutofit fontScale="90000"/>
          </a:bodyPr>
          <a:lstStyle/>
          <a:p>
            <a:r>
              <a:rPr lang="en-GB"/>
              <a:t>Coming Soon…</a:t>
            </a:r>
            <a:endParaRPr lang="en-US"/>
          </a:p>
        </p:txBody>
      </p:sp>
      <p:sp>
        <p:nvSpPr>
          <p:cNvPr id="100355" name="Rectangle 3"/>
          <p:cNvSpPr>
            <a:spLocks noGrp="1" noChangeArrowheads="1"/>
          </p:cNvSpPr>
          <p:nvPr>
            <p:ph idx="1"/>
          </p:nvPr>
        </p:nvSpPr>
        <p:spPr/>
        <p:txBody>
          <a:bodyPr/>
          <a:lstStyle/>
          <a:p>
            <a:r>
              <a:rPr lang="en-GB" dirty="0"/>
              <a:t>Next lecture: Dynamic Rearrangement</a:t>
            </a:r>
          </a:p>
          <a:p>
            <a:endParaRPr lang="en-GB" dirty="0"/>
          </a:p>
          <a:p>
            <a:endParaRPr lang="en-GB" dirty="0"/>
          </a:p>
          <a:p>
            <a:r>
              <a:rPr lang="en-GB" dirty="0"/>
              <a:t>Homework: Read chapter 4 of </a:t>
            </a:r>
            <a:r>
              <a:rPr lang="en-GB" i="1" dirty="0"/>
              <a:t>Information Visualisation</a:t>
            </a:r>
            <a:r>
              <a:rPr lang="en-GB" dirty="0"/>
              <a:t> (</a:t>
            </a:r>
            <a:r>
              <a:rPr lang="en-GB"/>
              <a:t>Spence</a:t>
            </a:r>
            <a:r>
              <a:rPr lang="en-GB" smtClean="0"/>
              <a:t>)</a:t>
            </a:r>
            <a:endParaRPr lang="en-US" dirty="0"/>
          </a:p>
        </p:txBody>
      </p:sp>
      <p:sp>
        <p:nvSpPr>
          <p:cNvPr id="6" name="Slide Number Placeholder 5"/>
          <p:cNvSpPr>
            <a:spLocks noGrp="1"/>
          </p:cNvSpPr>
          <p:nvPr>
            <p:ph type="sldNum" sz="quarter" idx="12"/>
          </p:nvPr>
        </p:nvSpPr>
        <p:spPr/>
        <p:txBody>
          <a:bodyPr/>
          <a:lstStyle/>
          <a:p>
            <a:fld id="{82B0CEF5-A40A-470B-BA13-25B297AB4A9C}" type="slidenum">
              <a:rPr lang="en-GB"/>
              <a:pPr/>
              <a:t>27</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524</TotalTime>
  <Words>1171</Words>
  <Application>Microsoft Office PowerPoint</Application>
  <PresentationFormat>On-screen Show (4:3)</PresentationFormat>
  <Paragraphs>242</Paragraphs>
  <Slides>27</Slides>
  <Notes>24</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29" baseType="lpstr">
      <vt:lpstr>Nik2013</vt:lpstr>
      <vt:lpstr>Chart</vt:lpstr>
      <vt:lpstr>Data Visualisation</vt:lpstr>
      <vt:lpstr>Symbolic Encoding</vt:lpstr>
      <vt:lpstr>Size</vt:lpstr>
      <vt:lpstr>PowerPoint Presentation</vt:lpstr>
      <vt:lpstr>Length and Height</vt:lpstr>
      <vt:lpstr>Length and Height</vt:lpstr>
      <vt:lpstr>Magnification</vt:lpstr>
      <vt:lpstr>Normal Map of the World</vt:lpstr>
      <vt:lpstr>World Population Cartogram</vt:lpstr>
      <vt:lpstr>Energy Consumption Cartogram</vt:lpstr>
      <vt:lpstr>Greenhouse Gas Emission Cartogram</vt:lpstr>
      <vt:lpstr>Faces</vt:lpstr>
      <vt:lpstr>Faces</vt:lpstr>
      <vt:lpstr>Multidimensional Icons</vt:lpstr>
      <vt:lpstr>PowerPoint Presentation</vt:lpstr>
      <vt:lpstr>Multidimensional Icons</vt:lpstr>
      <vt:lpstr>Spatiality</vt:lpstr>
      <vt:lpstr>Patterns</vt:lpstr>
      <vt:lpstr>PowerPoint Presentation</vt:lpstr>
      <vt:lpstr>PowerPoint Presentation</vt:lpstr>
      <vt:lpstr>Patterns</vt:lpstr>
      <vt:lpstr>PowerPoint Presentation</vt:lpstr>
      <vt:lpstr>Patterns</vt:lpstr>
      <vt:lpstr>Chat Circles</vt:lpstr>
      <vt:lpstr>Chat Circles</vt:lpstr>
      <vt:lpstr>Summary</vt:lpstr>
      <vt:lpstr>Coming Soon…</vt:lpstr>
    </vt:vector>
  </TitlesOfParts>
  <Company>University of Akureyri</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Dr Nik Whitehead</cp:lastModifiedBy>
  <cp:revision>60</cp:revision>
  <dcterms:created xsi:type="dcterms:W3CDTF">2006-01-28T12:00:35Z</dcterms:created>
  <dcterms:modified xsi:type="dcterms:W3CDTF">2015-01-05T16:13:02Z</dcterms:modified>
</cp:coreProperties>
</file>