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4"/>
  </p:notesMasterIdLst>
  <p:sldIdLst>
    <p:sldId id="256" r:id="rId3"/>
    <p:sldId id="319" r:id="rId4"/>
    <p:sldId id="322" r:id="rId5"/>
    <p:sldId id="323" r:id="rId6"/>
    <p:sldId id="258" r:id="rId7"/>
    <p:sldId id="259" r:id="rId8"/>
    <p:sldId id="320" r:id="rId9"/>
    <p:sldId id="321" r:id="rId10"/>
    <p:sldId id="261" r:id="rId11"/>
    <p:sldId id="260" r:id="rId12"/>
    <p:sldId id="324" r:id="rId13"/>
    <p:sldId id="262" r:id="rId14"/>
    <p:sldId id="263" r:id="rId15"/>
    <p:sldId id="265" r:id="rId16"/>
    <p:sldId id="264" r:id="rId17"/>
    <p:sldId id="266" r:id="rId18"/>
    <p:sldId id="325" r:id="rId19"/>
    <p:sldId id="316" r:id="rId20"/>
    <p:sldId id="317" r:id="rId21"/>
    <p:sldId id="318" r:id="rId22"/>
    <p:sldId id="26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4" d="100"/>
          <a:sy n="84" d="100"/>
        </p:scale>
        <p:origin x="629"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88FFFC-1A93-4C3A-B469-52D95B8470FF}" type="datetimeFigureOut">
              <a:rPr lang="en-GB" smtClean="0"/>
              <a:t>28/10/2019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948827-DBB0-43D7-9113-DE08CD10F34D}" type="slidenum">
              <a:rPr lang="en-GB" smtClean="0"/>
              <a:t>‹#›</a:t>
            </a:fld>
            <a:endParaRPr lang="en-GB"/>
          </a:p>
        </p:txBody>
      </p:sp>
    </p:spTree>
    <p:extLst>
      <p:ext uri="{BB962C8B-B14F-4D97-AF65-F5344CB8AC3E}">
        <p14:creationId xmlns:p14="http://schemas.microsoft.com/office/powerpoint/2010/main" val="653821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948827-DBB0-43D7-9113-DE08CD10F34D}" type="slidenum">
              <a:rPr lang="en-GB" smtClean="0"/>
              <a:t>13</a:t>
            </a:fld>
            <a:endParaRPr lang="en-GB"/>
          </a:p>
        </p:txBody>
      </p:sp>
    </p:spTree>
    <p:extLst>
      <p:ext uri="{BB962C8B-B14F-4D97-AF65-F5344CB8AC3E}">
        <p14:creationId xmlns:p14="http://schemas.microsoft.com/office/powerpoint/2010/main" val="2508796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948827-DBB0-43D7-9113-DE08CD10F34D}" type="slidenum">
              <a:rPr lang="en-GB" smtClean="0"/>
              <a:t>14</a:t>
            </a:fld>
            <a:endParaRPr lang="en-GB"/>
          </a:p>
        </p:txBody>
      </p:sp>
    </p:spTree>
    <p:extLst>
      <p:ext uri="{BB962C8B-B14F-4D97-AF65-F5344CB8AC3E}">
        <p14:creationId xmlns:p14="http://schemas.microsoft.com/office/powerpoint/2010/main" val="3997329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051316C-6AF8-4108-9173-AB7A8F6CA1E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65960473-DFE3-439A-B0CE-AB210B4802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70CC3FE0-8610-4422-B19F-062EBA4C2937}"/>
              </a:ext>
            </a:extLst>
          </p:cNvPr>
          <p:cNvSpPr>
            <a:spLocks noGrp="1"/>
          </p:cNvSpPr>
          <p:nvPr>
            <p:ph type="dt" sz="half" idx="10"/>
          </p:nvPr>
        </p:nvSpPr>
        <p:spPr/>
        <p:txBody>
          <a:bodyPr/>
          <a:lstStyle/>
          <a:p>
            <a:fld id="{8DCF3E24-7FF5-470A-BA4E-AB8D76A424B3}" type="datetimeFigureOut">
              <a:rPr lang="en-GB" smtClean="0"/>
              <a:t>28/10/2019</a:t>
            </a:fld>
            <a:endParaRPr lang="en-GB"/>
          </a:p>
        </p:txBody>
      </p:sp>
      <p:sp>
        <p:nvSpPr>
          <p:cNvPr id="5" name="Footer Placeholder 4">
            <a:extLst>
              <a:ext uri="{FF2B5EF4-FFF2-40B4-BE49-F238E27FC236}">
                <a16:creationId xmlns:a16="http://schemas.microsoft.com/office/drawing/2014/main" xmlns="" id="{6C78CEC1-8C93-41EE-AFA0-00FD971A7C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AB6DA9F0-63E8-4EB5-B85E-7A64C917C2F3}"/>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11128968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7C3BF20-0283-4050-8C6A-66FBEE9AEC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CE8C8C71-8296-4E89-8F5A-CBE28FBB72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2BBE2111-8B0D-40BC-BB16-7AC4368749BF}"/>
              </a:ext>
            </a:extLst>
          </p:cNvPr>
          <p:cNvSpPr>
            <a:spLocks noGrp="1"/>
          </p:cNvSpPr>
          <p:nvPr>
            <p:ph type="dt" sz="half" idx="10"/>
          </p:nvPr>
        </p:nvSpPr>
        <p:spPr/>
        <p:txBody>
          <a:bodyPr/>
          <a:lstStyle/>
          <a:p>
            <a:fld id="{8DCF3E24-7FF5-470A-BA4E-AB8D76A424B3}" type="datetimeFigureOut">
              <a:rPr lang="en-GB" smtClean="0"/>
              <a:t>28/10/2019</a:t>
            </a:fld>
            <a:endParaRPr lang="en-GB"/>
          </a:p>
        </p:txBody>
      </p:sp>
      <p:sp>
        <p:nvSpPr>
          <p:cNvPr id="5" name="Footer Placeholder 4">
            <a:extLst>
              <a:ext uri="{FF2B5EF4-FFF2-40B4-BE49-F238E27FC236}">
                <a16:creationId xmlns:a16="http://schemas.microsoft.com/office/drawing/2014/main" xmlns="" id="{3B60FEAB-D0BF-4693-8883-CA156585F8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912AE4B2-6072-4428-A907-E81450945628}"/>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1334881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C890C60-EF60-408B-96C4-B873C6A56D4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B0546617-AB5D-4E93-AD93-2910B57F31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3993B3F-9527-4A23-8927-6E9B0B6FA73B}"/>
              </a:ext>
            </a:extLst>
          </p:cNvPr>
          <p:cNvSpPr>
            <a:spLocks noGrp="1"/>
          </p:cNvSpPr>
          <p:nvPr>
            <p:ph type="dt" sz="half" idx="10"/>
          </p:nvPr>
        </p:nvSpPr>
        <p:spPr/>
        <p:txBody>
          <a:bodyPr/>
          <a:lstStyle/>
          <a:p>
            <a:fld id="{8DCF3E24-7FF5-470A-BA4E-AB8D76A424B3}" type="datetimeFigureOut">
              <a:rPr lang="en-GB" smtClean="0"/>
              <a:t>28/10/2019</a:t>
            </a:fld>
            <a:endParaRPr lang="en-GB"/>
          </a:p>
        </p:txBody>
      </p:sp>
      <p:sp>
        <p:nvSpPr>
          <p:cNvPr id="5" name="Footer Placeholder 4">
            <a:extLst>
              <a:ext uri="{FF2B5EF4-FFF2-40B4-BE49-F238E27FC236}">
                <a16:creationId xmlns:a16="http://schemas.microsoft.com/office/drawing/2014/main" xmlns="" id="{B2879067-72B8-4475-BBA0-58CD6D1991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29462B00-586D-4EE7-8232-680D35CD4CF8}"/>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3964536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59AA754-D74A-4326-BD26-03BB548085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85887095-40CF-4175-B0D2-B1AAC0D1DF4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4E4A8ACD-9B22-41EF-A501-272F1B8FE1E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2982C391-29B2-4929-A289-ED3F542898E8}"/>
              </a:ext>
            </a:extLst>
          </p:cNvPr>
          <p:cNvSpPr>
            <a:spLocks noGrp="1"/>
          </p:cNvSpPr>
          <p:nvPr>
            <p:ph type="dt" sz="half" idx="10"/>
          </p:nvPr>
        </p:nvSpPr>
        <p:spPr/>
        <p:txBody>
          <a:bodyPr/>
          <a:lstStyle/>
          <a:p>
            <a:fld id="{8DCF3E24-7FF5-470A-BA4E-AB8D76A424B3}" type="datetimeFigureOut">
              <a:rPr lang="en-GB" smtClean="0"/>
              <a:t>28/10/2019</a:t>
            </a:fld>
            <a:endParaRPr lang="en-GB"/>
          </a:p>
        </p:txBody>
      </p:sp>
      <p:sp>
        <p:nvSpPr>
          <p:cNvPr id="6" name="Footer Placeholder 5">
            <a:extLst>
              <a:ext uri="{FF2B5EF4-FFF2-40B4-BE49-F238E27FC236}">
                <a16:creationId xmlns:a16="http://schemas.microsoft.com/office/drawing/2014/main" xmlns="" id="{5A64A529-832C-43C2-84D0-99B66E40F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1C0D4000-1163-4A81-855F-11B0F08DE6B2}"/>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2349109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E665B6E-DC22-4F2A-AB32-A32AFB7D51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BB856475-5A1A-48DB-A738-35AF20A585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B3A22057-0C18-431A-AF67-E5D7E8A3BF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F6F28592-670D-4817-A86F-CE2CF8A25E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BA4D3B5B-1296-4EB0-8888-C90A89A315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22DA82A9-09D2-4E56-88FA-3DBE07DE4B1E}"/>
              </a:ext>
            </a:extLst>
          </p:cNvPr>
          <p:cNvSpPr>
            <a:spLocks noGrp="1"/>
          </p:cNvSpPr>
          <p:nvPr>
            <p:ph type="dt" sz="half" idx="10"/>
          </p:nvPr>
        </p:nvSpPr>
        <p:spPr/>
        <p:txBody>
          <a:bodyPr/>
          <a:lstStyle/>
          <a:p>
            <a:fld id="{8DCF3E24-7FF5-470A-BA4E-AB8D76A424B3}" type="datetimeFigureOut">
              <a:rPr lang="en-GB" smtClean="0"/>
              <a:t>28/10/2019</a:t>
            </a:fld>
            <a:endParaRPr lang="en-GB"/>
          </a:p>
        </p:txBody>
      </p:sp>
      <p:sp>
        <p:nvSpPr>
          <p:cNvPr id="8" name="Footer Placeholder 7">
            <a:extLst>
              <a:ext uri="{FF2B5EF4-FFF2-40B4-BE49-F238E27FC236}">
                <a16:creationId xmlns:a16="http://schemas.microsoft.com/office/drawing/2014/main" xmlns="" id="{1CB7AA1F-049D-4B3C-8DDA-52F48FD0531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895737A7-21AA-4ED1-B2EA-4FC6A1929A11}"/>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31604619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2C917D9-37E6-4E17-87B0-29CC9D0CBE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9DB070ED-DD40-4965-843E-8B7AF04DD2BE}"/>
              </a:ext>
            </a:extLst>
          </p:cNvPr>
          <p:cNvSpPr>
            <a:spLocks noGrp="1"/>
          </p:cNvSpPr>
          <p:nvPr>
            <p:ph type="dt" sz="half" idx="10"/>
          </p:nvPr>
        </p:nvSpPr>
        <p:spPr/>
        <p:txBody>
          <a:bodyPr/>
          <a:lstStyle/>
          <a:p>
            <a:fld id="{8DCF3E24-7FF5-470A-BA4E-AB8D76A424B3}" type="datetimeFigureOut">
              <a:rPr lang="en-GB" smtClean="0"/>
              <a:t>28/10/2019</a:t>
            </a:fld>
            <a:endParaRPr lang="en-GB"/>
          </a:p>
        </p:txBody>
      </p:sp>
      <p:sp>
        <p:nvSpPr>
          <p:cNvPr id="4" name="Footer Placeholder 3">
            <a:extLst>
              <a:ext uri="{FF2B5EF4-FFF2-40B4-BE49-F238E27FC236}">
                <a16:creationId xmlns:a16="http://schemas.microsoft.com/office/drawing/2014/main" xmlns="" id="{A8E7231E-17BF-4B03-B594-72B049CE0C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DE94ED45-180C-44E4-8033-9210C3F90DF6}"/>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4049068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EA348759-F008-4274-9D03-391C6433B0C2}"/>
              </a:ext>
            </a:extLst>
          </p:cNvPr>
          <p:cNvSpPr>
            <a:spLocks noGrp="1"/>
          </p:cNvSpPr>
          <p:nvPr>
            <p:ph type="dt" sz="half" idx="10"/>
          </p:nvPr>
        </p:nvSpPr>
        <p:spPr/>
        <p:txBody>
          <a:bodyPr/>
          <a:lstStyle/>
          <a:p>
            <a:fld id="{8DCF3E24-7FF5-470A-BA4E-AB8D76A424B3}" type="datetimeFigureOut">
              <a:rPr lang="en-GB" smtClean="0"/>
              <a:t>28/10/2019</a:t>
            </a:fld>
            <a:endParaRPr lang="en-GB"/>
          </a:p>
        </p:txBody>
      </p:sp>
      <p:sp>
        <p:nvSpPr>
          <p:cNvPr id="3" name="Footer Placeholder 2">
            <a:extLst>
              <a:ext uri="{FF2B5EF4-FFF2-40B4-BE49-F238E27FC236}">
                <a16:creationId xmlns:a16="http://schemas.microsoft.com/office/drawing/2014/main" xmlns="" id="{9A3BF242-FCCF-4077-9B04-3455FDF07B2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B7F5E8D1-C804-48BC-82AC-C44B72DB6D03}"/>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4256188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8BCCFE7-8280-4CC3-961F-7BAF701FED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B3DAFC9D-8682-4BA1-97F9-A5692B0C9B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24758A13-C56F-4A3E-8CE8-76CA416EFF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07D547D0-DBFC-4DDC-B6E1-663AEC65C462}"/>
              </a:ext>
            </a:extLst>
          </p:cNvPr>
          <p:cNvSpPr>
            <a:spLocks noGrp="1"/>
          </p:cNvSpPr>
          <p:nvPr>
            <p:ph type="dt" sz="half" idx="10"/>
          </p:nvPr>
        </p:nvSpPr>
        <p:spPr/>
        <p:txBody>
          <a:bodyPr/>
          <a:lstStyle/>
          <a:p>
            <a:fld id="{8DCF3E24-7FF5-470A-BA4E-AB8D76A424B3}" type="datetimeFigureOut">
              <a:rPr lang="en-GB" smtClean="0"/>
              <a:t>28/10/2019</a:t>
            </a:fld>
            <a:endParaRPr lang="en-GB"/>
          </a:p>
        </p:txBody>
      </p:sp>
      <p:sp>
        <p:nvSpPr>
          <p:cNvPr id="6" name="Footer Placeholder 5">
            <a:extLst>
              <a:ext uri="{FF2B5EF4-FFF2-40B4-BE49-F238E27FC236}">
                <a16:creationId xmlns:a16="http://schemas.microsoft.com/office/drawing/2014/main" xmlns="" id="{8AE62394-32E2-4C6A-8D81-C14067D02C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F36B93D7-E244-41BA-98A0-C2B361129A55}"/>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2544947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643AD58-0790-43AF-ADDA-3443B9ECEE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187DD3F8-75CB-4F2E-BBF8-8A78E59D1FF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BDB33D18-28F6-49B7-9A16-2E309078A6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F2DCDA1F-6E28-42B3-B9C6-9951487FBACA}"/>
              </a:ext>
            </a:extLst>
          </p:cNvPr>
          <p:cNvSpPr>
            <a:spLocks noGrp="1"/>
          </p:cNvSpPr>
          <p:nvPr>
            <p:ph type="dt" sz="half" idx="10"/>
          </p:nvPr>
        </p:nvSpPr>
        <p:spPr/>
        <p:txBody>
          <a:bodyPr/>
          <a:lstStyle/>
          <a:p>
            <a:fld id="{8DCF3E24-7FF5-470A-BA4E-AB8D76A424B3}" type="datetimeFigureOut">
              <a:rPr lang="en-GB" smtClean="0"/>
              <a:t>28/10/2019</a:t>
            </a:fld>
            <a:endParaRPr lang="en-GB"/>
          </a:p>
        </p:txBody>
      </p:sp>
      <p:sp>
        <p:nvSpPr>
          <p:cNvPr id="6" name="Footer Placeholder 5">
            <a:extLst>
              <a:ext uri="{FF2B5EF4-FFF2-40B4-BE49-F238E27FC236}">
                <a16:creationId xmlns:a16="http://schemas.microsoft.com/office/drawing/2014/main" xmlns="" id="{E1A9B545-7542-4060-82D2-4868A75787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9945885D-DBAD-4B30-BBDD-88A0DAD92D4D}"/>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3051671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FA40F1-3828-4BE2-A06A-BCCCBCE79C6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7428449E-1BEF-481F-A91A-ED53277FB3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873789E5-1F48-472D-8678-913AFC9BAF09}"/>
              </a:ext>
            </a:extLst>
          </p:cNvPr>
          <p:cNvSpPr>
            <a:spLocks noGrp="1"/>
          </p:cNvSpPr>
          <p:nvPr>
            <p:ph type="dt" sz="half" idx="10"/>
          </p:nvPr>
        </p:nvSpPr>
        <p:spPr/>
        <p:txBody>
          <a:bodyPr/>
          <a:lstStyle/>
          <a:p>
            <a:fld id="{8DCF3E24-7FF5-470A-BA4E-AB8D76A424B3}" type="datetimeFigureOut">
              <a:rPr lang="en-GB" smtClean="0"/>
              <a:t>28/10/2019</a:t>
            </a:fld>
            <a:endParaRPr lang="en-GB"/>
          </a:p>
        </p:txBody>
      </p:sp>
      <p:sp>
        <p:nvSpPr>
          <p:cNvPr id="5" name="Footer Placeholder 4">
            <a:extLst>
              <a:ext uri="{FF2B5EF4-FFF2-40B4-BE49-F238E27FC236}">
                <a16:creationId xmlns:a16="http://schemas.microsoft.com/office/drawing/2014/main" xmlns="" id="{09780BFD-D873-4C82-A229-3A14203239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73AD65E1-E3B7-42AF-B0E9-0BDEADB10500}"/>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40335582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9388717D-1919-4EF0-81C8-2F0E7FECE78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34E946DA-1D87-40B6-86E1-D7FB0007E2B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8FE18DB7-A5D5-4946-9A32-C93F2EC686C3}"/>
              </a:ext>
            </a:extLst>
          </p:cNvPr>
          <p:cNvSpPr>
            <a:spLocks noGrp="1"/>
          </p:cNvSpPr>
          <p:nvPr>
            <p:ph type="dt" sz="half" idx="10"/>
          </p:nvPr>
        </p:nvSpPr>
        <p:spPr/>
        <p:txBody>
          <a:bodyPr/>
          <a:lstStyle/>
          <a:p>
            <a:fld id="{8DCF3E24-7FF5-470A-BA4E-AB8D76A424B3}" type="datetimeFigureOut">
              <a:rPr lang="en-GB" smtClean="0"/>
              <a:t>28/10/2019</a:t>
            </a:fld>
            <a:endParaRPr lang="en-GB"/>
          </a:p>
        </p:txBody>
      </p:sp>
      <p:sp>
        <p:nvSpPr>
          <p:cNvPr id="5" name="Footer Placeholder 4">
            <a:extLst>
              <a:ext uri="{FF2B5EF4-FFF2-40B4-BE49-F238E27FC236}">
                <a16:creationId xmlns:a16="http://schemas.microsoft.com/office/drawing/2014/main" xmlns="" id="{4E59F559-5DD0-4415-91E7-1C410355D3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9204F640-373F-4CB3-8373-AFFB62528CFA}"/>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3640805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989188D-83E2-46E9-9571-27AA166B1E5B}"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11172540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989188D-83E2-46E9-9571-27AA166B1E5B}"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9235640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89188D-83E2-46E9-9571-27AA166B1E5B}"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4560835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989188D-83E2-46E9-9571-27AA166B1E5B}" type="datetimeFigureOut">
              <a:rPr lang="en-GB" smtClean="0"/>
              <a:t>28/10/2019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13978576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989188D-83E2-46E9-9571-27AA166B1E5B}" type="datetimeFigureOut">
              <a:rPr lang="en-GB" smtClean="0"/>
              <a:t>28/10/2019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34998278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989188D-83E2-46E9-9571-27AA166B1E5B}" type="datetimeFigureOut">
              <a:rPr lang="en-GB" smtClean="0"/>
              <a:t>28/10/2019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36915037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89188D-83E2-46E9-9571-27AA166B1E5B}" type="datetimeFigureOut">
              <a:rPr lang="en-GB" smtClean="0"/>
              <a:t>28/10/2019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6294108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89188D-83E2-46E9-9571-27AA166B1E5B}" type="datetimeFigureOut">
              <a:rPr lang="en-GB" smtClean="0"/>
              <a:t>28/10/2019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9456085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89188D-83E2-46E9-9571-27AA166B1E5B}" type="datetimeFigureOut">
              <a:rPr lang="en-GB" smtClean="0"/>
              <a:t>28/10/2019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40970692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989188D-83E2-46E9-9571-27AA166B1E5B}"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4808308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989188D-83E2-46E9-9571-27AA166B1E5B}"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356434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C3EA80BD-F580-4CA3-8385-18653DEDFC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C0CAB93A-6BC4-42FB-846B-A8D2A2716B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44A26FBA-75F8-4742-8542-B768DB103F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CF3E24-7FF5-470A-BA4E-AB8D76A424B3}" type="datetimeFigureOut">
              <a:rPr lang="en-GB" smtClean="0"/>
              <a:t>28/10/2019</a:t>
            </a:fld>
            <a:endParaRPr lang="en-GB"/>
          </a:p>
        </p:txBody>
      </p:sp>
      <p:sp>
        <p:nvSpPr>
          <p:cNvPr id="5" name="Footer Placeholder 4">
            <a:extLst>
              <a:ext uri="{FF2B5EF4-FFF2-40B4-BE49-F238E27FC236}">
                <a16:creationId xmlns:a16="http://schemas.microsoft.com/office/drawing/2014/main" xmlns="" id="{96F6C3F2-0D05-4525-8D88-017193189E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FD64FAB3-6C9E-4204-AE23-E015A2D4AD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112A24-6247-40A3-80B3-716702D78A37}" type="slidenum">
              <a:rPr lang="en-GB" smtClean="0"/>
              <a:t>‹#›</a:t>
            </a:fld>
            <a:endParaRPr lang="en-GB"/>
          </a:p>
        </p:txBody>
      </p:sp>
    </p:spTree>
    <p:extLst>
      <p:ext uri="{BB962C8B-B14F-4D97-AF65-F5344CB8AC3E}">
        <p14:creationId xmlns:p14="http://schemas.microsoft.com/office/powerpoint/2010/main" val="29813555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89188D-83E2-46E9-9571-27AA166B1E5B}" type="datetimeFigureOut">
              <a:rPr lang="en-GB" smtClean="0"/>
              <a:t>28/10/2019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E83A97-E95D-4BBF-AE8A-053E553FE214}" type="slidenum">
              <a:rPr lang="en-GB" smtClean="0"/>
              <a:t>‹#›</a:t>
            </a:fld>
            <a:endParaRPr lang="en-GB"/>
          </a:p>
        </p:txBody>
      </p:sp>
    </p:spTree>
    <p:extLst>
      <p:ext uri="{BB962C8B-B14F-4D97-AF65-F5344CB8AC3E}">
        <p14:creationId xmlns:p14="http://schemas.microsoft.com/office/powerpoint/2010/main" val="24563937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justiceinspectorates.gov.uk/hmicfrs/publications/policing-in-austerity-meeting-the-challenge/"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25767/police-funding-england-and-wales-2015-to-2019-hosb1318.pdf" TargetMode="External"/><Relationship Id="rId2" Type="http://schemas.openxmlformats.org/officeDocument/2006/relationships/image" Target="../media/image16.png"/><Relationship Id="rId1" Type="http://schemas.openxmlformats.org/officeDocument/2006/relationships/slideLayout" Target="../slideLayouts/slideLayout13.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hyperlink" Target="https://obr.uk/fer/forecast-evaluation-report-december-2018/" TargetMode="External"/><Relationship Id="rId2" Type="http://schemas.openxmlformats.org/officeDocument/2006/relationships/hyperlink" Target="https://www.kingsfund.org.uk/sites/default/files/field/field_publication_summary/Understanding%20NHS%20financial%20pressures%20-%20report%20summary.pdf" TargetMode="External"/><Relationship Id="rId1" Type="http://schemas.openxmlformats.org/officeDocument/2006/relationships/slideLayout" Target="../slideLayouts/slideLayout2.xml"/><Relationship Id="rId4" Type="http://schemas.openxmlformats.org/officeDocument/2006/relationships/hyperlink" Target="https://neweconomics.org/2019/02/austerity-is-subduing-uk-economy-by-more-than-3-600-per-household-this-yea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xmlns="" id="{156189E5-8A3E-4CFD-B71B-CCD0F8495E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796367"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xmlns="" id="{BE95D989-81FA-4BAD-9AD5-E46CEDA91B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3" cy="6858000"/>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14B39937-D45A-4E47-BDD0-E580669D07EF}"/>
              </a:ext>
            </a:extLst>
          </p:cNvPr>
          <p:cNvSpPr>
            <a:spLocks noGrp="1"/>
          </p:cNvSpPr>
          <p:nvPr>
            <p:ph type="ctrTitle"/>
          </p:nvPr>
        </p:nvSpPr>
        <p:spPr>
          <a:xfrm>
            <a:off x="804673" y="1120285"/>
            <a:ext cx="3738298" cy="3509772"/>
          </a:xfrm>
        </p:spPr>
        <p:txBody>
          <a:bodyPr anchor="b">
            <a:normAutofit/>
          </a:bodyPr>
          <a:lstStyle/>
          <a:p>
            <a:pPr algn="l"/>
            <a:r>
              <a:rPr lang="en-GB" dirty="0">
                <a:solidFill>
                  <a:schemeClr val="bg1">
                    <a:lumMod val="85000"/>
                    <a:lumOff val="15000"/>
                  </a:schemeClr>
                </a:solidFill>
              </a:rPr>
              <a:t>The impact of austerity</a:t>
            </a:r>
          </a:p>
        </p:txBody>
      </p:sp>
      <p:pic>
        <p:nvPicPr>
          <p:cNvPr id="5" name="Picture 4">
            <a:extLst>
              <a:ext uri="{FF2B5EF4-FFF2-40B4-BE49-F238E27FC236}">
                <a16:creationId xmlns:a16="http://schemas.microsoft.com/office/drawing/2014/main" xmlns="" id="{B3772683-B804-47A0-9F56-23ED007911A7}"/>
              </a:ext>
            </a:extLst>
          </p:cNvPr>
          <p:cNvPicPr>
            <a:picLocks noChangeAspect="1"/>
          </p:cNvPicPr>
          <p:nvPr/>
        </p:nvPicPr>
        <p:blipFill>
          <a:blip r:embed="rId2"/>
          <a:stretch>
            <a:fillRect/>
          </a:stretch>
        </p:blipFill>
        <p:spPr>
          <a:xfrm>
            <a:off x="5458965" y="1404219"/>
            <a:ext cx="6089568" cy="4049562"/>
          </a:xfrm>
          <a:prstGeom prst="rect">
            <a:avLst/>
          </a:prstGeom>
        </p:spPr>
      </p:pic>
    </p:spTree>
    <p:extLst>
      <p:ext uri="{BB962C8B-B14F-4D97-AF65-F5344CB8AC3E}">
        <p14:creationId xmlns:p14="http://schemas.microsoft.com/office/powerpoint/2010/main" val="14126573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867D4867-5BA7-4462-B2F6-A23F4A622A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87E8F370-438B-4F36-B137-0697B47B2591}"/>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6000" dirty="0"/>
              <a:t>3 contexts</a:t>
            </a:r>
          </a:p>
        </p:txBody>
      </p:sp>
      <p:sp>
        <p:nvSpPr>
          <p:cNvPr id="3" name="Content Placeholder 2">
            <a:extLst>
              <a:ext uri="{FF2B5EF4-FFF2-40B4-BE49-F238E27FC236}">
                <a16:creationId xmlns:a16="http://schemas.microsoft.com/office/drawing/2014/main" xmlns="" id="{7DDB2C3F-7FA9-4C6B-BB1B-062B9F089104}"/>
              </a:ext>
            </a:extLst>
          </p:cNvPr>
          <p:cNvSpPr>
            <a:spLocks noGrp="1"/>
          </p:cNvSpPr>
          <p:nvPr>
            <p:ph idx="1"/>
          </p:nvPr>
        </p:nvSpPr>
        <p:spPr>
          <a:xfrm>
            <a:off x="643468" y="2638043"/>
            <a:ext cx="3363974" cy="3415623"/>
          </a:xfrm>
        </p:spPr>
        <p:txBody>
          <a:bodyPr>
            <a:normAutofit/>
          </a:bodyPr>
          <a:lstStyle/>
          <a:p>
            <a:r>
              <a:rPr lang="en-GB" sz="4000" dirty="0"/>
              <a:t>UK overall</a:t>
            </a:r>
          </a:p>
          <a:p>
            <a:r>
              <a:rPr lang="en-GB" sz="4000" dirty="0"/>
              <a:t>NHS</a:t>
            </a:r>
          </a:p>
          <a:p>
            <a:r>
              <a:rPr lang="en-GB" sz="4000" dirty="0"/>
              <a:t>Policing</a:t>
            </a:r>
          </a:p>
        </p:txBody>
      </p:sp>
      <p:pic>
        <p:nvPicPr>
          <p:cNvPr id="4" name="Picture 3">
            <a:extLst>
              <a:ext uri="{FF2B5EF4-FFF2-40B4-BE49-F238E27FC236}">
                <a16:creationId xmlns:a16="http://schemas.microsoft.com/office/drawing/2014/main" xmlns="" id="{A6C7ECEA-9058-43BD-8C6D-F48B26C53887}"/>
              </a:ext>
            </a:extLst>
          </p:cNvPr>
          <p:cNvPicPr>
            <a:picLocks noChangeAspect="1"/>
          </p:cNvPicPr>
          <p:nvPr/>
        </p:nvPicPr>
        <p:blipFill>
          <a:blip r:embed="rId2"/>
          <a:stretch>
            <a:fillRect/>
          </a:stretch>
        </p:blipFill>
        <p:spPr>
          <a:xfrm rot="199947">
            <a:off x="4593696" y="208843"/>
            <a:ext cx="7453085" cy="9201340"/>
          </a:xfrm>
          <a:prstGeom prst="rect">
            <a:avLst/>
          </a:prstGeom>
        </p:spPr>
      </p:pic>
    </p:spTree>
    <p:extLst>
      <p:ext uri="{BB962C8B-B14F-4D97-AF65-F5344CB8AC3E}">
        <p14:creationId xmlns:p14="http://schemas.microsoft.com/office/powerpoint/2010/main" val="53438044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867D4867-5BA7-4462-B2F6-A23F4A622A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BABF73EE-6D7B-40EC-9E17-843411095C76}"/>
              </a:ext>
            </a:extLst>
          </p:cNvPr>
          <p:cNvSpPr>
            <a:spLocks noGrp="1"/>
          </p:cNvSpPr>
          <p:nvPr>
            <p:ph type="title"/>
          </p:nvPr>
        </p:nvSpPr>
        <p:spPr>
          <a:xfrm>
            <a:off x="643467" y="243247"/>
            <a:ext cx="3558663" cy="2119809"/>
          </a:xfrm>
          <a:noFill/>
          <a:ln w="19050">
            <a:solidFill>
              <a:schemeClr val="tx1"/>
            </a:solidFill>
          </a:ln>
        </p:spPr>
        <p:txBody>
          <a:bodyPr wrap="square" anchor="ctr">
            <a:noAutofit/>
          </a:bodyPr>
          <a:lstStyle/>
          <a:p>
            <a:pPr algn="ctr"/>
            <a:r>
              <a:rPr lang="en-GB" dirty="0"/>
              <a:t>Money In – Money Out January 2019</a:t>
            </a:r>
          </a:p>
        </p:txBody>
      </p:sp>
      <p:sp>
        <p:nvSpPr>
          <p:cNvPr id="3" name="Content Placeholder 2">
            <a:extLst>
              <a:ext uri="{FF2B5EF4-FFF2-40B4-BE49-F238E27FC236}">
                <a16:creationId xmlns:a16="http://schemas.microsoft.com/office/drawing/2014/main" xmlns="" id="{23A2B335-186A-4FD9-B6B8-68B315FC22CA}"/>
              </a:ext>
            </a:extLst>
          </p:cNvPr>
          <p:cNvSpPr>
            <a:spLocks noGrp="1"/>
          </p:cNvSpPr>
          <p:nvPr>
            <p:ph idx="1"/>
          </p:nvPr>
        </p:nvSpPr>
        <p:spPr>
          <a:xfrm>
            <a:off x="267128" y="2638043"/>
            <a:ext cx="4387168" cy="3762757"/>
          </a:xfrm>
        </p:spPr>
        <p:txBody>
          <a:bodyPr>
            <a:noAutofit/>
          </a:bodyPr>
          <a:lstStyle/>
          <a:p>
            <a:r>
              <a:rPr lang="en-US" sz="2400" dirty="0"/>
              <a:t>The government’s finance release in February 2019, showed the country was on course for the smallest government deficit since 2001</a:t>
            </a:r>
          </a:p>
          <a:p>
            <a:r>
              <a:rPr lang="en-US" sz="2400" dirty="0"/>
              <a:t>The deficit refers to public spending and revenue (income) in January</a:t>
            </a:r>
          </a:p>
          <a:p>
            <a:r>
              <a:rPr lang="en-US" sz="2400" dirty="0"/>
              <a:t>But they do not show the damage done to get there</a:t>
            </a:r>
          </a:p>
        </p:txBody>
      </p:sp>
      <p:pic>
        <p:nvPicPr>
          <p:cNvPr id="4" name="Picture 3">
            <a:extLst>
              <a:ext uri="{FF2B5EF4-FFF2-40B4-BE49-F238E27FC236}">
                <a16:creationId xmlns:a16="http://schemas.microsoft.com/office/drawing/2014/main" xmlns="" id="{44C13A71-0953-41F0-8DE9-AAF3245D6528}"/>
              </a:ext>
            </a:extLst>
          </p:cNvPr>
          <p:cNvPicPr>
            <a:picLocks noChangeAspect="1"/>
          </p:cNvPicPr>
          <p:nvPr/>
        </p:nvPicPr>
        <p:blipFill>
          <a:blip r:embed="rId2"/>
          <a:stretch>
            <a:fillRect/>
          </a:stretch>
        </p:blipFill>
        <p:spPr>
          <a:xfrm>
            <a:off x="5099889" y="566366"/>
            <a:ext cx="7092111" cy="5567305"/>
          </a:xfrm>
          <a:prstGeom prst="rect">
            <a:avLst/>
          </a:prstGeom>
        </p:spPr>
      </p:pic>
      <p:sp>
        <p:nvSpPr>
          <p:cNvPr id="5" name="Oval 4">
            <a:extLst>
              <a:ext uri="{FF2B5EF4-FFF2-40B4-BE49-F238E27FC236}">
                <a16:creationId xmlns:a16="http://schemas.microsoft.com/office/drawing/2014/main" xmlns="" id="{96A42C96-D097-49AA-A807-4A872A5BC0F5}"/>
              </a:ext>
            </a:extLst>
          </p:cNvPr>
          <p:cNvSpPr/>
          <p:nvPr/>
        </p:nvSpPr>
        <p:spPr>
          <a:xfrm>
            <a:off x="10181690" y="3318552"/>
            <a:ext cx="678094" cy="780837"/>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54941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867D4867-5BA7-4462-B2F6-A23F4A622A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BABF73EE-6D7B-40EC-9E17-843411095C76}"/>
              </a:ext>
            </a:extLst>
          </p:cNvPr>
          <p:cNvSpPr>
            <a:spLocks noGrp="1"/>
          </p:cNvSpPr>
          <p:nvPr>
            <p:ph type="title"/>
          </p:nvPr>
        </p:nvSpPr>
        <p:spPr>
          <a:xfrm>
            <a:off x="643467" y="277402"/>
            <a:ext cx="3753871" cy="1953050"/>
          </a:xfrm>
          <a:noFill/>
          <a:ln w="19050">
            <a:solidFill>
              <a:schemeClr val="tx1"/>
            </a:solidFill>
          </a:ln>
        </p:spPr>
        <p:txBody>
          <a:bodyPr wrap="square" anchor="ctr">
            <a:noAutofit/>
          </a:bodyPr>
          <a:lstStyle/>
          <a:p>
            <a:pPr algn="ctr"/>
            <a:r>
              <a:rPr lang="en-GB" dirty="0"/>
              <a:t>Money In – Money Out January 2019</a:t>
            </a:r>
          </a:p>
        </p:txBody>
      </p:sp>
      <p:sp>
        <p:nvSpPr>
          <p:cNvPr id="3" name="Content Placeholder 2">
            <a:extLst>
              <a:ext uri="{FF2B5EF4-FFF2-40B4-BE49-F238E27FC236}">
                <a16:creationId xmlns:a16="http://schemas.microsoft.com/office/drawing/2014/main" xmlns="" id="{23A2B335-186A-4FD9-B6B8-68B315FC22CA}"/>
              </a:ext>
            </a:extLst>
          </p:cNvPr>
          <p:cNvSpPr>
            <a:spLocks noGrp="1"/>
          </p:cNvSpPr>
          <p:nvPr>
            <p:ph idx="1"/>
          </p:nvPr>
        </p:nvSpPr>
        <p:spPr>
          <a:xfrm>
            <a:off x="369870" y="2507855"/>
            <a:ext cx="4284426" cy="4231992"/>
          </a:xfrm>
        </p:spPr>
        <p:txBody>
          <a:bodyPr>
            <a:noAutofit/>
          </a:bodyPr>
          <a:lstStyle/>
          <a:p>
            <a:r>
              <a:rPr lang="en-US" sz="2000" dirty="0"/>
              <a:t>Why was January such a good month?</a:t>
            </a:r>
          </a:p>
          <a:p>
            <a:r>
              <a:rPr lang="en-US" sz="2000" dirty="0"/>
              <a:t>It is a bumper month each year as midnight on 31</a:t>
            </a:r>
            <a:r>
              <a:rPr lang="en-US" sz="2000" baseline="30000" dirty="0"/>
              <a:t>st</a:t>
            </a:r>
            <a:r>
              <a:rPr lang="en-US" sz="2000" dirty="0"/>
              <a:t> January is the deadline for self-employed tax returns</a:t>
            </a:r>
          </a:p>
          <a:p>
            <a:r>
              <a:rPr lang="en-US" sz="2000" dirty="0"/>
              <a:t>At this point a backlog of outstanding tax payments reach the government’s bank account</a:t>
            </a:r>
          </a:p>
          <a:p>
            <a:r>
              <a:rPr lang="en-US" sz="2000" dirty="0"/>
              <a:t>Therefore, there has been a surplus in January since 2010</a:t>
            </a:r>
          </a:p>
          <a:p>
            <a:r>
              <a:rPr lang="en-US" sz="2000" dirty="0"/>
              <a:t>This year tax receipts exceeded expenditure by £14.9 billion</a:t>
            </a:r>
          </a:p>
        </p:txBody>
      </p:sp>
      <p:pic>
        <p:nvPicPr>
          <p:cNvPr id="4" name="Picture 3">
            <a:extLst>
              <a:ext uri="{FF2B5EF4-FFF2-40B4-BE49-F238E27FC236}">
                <a16:creationId xmlns:a16="http://schemas.microsoft.com/office/drawing/2014/main" xmlns="" id="{01EC7680-06F1-4A39-B81B-55CBE998CCD4}"/>
              </a:ext>
            </a:extLst>
          </p:cNvPr>
          <p:cNvPicPr>
            <a:picLocks noChangeAspect="1"/>
          </p:cNvPicPr>
          <p:nvPr/>
        </p:nvPicPr>
        <p:blipFill>
          <a:blip r:embed="rId2"/>
          <a:stretch>
            <a:fillRect/>
          </a:stretch>
        </p:blipFill>
        <p:spPr>
          <a:xfrm>
            <a:off x="5297763" y="1121730"/>
            <a:ext cx="6250769" cy="4453672"/>
          </a:xfrm>
          <a:prstGeom prst="rect">
            <a:avLst/>
          </a:prstGeom>
        </p:spPr>
      </p:pic>
    </p:spTree>
    <p:extLst>
      <p:ext uri="{BB962C8B-B14F-4D97-AF65-F5344CB8AC3E}">
        <p14:creationId xmlns:p14="http://schemas.microsoft.com/office/powerpoint/2010/main" val="327045166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xmlns="" id="{4038CB10-1F5C-4D54-9DF7-12586DE5B0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27546" y="4572000"/>
            <a:ext cx="7058307" cy="1964266"/>
          </a:xfrm>
          <a:prstGeom prst="rect">
            <a:avLst/>
          </a:prstGeom>
          <a:solidFill>
            <a:srgbClr val="4B3A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D97F5524-95E6-4295-8FCF-0761EB92782E}"/>
              </a:ext>
            </a:extLst>
          </p:cNvPr>
          <p:cNvSpPr>
            <a:spLocks noGrp="1"/>
          </p:cNvSpPr>
          <p:nvPr>
            <p:ph type="title"/>
          </p:nvPr>
        </p:nvSpPr>
        <p:spPr>
          <a:xfrm>
            <a:off x="524256" y="4767072"/>
            <a:ext cx="6594189" cy="1625210"/>
          </a:xfrm>
        </p:spPr>
        <p:txBody>
          <a:bodyPr>
            <a:normAutofit/>
          </a:bodyPr>
          <a:lstStyle/>
          <a:p>
            <a:pPr algn="r"/>
            <a:r>
              <a:rPr lang="en-GB" sz="6000" dirty="0">
                <a:solidFill>
                  <a:srgbClr val="FFFFFF"/>
                </a:solidFill>
              </a:rPr>
              <a:t>NEF Headlines</a:t>
            </a:r>
          </a:p>
        </p:txBody>
      </p:sp>
      <p:pic>
        <p:nvPicPr>
          <p:cNvPr id="5" name="Picture 4">
            <a:extLst>
              <a:ext uri="{FF2B5EF4-FFF2-40B4-BE49-F238E27FC236}">
                <a16:creationId xmlns:a16="http://schemas.microsoft.com/office/drawing/2014/main" xmlns="" id="{D490E06E-D97B-42C1-A3D7-3CBF2E1E8B99}"/>
              </a:ext>
            </a:extLst>
          </p:cNvPr>
          <p:cNvPicPr>
            <a:picLocks noChangeAspect="1"/>
          </p:cNvPicPr>
          <p:nvPr/>
        </p:nvPicPr>
        <p:blipFill rotWithShape="1">
          <a:blip r:embed="rId2"/>
          <a:srcRect t="4992" r="1" b="1"/>
          <a:stretch/>
        </p:blipFill>
        <p:spPr>
          <a:xfrm>
            <a:off x="327547" y="321733"/>
            <a:ext cx="7058306" cy="4107392"/>
          </a:xfrm>
          <a:prstGeom prst="rect">
            <a:avLst/>
          </a:prstGeom>
        </p:spPr>
      </p:pic>
      <p:sp>
        <p:nvSpPr>
          <p:cNvPr id="16" name="Rectangle 15">
            <a:extLst>
              <a:ext uri="{FF2B5EF4-FFF2-40B4-BE49-F238E27FC236}">
                <a16:creationId xmlns:a16="http://schemas.microsoft.com/office/drawing/2014/main" xmlns="" id="{73ED6512-6858-4552-B699-9A97FE9A4E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6FB2D7C5-8963-48BF-8031-736FB219B676}"/>
              </a:ext>
            </a:extLst>
          </p:cNvPr>
          <p:cNvSpPr>
            <a:spLocks noGrp="1"/>
          </p:cNvSpPr>
          <p:nvPr>
            <p:ph idx="1"/>
          </p:nvPr>
        </p:nvSpPr>
        <p:spPr>
          <a:xfrm>
            <a:off x="7582563" y="917724"/>
            <a:ext cx="4195780" cy="5287133"/>
          </a:xfrm>
        </p:spPr>
        <p:txBody>
          <a:bodyPr anchor="ctr">
            <a:noAutofit/>
          </a:bodyPr>
          <a:lstStyle/>
          <a:p>
            <a:r>
              <a:rPr lang="en-GB" sz="2400" dirty="0">
                <a:solidFill>
                  <a:srgbClr val="FFFFFF"/>
                </a:solidFill>
              </a:rPr>
              <a:t>GDP reduced by £1500 per person in the UK</a:t>
            </a:r>
          </a:p>
          <a:p>
            <a:r>
              <a:rPr lang="en-GB" sz="2400" dirty="0">
                <a:solidFill>
                  <a:srgbClr val="FFFFFF"/>
                </a:solidFill>
              </a:rPr>
              <a:t>£3600 per household</a:t>
            </a:r>
          </a:p>
          <a:p>
            <a:r>
              <a:rPr lang="en-GB" sz="2400" dirty="0">
                <a:solidFill>
                  <a:srgbClr val="FFFFFF"/>
                </a:solidFill>
              </a:rPr>
              <a:t>Consistent reductions since 2010</a:t>
            </a:r>
          </a:p>
          <a:p>
            <a:r>
              <a:rPr lang="en-GB" sz="2400" dirty="0">
                <a:solidFill>
                  <a:srgbClr val="FFFFFF"/>
                </a:solidFill>
              </a:rPr>
              <a:t>GDP suppressed by almost £100 billion in 2018</a:t>
            </a:r>
          </a:p>
          <a:p>
            <a:r>
              <a:rPr lang="en-GB" sz="2400" dirty="0">
                <a:solidFill>
                  <a:srgbClr val="FFFFFF"/>
                </a:solidFill>
              </a:rPr>
              <a:t>Likely to be in the region of £117 billion by 2022</a:t>
            </a:r>
          </a:p>
          <a:p>
            <a:r>
              <a:rPr lang="en-GB" sz="2400" dirty="0">
                <a:solidFill>
                  <a:srgbClr val="FFFFFF"/>
                </a:solidFill>
              </a:rPr>
              <a:t>Households have had to borrow more</a:t>
            </a:r>
          </a:p>
          <a:p>
            <a:r>
              <a:rPr lang="en-GB" sz="2400" dirty="0">
                <a:solidFill>
                  <a:srgbClr val="FFFFFF"/>
                </a:solidFill>
              </a:rPr>
              <a:t>People have earned less and paid less tax</a:t>
            </a:r>
          </a:p>
        </p:txBody>
      </p:sp>
    </p:spTree>
    <p:extLst>
      <p:ext uri="{BB962C8B-B14F-4D97-AF65-F5344CB8AC3E}">
        <p14:creationId xmlns:p14="http://schemas.microsoft.com/office/powerpoint/2010/main" val="3215961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308B40A-B622-43DF-AF2A-0DB9602D7460}"/>
              </a:ext>
            </a:extLst>
          </p:cNvPr>
          <p:cNvSpPr>
            <a:spLocks noGrp="1"/>
          </p:cNvSpPr>
          <p:nvPr>
            <p:ph type="title"/>
          </p:nvPr>
        </p:nvSpPr>
        <p:spPr>
          <a:xfrm>
            <a:off x="467317" y="258795"/>
            <a:ext cx="5314536" cy="1325563"/>
          </a:xfrm>
        </p:spPr>
        <p:txBody>
          <a:bodyPr>
            <a:normAutofit/>
          </a:bodyPr>
          <a:lstStyle/>
          <a:p>
            <a:r>
              <a:rPr lang="en-GB" dirty="0"/>
              <a:t>Alfie Stirling, Head of Economic at NEF</a:t>
            </a:r>
          </a:p>
        </p:txBody>
      </p:sp>
      <p:sp>
        <p:nvSpPr>
          <p:cNvPr id="13" name="Content Placeholder 2">
            <a:extLst>
              <a:ext uri="{FF2B5EF4-FFF2-40B4-BE49-F238E27FC236}">
                <a16:creationId xmlns:a16="http://schemas.microsoft.com/office/drawing/2014/main" xmlns="" id="{F6890BBE-DD58-4BF5-827C-C64EEDAF6DE1}"/>
              </a:ext>
            </a:extLst>
          </p:cNvPr>
          <p:cNvSpPr>
            <a:spLocks noGrp="1"/>
          </p:cNvSpPr>
          <p:nvPr>
            <p:ph idx="1"/>
          </p:nvPr>
        </p:nvSpPr>
        <p:spPr>
          <a:xfrm>
            <a:off x="320210" y="1837229"/>
            <a:ext cx="6429931" cy="4578982"/>
          </a:xfrm>
        </p:spPr>
        <p:txBody>
          <a:bodyPr anchor="t">
            <a:noAutofit/>
          </a:bodyPr>
          <a:lstStyle/>
          <a:p>
            <a:pPr marL="0" indent="0">
              <a:buNone/>
            </a:pPr>
            <a:r>
              <a:rPr lang="en-US" sz="2400" dirty="0"/>
              <a:t>“The human impacts have always been clearly visible for all to see – from rising homelessness to longer A&amp;E waiting times. But now we can also get closer than ever before to measuring the impact on the economy as a whole – and using calculations that have even been rubber stamped by the government themselves.</a:t>
            </a:r>
          </a:p>
          <a:p>
            <a:pPr marL="0" indent="0">
              <a:buNone/>
            </a:pPr>
            <a:endParaRPr lang="en-US" sz="2400" dirty="0"/>
          </a:p>
          <a:p>
            <a:pPr marL="0" indent="0">
              <a:buNone/>
            </a:pPr>
            <a:r>
              <a:rPr lang="en-US" sz="2400" dirty="0"/>
              <a:t>“The big picture here is that the livelihoods of people and communities have been made more bleak as a direct consequence of active government decisions. This should not be allowed to happen again.”</a:t>
            </a:r>
            <a:endParaRPr lang="en-GB" sz="2400" dirty="0"/>
          </a:p>
        </p:txBody>
      </p:sp>
      <p:sp>
        <p:nvSpPr>
          <p:cNvPr id="71" name="Freeform: Shape 70">
            <a:extLst>
              <a:ext uri="{FF2B5EF4-FFF2-40B4-BE49-F238E27FC236}">
                <a16:creationId xmlns:a16="http://schemas.microsoft.com/office/drawing/2014/main" xmlns="" id="{CF62D2A7-8207-488C-9F46-316BA81A16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a:extLst>
              <a:ext uri="{FF2B5EF4-FFF2-40B4-BE49-F238E27FC236}">
                <a16:creationId xmlns:a16="http://schemas.microsoft.com/office/drawing/2014/main" xmlns="" id="{0782EA2E-8794-4EAA-B6E1-72A864B920C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34" r="632" b="-2"/>
          <a:stretch/>
        </p:blipFill>
        <p:spPr bwMode="auto">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842111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 calcmode="lin" valueType="num">
                                      <p:cBhvr additive="base">
                                        <p:cTn id="7"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xEl>
                                              <p:pRg st="2" end="2"/>
                                            </p:txEl>
                                          </p:spTgt>
                                        </p:tgtEl>
                                        <p:attrNameLst>
                                          <p:attrName>style.visibility</p:attrName>
                                        </p:attrNameLst>
                                      </p:cBhvr>
                                      <p:to>
                                        <p:strVal val="visible"/>
                                      </p:to>
                                    </p:set>
                                    <p:anim calcmode="lin" valueType="num">
                                      <p:cBhvr additive="base">
                                        <p:cTn id="13" dur="500" fill="hold"/>
                                        <p:tgtEl>
                                          <p:spTgt spid="1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7B77495-10C0-4B73-8E4A-AACA8DB85E69}"/>
              </a:ext>
            </a:extLst>
          </p:cNvPr>
          <p:cNvSpPr>
            <a:spLocks noGrp="1"/>
          </p:cNvSpPr>
          <p:nvPr>
            <p:ph type="title"/>
          </p:nvPr>
        </p:nvSpPr>
        <p:spPr>
          <a:xfrm>
            <a:off x="762001" y="803325"/>
            <a:ext cx="5314536" cy="1325563"/>
          </a:xfrm>
        </p:spPr>
        <p:txBody>
          <a:bodyPr>
            <a:normAutofit/>
          </a:bodyPr>
          <a:lstStyle/>
          <a:p>
            <a:r>
              <a:rPr lang="en-GB" sz="6000" dirty="0"/>
              <a:t>Forecasting</a:t>
            </a:r>
          </a:p>
        </p:txBody>
      </p:sp>
      <p:sp>
        <p:nvSpPr>
          <p:cNvPr id="3" name="Content Placeholder 2">
            <a:extLst>
              <a:ext uri="{FF2B5EF4-FFF2-40B4-BE49-F238E27FC236}">
                <a16:creationId xmlns:a16="http://schemas.microsoft.com/office/drawing/2014/main" xmlns="" id="{6C1418C4-B021-4832-B3B8-490C65C42844}"/>
              </a:ext>
            </a:extLst>
          </p:cNvPr>
          <p:cNvSpPr>
            <a:spLocks noGrp="1"/>
          </p:cNvSpPr>
          <p:nvPr>
            <p:ph idx="1"/>
          </p:nvPr>
        </p:nvSpPr>
        <p:spPr>
          <a:xfrm>
            <a:off x="762000" y="2279017"/>
            <a:ext cx="5609220" cy="4327265"/>
          </a:xfrm>
        </p:spPr>
        <p:txBody>
          <a:bodyPr anchor="t">
            <a:normAutofit/>
          </a:bodyPr>
          <a:lstStyle/>
          <a:p>
            <a:r>
              <a:rPr lang="en-US" sz="2400" dirty="0"/>
              <a:t>The Office for Budget Responsibility (OBR) was created in 2010 to provide independent and authoritative analysis of the UK public finances</a:t>
            </a:r>
          </a:p>
          <a:p>
            <a:r>
              <a:rPr lang="en-US" sz="2400" dirty="0"/>
              <a:t>Twice a year – at the time of each Budget and Autumn/Spring Statement – we publish a set of forecasts in our Economic and fiscal outlook (EFO). </a:t>
            </a:r>
          </a:p>
          <a:p>
            <a:r>
              <a:rPr lang="en-US" sz="2400" dirty="0"/>
              <a:t>We use these forecasts to assess the Government’s progress against the fiscal targets that it has set for itself.</a:t>
            </a:r>
          </a:p>
          <a:p>
            <a:endParaRPr lang="en-GB" sz="1800" dirty="0"/>
          </a:p>
        </p:txBody>
      </p:sp>
      <p:sp>
        <p:nvSpPr>
          <p:cNvPr id="9" name="Freeform: Shape 8">
            <a:extLst>
              <a:ext uri="{FF2B5EF4-FFF2-40B4-BE49-F238E27FC236}">
                <a16:creationId xmlns:a16="http://schemas.microsoft.com/office/drawing/2014/main" xmlns="" id="{CF62D2A7-8207-488C-9F46-316BA81A16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xmlns="" id="{1B3ED6E9-3017-4125-AC82-71997F43B8C2}"/>
              </a:ext>
            </a:extLst>
          </p:cNvPr>
          <p:cNvPicPr>
            <a:picLocks noChangeAspect="1"/>
          </p:cNvPicPr>
          <p:nvPr/>
        </p:nvPicPr>
        <p:blipFill rotWithShape="1">
          <a:blip r:embed="rId2"/>
          <a:srcRect r="-1" b="12190"/>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15369263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7B77495-10C0-4B73-8E4A-AACA8DB85E69}"/>
              </a:ext>
            </a:extLst>
          </p:cNvPr>
          <p:cNvSpPr>
            <a:spLocks noGrp="1"/>
          </p:cNvSpPr>
          <p:nvPr>
            <p:ph type="title"/>
          </p:nvPr>
        </p:nvSpPr>
        <p:spPr>
          <a:xfrm>
            <a:off x="762001" y="803325"/>
            <a:ext cx="5314536" cy="1325563"/>
          </a:xfrm>
        </p:spPr>
        <p:txBody>
          <a:bodyPr>
            <a:normAutofit fontScale="90000"/>
          </a:bodyPr>
          <a:lstStyle/>
          <a:p>
            <a:r>
              <a:rPr lang="en-GB" sz="6000" dirty="0"/>
              <a:t>Two main reasons</a:t>
            </a:r>
          </a:p>
        </p:txBody>
      </p:sp>
      <p:sp>
        <p:nvSpPr>
          <p:cNvPr id="3" name="Content Placeholder 2">
            <a:extLst>
              <a:ext uri="{FF2B5EF4-FFF2-40B4-BE49-F238E27FC236}">
                <a16:creationId xmlns:a16="http://schemas.microsoft.com/office/drawing/2014/main" xmlns="" id="{6C1418C4-B021-4832-B3B8-490C65C42844}"/>
              </a:ext>
            </a:extLst>
          </p:cNvPr>
          <p:cNvSpPr>
            <a:spLocks noGrp="1"/>
          </p:cNvSpPr>
          <p:nvPr>
            <p:ph idx="1"/>
          </p:nvPr>
        </p:nvSpPr>
        <p:spPr>
          <a:xfrm>
            <a:off x="762000" y="2279017"/>
            <a:ext cx="5820780" cy="4440282"/>
          </a:xfrm>
        </p:spPr>
        <p:txBody>
          <a:bodyPr anchor="t">
            <a:normAutofit/>
          </a:bodyPr>
          <a:lstStyle/>
          <a:p>
            <a:r>
              <a:rPr lang="en-GB" sz="2400" b="1" dirty="0"/>
              <a:t>Transparency and accountability</a:t>
            </a:r>
            <a:r>
              <a:rPr lang="en-GB" sz="2400" dirty="0"/>
              <a:t>: </a:t>
            </a:r>
            <a:r>
              <a:rPr lang="en-US" sz="2400" dirty="0"/>
              <a:t> to reassure people that it reflects dispassionate professional judgement rather than politically motivated wishful thinking</a:t>
            </a:r>
            <a:endParaRPr lang="en-GB" sz="2400" dirty="0"/>
          </a:p>
          <a:p>
            <a:r>
              <a:rPr lang="en-GB" sz="2400" b="1" dirty="0"/>
              <a:t>Self-discipline</a:t>
            </a:r>
            <a:r>
              <a:rPr lang="en-GB" sz="2400" dirty="0"/>
              <a:t>: </a:t>
            </a:r>
            <a:r>
              <a:rPr lang="en-US" sz="2400" dirty="0"/>
              <a:t>the knowledge that a forecast must be justified in detail forces one to make only those judgements that can be defended with reference to the evidence. One cannot hide them in the knowledge that no one will ever know.</a:t>
            </a:r>
            <a:endParaRPr lang="en-GB" sz="2400" dirty="0"/>
          </a:p>
        </p:txBody>
      </p:sp>
      <p:sp>
        <p:nvSpPr>
          <p:cNvPr id="9" name="Freeform: Shape 8">
            <a:extLst>
              <a:ext uri="{FF2B5EF4-FFF2-40B4-BE49-F238E27FC236}">
                <a16:creationId xmlns:a16="http://schemas.microsoft.com/office/drawing/2014/main" xmlns="" id="{CF62D2A7-8207-488C-9F46-316BA81A16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xmlns="" id="{1B3ED6E9-3017-4125-AC82-71997F43B8C2}"/>
              </a:ext>
            </a:extLst>
          </p:cNvPr>
          <p:cNvPicPr>
            <a:picLocks noChangeAspect="1"/>
          </p:cNvPicPr>
          <p:nvPr/>
        </p:nvPicPr>
        <p:blipFill rotWithShape="1">
          <a:blip r:embed="rId2"/>
          <a:srcRect r="-1" b="12190"/>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8534431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4CDA3779-BDD3-483F-A026-344A9684EE18}"/>
              </a:ext>
            </a:extLst>
          </p:cNvPr>
          <p:cNvPicPr>
            <a:picLocks noChangeAspect="1"/>
          </p:cNvPicPr>
          <p:nvPr/>
        </p:nvPicPr>
        <p:blipFill>
          <a:blip r:embed="rId2"/>
          <a:stretch>
            <a:fillRect/>
          </a:stretch>
        </p:blipFill>
        <p:spPr>
          <a:xfrm>
            <a:off x="118584" y="823233"/>
            <a:ext cx="11754561" cy="711654"/>
          </a:xfrm>
          <a:prstGeom prst="rect">
            <a:avLst/>
          </a:prstGeom>
        </p:spPr>
      </p:pic>
      <p:pic>
        <p:nvPicPr>
          <p:cNvPr id="2" name="Picture 1">
            <a:extLst>
              <a:ext uri="{FF2B5EF4-FFF2-40B4-BE49-F238E27FC236}">
                <a16:creationId xmlns:a16="http://schemas.microsoft.com/office/drawing/2014/main" xmlns="" id="{B022B926-FF82-4F08-A2FA-7CE1611C3BAF}"/>
              </a:ext>
            </a:extLst>
          </p:cNvPr>
          <p:cNvPicPr>
            <a:picLocks noChangeAspect="1"/>
          </p:cNvPicPr>
          <p:nvPr/>
        </p:nvPicPr>
        <p:blipFill>
          <a:blip r:embed="rId3"/>
          <a:stretch>
            <a:fillRect/>
          </a:stretch>
        </p:blipFill>
        <p:spPr>
          <a:xfrm>
            <a:off x="168149" y="1534887"/>
            <a:ext cx="11855702" cy="4267199"/>
          </a:xfrm>
          <a:prstGeom prst="rect">
            <a:avLst/>
          </a:prstGeom>
        </p:spPr>
      </p:pic>
    </p:spTree>
    <p:extLst>
      <p:ext uri="{BB962C8B-B14F-4D97-AF65-F5344CB8AC3E}">
        <p14:creationId xmlns:p14="http://schemas.microsoft.com/office/powerpoint/2010/main" val="2922966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4CDA3779-BDD3-483F-A026-344A9684EE18}"/>
              </a:ext>
            </a:extLst>
          </p:cNvPr>
          <p:cNvPicPr>
            <a:picLocks noChangeAspect="1"/>
          </p:cNvPicPr>
          <p:nvPr/>
        </p:nvPicPr>
        <p:blipFill>
          <a:blip r:embed="rId2"/>
          <a:stretch>
            <a:fillRect/>
          </a:stretch>
        </p:blipFill>
        <p:spPr>
          <a:xfrm>
            <a:off x="179861" y="730955"/>
            <a:ext cx="11754561" cy="711654"/>
          </a:xfrm>
          <a:prstGeom prst="rect">
            <a:avLst/>
          </a:prstGeom>
        </p:spPr>
      </p:pic>
      <p:pic>
        <p:nvPicPr>
          <p:cNvPr id="7" name="Picture 6">
            <a:extLst>
              <a:ext uri="{FF2B5EF4-FFF2-40B4-BE49-F238E27FC236}">
                <a16:creationId xmlns:a16="http://schemas.microsoft.com/office/drawing/2014/main" xmlns="" id="{B61DC6D9-82D5-4DF7-A863-5595094A963B}"/>
              </a:ext>
            </a:extLst>
          </p:cNvPr>
          <p:cNvPicPr>
            <a:picLocks noChangeAspect="1"/>
          </p:cNvPicPr>
          <p:nvPr/>
        </p:nvPicPr>
        <p:blipFill>
          <a:blip r:embed="rId3"/>
          <a:stretch>
            <a:fillRect/>
          </a:stretch>
        </p:blipFill>
        <p:spPr>
          <a:xfrm>
            <a:off x="179861" y="1442609"/>
            <a:ext cx="11832278" cy="4463378"/>
          </a:xfrm>
          <a:prstGeom prst="rect">
            <a:avLst/>
          </a:prstGeom>
        </p:spPr>
      </p:pic>
    </p:spTree>
    <p:extLst>
      <p:ext uri="{BB962C8B-B14F-4D97-AF65-F5344CB8AC3E}">
        <p14:creationId xmlns:p14="http://schemas.microsoft.com/office/powerpoint/2010/main" val="1304284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095D3F2-FFBE-4B16-BE92-E8A3648ECE36}"/>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xmlns="" id="{4289CF42-DA7F-40A8-BAFD-5FA5AE55EF00}"/>
              </a:ext>
            </a:extLst>
          </p:cNvPr>
          <p:cNvPicPr>
            <a:picLocks noChangeAspect="1"/>
          </p:cNvPicPr>
          <p:nvPr/>
        </p:nvPicPr>
        <p:blipFill>
          <a:blip r:embed="rId2"/>
          <a:stretch>
            <a:fillRect/>
          </a:stretch>
        </p:blipFill>
        <p:spPr>
          <a:xfrm>
            <a:off x="206753" y="1106222"/>
            <a:ext cx="11778493" cy="4645555"/>
          </a:xfrm>
          <a:prstGeom prst="rect">
            <a:avLst/>
          </a:prstGeom>
        </p:spPr>
      </p:pic>
    </p:spTree>
    <p:extLst>
      <p:ext uri="{BB962C8B-B14F-4D97-AF65-F5344CB8AC3E}">
        <p14:creationId xmlns:p14="http://schemas.microsoft.com/office/powerpoint/2010/main" val="12621172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AB45A142-4255-493C-8284-5D566C121B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08F8EFA9-D95B-4CF9-923E-B1BD1584B27C}"/>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800" kern="1200" dirty="0">
                <a:solidFill>
                  <a:srgbClr val="FFFFFF"/>
                </a:solidFill>
                <a:latin typeface="+mj-lt"/>
                <a:ea typeface="+mj-ea"/>
                <a:cs typeface="+mj-cs"/>
              </a:rPr>
              <a:t>Austerity and the NHS</a:t>
            </a:r>
          </a:p>
        </p:txBody>
      </p:sp>
      <p:cxnSp>
        <p:nvCxnSpPr>
          <p:cNvPr id="10" name="Straight Connector 9">
            <a:extLst>
              <a:ext uri="{FF2B5EF4-FFF2-40B4-BE49-F238E27FC236}">
                <a16:creationId xmlns:a16="http://schemas.microsoft.com/office/drawing/2014/main" xmlns="" id="{38FB9660-F42F-4313-BBC4-47C007FE484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xmlns="" id="{6BFA3075-C218-4C92-B14B-12BC1668DA41}"/>
              </a:ext>
            </a:extLst>
          </p:cNvPr>
          <p:cNvPicPr>
            <a:picLocks noChangeAspect="1"/>
          </p:cNvPicPr>
          <p:nvPr/>
        </p:nvPicPr>
        <p:blipFill>
          <a:blip r:embed="rId2"/>
          <a:stretch>
            <a:fillRect/>
          </a:stretch>
        </p:blipFill>
        <p:spPr>
          <a:xfrm>
            <a:off x="6474381" y="-18047"/>
            <a:ext cx="4935119" cy="6858000"/>
          </a:xfrm>
          <a:prstGeom prst="rect">
            <a:avLst/>
          </a:prstGeom>
          <a:ln>
            <a:solidFill>
              <a:schemeClr val="accent1"/>
            </a:solidFill>
          </a:ln>
        </p:spPr>
      </p:pic>
    </p:spTree>
    <p:extLst>
      <p:ext uri="{BB962C8B-B14F-4D97-AF65-F5344CB8AC3E}">
        <p14:creationId xmlns:p14="http://schemas.microsoft.com/office/powerpoint/2010/main" val="1780565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ADC33EAE-03C8-4271-A036-81CED9149F91}"/>
              </a:ext>
            </a:extLst>
          </p:cNvPr>
          <p:cNvSpPr>
            <a:spLocks noGrp="1"/>
          </p:cNvSpPr>
          <p:nvPr>
            <p:ph type="title"/>
          </p:nvPr>
        </p:nvSpPr>
        <p:spPr/>
        <p:txBody>
          <a:bodyPr>
            <a:normAutofit/>
          </a:bodyPr>
          <a:lstStyle/>
          <a:p>
            <a:r>
              <a:rPr lang="en-GB" sz="6000" dirty="0"/>
              <a:t>King’s Fund overview</a:t>
            </a:r>
          </a:p>
        </p:txBody>
      </p:sp>
      <p:sp>
        <p:nvSpPr>
          <p:cNvPr id="4" name="Content Placeholder 3">
            <a:extLst>
              <a:ext uri="{FF2B5EF4-FFF2-40B4-BE49-F238E27FC236}">
                <a16:creationId xmlns:a16="http://schemas.microsoft.com/office/drawing/2014/main" xmlns="" id="{F18632A2-4580-43D6-BF6F-4E3013C4A24D}"/>
              </a:ext>
            </a:extLst>
          </p:cNvPr>
          <p:cNvSpPr>
            <a:spLocks noGrp="1"/>
          </p:cNvSpPr>
          <p:nvPr>
            <p:ph idx="1"/>
          </p:nvPr>
        </p:nvSpPr>
        <p:spPr>
          <a:xfrm>
            <a:off x="838200" y="1825624"/>
            <a:ext cx="11069548" cy="4955319"/>
          </a:xfrm>
        </p:spPr>
        <p:txBody>
          <a:bodyPr>
            <a:normAutofit/>
          </a:bodyPr>
          <a:lstStyle/>
          <a:p>
            <a:r>
              <a:rPr lang="en-US" sz="3200" dirty="0"/>
              <a:t>Financial pressures on the NHS are severe and show no sign of easing. However, we know relatively little about their impact on patient care.</a:t>
            </a:r>
          </a:p>
          <a:p>
            <a:r>
              <a:rPr lang="en-US" sz="3200" dirty="0"/>
              <a:t>This study sought to investigate the impact of financial pressures in four very different areas of the health service: </a:t>
            </a:r>
          </a:p>
          <a:p>
            <a:pPr lvl="1"/>
            <a:r>
              <a:rPr lang="en-US" sz="2800" dirty="0" err="1"/>
              <a:t>genito</a:t>
            </a:r>
            <a:r>
              <a:rPr lang="en-US" sz="2800" dirty="0"/>
              <a:t>-urinary medicine (GUM)</a:t>
            </a:r>
          </a:p>
          <a:p>
            <a:pPr lvl="1"/>
            <a:r>
              <a:rPr lang="en-US" sz="2800" dirty="0"/>
              <a:t>district nursing</a:t>
            </a:r>
          </a:p>
          <a:p>
            <a:pPr lvl="1"/>
            <a:r>
              <a:rPr lang="en-US" sz="2800" dirty="0"/>
              <a:t>elective hip replacement</a:t>
            </a:r>
          </a:p>
          <a:p>
            <a:pPr lvl="1"/>
            <a:r>
              <a:rPr lang="en-US" sz="2800" dirty="0"/>
              <a:t>neonatal services. </a:t>
            </a:r>
          </a:p>
        </p:txBody>
      </p:sp>
    </p:spTree>
    <p:extLst>
      <p:ext uri="{BB962C8B-B14F-4D97-AF65-F5344CB8AC3E}">
        <p14:creationId xmlns:p14="http://schemas.microsoft.com/office/powerpoint/2010/main" val="3587203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 calcmode="lin" valueType="num">
                                      <p:cBhvr additive="base">
                                        <p:cTn id="1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 calcmode="lin" valueType="num">
                                      <p:cBhvr additive="base">
                                        <p:cTn id="2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 calcmode="lin" valueType="num">
                                      <p:cBhvr additive="base">
                                        <p:cTn id="2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4">
                                            <p:txEl>
                                              <p:pRg st="5" end="5"/>
                                            </p:txEl>
                                          </p:spTgt>
                                        </p:tgtEl>
                                        <p:attrNameLst>
                                          <p:attrName>style.visibility</p:attrName>
                                        </p:attrNameLst>
                                      </p:cBhvr>
                                      <p:to>
                                        <p:strVal val="visible"/>
                                      </p:to>
                                    </p:set>
                                    <p:anim calcmode="lin" valueType="num">
                                      <p:cBhvr additive="base">
                                        <p:cTn id="2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ADC33EAE-03C8-4271-A036-81CED9149F91}"/>
              </a:ext>
            </a:extLst>
          </p:cNvPr>
          <p:cNvSpPr>
            <a:spLocks noGrp="1"/>
          </p:cNvSpPr>
          <p:nvPr>
            <p:ph type="title"/>
          </p:nvPr>
        </p:nvSpPr>
        <p:spPr/>
        <p:txBody>
          <a:bodyPr>
            <a:normAutofit/>
          </a:bodyPr>
          <a:lstStyle/>
          <a:p>
            <a:r>
              <a:rPr lang="en-GB" sz="6000" dirty="0"/>
              <a:t>King’s Fund overview</a:t>
            </a:r>
          </a:p>
        </p:txBody>
      </p:sp>
      <p:sp>
        <p:nvSpPr>
          <p:cNvPr id="4" name="Content Placeholder 3">
            <a:extLst>
              <a:ext uri="{FF2B5EF4-FFF2-40B4-BE49-F238E27FC236}">
                <a16:creationId xmlns:a16="http://schemas.microsoft.com/office/drawing/2014/main" xmlns="" id="{F18632A2-4580-43D6-BF6F-4E3013C4A24D}"/>
              </a:ext>
            </a:extLst>
          </p:cNvPr>
          <p:cNvSpPr>
            <a:spLocks noGrp="1"/>
          </p:cNvSpPr>
          <p:nvPr>
            <p:ph idx="1"/>
          </p:nvPr>
        </p:nvSpPr>
        <p:spPr>
          <a:xfrm>
            <a:off x="838200" y="1825625"/>
            <a:ext cx="10946258" cy="4667250"/>
          </a:xfrm>
        </p:spPr>
        <p:txBody>
          <a:bodyPr>
            <a:normAutofit lnSpcReduction="10000"/>
          </a:bodyPr>
          <a:lstStyle/>
          <a:p>
            <a:r>
              <a:rPr lang="en-US" dirty="0"/>
              <a:t>We found that GUM and district nursing services were under particular strain. Both access to services and quality of patient care have been affected in ways that are difficult to detect with currently available metrics.</a:t>
            </a:r>
          </a:p>
          <a:p>
            <a:r>
              <a:rPr lang="en-US" dirty="0"/>
              <a:t>More hip replacements in recent years, patients are happy with services but waiting times rising.</a:t>
            </a:r>
          </a:p>
          <a:p>
            <a:r>
              <a:rPr lang="en-US" dirty="0"/>
              <a:t>Neonatal services appear to have largely maintained quality and access despite longstanding pressures</a:t>
            </a:r>
          </a:p>
          <a:p>
            <a:r>
              <a:rPr lang="en-US" dirty="0"/>
              <a:t>Our findings create a challenge to the direction of travel set out in the NHS five year forward view of strengthening community-based services and focusing on prevention.</a:t>
            </a:r>
            <a:endParaRPr lang="en-GB" dirty="0"/>
          </a:p>
        </p:txBody>
      </p:sp>
    </p:spTree>
    <p:extLst>
      <p:ext uri="{BB962C8B-B14F-4D97-AF65-F5344CB8AC3E}">
        <p14:creationId xmlns:p14="http://schemas.microsoft.com/office/powerpoint/2010/main" val="462974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4C2D1281-3F9F-46B0-A93A-211106430B61}"/>
              </a:ext>
            </a:extLst>
          </p:cNvPr>
          <p:cNvPicPr>
            <a:picLocks noChangeAspect="1"/>
          </p:cNvPicPr>
          <p:nvPr/>
        </p:nvPicPr>
        <p:blipFill>
          <a:blip r:embed="rId2"/>
          <a:stretch>
            <a:fillRect/>
          </a:stretch>
        </p:blipFill>
        <p:spPr>
          <a:xfrm>
            <a:off x="2588012" y="0"/>
            <a:ext cx="7015976" cy="6858000"/>
          </a:xfrm>
          <a:prstGeom prst="rect">
            <a:avLst/>
          </a:prstGeom>
        </p:spPr>
      </p:pic>
    </p:spTree>
    <p:extLst>
      <p:ext uri="{BB962C8B-B14F-4D97-AF65-F5344CB8AC3E}">
        <p14:creationId xmlns:p14="http://schemas.microsoft.com/office/powerpoint/2010/main" val="25960978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8634CA2E-8C85-4E7B-8436-ED213759ADD4}"/>
              </a:ext>
            </a:extLst>
          </p:cNvPr>
          <p:cNvPicPr>
            <a:picLocks noChangeAspect="1"/>
          </p:cNvPicPr>
          <p:nvPr/>
        </p:nvPicPr>
        <p:blipFill>
          <a:blip r:embed="rId2"/>
          <a:stretch>
            <a:fillRect/>
          </a:stretch>
        </p:blipFill>
        <p:spPr>
          <a:xfrm>
            <a:off x="2676119" y="0"/>
            <a:ext cx="6839761" cy="6858000"/>
          </a:xfrm>
          <a:prstGeom prst="rect">
            <a:avLst/>
          </a:prstGeom>
        </p:spPr>
      </p:pic>
      <p:sp>
        <p:nvSpPr>
          <p:cNvPr id="3" name="Rectangle 2">
            <a:extLst>
              <a:ext uri="{FF2B5EF4-FFF2-40B4-BE49-F238E27FC236}">
                <a16:creationId xmlns:a16="http://schemas.microsoft.com/office/drawing/2014/main" xmlns="" id="{8CDB4405-4D75-4DA5-B022-BCB72F9015AB}"/>
              </a:ext>
            </a:extLst>
          </p:cNvPr>
          <p:cNvSpPr/>
          <p:nvPr/>
        </p:nvSpPr>
        <p:spPr>
          <a:xfrm>
            <a:off x="4335694" y="493160"/>
            <a:ext cx="1582221" cy="62672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xmlns="" id="{D0EE801B-A312-4C6D-A5C6-DCAB784329F9}"/>
              </a:ext>
            </a:extLst>
          </p:cNvPr>
          <p:cNvSpPr/>
          <p:nvPr/>
        </p:nvSpPr>
        <p:spPr>
          <a:xfrm>
            <a:off x="6274087" y="493160"/>
            <a:ext cx="1582221" cy="62672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xmlns="" id="{310163BF-C6D1-4059-B0AF-6EE29E01A6F4}"/>
              </a:ext>
            </a:extLst>
          </p:cNvPr>
          <p:cNvSpPr/>
          <p:nvPr/>
        </p:nvSpPr>
        <p:spPr>
          <a:xfrm>
            <a:off x="8009859" y="493160"/>
            <a:ext cx="1582221" cy="62672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67284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5"/>
                                        </p:tgtEl>
                                      </p:cBhvr>
                                    </p:animEffect>
                                    <p:set>
                                      <p:cBhvr>
                                        <p:cTn id="17"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xmlns="" id="{883B79B1-C4EB-46C5-9A5E-2B5C2A708692}"/>
              </a:ext>
            </a:extLst>
          </p:cNvPr>
          <p:cNvPicPr>
            <a:picLocks noChangeAspect="1"/>
          </p:cNvPicPr>
          <p:nvPr/>
        </p:nvPicPr>
        <p:blipFill>
          <a:blip r:embed="rId3"/>
          <a:stretch>
            <a:fillRect/>
          </a:stretch>
        </p:blipFill>
        <p:spPr>
          <a:xfrm>
            <a:off x="0" y="585838"/>
            <a:ext cx="12192000" cy="5686323"/>
          </a:xfrm>
          <a:prstGeom prst="rect">
            <a:avLst/>
          </a:prstGeom>
        </p:spPr>
      </p:pic>
    </p:spTree>
    <p:extLst>
      <p:ext uri="{BB962C8B-B14F-4D97-AF65-F5344CB8AC3E}">
        <p14:creationId xmlns:p14="http://schemas.microsoft.com/office/powerpoint/2010/main" val="5455462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xmlns="" id="{DABCB213-9608-41C8-B682-7F870A431984}"/>
              </a:ext>
            </a:extLst>
          </p:cNvPr>
          <p:cNvPicPr>
            <a:picLocks noGrp="1" noChangeAspect="1"/>
          </p:cNvPicPr>
          <p:nvPr>
            <p:ph idx="1"/>
          </p:nvPr>
        </p:nvPicPr>
        <p:blipFill>
          <a:blip r:embed="rId2"/>
          <a:stretch>
            <a:fillRect/>
          </a:stretch>
        </p:blipFill>
        <p:spPr>
          <a:xfrm>
            <a:off x="5191414" y="1690688"/>
            <a:ext cx="7000586" cy="3807167"/>
          </a:xfrm>
          <a:prstGeom prst="rect">
            <a:avLst/>
          </a:prstGeom>
        </p:spPr>
      </p:pic>
      <p:pic>
        <p:nvPicPr>
          <p:cNvPr id="4" name="Picture 3">
            <a:hlinkClick r:id="rId3"/>
            <a:extLst>
              <a:ext uri="{FF2B5EF4-FFF2-40B4-BE49-F238E27FC236}">
                <a16:creationId xmlns:a16="http://schemas.microsoft.com/office/drawing/2014/main" xmlns="" id="{8D8B934A-D289-4DDE-A81A-030099C9F5A5}"/>
              </a:ext>
            </a:extLst>
          </p:cNvPr>
          <p:cNvPicPr>
            <a:picLocks noChangeAspect="1"/>
          </p:cNvPicPr>
          <p:nvPr/>
        </p:nvPicPr>
        <p:blipFill>
          <a:blip r:embed="rId4"/>
          <a:stretch>
            <a:fillRect/>
          </a:stretch>
        </p:blipFill>
        <p:spPr>
          <a:xfrm>
            <a:off x="311112" y="2272078"/>
            <a:ext cx="4568798" cy="2884830"/>
          </a:xfrm>
          <a:prstGeom prst="rect">
            <a:avLst/>
          </a:prstGeom>
        </p:spPr>
      </p:pic>
      <p:sp>
        <p:nvSpPr>
          <p:cNvPr id="6" name="Title 5">
            <a:extLst>
              <a:ext uri="{FF2B5EF4-FFF2-40B4-BE49-F238E27FC236}">
                <a16:creationId xmlns:a16="http://schemas.microsoft.com/office/drawing/2014/main" xmlns="" id="{A7D1E295-9B21-41B3-94C3-C1F479E0DC7F}"/>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966825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1F27EA55-5C1F-4813-BED6-000CCED92763}"/>
              </a:ext>
            </a:extLst>
          </p:cNvPr>
          <p:cNvPicPr>
            <a:picLocks noChangeAspect="1"/>
          </p:cNvPicPr>
          <p:nvPr/>
        </p:nvPicPr>
        <p:blipFill rotWithShape="1">
          <a:blip r:embed="rId2"/>
          <a:srcRect l="21370" r="25612" b="1"/>
          <a:stretch/>
        </p:blipFill>
        <p:spPr>
          <a:xfrm>
            <a:off x="3306519" y="1587"/>
            <a:ext cx="4846882" cy="6856413"/>
          </a:xfrm>
          <a:custGeom>
            <a:avLst/>
            <a:gdLst>
              <a:gd name="connsiteX0" fmla="*/ 121782 w 5110407"/>
              <a:gd name="connsiteY0" fmla="*/ 0 h 6856413"/>
              <a:gd name="connsiteX1" fmla="*/ 4731440 w 5110407"/>
              <a:gd name="connsiteY1" fmla="*/ 0 h 6856413"/>
              <a:gd name="connsiteX2" fmla="*/ 4775629 w 5110407"/>
              <a:gd name="connsiteY2" fmla="*/ 179775 h 6856413"/>
              <a:gd name="connsiteX3" fmla="*/ 5084710 w 5110407"/>
              <a:gd name="connsiteY3" fmla="*/ 4108260 h 6856413"/>
              <a:gd name="connsiteX4" fmla="*/ 4768709 w 5110407"/>
              <a:gd name="connsiteY4" fmla="*/ 6381464 h 6856413"/>
              <a:gd name="connsiteX5" fmla="*/ 4653290 w 5110407"/>
              <a:gd name="connsiteY5" fmla="*/ 6856413 h 6856413"/>
              <a:gd name="connsiteX6" fmla="*/ 0 w 5110407"/>
              <a:gd name="connsiteY6" fmla="*/ 6856413 h 6856413"/>
              <a:gd name="connsiteX7" fmla="*/ 21062 w 5110407"/>
              <a:gd name="connsiteY7" fmla="*/ 6803488 h 6856413"/>
              <a:gd name="connsiteX8" fmla="*/ 636462 w 5110407"/>
              <a:gd name="connsiteY8" fmla="*/ 3844830 h 6856413"/>
              <a:gd name="connsiteX9" fmla="*/ 203879 w 5110407"/>
              <a:gd name="connsiteY9" fmla="*/ 236924 h 685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xmlns="" id="{CB7444D7-6C1C-4619-BEAE-2DA5AD5244C8}"/>
              </a:ext>
            </a:extLst>
          </p:cNvPr>
          <p:cNvSpPr>
            <a:spLocks noGrp="1"/>
          </p:cNvSpPr>
          <p:nvPr>
            <p:ph type="title"/>
          </p:nvPr>
        </p:nvSpPr>
        <p:spPr>
          <a:xfrm>
            <a:off x="481011" y="485775"/>
            <a:ext cx="3307217" cy="5719762"/>
          </a:xfrm>
        </p:spPr>
        <p:txBody>
          <a:bodyPr>
            <a:normAutofit/>
          </a:bodyPr>
          <a:lstStyle/>
          <a:p>
            <a:r>
              <a:rPr lang="en-GB" sz="4800" dirty="0"/>
              <a:t>Police funding 2000 - 2018</a:t>
            </a:r>
          </a:p>
        </p:txBody>
      </p:sp>
      <p:sp>
        <p:nvSpPr>
          <p:cNvPr id="3" name="Content Placeholder 2">
            <a:extLst>
              <a:ext uri="{FF2B5EF4-FFF2-40B4-BE49-F238E27FC236}">
                <a16:creationId xmlns:a16="http://schemas.microsoft.com/office/drawing/2014/main" xmlns="" id="{48316224-EC80-4868-85D9-8FB312877470}"/>
              </a:ext>
            </a:extLst>
          </p:cNvPr>
          <p:cNvSpPr>
            <a:spLocks noGrp="1"/>
          </p:cNvSpPr>
          <p:nvPr>
            <p:ph idx="1"/>
          </p:nvPr>
        </p:nvSpPr>
        <p:spPr>
          <a:xfrm>
            <a:off x="8153401" y="485774"/>
            <a:ext cx="3808444" cy="6073646"/>
          </a:xfrm>
        </p:spPr>
        <p:txBody>
          <a:bodyPr anchor="ctr">
            <a:noAutofit/>
          </a:bodyPr>
          <a:lstStyle/>
          <a:p>
            <a:r>
              <a:rPr lang="en-US" dirty="0"/>
              <a:t>Between 2010 and 2018 overall funding fell by 19%, taking inflation into account</a:t>
            </a:r>
          </a:p>
          <a:p>
            <a:r>
              <a:rPr lang="en-US" dirty="0"/>
              <a:t>But should we be mindful about the trend in police funding before this period?</a:t>
            </a:r>
          </a:p>
          <a:p>
            <a:r>
              <a:rPr lang="en-US" dirty="0"/>
              <a:t>Between 2000/01 and 2010/11 there was an increase of 31%</a:t>
            </a:r>
            <a:endParaRPr lang="en-GB" dirty="0"/>
          </a:p>
        </p:txBody>
      </p:sp>
      <p:sp>
        <p:nvSpPr>
          <p:cNvPr id="5" name="TextBox 4">
            <a:extLst>
              <a:ext uri="{FF2B5EF4-FFF2-40B4-BE49-F238E27FC236}">
                <a16:creationId xmlns:a16="http://schemas.microsoft.com/office/drawing/2014/main" xmlns="" id="{74C2A44C-0063-4E2A-BFFA-269B4C8DD9EE}"/>
              </a:ext>
            </a:extLst>
          </p:cNvPr>
          <p:cNvSpPr txBox="1"/>
          <p:nvPr/>
        </p:nvSpPr>
        <p:spPr>
          <a:xfrm>
            <a:off x="4803237" y="752104"/>
            <a:ext cx="185344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2000-2010</a:t>
            </a:r>
          </a:p>
        </p:txBody>
      </p:sp>
      <p:sp>
        <p:nvSpPr>
          <p:cNvPr id="6" name="TextBox 5">
            <a:extLst>
              <a:ext uri="{FF2B5EF4-FFF2-40B4-BE49-F238E27FC236}">
                <a16:creationId xmlns:a16="http://schemas.microsoft.com/office/drawing/2014/main" xmlns="" id="{10A15747-0D72-42FC-AD1E-B23B8C36917F}"/>
              </a:ext>
            </a:extLst>
          </p:cNvPr>
          <p:cNvSpPr txBox="1"/>
          <p:nvPr/>
        </p:nvSpPr>
        <p:spPr>
          <a:xfrm>
            <a:off x="4103030" y="5743872"/>
            <a:ext cx="225895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2011-2018</a:t>
            </a:r>
          </a:p>
        </p:txBody>
      </p:sp>
    </p:spTree>
    <p:extLst>
      <p:ext uri="{BB962C8B-B14F-4D97-AF65-F5344CB8AC3E}">
        <p14:creationId xmlns:p14="http://schemas.microsoft.com/office/powerpoint/2010/main" val="677631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1000"/>
                                        <p:tgtEl>
                                          <p:spTgt spid="6"/>
                                        </p:tgtEl>
                                      </p:cBhvr>
                                    </p:animEffect>
                                    <p:anim calcmode="lin" valueType="num">
                                      <p:cBhvr>
                                        <p:cTn id="26" dur="1000" fill="hold"/>
                                        <p:tgtEl>
                                          <p:spTgt spid="6"/>
                                        </p:tgtEl>
                                        <p:attrNameLst>
                                          <p:attrName>ppt_x</p:attrName>
                                        </p:attrNameLst>
                                      </p:cBhvr>
                                      <p:tavLst>
                                        <p:tav tm="0">
                                          <p:val>
                                            <p:strVal val="#ppt_x"/>
                                          </p:val>
                                        </p:tav>
                                        <p:tav tm="100000">
                                          <p:val>
                                            <p:strVal val="#ppt_x"/>
                                          </p:val>
                                        </p:tav>
                                      </p:tavLst>
                                    </p:anim>
                                    <p:anim calcmode="lin" valueType="num">
                                      <p:cBhvr>
                                        <p:cTn id="2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1000"/>
                                        <p:tgtEl>
                                          <p:spTgt spid="5"/>
                                        </p:tgtEl>
                                      </p:cBhvr>
                                    </p:animEffect>
                                    <p:anim calcmode="lin" valueType="num">
                                      <p:cBhvr>
                                        <p:cTn id="33" dur="1000" fill="hold"/>
                                        <p:tgtEl>
                                          <p:spTgt spid="5"/>
                                        </p:tgtEl>
                                        <p:attrNameLst>
                                          <p:attrName>ppt_x</p:attrName>
                                        </p:attrNameLst>
                                      </p:cBhvr>
                                      <p:tavLst>
                                        <p:tav tm="0">
                                          <p:val>
                                            <p:strVal val="#ppt_x"/>
                                          </p:val>
                                        </p:tav>
                                        <p:tav tm="100000">
                                          <p:val>
                                            <p:strVal val="#ppt_x"/>
                                          </p:val>
                                        </p:tav>
                                      </p:tavLst>
                                    </p:anim>
                                    <p:anim calcmode="lin" valueType="num">
                                      <p:cBhvr>
                                        <p:cTn id="3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E5493BF-66C4-43F5-95EC-F98EFE9B163A}"/>
              </a:ext>
            </a:extLst>
          </p:cNvPr>
          <p:cNvSpPr>
            <a:spLocks noGrp="1"/>
          </p:cNvSpPr>
          <p:nvPr>
            <p:ph type="title"/>
          </p:nvPr>
        </p:nvSpPr>
        <p:spPr/>
        <p:txBody>
          <a:bodyPr>
            <a:normAutofit/>
          </a:bodyPr>
          <a:lstStyle/>
          <a:p>
            <a:r>
              <a:rPr lang="en-GB" sz="6000" dirty="0"/>
              <a:t>Police funding</a:t>
            </a:r>
          </a:p>
        </p:txBody>
      </p:sp>
      <p:sp>
        <p:nvSpPr>
          <p:cNvPr id="3" name="Content Placeholder 2">
            <a:extLst>
              <a:ext uri="{FF2B5EF4-FFF2-40B4-BE49-F238E27FC236}">
                <a16:creationId xmlns:a16="http://schemas.microsoft.com/office/drawing/2014/main" xmlns="" id="{529D0A49-4532-4DCA-AFD5-FB2959823091}"/>
              </a:ext>
            </a:extLst>
          </p:cNvPr>
          <p:cNvSpPr>
            <a:spLocks noGrp="1"/>
          </p:cNvSpPr>
          <p:nvPr>
            <p:ph idx="1"/>
          </p:nvPr>
        </p:nvSpPr>
        <p:spPr>
          <a:xfrm>
            <a:off x="838200" y="1825625"/>
            <a:ext cx="5385318" cy="4351338"/>
          </a:xfrm>
        </p:spPr>
        <p:txBody>
          <a:bodyPr/>
          <a:lstStyle/>
          <a:p>
            <a:pPr lvl="0"/>
            <a:r>
              <a:rPr lang="en-US" b="1" dirty="0">
                <a:solidFill>
                  <a:prstClr val="black"/>
                </a:solidFill>
              </a:rPr>
              <a:t>Direct government funding </a:t>
            </a:r>
            <a:r>
              <a:rPr lang="en-US" dirty="0">
                <a:solidFill>
                  <a:prstClr val="black"/>
                </a:solidFill>
              </a:rPr>
              <a:t>has fallen by 30% 2010-2018</a:t>
            </a:r>
          </a:p>
          <a:p>
            <a:pPr lvl="0"/>
            <a:r>
              <a:rPr lang="en-US" dirty="0">
                <a:solidFill>
                  <a:prstClr val="black"/>
                </a:solidFill>
              </a:rPr>
              <a:t>Note: while most of the police budget comes from central government, forces also raise money locally via council taxes</a:t>
            </a:r>
          </a:p>
          <a:p>
            <a:pPr lvl="0"/>
            <a:r>
              <a:rPr lang="en-US" dirty="0">
                <a:solidFill>
                  <a:prstClr val="black"/>
                </a:solidFill>
              </a:rPr>
              <a:t>That’s why, overall, it’s a 19% loss of funding</a:t>
            </a:r>
          </a:p>
          <a:p>
            <a:pPr lvl="0"/>
            <a:r>
              <a:rPr lang="en-US" dirty="0">
                <a:solidFill>
                  <a:prstClr val="black"/>
                </a:solidFill>
              </a:rPr>
              <a:t>In 2018, 68% from national government, 32% raised locally</a:t>
            </a:r>
          </a:p>
        </p:txBody>
      </p:sp>
      <p:pic>
        <p:nvPicPr>
          <p:cNvPr id="4" name="Picture 3">
            <a:extLst>
              <a:ext uri="{FF2B5EF4-FFF2-40B4-BE49-F238E27FC236}">
                <a16:creationId xmlns:a16="http://schemas.microsoft.com/office/drawing/2014/main" xmlns="" id="{22F56C95-5EFE-44CD-88DF-1286939C3046}"/>
              </a:ext>
            </a:extLst>
          </p:cNvPr>
          <p:cNvPicPr>
            <a:picLocks noChangeAspect="1"/>
          </p:cNvPicPr>
          <p:nvPr/>
        </p:nvPicPr>
        <p:blipFill>
          <a:blip r:embed="rId2"/>
          <a:stretch>
            <a:fillRect/>
          </a:stretch>
        </p:blipFill>
        <p:spPr>
          <a:xfrm>
            <a:off x="6829017" y="1825625"/>
            <a:ext cx="4869238" cy="3733994"/>
          </a:xfrm>
          <a:prstGeom prst="rect">
            <a:avLst/>
          </a:prstGeom>
        </p:spPr>
      </p:pic>
      <p:sp>
        <p:nvSpPr>
          <p:cNvPr id="5" name="TextBox 4">
            <a:extLst>
              <a:ext uri="{FF2B5EF4-FFF2-40B4-BE49-F238E27FC236}">
                <a16:creationId xmlns:a16="http://schemas.microsoft.com/office/drawing/2014/main" xmlns="" id="{F9C524DD-7661-4032-8ED7-3778A5E2DE05}"/>
              </a:ext>
            </a:extLst>
          </p:cNvPr>
          <p:cNvSpPr txBox="1"/>
          <p:nvPr/>
        </p:nvSpPr>
        <p:spPr>
          <a:xfrm>
            <a:off x="7455160" y="1179294"/>
            <a:ext cx="97971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30%</a:t>
            </a:r>
          </a:p>
        </p:txBody>
      </p:sp>
    </p:spTree>
    <p:extLst>
      <p:ext uri="{BB962C8B-B14F-4D97-AF65-F5344CB8AC3E}">
        <p14:creationId xmlns:p14="http://schemas.microsoft.com/office/powerpoint/2010/main" val="519941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DB6F29F-F4B2-4FFF-A0A8-B4BB554E0A3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xmlns="" id="{5C583944-BD3D-41A9-8E87-2445E085328C}"/>
              </a:ext>
            </a:extLst>
          </p:cNvPr>
          <p:cNvSpPr>
            <a:spLocks noGrp="1"/>
          </p:cNvSpPr>
          <p:nvPr>
            <p:ph idx="1"/>
          </p:nvPr>
        </p:nvSpPr>
        <p:spPr/>
        <p:txBody>
          <a:bodyPr>
            <a:normAutofit fontScale="92500"/>
          </a:bodyPr>
          <a:lstStyle/>
          <a:p>
            <a:r>
              <a:rPr lang="en-GB" dirty="0"/>
              <a:t>King’s Fund (2017) </a:t>
            </a:r>
            <a:r>
              <a:rPr lang="en-US" dirty="0"/>
              <a:t>Understanding NHS financial pressures: How are they affecting patient care? available at  </a:t>
            </a:r>
            <a:r>
              <a:rPr lang="en-US" dirty="0">
                <a:hlinkClick r:id="rId2"/>
              </a:rPr>
              <a:t>https://www.kingsfund.org.uk/sites/default/files/field/field_publication_summary/Understanding%20NHS%20financial%20pressures%20-%20report%20summary.pdf</a:t>
            </a:r>
            <a:r>
              <a:rPr lang="en-US" dirty="0"/>
              <a:t> </a:t>
            </a:r>
          </a:p>
          <a:p>
            <a:r>
              <a:rPr lang="en-US" dirty="0"/>
              <a:t>Office for Budget Responsibility (2018) Forecast Evaluation Report, available at </a:t>
            </a:r>
            <a:r>
              <a:rPr lang="en-US" dirty="0">
                <a:hlinkClick r:id="rId3"/>
              </a:rPr>
              <a:t>https://obr.uk/fer/forecast-evaluation-report-december-2018/</a:t>
            </a:r>
            <a:r>
              <a:rPr lang="en-US" dirty="0"/>
              <a:t> </a:t>
            </a:r>
          </a:p>
          <a:p>
            <a:r>
              <a:rPr lang="en-US" dirty="0"/>
              <a:t>Stirling A (2019) Austerity is subduing the UK economy by more than £3,600 per household this year, New Economics Foundation release 21</a:t>
            </a:r>
            <a:r>
              <a:rPr lang="en-US" baseline="30000" dirty="0"/>
              <a:t>st</a:t>
            </a:r>
            <a:r>
              <a:rPr lang="en-US" dirty="0"/>
              <a:t> February 2019, available at </a:t>
            </a:r>
            <a:r>
              <a:rPr lang="en-US" dirty="0">
                <a:hlinkClick r:id="rId4"/>
              </a:rPr>
              <a:t>https://neweconomics.org/2019/02/austerity-is-subduing-uk-economy-by-more-than-3-600-per-household-this-year</a:t>
            </a:r>
            <a:r>
              <a:rPr lang="en-US" dirty="0"/>
              <a:t> </a:t>
            </a:r>
            <a:endParaRPr lang="en-GB" dirty="0"/>
          </a:p>
        </p:txBody>
      </p:sp>
    </p:spTree>
    <p:extLst>
      <p:ext uri="{BB962C8B-B14F-4D97-AF65-F5344CB8AC3E}">
        <p14:creationId xmlns:p14="http://schemas.microsoft.com/office/powerpoint/2010/main" val="18027157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TotalTime>
  <Words>775</Words>
  <Application>Microsoft Office PowerPoint</Application>
  <PresentationFormat>Widescreen</PresentationFormat>
  <Paragraphs>65</Paragraphs>
  <Slides>21</Slides>
  <Notes>2</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21</vt:i4>
      </vt:variant>
    </vt:vector>
  </HeadingPairs>
  <TitlesOfParts>
    <vt:vector size="26" baseType="lpstr">
      <vt:lpstr>Arial</vt:lpstr>
      <vt:lpstr>Calibri</vt:lpstr>
      <vt:lpstr>Calibri Light</vt:lpstr>
      <vt:lpstr>Office Theme</vt:lpstr>
      <vt:lpstr>1_Office Theme</vt:lpstr>
      <vt:lpstr>The impact of austerity</vt:lpstr>
      <vt:lpstr>3 contexts</vt:lpstr>
      <vt:lpstr>Money In – Money Out January 2019</vt:lpstr>
      <vt:lpstr>Money In – Money Out January 2019</vt:lpstr>
      <vt:lpstr>NEF Headlines</vt:lpstr>
      <vt:lpstr>Alfie Stirling, Head of Economic at NEF</vt:lpstr>
      <vt:lpstr>Forecasting</vt:lpstr>
      <vt:lpstr>Two main reasons</vt:lpstr>
      <vt:lpstr>PowerPoint Presentation</vt:lpstr>
      <vt:lpstr>PowerPoint Presentation</vt:lpstr>
      <vt:lpstr>PowerPoint Presentation</vt:lpstr>
      <vt:lpstr>Austerity and the NHS</vt:lpstr>
      <vt:lpstr>King’s Fund overview</vt:lpstr>
      <vt:lpstr>King’s Fund overview</vt:lpstr>
      <vt:lpstr>PowerPoint Presentation</vt:lpstr>
      <vt:lpstr>PowerPoint Presentation</vt:lpstr>
      <vt:lpstr>PowerPoint Presentation</vt:lpstr>
      <vt:lpstr>PowerPoint Presentation</vt:lpstr>
      <vt:lpstr>Police funding 2000 - 2018</vt:lpstr>
      <vt:lpstr>Police funding</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austerity</dc:title>
  <dc:creator>Mike Durke</dc:creator>
  <cp:lastModifiedBy>Mike Durke</cp:lastModifiedBy>
  <cp:revision>7</cp:revision>
  <dcterms:created xsi:type="dcterms:W3CDTF">2019-10-21T17:55:20Z</dcterms:created>
  <dcterms:modified xsi:type="dcterms:W3CDTF">2019-10-28T11:54:18Z</dcterms:modified>
</cp:coreProperties>
</file>