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0" r:id="rId3"/>
    <p:sldId id="261" r:id="rId4"/>
    <p:sldId id="364" r:id="rId5"/>
    <p:sldId id="367" r:id="rId6"/>
    <p:sldId id="368" r:id="rId7"/>
    <p:sldId id="369" r:id="rId8"/>
    <p:sldId id="370" r:id="rId9"/>
    <p:sldId id="363" r:id="rId10"/>
    <p:sldId id="366" r:id="rId11"/>
    <p:sldId id="259" r:id="rId12"/>
    <p:sldId id="365" r:id="rId13"/>
    <p:sldId id="25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>
        <p:scale>
          <a:sx n="80" d="100"/>
          <a:sy n="80" d="100"/>
        </p:scale>
        <p:origin x="782" y="-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CB7875-61E1-4E41-9D26-1B458EFA5AA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360D8E6-A1CD-458A-8523-F05B771DA6AE}">
      <dgm:prSet/>
      <dgm:spPr/>
      <dgm:t>
        <a:bodyPr/>
        <a:lstStyle/>
        <a:p>
          <a:r>
            <a:rPr lang="en-GB"/>
            <a:t>A pastel framework is a strategic tool that helps businesees analyse the big picture</a:t>
          </a:r>
          <a:endParaRPr lang="en-US"/>
        </a:p>
      </dgm:t>
    </dgm:pt>
    <dgm:pt modelId="{C5678BE7-BA43-4F88-B3E3-8DF868D93986}" type="parTrans" cxnId="{58FAA26E-8609-4170-AF76-6490134DC332}">
      <dgm:prSet/>
      <dgm:spPr/>
      <dgm:t>
        <a:bodyPr/>
        <a:lstStyle/>
        <a:p>
          <a:endParaRPr lang="en-US"/>
        </a:p>
      </dgm:t>
    </dgm:pt>
    <dgm:pt modelId="{C9B7AACF-9E70-49CE-9953-ABA471C2C1C7}" type="sibTrans" cxnId="{58FAA26E-8609-4170-AF76-6490134DC332}">
      <dgm:prSet/>
      <dgm:spPr/>
      <dgm:t>
        <a:bodyPr/>
        <a:lstStyle/>
        <a:p>
          <a:endParaRPr lang="en-US"/>
        </a:p>
      </dgm:t>
    </dgm:pt>
    <dgm:pt modelId="{4EDDEC52-487C-47F0-A494-20BC20E7BA95}">
      <dgm:prSet/>
      <dgm:spPr/>
      <dgm:t>
        <a:bodyPr/>
        <a:lstStyle/>
        <a:p>
          <a:r>
            <a:rPr lang="en-GB"/>
            <a:t>It is used to visualise the breaking down of the external factors  effecting the business  into 6 categories-political,economic,social,technological,environamnetal and legal.</a:t>
          </a:r>
          <a:endParaRPr lang="en-US" dirty="0"/>
        </a:p>
      </dgm:t>
    </dgm:pt>
    <dgm:pt modelId="{09CEE42B-8805-451D-9349-BA88CBB0734C}" type="parTrans" cxnId="{8A01CA8C-D9EC-430F-B99E-046E8CF90D25}">
      <dgm:prSet/>
      <dgm:spPr/>
      <dgm:t>
        <a:bodyPr/>
        <a:lstStyle/>
        <a:p>
          <a:endParaRPr lang="en-US"/>
        </a:p>
      </dgm:t>
    </dgm:pt>
    <dgm:pt modelId="{A464AAAD-ABDE-4DC2-85B9-FCD7AA57CF02}" type="sibTrans" cxnId="{8A01CA8C-D9EC-430F-B99E-046E8CF90D25}">
      <dgm:prSet/>
      <dgm:spPr/>
      <dgm:t>
        <a:bodyPr/>
        <a:lstStyle/>
        <a:p>
          <a:endParaRPr lang="en-US"/>
        </a:p>
      </dgm:t>
    </dgm:pt>
    <dgm:pt modelId="{5CE51ED5-8C35-4201-A543-6E313CF97266}">
      <dgm:prSet/>
      <dgm:spPr/>
      <dgm:t>
        <a:bodyPr/>
        <a:lstStyle/>
        <a:p>
          <a:r>
            <a:rPr lang="en-GB"/>
            <a:t>It is used to highlight potential  threats and opportunities</a:t>
          </a:r>
        </a:p>
        <a:p>
          <a:r>
            <a:rPr lang="en-GB"/>
            <a:t>The epstel analysis benefits businiesses by providing a structured way to understand external factors effecting them  nabling better strategic planning , risk management and opportunity identification.</a:t>
          </a:r>
        </a:p>
        <a:p>
          <a:endParaRPr lang="en-US"/>
        </a:p>
        <a:p>
          <a:endParaRPr lang="en-US" dirty="0"/>
        </a:p>
      </dgm:t>
    </dgm:pt>
    <dgm:pt modelId="{D8F70183-84C6-4419-9CE2-0F9CAF110FCA}" type="parTrans" cxnId="{1DCCA250-81C4-4E1A-90B7-79C407C79BB8}">
      <dgm:prSet/>
      <dgm:spPr/>
      <dgm:t>
        <a:bodyPr/>
        <a:lstStyle/>
        <a:p>
          <a:endParaRPr lang="en-US"/>
        </a:p>
      </dgm:t>
    </dgm:pt>
    <dgm:pt modelId="{7402C118-2BC8-4564-A272-C535676D2B0F}" type="sibTrans" cxnId="{1DCCA250-81C4-4E1A-90B7-79C407C79BB8}">
      <dgm:prSet/>
      <dgm:spPr/>
      <dgm:t>
        <a:bodyPr/>
        <a:lstStyle/>
        <a:p>
          <a:endParaRPr lang="en-US"/>
        </a:p>
      </dgm:t>
    </dgm:pt>
    <dgm:pt modelId="{63C6396F-1A4D-41C4-821A-F2867158CECD}" type="pres">
      <dgm:prSet presAssocID="{6BCB7875-61E1-4E41-9D26-1B458EFA5AAA}" presName="linear" presStyleCnt="0">
        <dgm:presLayoutVars>
          <dgm:animLvl val="lvl"/>
          <dgm:resizeHandles val="exact"/>
        </dgm:presLayoutVars>
      </dgm:prSet>
      <dgm:spPr/>
    </dgm:pt>
    <dgm:pt modelId="{800E7B73-9CBE-408D-BB39-106BD0F80345}" type="pres">
      <dgm:prSet presAssocID="{3360D8E6-A1CD-458A-8523-F05B771DA6A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B2F47C9-5D38-43B5-9DE0-3F2109F874ED}" type="pres">
      <dgm:prSet presAssocID="{C9B7AACF-9E70-49CE-9953-ABA471C2C1C7}" presName="spacer" presStyleCnt="0"/>
      <dgm:spPr/>
    </dgm:pt>
    <dgm:pt modelId="{25BCE0FD-814C-4306-91F0-E18057868814}" type="pres">
      <dgm:prSet presAssocID="{4EDDEC52-487C-47F0-A494-20BC20E7BA9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A676C77-052F-4699-AACF-D7108B2376A2}" type="pres">
      <dgm:prSet presAssocID="{A464AAAD-ABDE-4DC2-85B9-FCD7AA57CF02}" presName="spacer" presStyleCnt="0"/>
      <dgm:spPr/>
    </dgm:pt>
    <dgm:pt modelId="{8538243B-1D48-48FB-8AD6-59A18B6873FC}" type="pres">
      <dgm:prSet presAssocID="{5CE51ED5-8C35-4201-A543-6E313CF9726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32ED667-2B9C-4BD5-BEF3-24840AED4AEE}" type="presOf" srcId="{4EDDEC52-487C-47F0-A494-20BC20E7BA95}" destId="{25BCE0FD-814C-4306-91F0-E18057868814}" srcOrd="0" destOrd="0" presId="urn:microsoft.com/office/officeart/2005/8/layout/vList2"/>
    <dgm:cxn modelId="{58FAA26E-8609-4170-AF76-6490134DC332}" srcId="{6BCB7875-61E1-4E41-9D26-1B458EFA5AAA}" destId="{3360D8E6-A1CD-458A-8523-F05B771DA6AE}" srcOrd="0" destOrd="0" parTransId="{C5678BE7-BA43-4F88-B3E3-8DF868D93986}" sibTransId="{C9B7AACF-9E70-49CE-9953-ABA471C2C1C7}"/>
    <dgm:cxn modelId="{1DCCA250-81C4-4E1A-90B7-79C407C79BB8}" srcId="{6BCB7875-61E1-4E41-9D26-1B458EFA5AAA}" destId="{5CE51ED5-8C35-4201-A543-6E313CF97266}" srcOrd="2" destOrd="0" parTransId="{D8F70183-84C6-4419-9CE2-0F9CAF110FCA}" sibTransId="{7402C118-2BC8-4564-A272-C535676D2B0F}"/>
    <dgm:cxn modelId="{8A01CA8C-D9EC-430F-B99E-046E8CF90D25}" srcId="{6BCB7875-61E1-4E41-9D26-1B458EFA5AAA}" destId="{4EDDEC52-487C-47F0-A494-20BC20E7BA95}" srcOrd="1" destOrd="0" parTransId="{09CEE42B-8805-451D-9349-BA88CBB0734C}" sibTransId="{A464AAAD-ABDE-4DC2-85B9-FCD7AA57CF02}"/>
    <dgm:cxn modelId="{01D7CCA3-A666-4965-A861-C463011D6E21}" type="presOf" srcId="{6BCB7875-61E1-4E41-9D26-1B458EFA5AAA}" destId="{63C6396F-1A4D-41C4-821A-F2867158CECD}" srcOrd="0" destOrd="0" presId="urn:microsoft.com/office/officeart/2005/8/layout/vList2"/>
    <dgm:cxn modelId="{122D1BC7-0E24-49B1-95CE-5B65C6F789D8}" type="presOf" srcId="{3360D8E6-A1CD-458A-8523-F05B771DA6AE}" destId="{800E7B73-9CBE-408D-BB39-106BD0F80345}" srcOrd="0" destOrd="0" presId="urn:microsoft.com/office/officeart/2005/8/layout/vList2"/>
    <dgm:cxn modelId="{A4C292E7-7DC2-4C63-8EA7-1DCC95632809}" type="presOf" srcId="{5CE51ED5-8C35-4201-A543-6E313CF97266}" destId="{8538243B-1D48-48FB-8AD6-59A18B6873FC}" srcOrd="0" destOrd="0" presId="urn:microsoft.com/office/officeart/2005/8/layout/vList2"/>
    <dgm:cxn modelId="{3BF0E297-29C7-41E9-AD52-1F5B18C19D0C}" type="presParOf" srcId="{63C6396F-1A4D-41C4-821A-F2867158CECD}" destId="{800E7B73-9CBE-408D-BB39-106BD0F80345}" srcOrd="0" destOrd="0" presId="urn:microsoft.com/office/officeart/2005/8/layout/vList2"/>
    <dgm:cxn modelId="{F630CCB0-441D-4B7E-A3CB-F02D500B8FF9}" type="presParOf" srcId="{63C6396F-1A4D-41C4-821A-F2867158CECD}" destId="{0B2F47C9-5D38-43B5-9DE0-3F2109F874ED}" srcOrd="1" destOrd="0" presId="urn:microsoft.com/office/officeart/2005/8/layout/vList2"/>
    <dgm:cxn modelId="{1017499C-EECD-4D36-B2DA-9236798C747D}" type="presParOf" srcId="{63C6396F-1A4D-41C4-821A-F2867158CECD}" destId="{25BCE0FD-814C-4306-91F0-E18057868814}" srcOrd="2" destOrd="0" presId="urn:microsoft.com/office/officeart/2005/8/layout/vList2"/>
    <dgm:cxn modelId="{91B90359-5D86-4733-AAA9-21AF7EB55042}" type="presParOf" srcId="{63C6396F-1A4D-41C4-821A-F2867158CECD}" destId="{3A676C77-052F-4699-AACF-D7108B2376A2}" srcOrd="3" destOrd="0" presId="urn:microsoft.com/office/officeart/2005/8/layout/vList2"/>
    <dgm:cxn modelId="{9DD74AB0-C969-4269-B135-957DDCBBB3CC}" type="presParOf" srcId="{63C6396F-1A4D-41C4-821A-F2867158CECD}" destId="{8538243B-1D48-48FB-8AD6-59A18B6873F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0E7B73-9CBE-408D-BB39-106BD0F80345}">
      <dsp:nvSpPr>
        <dsp:cNvPr id="0" name=""/>
        <dsp:cNvSpPr/>
      </dsp:nvSpPr>
      <dsp:spPr>
        <a:xfrm>
          <a:off x="0" y="328686"/>
          <a:ext cx="5257800" cy="159081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 pastel framework is a strategic tool that helps businesees analyse the big picture</a:t>
          </a:r>
          <a:endParaRPr lang="en-US" sz="1300" kern="1200"/>
        </a:p>
      </dsp:txBody>
      <dsp:txXfrm>
        <a:off x="77657" y="406343"/>
        <a:ext cx="5102486" cy="1435497"/>
      </dsp:txXfrm>
    </dsp:sp>
    <dsp:sp modelId="{25BCE0FD-814C-4306-91F0-E18057868814}">
      <dsp:nvSpPr>
        <dsp:cNvPr id="0" name=""/>
        <dsp:cNvSpPr/>
      </dsp:nvSpPr>
      <dsp:spPr>
        <a:xfrm>
          <a:off x="0" y="1956938"/>
          <a:ext cx="5257800" cy="159081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It is used to visualise the breaking down of the external factors  effecting the business  into 6 categories-political,economic,social,technological,environamnetal and legal.</a:t>
          </a:r>
          <a:endParaRPr lang="en-US" sz="1300" kern="1200" dirty="0"/>
        </a:p>
      </dsp:txBody>
      <dsp:txXfrm>
        <a:off x="77657" y="2034595"/>
        <a:ext cx="5102486" cy="1435497"/>
      </dsp:txXfrm>
    </dsp:sp>
    <dsp:sp modelId="{8538243B-1D48-48FB-8AD6-59A18B6873FC}">
      <dsp:nvSpPr>
        <dsp:cNvPr id="0" name=""/>
        <dsp:cNvSpPr/>
      </dsp:nvSpPr>
      <dsp:spPr>
        <a:xfrm>
          <a:off x="0" y="3585189"/>
          <a:ext cx="5257800" cy="159081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It is used to highlight potential  threats and opportunities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epstel analysis benefits businiesses by providing a structured way to understand external factors effecting them  nabling better strategic planning , risk management and opportunity identification.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77657" y="3662846"/>
        <a:ext cx="5102486" cy="14354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033747-258C-4FBC-8EF1-0F0A594F312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492F9A-D17B-4B68-BF34-2AB46CF588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412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492F9A-D17B-4B68-BF34-2AB46CF588B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743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492F9A-D17B-4B68-BF34-2AB46CF588B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1487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89CFE-DB57-99AC-3B54-3C1BBDDF52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195E06-49CE-B06B-55A2-4E27F307E1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D822E7-857B-BA8D-22F6-046A9D955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EDDBD-1F2C-41B9-A7FC-2388E5DBB7F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FBE46C-E0E2-8DF8-F219-41331E53C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9074FB-13C9-C4DD-1C6B-6D7963B47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AC2F2-A6DF-49AE-AEF1-447352FAC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355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4590C-2249-94E2-91BE-1D2C4C03E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F81F6-8DCD-6924-8C20-6A7D1235EC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DE32FB-EEBF-054D-8939-D97D1CCB6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EDDBD-1F2C-41B9-A7FC-2388E5DBB7F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4FBBA1-1E59-1E98-31D8-E7138AA12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95E1E-7DE5-A782-2CC5-61B0B4097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AC2F2-A6DF-49AE-AEF1-447352FAC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956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19E05-3109-8BF2-B4E3-C2E2254F7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861DA6-F8C1-9EBA-B1E9-235A5C2767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4CDF6-4047-8418-406B-26522ECF9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EDDBD-1F2C-41B9-A7FC-2388E5DBB7F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4F0F0F-D26F-5E67-FDC6-5A8308C13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C92C73-260A-A6F3-4DB6-A4E20BFF6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AC2F2-A6DF-49AE-AEF1-447352FAC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421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DACD9-DA39-765D-17BA-E6ACA9D1F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A0CC3-2403-E9C0-47CC-8E19DD5160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DB05E6-FD4B-BA1C-CE8A-36B9AB6D20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A37CF4-C84D-CAFA-5128-CB0516997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EDDBD-1F2C-41B9-A7FC-2388E5DBB7F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4452B5-6F21-F4B4-E033-4C1CAEAA5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EB46B7-FE5B-1C49-4375-20DFD7D57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AC2F2-A6DF-49AE-AEF1-447352FAC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512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948F9-74DA-8D52-8B92-B2BCEBD95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F17702-B0C0-C194-ABA2-C55B5C049E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6F7D57-042B-2FFE-08A0-B7A72494CE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540BBE-B582-8990-0EA7-31C462F397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29DCCB-1113-77B0-51AC-AAC8B81EA1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D92354-CC13-8F0F-27B9-4973AE2B2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EDDBD-1F2C-41B9-A7FC-2388E5DBB7F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41C9BE-EE7F-F1D4-60CC-8CA57EFB0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A98635-2AF2-BFEB-1CC1-E05AB6E22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AC2F2-A6DF-49AE-AEF1-447352FAC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747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C9265-600B-D56E-FE13-9FBC08990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9D4DC5-E2BD-DECE-D439-2A1A0997D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EDDBD-1F2C-41B9-A7FC-2388E5DBB7F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1C1460-C723-6855-8E23-0F2464BB0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CC5A92-CC0A-F3C4-577D-A70B2C28F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AC2F2-A6DF-49AE-AEF1-447352FAC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455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DF82D8-D3A2-68CC-8E43-8CE090FDB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EDDBD-1F2C-41B9-A7FC-2388E5DBB7F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68C78E-34BC-F5DA-905D-B414626049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B3F27D-0389-E5B7-8A16-9CAA7DDE0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AC2F2-A6DF-49AE-AEF1-447352FAC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720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9D2FD-0E96-C166-FB22-0A08CE1AB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2E965-5524-4647-EB38-C6047F2DE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DABB10-B5A3-BAC2-B00E-7A57530853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A8923E-CBF1-16BF-3425-EBD80077B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EDDBD-1F2C-41B9-A7FC-2388E5DBB7F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3D7342-3E76-62D7-5ACC-67FA1106F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69514-5BBA-7F20-FBEA-D7991853E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AC2F2-A6DF-49AE-AEF1-447352FAC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521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EFFC5-B6CE-34B9-1CFD-61495AFAB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47E82D-30FD-9934-B4ED-754F57C6A0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BA1686-873B-66C9-846B-A9627E938D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FEF31E-4537-2A95-910C-042F5893F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EDDBD-1F2C-41B9-A7FC-2388E5DBB7F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9D9263-6F8C-0797-8116-3D25AD02D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3DF104-C8EF-8097-E159-B50A4BA21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AC2F2-A6DF-49AE-AEF1-447352FAC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980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22E68-EF52-EC08-C6CC-7E1CC1031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A7F6D8-0769-DF2B-26A9-67A15A3E6E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437786-757A-8739-2FFD-E7FE7DACA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EDDBD-1F2C-41B9-A7FC-2388E5DBB7F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1F885-08CB-DB73-6BBB-205D09284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D22F7B-BBDA-18E4-205F-CFDAD63AF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AC2F2-A6DF-49AE-AEF1-447352FAC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398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CB622C-0D72-EF26-3E84-A60E187EAA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ACA8A0-F6FE-AF3E-4993-586DD09714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3FDA4-AE2D-3FC6-A254-07620B669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EDDBD-1F2C-41B9-A7FC-2388E5DBB7F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93A412-3A27-8437-967D-703426C0F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06F76D-E69F-0EBE-33A6-5559A0B65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9AC2F2-A6DF-49AE-AEF1-447352FAC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267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188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1BFE90-D4C1-2B6B-8B5E-AFE1B99E3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D3BF1B-E944-8548-B9ED-FA5FE8B9A5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EDC90-D353-2FF0-9A52-7EBD6F0327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CEDDBD-1F2C-41B9-A7FC-2388E5DBB7F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68D69E-BBF4-338B-6B73-47DEC8941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9651D-C0E6-D503-B1BB-BCA84F2433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9AC2F2-A6DF-49AE-AEF1-447352FAC8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361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wwworks/4759535970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creativecommons.org/licenses/by/3.0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5" name="Picture 64" descr="Sunlight against water reflection">
            <a:extLst>
              <a:ext uri="{FF2B5EF4-FFF2-40B4-BE49-F238E27FC236}">
                <a16:creationId xmlns:a16="http://schemas.microsoft.com/office/drawing/2014/main" id="{D6D81D91-5BCF-59AA-53B4-23F10973B8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49" r="5627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3DEDAD-2BF5-FC64-8577-8EFD10057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/>
              <a:t>Good morning everyone </a:t>
            </a:r>
            <a:br>
              <a:rPr lang="en-US" sz="4000"/>
            </a:br>
            <a:endParaRPr lang="en-US" sz="4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4F35A1-F787-E189-2C7B-C0DAB050CD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My name is Nafeesa Hussain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Student number- 2437869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Anne </a:t>
            </a:r>
            <a:r>
              <a:rPr lang="en-US" sz="2000" dirty="0" err="1"/>
              <a:t>marie</a:t>
            </a: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Module code-</a:t>
            </a:r>
            <a:r>
              <a:rPr lang="en-US" sz="2000" dirty="0" err="1"/>
              <a:t>Lclm</a:t>
            </a:r>
            <a:r>
              <a:rPr lang="en-US" sz="2000" dirty="0"/>
              <a:t> 4004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Module name-problem solving and decision making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Component 1- green haven florist</a:t>
            </a:r>
          </a:p>
        </p:txBody>
      </p:sp>
    </p:spTree>
    <p:extLst>
      <p:ext uri="{BB962C8B-B14F-4D97-AF65-F5344CB8AC3E}">
        <p14:creationId xmlns:p14="http://schemas.microsoft.com/office/powerpoint/2010/main" val="401408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0E516-EF48-8371-CA81-DDC08CDEB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In my presentation today I will…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C2EC5-EC32-6BEB-BD71-A88694548B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lvl="1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/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</a:t>
            </a:r>
            <a:endParaRPr lang="en-GB" sz="1900"/>
          </a:p>
        </p:txBody>
      </p:sp>
      <p:pic>
        <p:nvPicPr>
          <p:cNvPr id="27" name="Picture 26" descr="Hexagon wall decor">
            <a:extLst>
              <a:ext uri="{FF2B5EF4-FFF2-40B4-BE49-F238E27FC236}">
                <a16:creationId xmlns:a16="http://schemas.microsoft.com/office/drawing/2014/main" id="{3450DA71-284D-751F-50C0-09A1D5EFA1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48" r="22415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16866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 descr="Dew on the leaves">
            <a:extLst>
              <a:ext uri="{FF2B5EF4-FFF2-40B4-BE49-F238E27FC236}">
                <a16:creationId xmlns:a16="http://schemas.microsoft.com/office/drawing/2014/main" id="{83D22BD7-3888-8CDF-58BB-657BC8C8FB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3" b="9813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924891-3CDF-D483-7241-96112FB7B0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/>
              <a:t>Green haven florist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2C68AD-E4AA-6EF2-30C1-B58887C6D8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This is  a small independent florist located in Northwick ,</a:t>
            </a:r>
            <a:r>
              <a:rPr lang="en-US" sz="1400" dirty="0" err="1"/>
              <a:t>uk</a:t>
            </a:r>
            <a:r>
              <a:rPr lang="en-US" sz="1400" dirty="0"/>
              <a:t>. It was initially founded by partners </a:t>
            </a:r>
            <a:r>
              <a:rPr lang="en-US" sz="1400" dirty="0" err="1"/>
              <a:t>liam</a:t>
            </a:r>
            <a:r>
              <a:rPr lang="en-US" sz="1400" dirty="0"/>
              <a:t> and Priya in 2016. 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Its reputation for its  bespoke floral arrangements was excellent and the company thrived on its personal touch . They had  a wide variety of customers from walk in to collect bouquets to co operate clients. </a:t>
            </a:r>
          </a:p>
          <a:p>
            <a:pPr algn="l"/>
            <a:endParaRPr lang="en-US" sz="14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060734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812C9-A416-0F1C-2D73-3BD344C60D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8557" y="1138036"/>
            <a:ext cx="5444382" cy="14024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200"/>
              <a:t>Problems</a:t>
            </a:r>
          </a:p>
        </p:txBody>
      </p:sp>
      <p:pic>
        <p:nvPicPr>
          <p:cNvPr id="33" name="Picture 32" descr="Question marks in a line and one question mark is lit">
            <a:extLst>
              <a:ext uri="{FF2B5EF4-FFF2-40B4-BE49-F238E27FC236}">
                <a16:creationId xmlns:a16="http://schemas.microsoft.com/office/drawing/2014/main" id="{A618D88F-362B-2912-A096-D34109AAF7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4" r="47388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C4565FE6-A25E-CD65-B3CF-B1560F5451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Problems have increased in last 12months because we have lost sales by 30% due to…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Nearby shops have closed down so no foot traffic decrease in sales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Flower prices have increased </a:t>
            </a:r>
            <a:r>
              <a:rPr lang="en-US" sz="1900" dirty="0" err="1"/>
              <a:t>eg</a:t>
            </a:r>
            <a:r>
              <a:rPr lang="en-US" sz="1900" dirty="0"/>
              <a:t> tulips and orchids due to supply chain disruptions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2 other competitors have entered the  market; one who has </a:t>
            </a:r>
            <a:r>
              <a:rPr lang="en-US" sz="1900" dirty="0" err="1"/>
              <a:t>instragam</a:t>
            </a:r>
            <a:r>
              <a:rPr lang="en-US" sz="1900" dirty="0"/>
              <a:t> presence and other offering competitive prices.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Also internal issues- pricing strategy, stores marketing approach, online marketing not </a:t>
            </a:r>
            <a:r>
              <a:rPr lang="en-US" sz="1900" dirty="0" err="1"/>
              <a:t>upto</a:t>
            </a:r>
            <a:r>
              <a:rPr lang="en-US" sz="1900" dirty="0"/>
              <a:t> date/easy to use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mixed reviews from other  clients 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 There  has been noticeable problems like the online shop is difficult to navigate and  outdated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423613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D24DD6-B4D7-0B60-2605-DCF8C56CF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711" y="536509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identify the root problem using 5W 2H model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2BD7E30-6320-FD6F-378D-951B18AE44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0798025"/>
              </p:ext>
            </p:extLst>
          </p:nvPr>
        </p:nvGraphicFramePr>
        <p:xfrm>
          <a:off x="95250" y="1281345"/>
          <a:ext cx="12096748" cy="6116227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500854">
                  <a:extLst>
                    <a:ext uri="{9D8B030D-6E8A-4147-A177-3AD203B41FA5}">
                      <a16:colId xmlns:a16="http://schemas.microsoft.com/office/drawing/2014/main" val="517682066"/>
                    </a:ext>
                  </a:extLst>
                </a:gridCol>
                <a:gridCol w="1525458">
                  <a:extLst>
                    <a:ext uri="{9D8B030D-6E8A-4147-A177-3AD203B41FA5}">
                      <a16:colId xmlns:a16="http://schemas.microsoft.com/office/drawing/2014/main" val="1727759662"/>
                    </a:ext>
                  </a:extLst>
                </a:gridCol>
                <a:gridCol w="1459847">
                  <a:extLst>
                    <a:ext uri="{9D8B030D-6E8A-4147-A177-3AD203B41FA5}">
                      <a16:colId xmlns:a16="http://schemas.microsoft.com/office/drawing/2014/main" val="1566340322"/>
                    </a:ext>
                  </a:extLst>
                </a:gridCol>
                <a:gridCol w="1695566">
                  <a:extLst>
                    <a:ext uri="{9D8B030D-6E8A-4147-A177-3AD203B41FA5}">
                      <a16:colId xmlns:a16="http://schemas.microsoft.com/office/drawing/2014/main" val="929760223"/>
                    </a:ext>
                  </a:extLst>
                </a:gridCol>
                <a:gridCol w="2143125">
                  <a:extLst>
                    <a:ext uri="{9D8B030D-6E8A-4147-A177-3AD203B41FA5}">
                      <a16:colId xmlns:a16="http://schemas.microsoft.com/office/drawing/2014/main" val="4209583578"/>
                    </a:ext>
                  </a:extLst>
                </a:gridCol>
                <a:gridCol w="1737954">
                  <a:extLst>
                    <a:ext uri="{9D8B030D-6E8A-4147-A177-3AD203B41FA5}">
                      <a16:colId xmlns:a16="http://schemas.microsoft.com/office/drawing/2014/main" val="348082159"/>
                    </a:ext>
                  </a:extLst>
                </a:gridCol>
                <a:gridCol w="2033944">
                  <a:extLst>
                    <a:ext uri="{9D8B030D-6E8A-4147-A177-3AD203B41FA5}">
                      <a16:colId xmlns:a16="http://schemas.microsoft.com/office/drawing/2014/main" val="4205822966"/>
                    </a:ext>
                  </a:extLst>
                </a:gridCol>
              </a:tblGrid>
              <a:tr h="761752">
                <a:tc>
                  <a:txBody>
                    <a:bodyPr/>
                    <a:lstStyle/>
                    <a:p>
                      <a:r>
                        <a:rPr lang="en-GB" sz="2800" b="1" cap="none" spc="0">
                          <a:solidFill>
                            <a:schemeClr val="bg1"/>
                          </a:solidFill>
                        </a:rPr>
                        <a:t>What</a:t>
                      </a:r>
                    </a:p>
                  </a:txBody>
                  <a:tcPr marL="128443" marR="91745" marT="183490" marB="18349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1" cap="none" spc="0">
                          <a:solidFill>
                            <a:schemeClr val="bg1"/>
                          </a:solidFill>
                        </a:rPr>
                        <a:t>where</a:t>
                      </a:r>
                    </a:p>
                  </a:txBody>
                  <a:tcPr marL="128443" marR="91745" marT="183490" marB="18349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1" cap="none" spc="0" dirty="0">
                          <a:solidFill>
                            <a:schemeClr val="bg1"/>
                          </a:solidFill>
                        </a:rPr>
                        <a:t>When</a:t>
                      </a:r>
                    </a:p>
                  </a:txBody>
                  <a:tcPr marL="128443" marR="91745" marT="183490" marB="18349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1" cap="none" spc="0">
                          <a:solidFill>
                            <a:schemeClr val="bg1"/>
                          </a:solidFill>
                        </a:rPr>
                        <a:t>who</a:t>
                      </a:r>
                    </a:p>
                  </a:txBody>
                  <a:tcPr marL="128443" marR="91745" marT="183490" marB="18349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1" cap="none" spc="0">
                          <a:solidFill>
                            <a:schemeClr val="bg1"/>
                          </a:solidFill>
                        </a:rPr>
                        <a:t>why</a:t>
                      </a:r>
                    </a:p>
                  </a:txBody>
                  <a:tcPr marL="128443" marR="91745" marT="183490" marB="18349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1" cap="none" spc="0" dirty="0">
                          <a:solidFill>
                            <a:schemeClr val="bg1"/>
                          </a:solidFill>
                        </a:rPr>
                        <a:t>How</a:t>
                      </a:r>
                    </a:p>
                  </a:txBody>
                  <a:tcPr marL="128443" marR="91745" marT="183490" marB="18349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1" cap="none" spc="0" dirty="0">
                          <a:solidFill>
                            <a:schemeClr val="bg1"/>
                          </a:solidFill>
                        </a:rPr>
                        <a:t>How much</a:t>
                      </a:r>
                    </a:p>
                  </a:txBody>
                  <a:tcPr marL="128443" marR="91745" marT="183490" marB="18349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1133058"/>
                  </a:ext>
                </a:extLst>
              </a:tr>
              <a:tr h="2154055"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What effect is the decline in sales having?</a:t>
                      </a: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In green haven has declined affected the most?  </a:t>
                      </a: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When did this happen </a:t>
                      </a: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Who is  effected</a:t>
                      </a: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Why is there a decline in sales</a:t>
                      </a: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How much money has seen lost </a:t>
                      </a: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How much of an impact on the business</a:t>
                      </a: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24433052"/>
                  </a:ext>
                </a:extLst>
              </a:tr>
              <a:tr h="2486972"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Low profit margin</a:t>
                      </a:r>
                    </a:p>
                    <a:p>
                      <a:endParaRPr lang="en-GB" sz="2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On line  and instore</a:t>
                      </a: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12months ago</a:t>
                      </a: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Customers and business</a:t>
                      </a: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External </a:t>
                      </a:r>
                      <a:r>
                        <a:rPr lang="en-GB" sz="2400" cap="none" spc="0" dirty="0" err="1">
                          <a:solidFill>
                            <a:schemeClr val="tx1"/>
                          </a:solidFill>
                        </a:rPr>
                        <a:t>factorsuch</a:t>
                      </a:r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 as-</a:t>
                      </a:r>
                      <a:r>
                        <a:rPr lang="en-GB" sz="2400" cap="none" spc="0" dirty="0" err="1">
                          <a:solidFill>
                            <a:schemeClr val="tx1"/>
                          </a:solidFill>
                        </a:rPr>
                        <a:t>compettore</a:t>
                      </a:r>
                      <a:endParaRPr lang="en-GB" sz="2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30% reduction</a:t>
                      </a: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significant.</a:t>
                      </a:r>
                    </a:p>
                    <a:p>
                      <a:r>
                        <a:rPr lang="en-GB" sz="2400" cap="none" spc="0" dirty="0">
                          <a:solidFill>
                            <a:schemeClr val="tx1"/>
                          </a:solidFill>
                        </a:rPr>
                        <a:t>losing customers and bad reviews</a:t>
                      </a:r>
                    </a:p>
                  </a:txBody>
                  <a:tcPr marL="128443" marR="91745" marT="91745" marB="18349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10981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0629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628E5CB-913B-4378-97CE-18C9F6410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6E2677-6AA7-06C0-4176-DA647C590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4862848" cy="5569291"/>
          </a:xfrm>
        </p:spPr>
        <p:txBody>
          <a:bodyPr>
            <a:normAutofit fontScale="90000"/>
          </a:bodyPr>
          <a:lstStyle/>
          <a:p>
            <a:r>
              <a:rPr lang="en-GB" sz="5200" dirty="0"/>
              <a:t>Pestel</a:t>
            </a:r>
            <a:br>
              <a:rPr lang="en-GB" sz="5200" dirty="0"/>
            </a:br>
            <a:br>
              <a:rPr lang="en-GB" sz="5200" dirty="0"/>
            </a:br>
            <a:br>
              <a:rPr lang="en-GB" sz="5200" dirty="0"/>
            </a:br>
            <a:br>
              <a:rPr lang="en-GB" sz="5200" dirty="0"/>
            </a:br>
            <a:br>
              <a:rPr lang="en-GB" sz="5200"/>
            </a:br>
            <a:r>
              <a:rPr lang="en-GB"/>
              <a:t>Adair, John Eric Adair, 2022 ,5th </a:t>
            </a:r>
            <a:r>
              <a:rPr lang="en-GB" dirty="0"/>
              <a:t>edition, London ; New York :; </a:t>
            </a:r>
            <a:endParaRPr lang="en-GB" sz="36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DCBA6C-BE3E-1FA8-FBC8-F8482DB0B2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6242854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1199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BA3C9-DA6D-C2B0-1C6C-099DDD8DB2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1100" y="628650"/>
            <a:ext cx="9486900" cy="945508"/>
          </a:xfrm>
        </p:spPr>
        <p:txBody>
          <a:bodyPr>
            <a:normAutofit/>
          </a:bodyPr>
          <a:lstStyle/>
          <a:p>
            <a:r>
              <a:rPr lang="en-GB" dirty="0"/>
              <a:t>Pestel framework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90FCAC5-BBE2-6782-1EAB-991B5B03BA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5879374"/>
              </p:ext>
            </p:extLst>
          </p:nvPr>
        </p:nvGraphicFramePr>
        <p:xfrm>
          <a:off x="1108597" y="2106591"/>
          <a:ext cx="10388076" cy="4494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1346">
                  <a:extLst>
                    <a:ext uri="{9D8B030D-6E8A-4147-A177-3AD203B41FA5}">
                      <a16:colId xmlns:a16="http://schemas.microsoft.com/office/drawing/2014/main" val="3814739391"/>
                    </a:ext>
                  </a:extLst>
                </a:gridCol>
                <a:gridCol w="1731346">
                  <a:extLst>
                    <a:ext uri="{9D8B030D-6E8A-4147-A177-3AD203B41FA5}">
                      <a16:colId xmlns:a16="http://schemas.microsoft.com/office/drawing/2014/main" val="3279483773"/>
                    </a:ext>
                  </a:extLst>
                </a:gridCol>
                <a:gridCol w="1731346">
                  <a:extLst>
                    <a:ext uri="{9D8B030D-6E8A-4147-A177-3AD203B41FA5}">
                      <a16:colId xmlns:a16="http://schemas.microsoft.com/office/drawing/2014/main" val="1313044995"/>
                    </a:ext>
                  </a:extLst>
                </a:gridCol>
                <a:gridCol w="1731346">
                  <a:extLst>
                    <a:ext uri="{9D8B030D-6E8A-4147-A177-3AD203B41FA5}">
                      <a16:colId xmlns:a16="http://schemas.microsoft.com/office/drawing/2014/main" val="3608394888"/>
                    </a:ext>
                  </a:extLst>
                </a:gridCol>
                <a:gridCol w="1731346">
                  <a:extLst>
                    <a:ext uri="{9D8B030D-6E8A-4147-A177-3AD203B41FA5}">
                      <a16:colId xmlns:a16="http://schemas.microsoft.com/office/drawing/2014/main" val="1355216278"/>
                    </a:ext>
                  </a:extLst>
                </a:gridCol>
                <a:gridCol w="1731346">
                  <a:extLst>
                    <a:ext uri="{9D8B030D-6E8A-4147-A177-3AD203B41FA5}">
                      <a16:colId xmlns:a16="http://schemas.microsoft.com/office/drawing/2014/main" val="2715887538"/>
                    </a:ext>
                  </a:extLst>
                </a:gridCol>
              </a:tblGrid>
              <a:tr h="1344665">
                <a:tc>
                  <a:txBody>
                    <a:bodyPr/>
                    <a:lstStyle/>
                    <a:p>
                      <a:r>
                        <a:rPr lang="en-GB" dirty="0"/>
                        <a:t>Political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Economical </a:t>
                      </a:r>
                      <a:r>
                        <a:rPr lang="en-GB" dirty="0" err="1"/>
                        <a:t>facors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Environmnetal</a:t>
                      </a:r>
                      <a:r>
                        <a:rPr lang="en-GB" dirty="0"/>
                        <a:t>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1756763"/>
                  </a:ext>
                </a:extLst>
              </a:tr>
              <a:tr h="1344665">
                <a:tc>
                  <a:txBody>
                    <a:bodyPr/>
                    <a:lstStyle/>
                    <a:p>
                      <a:r>
                        <a:rPr lang="en-GB" dirty="0"/>
                        <a:t>Corruption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lifestyle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Technology\</a:t>
                      </a:r>
                      <a:r>
                        <a:rPr lang="en-GB" dirty="0" err="1"/>
                        <a:t>softwrae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Health a nd 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Climate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1343437"/>
                  </a:ext>
                </a:extLst>
              </a:tr>
              <a:tr h="1804904">
                <a:tc>
                  <a:txBody>
                    <a:bodyPr/>
                    <a:lstStyle/>
                    <a:p>
                      <a:r>
                        <a:rPr lang="en-GB" dirty="0"/>
                        <a:t>trade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inflammation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Safety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Rate of </a:t>
                      </a:r>
                      <a:r>
                        <a:rPr lang="en-GB" dirty="0" err="1"/>
                        <a:t>inno-vation</a:t>
                      </a:r>
                      <a:r>
                        <a:rPr lang="en-GB" dirty="0"/>
                        <a:t> – net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protection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sustainability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57300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4266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E69C3640-B764-BBE8-35D2-54370F7DD8D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is the cause and effect model-it is a structured brainstorming tool used to identify the root causes of a specific problem. </a:t>
            </a:r>
          </a:p>
          <a:p>
            <a:r>
              <a:rPr lang="en-GB" dirty="0"/>
              <a:t>It visually maps potential causes—often categorized by manpower, methods, machines, materials, and environment—to a central effect (the problem). This technique helps teams look beyond symptoms to find and eliminate underlying issues.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Why is it used-to identify the root cause of a problem rather than just treating its symptoms</a:t>
            </a:r>
          </a:p>
          <a:p>
            <a:r>
              <a:rPr lang="en-GB" dirty="0"/>
              <a:t>How is it used-using  visual/collaborative approach a fish diagram is drawn having the problem at the end of the </a:t>
            </a:r>
            <a:r>
              <a:rPr lang="en-GB" dirty="0" err="1"/>
              <a:t>horizontol</a:t>
            </a:r>
            <a:r>
              <a:rPr lang="en-GB" dirty="0"/>
              <a:t> line and branches off it for the  cause of the problem which are categorised as the 6 </a:t>
            </a:r>
            <a:r>
              <a:rPr lang="en-GB" dirty="0" err="1"/>
              <a:t>ms</a:t>
            </a:r>
            <a:r>
              <a:rPr lang="en-GB" dirty="0"/>
              <a:t>.</a:t>
            </a:r>
          </a:p>
          <a:p>
            <a:r>
              <a:rPr lang="en-GB" dirty="0"/>
              <a:t>Benefits-focuses on the root cause  not just symptom and organises complex inter related factors into a clear easy to understand diagram.</a:t>
            </a:r>
          </a:p>
          <a:p>
            <a:r>
              <a:rPr lang="en-GB" dirty="0"/>
              <a:t>Criticism-sometimes these methods generate long list of potential causes some are irrelevant which leads to ineffective solutions.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8824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Pressure, chaos in shop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Organisee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high volume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Staff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sytem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tracking of on line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salest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lorries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flowwrs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Not enough lorries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Software is not working properly need updating?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Nott a proper procedure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Order system is incorrect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/>
            <a:r>
              <a:rPr lang="en-GB" dirty="0" err="1"/>
              <a:t>Solivng</a:t>
            </a:r>
            <a:r>
              <a:rPr lang="en-GB" dirty="0"/>
              <a:t> problems and making decisions </a:t>
            </a:r>
          </a:p>
          <a:p>
            <a:pPr fontAlgn="ctr"/>
            <a:r>
              <a:rPr lang="en-GB" dirty="0"/>
              <a:t>Fifth edition., Amsterdam :, Pergamon Flexible Learning, 2007.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73EC4-A67C-E51B-E74F-B1A00AE6B4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64089"/>
            <a:ext cx="9144000" cy="1380221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FB7DFA-855B-5FE8-A7CB-6B87E9D24A6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pPr lvl="2"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 30% of decline in foot traffic sales</a:t>
            </a:r>
          </a:p>
          <a:p>
            <a:pPr algn="l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2  competitors entered the nearby market</a:t>
            </a:r>
          </a:p>
          <a:p>
            <a:pPr algn="l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foot traffic sales decreased</a:t>
            </a:r>
          </a:p>
          <a:p>
            <a:pPr algn="l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flower pieces increased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787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DEAEB-4525-89FD-FB24-468CCD72C6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393E34-7584-8D6C-131D-FC5CBA2D1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6300" y="152400"/>
            <a:ext cx="9791700" cy="6057900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Refrences</a:t>
            </a:r>
            <a:endParaRPr lang="en-GB" dirty="0"/>
          </a:p>
          <a:p>
            <a:endParaRPr lang="en-GB" dirty="0"/>
          </a:p>
          <a:p>
            <a:pPr algn="l"/>
            <a:r>
              <a:rPr lang="en-GB" dirty="0"/>
              <a:t>Solving problems-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The problem-solving, problem-prevention, and decision-making guide : organized and systematic roadmaps for manager-Fifth edition., Amsterdam :, 2007 .Pergamon Flexible Learning, </a:t>
            </a:r>
          </a:p>
          <a:p>
            <a:br>
              <a:rPr lang="en-GB" dirty="0"/>
            </a:br>
            <a:endParaRPr lang="en-GB" dirty="0"/>
          </a:p>
          <a:p>
            <a:pPr algn="l"/>
            <a:r>
              <a:rPr lang="en-GB" dirty="0"/>
              <a:t>Decision making and problem solving : break through the barriers and banish uncertainty at work-Adair, John Eric,, John Eric Adair 1934- author, 5th edition, London ; New York : Kogan Page, 2022, Total pages vi, 108 pages </a:t>
            </a:r>
          </a:p>
          <a:p>
            <a:pPr algn="l"/>
            <a:endParaRPr lang="en-GB" dirty="0"/>
          </a:p>
          <a:p>
            <a:pPr algn="l"/>
            <a:br>
              <a:rPr lang="en-GB" dirty="0"/>
            </a:br>
            <a:r>
              <a:rPr lang="en-GB" dirty="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27708561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72F1A2CA-B058-2C17-3BEB-1D39BB94097C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355" b="8355"/>
          <a:stretch>
            <a:fillRect/>
          </a:stretch>
        </p:blipFill>
        <p:spPr/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C6AED2-47D5-F960-7D7F-C544B4368935}"/>
              </a:ext>
            </a:extLst>
          </p:cNvPr>
          <p:cNvSpPr txBox="1"/>
          <p:nvPr/>
        </p:nvSpPr>
        <p:spPr>
          <a:xfrm>
            <a:off x="0" y="685800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wwworks/4759535970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027079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93947F6F-DCA6-DF8A-D4E9-7A79D448DB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250"/>
          <a:stretch>
            <a:fillRect/>
          </a:stretch>
        </p:blipFill>
        <p:spPr>
          <a:xfrm>
            <a:off x="-1458390" y="0"/>
            <a:ext cx="12191980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3934" y="1860919"/>
            <a:ext cx="497528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94EE17-5DC8-5B1C-C268-E019222434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0528" y="2299176"/>
            <a:ext cx="4131368" cy="1571164"/>
          </a:xfrm>
        </p:spPr>
        <p:txBody>
          <a:bodyPr anchor="t">
            <a:normAutofit/>
          </a:bodyPr>
          <a:lstStyle/>
          <a:p>
            <a:pPr algn="l"/>
            <a:r>
              <a:rPr lang="en-GB" sz="3600" dirty="0"/>
              <a:t>Any questions ??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D45C01-F3F9-427A-0411-14FC337422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21895" y="4502551"/>
            <a:ext cx="60571" cy="295209"/>
          </a:xfrm>
        </p:spPr>
        <p:txBody>
          <a:bodyPr anchor="ctr">
            <a:normAutofit fontScale="92500" lnSpcReduction="20000"/>
          </a:bodyPr>
          <a:lstStyle/>
          <a:p>
            <a:pPr algn="l"/>
            <a:endParaRPr lang="en-GB" sz="18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3170" y="403477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79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5941</TotalTime>
  <Words>847</Words>
  <Application>Microsoft Office PowerPoint</Application>
  <PresentationFormat>Widescreen</PresentationFormat>
  <Paragraphs>124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Good morning everyone  </vt:lpstr>
      <vt:lpstr>In my presentation today I will…</vt:lpstr>
      <vt:lpstr>Green haven florist</vt:lpstr>
      <vt:lpstr>Problems</vt:lpstr>
      <vt:lpstr> identify the root problem using 5W 2H model</vt:lpstr>
      <vt:lpstr>Pestel     Adair, John Eric Adair, 2022 ,5th edition, London ; New York :; </vt:lpstr>
      <vt:lpstr>Pestel framework</vt:lpstr>
      <vt:lpstr>PowerPoint Presentation</vt:lpstr>
      <vt:lpstr>PowerPoint Presentation</vt:lpstr>
      <vt:lpstr>summary</vt:lpstr>
      <vt:lpstr> </vt:lpstr>
      <vt:lpstr>PowerPoint Presentation</vt:lpstr>
      <vt:lpstr>Any questions ??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Nafeesa Khatoon Hussain (2437869)</dc:creator>
  <cp:lastModifiedBy>Nafeesa Khatoon Hussain (2437869)</cp:lastModifiedBy>
  <cp:revision>9</cp:revision>
  <dcterms:created xsi:type="dcterms:W3CDTF">2026-02-07T17:24:25Z</dcterms:created>
  <dcterms:modified xsi:type="dcterms:W3CDTF">2026-02-15T17:16:51Z</dcterms:modified>
</cp:coreProperties>
</file>