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  <p:sldMasterId id="2147483726" r:id="rId5"/>
  </p:sldMasterIdLst>
  <p:notesMasterIdLst>
    <p:notesMasterId r:id="rId10"/>
  </p:notesMasterIdLst>
  <p:sldIdLst>
    <p:sldId id="256" r:id="rId6"/>
    <p:sldId id="1097" r:id="rId7"/>
    <p:sldId id="1096" r:id="rId8"/>
    <p:sldId id="37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9900"/>
    <a:srgbClr val="800080"/>
    <a:srgbClr val="993300"/>
    <a:srgbClr val="FF0066"/>
    <a:srgbClr val="FF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66338" autoAdjust="0"/>
  </p:normalViewPr>
  <p:slideViewPr>
    <p:cSldViewPr>
      <p:cViewPr varScale="1">
        <p:scale>
          <a:sx n="79" d="100"/>
          <a:sy n="79" d="100"/>
        </p:scale>
        <p:origin x="1936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09659F-C388-724E-B582-511B7B35754E}" type="doc">
      <dgm:prSet loTypeId="urn:microsoft.com/office/officeart/2005/8/layout/cycle7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0896BF-37AC-8249-8A8E-490D5BF9A413}">
      <dgm:prSet phldrT="[Text]" custT="1"/>
      <dgm:spPr>
        <a:solidFill>
          <a:srgbClr val="FFFF00"/>
        </a:solidFill>
      </dgm:spPr>
      <dgm:t>
        <a:bodyPr/>
        <a:lstStyle/>
        <a:p>
          <a:r>
            <a:rPr lang="en-GB" sz="1000" dirty="0">
              <a:solidFill>
                <a:srgbClr val="FF0000"/>
              </a:solidFill>
            </a:rPr>
            <a:t>CLAIM</a:t>
          </a:r>
        </a:p>
      </dgm:t>
    </dgm:pt>
    <dgm:pt modelId="{B8DF9FE7-8767-A74D-8ABD-F5F71A6FA3E8}" type="parTrans" cxnId="{5C52D39E-8F61-DE49-A35F-135A01DECB92}">
      <dgm:prSet/>
      <dgm:spPr/>
      <dgm:t>
        <a:bodyPr/>
        <a:lstStyle/>
        <a:p>
          <a:endParaRPr lang="en-GB"/>
        </a:p>
      </dgm:t>
    </dgm:pt>
    <dgm:pt modelId="{5054CFD6-17D7-2941-83D8-9D3C806A6674}" type="sibTrans" cxnId="{5C52D39E-8F61-DE49-A35F-135A01DECB92}">
      <dgm:prSet/>
      <dgm:spPr/>
      <dgm:t>
        <a:bodyPr/>
        <a:lstStyle/>
        <a:p>
          <a:endParaRPr lang="en-GB"/>
        </a:p>
      </dgm:t>
    </dgm:pt>
    <dgm:pt modelId="{E45CDF94-3560-5445-8736-7D31C0F0A7B9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1000" dirty="0">
              <a:solidFill>
                <a:srgbClr val="FF0000"/>
              </a:solidFill>
            </a:rPr>
            <a:t>DATA</a:t>
          </a:r>
        </a:p>
      </dgm:t>
    </dgm:pt>
    <dgm:pt modelId="{5EA1B0F8-8497-974D-8342-C452F1852D26}" type="parTrans" cxnId="{7291234C-0679-3D4C-9025-2E73A5BED841}">
      <dgm:prSet/>
      <dgm:spPr/>
      <dgm:t>
        <a:bodyPr/>
        <a:lstStyle/>
        <a:p>
          <a:endParaRPr lang="en-GB"/>
        </a:p>
      </dgm:t>
    </dgm:pt>
    <dgm:pt modelId="{2E54A41B-D196-E541-847D-6521C405474A}" type="sibTrans" cxnId="{7291234C-0679-3D4C-9025-2E73A5BED841}">
      <dgm:prSet/>
      <dgm:spPr/>
      <dgm:t>
        <a:bodyPr/>
        <a:lstStyle/>
        <a:p>
          <a:endParaRPr lang="en-GB"/>
        </a:p>
      </dgm:t>
    </dgm:pt>
    <dgm:pt modelId="{FFDFD527-20A9-DA43-A38A-EADCBAED0A25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1000" dirty="0">
              <a:solidFill>
                <a:srgbClr val="FF0000"/>
              </a:solidFill>
            </a:rPr>
            <a:t>JUSTIFICATION</a:t>
          </a:r>
        </a:p>
      </dgm:t>
    </dgm:pt>
    <dgm:pt modelId="{93275843-96C9-F349-BB58-86327450FC11}" type="parTrans" cxnId="{C441EF35-8300-774B-B655-CE72436B1775}">
      <dgm:prSet/>
      <dgm:spPr/>
      <dgm:t>
        <a:bodyPr/>
        <a:lstStyle/>
        <a:p>
          <a:endParaRPr lang="en-GB"/>
        </a:p>
      </dgm:t>
    </dgm:pt>
    <dgm:pt modelId="{BA1D3F22-42F7-EF44-8A48-07AA367ABB09}" type="sibTrans" cxnId="{C441EF35-8300-774B-B655-CE72436B1775}">
      <dgm:prSet/>
      <dgm:spPr/>
      <dgm:t>
        <a:bodyPr/>
        <a:lstStyle/>
        <a:p>
          <a:endParaRPr lang="en-GB"/>
        </a:p>
      </dgm:t>
    </dgm:pt>
    <dgm:pt modelId="{CFDD153A-214E-8A49-A67C-18288A92C568}" type="pres">
      <dgm:prSet presAssocID="{E309659F-C388-724E-B582-511B7B35754E}" presName="Name0" presStyleCnt="0">
        <dgm:presLayoutVars>
          <dgm:dir/>
          <dgm:resizeHandles val="exact"/>
        </dgm:presLayoutVars>
      </dgm:prSet>
      <dgm:spPr/>
    </dgm:pt>
    <dgm:pt modelId="{A07D57A0-5025-654C-A76F-0383EA8B4DD3}" type="pres">
      <dgm:prSet presAssocID="{ED0896BF-37AC-8249-8A8E-490D5BF9A413}" presName="node" presStyleLbl="node1" presStyleIdx="0" presStyleCnt="3">
        <dgm:presLayoutVars>
          <dgm:bulletEnabled val="1"/>
        </dgm:presLayoutVars>
      </dgm:prSet>
      <dgm:spPr/>
    </dgm:pt>
    <dgm:pt modelId="{70490124-083A-3649-872F-D5E06354A4EB}" type="pres">
      <dgm:prSet presAssocID="{5054CFD6-17D7-2941-83D8-9D3C806A6674}" presName="sibTrans" presStyleLbl="sibTrans2D1" presStyleIdx="0" presStyleCnt="3"/>
      <dgm:spPr/>
    </dgm:pt>
    <dgm:pt modelId="{7561DE41-EC8B-8745-B9F4-A9D0F3383DBE}" type="pres">
      <dgm:prSet presAssocID="{5054CFD6-17D7-2941-83D8-9D3C806A6674}" presName="connectorText" presStyleLbl="sibTrans2D1" presStyleIdx="0" presStyleCnt="3"/>
      <dgm:spPr/>
    </dgm:pt>
    <dgm:pt modelId="{A5E12B21-3B3D-4241-9BD3-99F91897AAA4}" type="pres">
      <dgm:prSet presAssocID="{E45CDF94-3560-5445-8736-7D31C0F0A7B9}" presName="node" presStyleLbl="node1" presStyleIdx="1" presStyleCnt="3">
        <dgm:presLayoutVars>
          <dgm:bulletEnabled val="1"/>
        </dgm:presLayoutVars>
      </dgm:prSet>
      <dgm:spPr/>
    </dgm:pt>
    <dgm:pt modelId="{078C7D62-8232-6F47-986B-07BA6ED79471}" type="pres">
      <dgm:prSet presAssocID="{2E54A41B-D196-E541-847D-6521C405474A}" presName="sibTrans" presStyleLbl="sibTrans2D1" presStyleIdx="1" presStyleCnt="3"/>
      <dgm:spPr/>
    </dgm:pt>
    <dgm:pt modelId="{AE02ADB3-07F9-544B-9B41-DA96560BE746}" type="pres">
      <dgm:prSet presAssocID="{2E54A41B-D196-E541-847D-6521C405474A}" presName="connectorText" presStyleLbl="sibTrans2D1" presStyleIdx="1" presStyleCnt="3"/>
      <dgm:spPr/>
    </dgm:pt>
    <dgm:pt modelId="{37FBF6A9-7E38-5B46-8963-E0F6DD4EBE59}" type="pres">
      <dgm:prSet presAssocID="{FFDFD527-20A9-DA43-A38A-EADCBAED0A25}" presName="node" presStyleLbl="node1" presStyleIdx="2" presStyleCnt="3" custRadScaleRad="107074" custRadScaleInc="3652">
        <dgm:presLayoutVars>
          <dgm:bulletEnabled val="1"/>
        </dgm:presLayoutVars>
      </dgm:prSet>
      <dgm:spPr/>
    </dgm:pt>
    <dgm:pt modelId="{90DF287B-B14B-1940-A7F9-76ABB8EA3A5A}" type="pres">
      <dgm:prSet presAssocID="{BA1D3F22-42F7-EF44-8A48-07AA367ABB09}" presName="sibTrans" presStyleLbl="sibTrans2D1" presStyleIdx="2" presStyleCnt="3"/>
      <dgm:spPr/>
    </dgm:pt>
    <dgm:pt modelId="{DEBE9CAB-9DA1-344F-BC01-1DAC3EF74B74}" type="pres">
      <dgm:prSet presAssocID="{BA1D3F22-42F7-EF44-8A48-07AA367ABB09}" presName="connectorText" presStyleLbl="sibTrans2D1" presStyleIdx="2" presStyleCnt="3"/>
      <dgm:spPr/>
    </dgm:pt>
  </dgm:ptLst>
  <dgm:cxnLst>
    <dgm:cxn modelId="{E7573926-01B7-0F49-ACE2-C81471ABDFA9}" type="presOf" srcId="{5054CFD6-17D7-2941-83D8-9D3C806A6674}" destId="{70490124-083A-3649-872F-D5E06354A4EB}" srcOrd="0" destOrd="0" presId="urn:microsoft.com/office/officeart/2005/8/layout/cycle7"/>
    <dgm:cxn modelId="{C441EF35-8300-774B-B655-CE72436B1775}" srcId="{E309659F-C388-724E-B582-511B7B35754E}" destId="{FFDFD527-20A9-DA43-A38A-EADCBAED0A25}" srcOrd="2" destOrd="0" parTransId="{93275843-96C9-F349-BB58-86327450FC11}" sibTransId="{BA1D3F22-42F7-EF44-8A48-07AA367ABB09}"/>
    <dgm:cxn modelId="{7291234C-0679-3D4C-9025-2E73A5BED841}" srcId="{E309659F-C388-724E-B582-511B7B35754E}" destId="{E45CDF94-3560-5445-8736-7D31C0F0A7B9}" srcOrd="1" destOrd="0" parTransId="{5EA1B0F8-8497-974D-8342-C452F1852D26}" sibTransId="{2E54A41B-D196-E541-847D-6521C405474A}"/>
    <dgm:cxn modelId="{50EC734F-FB24-F248-8C0D-22AF6ABE0A2E}" type="presOf" srcId="{BA1D3F22-42F7-EF44-8A48-07AA367ABB09}" destId="{DEBE9CAB-9DA1-344F-BC01-1DAC3EF74B74}" srcOrd="1" destOrd="0" presId="urn:microsoft.com/office/officeart/2005/8/layout/cycle7"/>
    <dgm:cxn modelId="{9475AD82-88A4-024B-9AC6-503BC066562C}" type="presOf" srcId="{ED0896BF-37AC-8249-8A8E-490D5BF9A413}" destId="{A07D57A0-5025-654C-A76F-0383EA8B4DD3}" srcOrd="0" destOrd="0" presId="urn:microsoft.com/office/officeart/2005/8/layout/cycle7"/>
    <dgm:cxn modelId="{AC6DC690-C34C-4245-90FA-4AD8359505D7}" type="presOf" srcId="{2E54A41B-D196-E541-847D-6521C405474A}" destId="{AE02ADB3-07F9-544B-9B41-DA96560BE746}" srcOrd="1" destOrd="0" presId="urn:microsoft.com/office/officeart/2005/8/layout/cycle7"/>
    <dgm:cxn modelId="{5C52D39E-8F61-DE49-A35F-135A01DECB92}" srcId="{E309659F-C388-724E-B582-511B7B35754E}" destId="{ED0896BF-37AC-8249-8A8E-490D5BF9A413}" srcOrd="0" destOrd="0" parTransId="{B8DF9FE7-8767-A74D-8ABD-F5F71A6FA3E8}" sibTransId="{5054CFD6-17D7-2941-83D8-9D3C806A6674}"/>
    <dgm:cxn modelId="{F25D11A1-88BC-DA4B-AF35-A1F0A2133414}" type="presOf" srcId="{BA1D3F22-42F7-EF44-8A48-07AA367ABB09}" destId="{90DF287B-B14B-1940-A7F9-76ABB8EA3A5A}" srcOrd="0" destOrd="0" presId="urn:microsoft.com/office/officeart/2005/8/layout/cycle7"/>
    <dgm:cxn modelId="{9254C9B8-F7C0-3C45-B9CF-074EC1571BE7}" type="presOf" srcId="{E309659F-C388-724E-B582-511B7B35754E}" destId="{CFDD153A-214E-8A49-A67C-18288A92C568}" srcOrd="0" destOrd="0" presId="urn:microsoft.com/office/officeart/2005/8/layout/cycle7"/>
    <dgm:cxn modelId="{A1310AD7-2B98-1541-855E-F36A46B58FA8}" type="presOf" srcId="{E45CDF94-3560-5445-8736-7D31C0F0A7B9}" destId="{A5E12B21-3B3D-4241-9BD3-99F91897AAA4}" srcOrd="0" destOrd="0" presId="urn:microsoft.com/office/officeart/2005/8/layout/cycle7"/>
    <dgm:cxn modelId="{A7BA3BDC-0496-F046-AD90-6C268536741D}" type="presOf" srcId="{FFDFD527-20A9-DA43-A38A-EADCBAED0A25}" destId="{37FBF6A9-7E38-5B46-8963-E0F6DD4EBE59}" srcOrd="0" destOrd="0" presId="urn:microsoft.com/office/officeart/2005/8/layout/cycle7"/>
    <dgm:cxn modelId="{ACF4DCE0-A26A-E445-AC3F-3A536B988C0D}" type="presOf" srcId="{2E54A41B-D196-E541-847D-6521C405474A}" destId="{078C7D62-8232-6F47-986B-07BA6ED79471}" srcOrd="0" destOrd="0" presId="urn:microsoft.com/office/officeart/2005/8/layout/cycle7"/>
    <dgm:cxn modelId="{CA0E62FB-BCFC-0A4E-97C3-1C51FD7697A7}" type="presOf" srcId="{5054CFD6-17D7-2941-83D8-9D3C806A6674}" destId="{7561DE41-EC8B-8745-B9F4-A9D0F3383DBE}" srcOrd="1" destOrd="0" presId="urn:microsoft.com/office/officeart/2005/8/layout/cycle7"/>
    <dgm:cxn modelId="{8207AC97-3994-6948-8EDE-BE673AFB12AA}" type="presParOf" srcId="{CFDD153A-214E-8A49-A67C-18288A92C568}" destId="{A07D57A0-5025-654C-A76F-0383EA8B4DD3}" srcOrd="0" destOrd="0" presId="urn:microsoft.com/office/officeart/2005/8/layout/cycle7"/>
    <dgm:cxn modelId="{08B9F973-E68D-3D4F-A40C-9F5BBDF2BE6A}" type="presParOf" srcId="{CFDD153A-214E-8A49-A67C-18288A92C568}" destId="{70490124-083A-3649-872F-D5E06354A4EB}" srcOrd="1" destOrd="0" presId="urn:microsoft.com/office/officeart/2005/8/layout/cycle7"/>
    <dgm:cxn modelId="{CE85688F-3B00-F041-B4EC-022683B43E49}" type="presParOf" srcId="{70490124-083A-3649-872F-D5E06354A4EB}" destId="{7561DE41-EC8B-8745-B9F4-A9D0F3383DBE}" srcOrd="0" destOrd="0" presId="urn:microsoft.com/office/officeart/2005/8/layout/cycle7"/>
    <dgm:cxn modelId="{46BCB820-5770-4B4B-8C02-4160E8DC335B}" type="presParOf" srcId="{CFDD153A-214E-8A49-A67C-18288A92C568}" destId="{A5E12B21-3B3D-4241-9BD3-99F91897AAA4}" srcOrd="2" destOrd="0" presId="urn:microsoft.com/office/officeart/2005/8/layout/cycle7"/>
    <dgm:cxn modelId="{F07A9336-6B59-0B4F-AE3E-78623D8A7EDD}" type="presParOf" srcId="{CFDD153A-214E-8A49-A67C-18288A92C568}" destId="{078C7D62-8232-6F47-986B-07BA6ED79471}" srcOrd="3" destOrd="0" presId="urn:microsoft.com/office/officeart/2005/8/layout/cycle7"/>
    <dgm:cxn modelId="{C3BD5E9E-525D-864E-83A1-A5D44EECE793}" type="presParOf" srcId="{078C7D62-8232-6F47-986B-07BA6ED79471}" destId="{AE02ADB3-07F9-544B-9B41-DA96560BE746}" srcOrd="0" destOrd="0" presId="urn:microsoft.com/office/officeart/2005/8/layout/cycle7"/>
    <dgm:cxn modelId="{35114B11-4F29-5440-8480-E70A7E1193C3}" type="presParOf" srcId="{CFDD153A-214E-8A49-A67C-18288A92C568}" destId="{37FBF6A9-7E38-5B46-8963-E0F6DD4EBE59}" srcOrd="4" destOrd="0" presId="urn:microsoft.com/office/officeart/2005/8/layout/cycle7"/>
    <dgm:cxn modelId="{AF39B7AD-DFD4-5A42-AC18-37A935724DB3}" type="presParOf" srcId="{CFDD153A-214E-8A49-A67C-18288A92C568}" destId="{90DF287B-B14B-1940-A7F9-76ABB8EA3A5A}" srcOrd="5" destOrd="0" presId="urn:microsoft.com/office/officeart/2005/8/layout/cycle7"/>
    <dgm:cxn modelId="{3E54AE6B-177E-184D-85DB-5058FC108592}" type="presParOf" srcId="{90DF287B-B14B-1940-A7F9-76ABB8EA3A5A}" destId="{DEBE9CAB-9DA1-344F-BC01-1DAC3EF74B7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7D57A0-5025-654C-A76F-0383EA8B4DD3}">
      <dsp:nvSpPr>
        <dsp:cNvPr id="0" name=""/>
        <dsp:cNvSpPr/>
      </dsp:nvSpPr>
      <dsp:spPr>
        <a:xfrm>
          <a:off x="1474300" y="638"/>
          <a:ext cx="939830" cy="469915"/>
        </a:xfrm>
        <a:prstGeom prst="roundRect">
          <a:avLst>
            <a:gd name="adj" fmla="val 10000"/>
          </a:avLst>
        </a:prstGeom>
        <a:solidFill>
          <a:srgbClr val="FFFF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rgbClr val="FF0000"/>
              </a:solidFill>
            </a:rPr>
            <a:t>CLAIM</a:t>
          </a:r>
        </a:p>
      </dsp:txBody>
      <dsp:txXfrm>
        <a:off x="1488063" y="14401"/>
        <a:ext cx="912304" cy="442389"/>
      </dsp:txXfrm>
    </dsp:sp>
    <dsp:sp modelId="{70490124-083A-3649-872F-D5E06354A4EB}">
      <dsp:nvSpPr>
        <dsp:cNvPr id="0" name=""/>
        <dsp:cNvSpPr/>
      </dsp:nvSpPr>
      <dsp:spPr>
        <a:xfrm rot="3600000">
          <a:off x="2058158" y="825752"/>
          <a:ext cx="548526" cy="164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107499" y="858646"/>
        <a:ext cx="449844" cy="98682"/>
      </dsp:txXfrm>
    </dsp:sp>
    <dsp:sp modelId="{A5E12B21-3B3D-4241-9BD3-99F91897AAA4}">
      <dsp:nvSpPr>
        <dsp:cNvPr id="0" name=""/>
        <dsp:cNvSpPr/>
      </dsp:nvSpPr>
      <dsp:spPr>
        <a:xfrm>
          <a:off x="2250711" y="1345421"/>
          <a:ext cx="939830" cy="469915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rgbClr val="FF0000"/>
              </a:solidFill>
            </a:rPr>
            <a:t>DATA</a:t>
          </a:r>
        </a:p>
      </dsp:txBody>
      <dsp:txXfrm>
        <a:off x="2264474" y="1359184"/>
        <a:ext cx="912304" cy="442389"/>
      </dsp:txXfrm>
    </dsp:sp>
    <dsp:sp modelId="{078C7D62-8232-6F47-986B-07BA6ED79471}">
      <dsp:nvSpPr>
        <dsp:cNvPr id="0" name=""/>
        <dsp:cNvSpPr/>
      </dsp:nvSpPr>
      <dsp:spPr>
        <a:xfrm rot="10800902">
          <a:off x="1633619" y="1497931"/>
          <a:ext cx="548526" cy="164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1682960" y="1530825"/>
        <a:ext cx="449844" cy="98682"/>
      </dsp:txXfrm>
    </dsp:sp>
    <dsp:sp modelId="{37FBF6A9-7E38-5B46-8963-E0F6DD4EBE59}">
      <dsp:nvSpPr>
        <dsp:cNvPr id="0" name=""/>
        <dsp:cNvSpPr/>
      </dsp:nvSpPr>
      <dsp:spPr>
        <a:xfrm>
          <a:off x="625222" y="1344995"/>
          <a:ext cx="939830" cy="469915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rgbClr val="FF0000"/>
              </a:solidFill>
            </a:rPr>
            <a:t>JUSTIFICATION</a:t>
          </a:r>
        </a:p>
      </dsp:txBody>
      <dsp:txXfrm>
        <a:off x="638985" y="1358758"/>
        <a:ext cx="912304" cy="442389"/>
      </dsp:txXfrm>
    </dsp:sp>
    <dsp:sp modelId="{90DF287B-B14B-1940-A7F9-76ABB8EA3A5A}">
      <dsp:nvSpPr>
        <dsp:cNvPr id="0" name=""/>
        <dsp:cNvSpPr/>
      </dsp:nvSpPr>
      <dsp:spPr>
        <a:xfrm rot="18136558">
          <a:off x="1245414" y="825539"/>
          <a:ext cx="548526" cy="16447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294755" y="858433"/>
        <a:ext cx="449844" cy="986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425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212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dirty="0"/>
              <a:t>Ensure that you fully understand the task and be clear about what the tutor wants.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It is essential that you engage with appropriate wider reading around the task to become knowledgeable and familiar with the key theories/literature in the topic area. This enables you to build your argument effectively and confidently thus enabling you to give a strong voice to the conclusions that you draw. Conclusions.</a:t>
            </a:r>
          </a:p>
          <a:p>
            <a:pPr marL="228600" indent="-228600">
              <a:buFont typeface="+mj-lt"/>
              <a:buAutoNum type="arabicPeriod"/>
            </a:pPr>
            <a:endParaRPr lang="en-GB" dirty="0"/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What do you want to say now that you have done the wider reading?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 a paragraph to develop one main idea. A paragraph consists of one unit of argument:</a:t>
            </a:r>
          </a:p>
          <a:p>
            <a:pPr marL="685800" lvl="1" indent="-228600">
              <a:buFont typeface="+mj-lt"/>
              <a:buAutoNum type="alphaLcPeriod"/>
            </a:pPr>
            <a:endParaRPr lang="en-GB" dirty="0"/>
          </a:p>
          <a:p>
            <a:pPr marL="685800" lvl="1" indent="-228600">
              <a:buFont typeface="+mj-lt"/>
              <a:buAutoNum type="alphaLcPeriod"/>
            </a:pPr>
            <a:r>
              <a:rPr lang="en-GB" dirty="0"/>
              <a:t>Start with a topic sentence to express the main idea</a:t>
            </a:r>
          </a:p>
          <a:p>
            <a:pPr marL="685800" lvl="1" indent="-228600">
              <a:buFont typeface="+mj-lt"/>
              <a:buAutoNum type="alphaLcPeriod"/>
            </a:pPr>
            <a:r>
              <a:rPr lang="en-GB" dirty="0"/>
              <a:t>Explain the topic sentence</a:t>
            </a:r>
          </a:p>
          <a:p>
            <a:pPr marL="685800" lvl="1" indent="-228600">
              <a:buFont typeface="+mj-lt"/>
              <a:buAutoNum type="alphaLcPeriod"/>
            </a:pPr>
            <a:r>
              <a:rPr lang="en-GB" dirty="0"/>
              <a:t>Show your evidence to support your main idea or argument in the topic sentence idea of the topic sentence</a:t>
            </a:r>
          </a:p>
          <a:p>
            <a:pPr marL="685800" lvl="1" indent="-228600">
              <a:buFont typeface="+mj-lt"/>
              <a:buAutoNum type="alphaLcPeriod"/>
            </a:pPr>
            <a:endParaRPr lang="en-GB" dirty="0"/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Structure your assignment/report or essay and communicate using academic language.</a:t>
            </a:r>
          </a:p>
          <a:p>
            <a:pPr marL="685800" lvl="1" indent="-228600">
              <a:buFont typeface="+mj-lt"/>
              <a:buAutoNum type="alphaLcPeriod"/>
            </a:pPr>
            <a:endParaRPr lang="en-GB" dirty="0"/>
          </a:p>
          <a:p>
            <a:pPr marL="228600" lvl="0" indent="-2286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00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80769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986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11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304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22/05/2022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04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22/05/2022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2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22/05/2022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01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41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30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32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56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93466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24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537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090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22/05/2022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855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22/05/2022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46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22/05/2022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040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0042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6179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902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84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7019925" y="64008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C347B-895F-4C41-8B19-1AD3B39023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05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6940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1371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1540" y="260648"/>
            <a:ext cx="8280920" cy="195555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Show me your argument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0145" y="2636912"/>
            <a:ext cx="6858000" cy="979090"/>
          </a:xfrm>
        </p:spPr>
        <p:txBody>
          <a:bodyPr/>
          <a:lstStyle/>
          <a:p>
            <a:r>
              <a:rPr lang="en-GB" sz="3200" dirty="0">
                <a:solidFill>
                  <a:srgbClr val="0000CC"/>
                </a:solidFill>
              </a:rPr>
              <a:t>Being Critical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0EC0A84-1F65-7699-0015-49F9EDAFDB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3637057"/>
              </p:ext>
            </p:extLst>
          </p:nvPr>
        </p:nvGraphicFramePr>
        <p:xfrm>
          <a:off x="5580112" y="3861048"/>
          <a:ext cx="3888432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09C30E78-B06C-2EBF-2653-F2E88D9FBA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74" y="628462"/>
            <a:ext cx="9054451" cy="4655113"/>
          </a:xfrm>
        </p:spPr>
      </p:pic>
    </p:spTree>
    <p:extLst>
      <p:ext uri="{BB962C8B-B14F-4D97-AF65-F5344CB8AC3E}">
        <p14:creationId xmlns:p14="http://schemas.microsoft.com/office/powerpoint/2010/main" val="2665852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9515CA-914D-00AD-6D3E-0396A6B260DB}"/>
              </a:ext>
            </a:extLst>
          </p:cNvPr>
          <p:cNvSpPr txBox="1"/>
          <p:nvPr/>
        </p:nvSpPr>
        <p:spPr>
          <a:xfrm>
            <a:off x="404064" y="548680"/>
            <a:ext cx="83358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“An</a:t>
            </a:r>
            <a:r>
              <a:rPr lang="en-GB" sz="3200" b="1" dirty="0"/>
              <a:t> </a:t>
            </a:r>
            <a:r>
              <a:rPr lang="en-GB" sz="3600" b="1" dirty="0">
                <a:solidFill>
                  <a:srgbClr val="FF0000"/>
                </a:solidFill>
              </a:rPr>
              <a:t>argument</a:t>
            </a:r>
            <a:r>
              <a:rPr lang="en-GB" sz="3200" b="1" dirty="0"/>
              <a:t> </a:t>
            </a:r>
            <a:r>
              <a:rPr lang="en-GB" sz="3200" dirty="0"/>
              <a:t>is persuasion through reasoning”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D0306E-8F7F-F86B-129C-855FF6A6D7BD}"/>
              </a:ext>
            </a:extLst>
          </p:cNvPr>
          <p:cNvSpPr txBox="1"/>
          <p:nvPr/>
        </p:nvSpPr>
        <p:spPr>
          <a:xfrm>
            <a:off x="404064" y="1700808"/>
            <a:ext cx="78488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“An </a:t>
            </a:r>
            <a:r>
              <a:rPr lang="en-GB" sz="3600" b="1" dirty="0">
                <a:solidFill>
                  <a:srgbClr val="FF0000"/>
                </a:solidFill>
              </a:rPr>
              <a:t>assertion</a:t>
            </a:r>
            <a:r>
              <a:rPr lang="en-GB" sz="3200" dirty="0"/>
              <a:t> is statement of fact or belief provided without support or justification”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371EF5-C8C7-C1D2-9D50-3F567DA496E1}"/>
              </a:ext>
            </a:extLst>
          </p:cNvPr>
          <p:cNvSpPr txBox="1"/>
          <p:nvPr/>
        </p:nvSpPr>
        <p:spPr>
          <a:xfrm>
            <a:off x="311619" y="3068960"/>
            <a:ext cx="803376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“The </a:t>
            </a:r>
            <a:r>
              <a:rPr lang="en-GB" sz="3600" b="1" dirty="0">
                <a:solidFill>
                  <a:srgbClr val="FF0000"/>
                </a:solidFill>
              </a:rPr>
              <a:t>conclusion</a:t>
            </a:r>
            <a:r>
              <a:rPr lang="en-GB" sz="3200" dirty="0"/>
              <a:t> of an </a:t>
            </a:r>
            <a:r>
              <a:rPr lang="en-GB" sz="3600" b="1" dirty="0">
                <a:solidFill>
                  <a:srgbClr val="FF0000"/>
                </a:solidFill>
              </a:rPr>
              <a:t>argument</a:t>
            </a:r>
            <a:r>
              <a:rPr lang="en-GB" sz="3200" dirty="0"/>
              <a:t> is the final point: the point that everything else leads towards”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BF4602-19B2-A42E-B631-4427FA7DBCE2}"/>
              </a:ext>
            </a:extLst>
          </p:cNvPr>
          <p:cNvSpPr txBox="1"/>
          <p:nvPr/>
        </p:nvSpPr>
        <p:spPr>
          <a:xfrm>
            <a:off x="5796136" y="5301208"/>
            <a:ext cx="3077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Chatfield, T.  (2018) </a:t>
            </a:r>
            <a:r>
              <a:rPr lang="en-GB" dirty="0" err="1"/>
              <a:t>pg’s</a:t>
            </a:r>
            <a:r>
              <a:rPr lang="en-GB" dirty="0"/>
              <a:t> 23-26.</a:t>
            </a:r>
          </a:p>
        </p:txBody>
      </p:sp>
    </p:spTree>
    <p:extLst>
      <p:ext uri="{BB962C8B-B14F-4D97-AF65-F5344CB8AC3E}">
        <p14:creationId xmlns:p14="http://schemas.microsoft.com/office/powerpoint/2010/main" val="324933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ext&#10;&#10;Description automatically generated with medium confidence">
            <a:extLst>
              <a:ext uri="{FF2B5EF4-FFF2-40B4-BE49-F238E27FC236}">
                <a16:creationId xmlns:a16="http://schemas.microsoft.com/office/drawing/2014/main" id="{A0168ACF-4DAC-EDE5-6611-2A20E971F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64" y="241847"/>
            <a:ext cx="8658524" cy="520337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B664CF-67F3-6BCA-8386-ED47708753CF}"/>
              </a:ext>
            </a:extLst>
          </p:cNvPr>
          <p:cNvSpPr txBox="1"/>
          <p:nvPr/>
        </p:nvSpPr>
        <p:spPr>
          <a:xfrm>
            <a:off x="5076056" y="5432625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Cooper, H. and </a:t>
            </a:r>
            <a:r>
              <a:rPr lang="en-GB" dirty="0" err="1"/>
              <a:t>Shoolbred,M</a:t>
            </a:r>
            <a:r>
              <a:rPr lang="en-GB" dirty="0"/>
              <a:t> (2016)</a:t>
            </a:r>
          </a:p>
        </p:txBody>
      </p:sp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T TEMPLATE" id="{EF6CD4FD-1E36-7E4A-B710-E8D372AFCF85}" vid="{B9EDD1AE-9376-3D49-B7E7-9D9E0DDD8E81}"/>
    </a:ext>
  </a:extLst>
</a:theme>
</file>

<file path=ppt/theme/theme2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T TEMPLATE" id="{EF6CD4FD-1E36-7E4A-B710-E8D372AFCF85}" vid="{AE50ED0E-753A-0C49-BE1A-2DC6D99C81D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C19A70-49D2-4B48-A37F-22A5AF9D44D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14532</TotalTime>
  <Words>227</Words>
  <Application>Microsoft Macintosh PowerPoint</Application>
  <PresentationFormat>On-screen Show (4:3)</PresentationFormat>
  <Paragraphs>25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UWTSD 200 B</vt:lpstr>
      <vt:lpstr>UWTSD 200</vt:lpstr>
      <vt:lpstr>Show me your argument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Andrew Maund</cp:lastModifiedBy>
  <cp:revision>35</cp:revision>
  <cp:lastPrinted>2022-05-18T12:16:10Z</cp:lastPrinted>
  <dcterms:created xsi:type="dcterms:W3CDTF">2015-03-03T13:29:53Z</dcterms:created>
  <dcterms:modified xsi:type="dcterms:W3CDTF">2022-05-23T10:28:40Z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