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31"/>
  </p:notesMasterIdLst>
  <p:sldIdLst>
    <p:sldId id="257" r:id="rId5"/>
    <p:sldId id="294" r:id="rId6"/>
    <p:sldId id="723" r:id="rId7"/>
    <p:sldId id="663" r:id="rId8"/>
    <p:sldId id="664" r:id="rId9"/>
    <p:sldId id="668" r:id="rId10"/>
    <p:sldId id="667" r:id="rId11"/>
    <p:sldId id="666" r:id="rId12"/>
    <p:sldId id="695" r:id="rId13"/>
    <p:sldId id="696" r:id="rId14"/>
    <p:sldId id="698" r:id="rId15"/>
    <p:sldId id="697" r:id="rId16"/>
    <p:sldId id="665" r:id="rId17"/>
    <p:sldId id="669" r:id="rId18"/>
    <p:sldId id="721" r:id="rId19"/>
    <p:sldId id="681" r:id="rId20"/>
    <p:sldId id="676" r:id="rId21"/>
    <p:sldId id="677" r:id="rId22"/>
    <p:sldId id="680" r:id="rId23"/>
    <p:sldId id="682" r:id="rId24"/>
    <p:sldId id="683" r:id="rId25"/>
    <p:sldId id="684" r:id="rId26"/>
    <p:sldId id="685" r:id="rId27"/>
    <p:sldId id="675" r:id="rId28"/>
    <p:sldId id="686" r:id="rId29"/>
    <p:sldId id="273"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ark Bell-Davies" initials="MB" lastIdx="1" clrIdx="0">
    <p:extLst>
      <p:ext uri="{19B8F6BF-5375-455C-9EA6-DF929625EA0E}">
        <p15:presenceInfo xmlns:p15="http://schemas.microsoft.com/office/powerpoint/2012/main" userId="S::m.bell-davies@uwtsd.ac.uk::cf4517c8-733c-4d00-a9de-ac3b52b5471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022"/>
    <p:restoredTop sz="88435"/>
  </p:normalViewPr>
  <p:slideViewPr>
    <p:cSldViewPr snapToGrid="0" snapToObjects="1">
      <p:cViewPr varScale="1">
        <p:scale>
          <a:sx n="108" d="100"/>
          <a:sy n="108" d="100"/>
        </p:scale>
        <p:origin x="1728" y="192"/>
      </p:cViewPr>
      <p:guideLst/>
    </p:cSldViewPr>
  </p:slideViewPr>
  <p:notesTextViewPr>
    <p:cViewPr>
      <p:scale>
        <a:sx n="1" d="1"/>
        <a:sy n="1" d="1"/>
      </p:scale>
      <p:origin x="0" y="0"/>
    </p:cViewPr>
  </p:notesTextViewPr>
  <p:sorterViewPr>
    <p:cViewPr>
      <p:scale>
        <a:sx n="93" d="100"/>
        <a:sy n="93"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1#2">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01F8BC6-687B-437B-9CCA-C69A4522FD8A}" type="doc">
      <dgm:prSet loTypeId="urn:microsoft.com/office/officeart/2005/8/layout/hierarchy3" loCatId="hierarchy" qsTypeId="urn:microsoft.com/office/officeart/2005/8/quickstyle/simple5" qsCatId="simple" csTypeId="urn:microsoft.com/office/officeart/2005/8/colors/colorful1#2" csCatId="colorful" phldr="1"/>
      <dgm:spPr/>
      <dgm:t>
        <a:bodyPr/>
        <a:lstStyle/>
        <a:p>
          <a:endParaRPr lang="en-US"/>
        </a:p>
      </dgm:t>
    </dgm:pt>
    <dgm:pt modelId="{F9A8E407-5CE0-4900-B382-75034D00A9E3}">
      <dgm:prSet phldrT="[Text]"/>
      <dgm:spPr>
        <a:xfrm>
          <a:off x="3526" y="123755"/>
          <a:ext cx="1202432" cy="601216"/>
        </a:xfrm>
        <a:gradFill rotWithShape="0">
          <a:gsLst>
            <a:gs pos="0">
              <a:srgbClr val="FEB80A">
                <a:hueOff val="0"/>
                <a:satOff val="0"/>
                <a:lumOff val="0"/>
                <a:alphaOff val="0"/>
                <a:tint val="92000"/>
                <a:satMod val="170000"/>
              </a:srgbClr>
            </a:gs>
            <a:gs pos="15000">
              <a:srgbClr val="FEB80A">
                <a:hueOff val="0"/>
                <a:satOff val="0"/>
                <a:lumOff val="0"/>
                <a:alphaOff val="0"/>
                <a:tint val="92000"/>
                <a:shade val="99000"/>
                <a:satMod val="170000"/>
              </a:srgbClr>
            </a:gs>
            <a:gs pos="62000">
              <a:srgbClr val="FEB80A">
                <a:hueOff val="0"/>
                <a:satOff val="0"/>
                <a:lumOff val="0"/>
                <a:alphaOff val="0"/>
                <a:tint val="96000"/>
                <a:shade val="80000"/>
                <a:satMod val="170000"/>
              </a:srgbClr>
            </a:gs>
            <a:gs pos="97000">
              <a:srgbClr val="FEB80A">
                <a:hueOff val="0"/>
                <a:satOff val="0"/>
                <a:lumOff val="0"/>
                <a:alphaOff val="0"/>
                <a:tint val="98000"/>
                <a:shade val="63000"/>
                <a:satMod val="170000"/>
              </a:srgbClr>
            </a:gs>
            <a:gs pos="100000">
              <a:srgbClr val="FEB80A">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FEB80A">
              <a:hueOff val="0"/>
              <a:satOff val="0"/>
              <a:lumOff val="0"/>
              <a:alphaOff val="0"/>
            </a:srgbClr>
          </a:contourClr>
        </a:sp3d>
      </dgm:spPr>
      <dgm:t>
        <a:bodyPr/>
        <a:lstStyle/>
        <a:p>
          <a:r>
            <a:rPr lang="en-US" dirty="0">
              <a:solidFill>
                <a:sysClr val="window" lastClr="FFFFFF"/>
              </a:solidFill>
              <a:latin typeface="Gill Sans MT"/>
              <a:ea typeface="+mn-ea"/>
              <a:cs typeface="+mn-cs"/>
            </a:rPr>
            <a:t>Phase 1: Research on capabilities of current systems </a:t>
          </a:r>
        </a:p>
      </dgm:t>
    </dgm:pt>
    <dgm:pt modelId="{C1E9D537-B610-4498-A8C7-D76B63D140C5}" type="parTrans" cxnId="{4351B163-1333-4147-B7B9-E17AA2396C06}">
      <dgm:prSet/>
      <dgm:spPr/>
      <dgm:t>
        <a:bodyPr/>
        <a:lstStyle/>
        <a:p>
          <a:endParaRPr lang="en-US"/>
        </a:p>
      </dgm:t>
    </dgm:pt>
    <dgm:pt modelId="{B31DA9D3-986C-4DA1-AAD0-A6A7F989FBE0}" type="sibTrans" cxnId="{4351B163-1333-4147-B7B9-E17AA2396C06}">
      <dgm:prSet/>
      <dgm:spPr/>
      <dgm:t>
        <a:bodyPr/>
        <a:lstStyle/>
        <a:p>
          <a:endParaRPr lang="en-US"/>
        </a:p>
      </dgm:t>
    </dgm:pt>
    <dgm:pt modelId="{687D0C17-A0C1-4EBF-A51F-13A426C9FCCC}">
      <dgm:prSet phldrT="[Text]"/>
      <dgm:spPr>
        <a:xfrm>
          <a:off x="1506567" y="123755"/>
          <a:ext cx="1202432" cy="601216"/>
        </a:xfrm>
        <a:gradFill rotWithShape="0">
          <a:gsLst>
            <a:gs pos="0">
              <a:srgbClr val="C32D2E">
                <a:hueOff val="0"/>
                <a:satOff val="0"/>
                <a:lumOff val="0"/>
                <a:alphaOff val="0"/>
                <a:tint val="92000"/>
                <a:satMod val="170000"/>
              </a:srgbClr>
            </a:gs>
            <a:gs pos="15000">
              <a:srgbClr val="C32D2E">
                <a:hueOff val="0"/>
                <a:satOff val="0"/>
                <a:lumOff val="0"/>
                <a:alphaOff val="0"/>
                <a:tint val="92000"/>
                <a:shade val="99000"/>
                <a:satMod val="170000"/>
              </a:srgbClr>
            </a:gs>
            <a:gs pos="62000">
              <a:srgbClr val="C32D2E">
                <a:hueOff val="0"/>
                <a:satOff val="0"/>
                <a:lumOff val="0"/>
                <a:alphaOff val="0"/>
                <a:tint val="96000"/>
                <a:shade val="80000"/>
                <a:satMod val="170000"/>
              </a:srgbClr>
            </a:gs>
            <a:gs pos="97000">
              <a:srgbClr val="C32D2E">
                <a:hueOff val="0"/>
                <a:satOff val="0"/>
                <a:lumOff val="0"/>
                <a:alphaOff val="0"/>
                <a:tint val="98000"/>
                <a:shade val="63000"/>
                <a:satMod val="170000"/>
              </a:srgbClr>
            </a:gs>
            <a:gs pos="100000">
              <a:srgbClr val="C32D2E">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C32D2E">
              <a:hueOff val="0"/>
              <a:satOff val="0"/>
              <a:lumOff val="0"/>
              <a:alphaOff val="0"/>
            </a:srgbClr>
          </a:contourClr>
        </a:sp3d>
      </dgm:spPr>
      <dgm:t>
        <a:bodyPr/>
        <a:lstStyle/>
        <a:p>
          <a:r>
            <a:rPr lang="en-US" dirty="0">
              <a:solidFill>
                <a:sysClr val="window" lastClr="FFFFFF"/>
              </a:solidFill>
              <a:latin typeface="Gill Sans MT"/>
              <a:ea typeface="+mn-ea"/>
              <a:cs typeface="+mn-cs"/>
            </a:rPr>
            <a:t>Phase 2: Prototype of Visual tool simulation </a:t>
          </a:r>
        </a:p>
      </dgm:t>
    </dgm:pt>
    <dgm:pt modelId="{56D2D41A-7A4F-49DA-B53C-D10255F3E64E}" type="parTrans" cxnId="{4AF7DC70-52C0-4CE2-A947-7BF58F77F92E}">
      <dgm:prSet/>
      <dgm:spPr/>
      <dgm:t>
        <a:bodyPr/>
        <a:lstStyle/>
        <a:p>
          <a:endParaRPr lang="en-US"/>
        </a:p>
      </dgm:t>
    </dgm:pt>
    <dgm:pt modelId="{98782FDE-E0EF-4581-B410-D889A407734D}" type="sibTrans" cxnId="{4AF7DC70-52C0-4CE2-A947-7BF58F77F92E}">
      <dgm:prSet/>
      <dgm:spPr/>
      <dgm:t>
        <a:bodyPr/>
        <a:lstStyle/>
        <a:p>
          <a:endParaRPr lang="en-US"/>
        </a:p>
      </dgm:t>
    </dgm:pt>
    <dgm:pt modelId="{AF29E868-EE59-4023-9B0E-2D2DAF14A93D}">
      <dgm:prSet phldrT="[Text]"/>
      <dgm:spPr>
        <a:xfrm>
          <a:off x="3009608" y="123755"/>
          <a:ext cx="1202432" cy="601216"/>
        </a:xfr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84AA33">
              <a:hueOff val="0"/>
              <a:satOff val="0"/>
              <a:lumOff val="0"/>
              <a:alphaOff val="0"/>
            </a:srgbClr>
          </a:contourClr>
        </a:sp3d>
      </dgm:spPr>
      <dgm:t>
        <a:bodyPr/>
        <a:lstStyle/>
        <a:p>
          <a:r>
            <a:rPr lang="en-US" dirty="0">
              <a:solidFill>
                <a:sysClr val="window" lastClr="FFFFFF"/>
              </a:solidFill>
              <a:latin typeface="Gill Sans MT"/>
              <a:ea typeface="+mn-ea"/>
              <a:cs typeface="+mn-cs"/>
            </a:rPr>
            <a:t>Phase 3: Prototype to connect visual tool to aircraft engine via satellite </a:t>
          </a:r>
        </a:p>
      </dgm:t>
    </dgm:pt>
    <dgm:pt modelId="{539A9147-8F57-4D66-B2AC-F38E332B0B44}" type="parTrans" cxnId="{1894AF90-FCDE-42AD-9D79-68897FF9FDF0}">
      <dgm:prSet/>
      <dgm:spPr/>
      <dgm:t>
        <a:bodyPr/>
        <a:lstStyle/>
        <a:p>
          <a:endParaRPr lang="en-US"/>
        </a:p>
      </dgm:t>
    </dgm:pt>
    <dgm:pt modelId="{3D35B43B-86C1-4E5D-9722-33C72F788859}" type="sibTrans" cxnId="{1894AF90-FCDE-42AD-9D79-68897FF9FDF0}">
      <dgm:prSet/>
      <dgm:spPr/>
      <dgm:t>
        <a:bodyPr/>
        <a:lstStyle/>
        <a:p>
          <a:endParaRPr lang="en-US"/>
        </a:p>
      </dgm:t>
    </dgm:pt>
    <dgm:pt modelId="{4A094829-6F2E-4D9A-BB30-73589270EEAA}">
      <dgm:prSet phldrT="[Text]"/>
      <dgm:spPr>
        <a:xfrm>
          <a:off x="4512649" y="123755"/>
          <a:ext cx="1202432" cy="601216"/>
        </a:xfrm>
        <a:gradFill rotWithShape="0">
          <a:gsLst>
            <a:gs pos="0">
              <a:srgbClr val="964305">
                <a:hueOff val="0"/>
                <a:satOff val="0"/>
                <a:lumOff val="0"/>
                <a:alphaOff val="0"/>
                <a:tint val="92000"/>
                <a:satMod val="170000"/>
              </a:srgbClr>
            </a:gs>
            <a:gs pos="15000">
              <a:srgbClr val="964305">
                <a:hueOff val="0"/>
                <a:satOff val="0"/>
                <a:lumOff val="0"/>
                <a:alphaOff val="0"/>
                <a:tint val="92000"/>
                <a:shade val="99000"/>
                <a:satMod val="170000"/>
              </a:srgbClr>
            </a:gs>
            <a:gs pos="62000">
              <a:srgbClr val="964305">
                <a:hueOff val="0"/>
                <a:satOff val="0"/>
                <a:lumOff val="0"/>
                <a:alphaOff val="0"/>
                <a:tint val="96000"/>
                <a:shade val="80000"/>
                <a:satMod val="170000"/>
              </a:srgbClr>
            </a:gs>
            <a:gs pos="97000">
              <a:srgbClr val="964305">
                <a:hueOff val="0"/>
                <a:satOff val="0"/>
                <a:lumOff val="0"/>
                <a:alphaOff val="0"/>
                <a:tint val="98000"/>
                <a:shade val="63000"/>
                <a:satMod val="170000"/>
              </a:srgbClr>
            </a:gs>
            <a:gs pos="100000">
              <a:srgbClr val="964305">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0"/>
              <a:satOff val="0"/>
              <a:lumOff val="0"/>
              <a:alphaOff val="0"/>
            </a:srgbClr>
          </a:contourClr>
        </a:sp3d>
      </dgm:spPr>
      <dgm:t>
        <a:bodyPr/>
        <a:lstStyle/>
        <a:p>
          <a:r>
            <a:rPr lang="en-US" dirty="0">
              <a:solidFill>
                <a:sysClr val="window" lastClr="FFFFFF"/>
              </a:solidFill>
              <a:latin typeface="Gill Sans MT"/>
              <a:ea typeface="+mn-ea"/>
              <a:cs typeface="+mn-cs"/>
            </a:rPr>
            <a:t>Showcase prototype tool in Air Tattoo exhibition </a:t>
          </a:r>
        </a:p>
      </dgm:t>
    </dgm:pt>
    <dgm:pt modelId="{A655902D-CD8B-4FC1-827E-33A96E255554}" type="parTrans" cxnId="{BB43F242-3886-4585-8DEC-5984B8402AB1}">
      <dgm:prSet/>
      <dgm:spPr/>
      <dgm:t>
        <a:bodyPr/>
        <a:lstStyle/>
        <a:p>
          <a:endParaRPr lang="en-US"/>
        </a:p>
      </dgm:t>
    </dgm:pt>
    <dgm:pt modelId="{99CA4A4A-08AC-4F7B-A7FD-C25D8899C7CF}" type="sibTrans" cxnId="{BB43F242-3886-4585-8DEC-5984B8402AB1}">
      <dgm:prSet/>
      <dgm:spPr/>
      <dgm:t>
        <a:bodyPr/>
        <a:lstStyle/>
        <a:p>
          <a:endParaRPr lang="en-US"/>
        </a:p>
      </dgm:t>
    </dgm:pt>
    <dgm:pt modelId="{5842C194-E4E5-458C-B699-68E84D6A753F}">
      <dgm:prSet phldrT="[Text]"/>
      <dgm:spPr>
        <a:xfrm>
          <a:off x="6015690" y="123755"/>
          <a:ext cx="1202432" cy="601216"/>
        </a:xfrm>
        <a:gradFill rotWithShape="0">
          <a:gsLst>
            <a:gs pos="0">
              <a:srgbClr val="475A8D">
                <a:hueOff val="0"/>
                <a:satOff val="0"/>
                <a:lumOff val="0"/>
                <a:alphaOff val="0"/>
                <a:tint val="92000"/>
                <a:satMod val="170000"/>
              </a:srgbClr>
            </a:gs>
            <a:gs pos="15000">
              <a:srgbClr val="475A8D">
                <a:hueOff val="0"/>
                <a:satOff val="0"/>
                <a:lumOff val="0"/>
                <a:alphaOff val="0"/>
                <a:tint val="92000"/>
                <a:shade val="99000"/>
                <a:satMod val="170000"/>
              </a:srgbClr>
            </a:gs>
            <a:gs pos="62000">
              <a:srgbClr val="475A8D">
                <a:hueOff val="0"/>
                <a:satOff val="0"/>
                <a:lumOff val="0"/>
                <a:alphaOff val="0"/>
                <a:tint val="96000"/>
                <a:shade val="80000"/>
                <a:satMod val="170000"/>
              </a:srgbClr>
            </a:gs>
            <a:gs pos="97000">
              <a:srgbClr val="475A8D">
                <a:hueOff val="0"/>
                <a:satOff val="0"/>
                <a:lumOff val="0"/>
                <a:alphaOff val="0"/>
                <a:tint val="98000"/>
                <a:shade val="63000"/>
                <a:satMod val="170000"/>
              </a:srgbClr>
            </a:gs>
            <a:gs pos="100000">
              <a:srgbClr val="475A8D">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475A8D">
              <a:hueOff val="0"/>
              <a:satOff val="0"/>
              <a:lumOff val="0"/>
              <a:alphaOff val="0"/>
            </a:srgbClr>
          </a:contourClr>
        </a:sp3d>
      </dgm:spPr>
      <dgm:t>
        <a:bodyPr/>
        <a:lstStyle/>
        <a:p>
          <a:r>
            <a:rPr lang="en-US" dirty="0">
              <a:solidFill>
                <a:sysClr val="window" lastClr="FFFFFF"/>
              </a:solidFill>
              <a:latin typeface="Gill Sans MT"/>
              <a:ea typeface="+mn-ea"/>
              <a:cs typeface="+mn-cs"/>
            </a:rPr>
            <a:t>Integration of Visual Tool with current engine monitoring tools</a:t>
          </a:r>
        </a:p>
      </dgm:t>
    </dgm:pt>
    <dgm:pt modelId="{D2C0CEFB-7879-4890-AEF3-37D3F4441AA5}" type="parTrans" cxnId="{0F54591D-190F-4D15-8FC1-8F40F307CF19}">
      <dgm:prSet/>
      <dgm:spPr/>
      <dgm:t>
        <a:bodyPr/>
        <a:lstStyle/>
        <a:p>
          <a:endParaRPr lang="en-US"/>
        </a:p>
      </dgm:t>
    </dgm:pt>
    <dgm:pt modelId="{E6CF5BDB-4DE1-49FD-B6EA-FB968B5805B2}" type="sibTrans" cxnId="{0F54591D-190F-4D15-8FC1-8F40F307CF19}">
      <dgm:prSet/>
      <dgm:spPr/>
      <dgm:t>
        <a:bodyPr/>
        <a:lstStyle/>
        <a:p>
          <a:endParaRPr lang="en-US"/>
        </a:p>
      </dgm:t>
    </dgm:pt>
    <dgm:pt modelId="{DA8EDDAA-0BA2-432F-8388-5ECF767404E6}">
      <dgm:prSet phldrT="[Text]"/>
      <dgm:spPr>
        <a:xfrm>
          <a:off x="6256177" y="875275"/>
          <a:ext cx="961946" cy="601216"/>
        </a:xfr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WP16:  Integrate prototype with engine monitoring tools</a:t>
          </a:r>
        </a:p>
      </dgm:t>
    </dgm:pt>
    <dgm:pt modelId="{BBEBA6B9-E3DC-4CA5-A44E-34C294FE37E7}" type="parTrans" cxnId="{447F3ACC-8EFC-4877-9BA0-6BC44616C172}">
      <dgm:prSet/>
      <dgm:spPr>
        <a:xfrm>
          <a:off x="6135934" y="724971"/>
          <a:ext cx="120243" cy="450912"/>
        </a:xfrm>
        <a:noFill/>
        <a:ln w="25400" cap="flat" cmpd="sng" algn="ctr">
          <a:solidFill>
            <a:srgbClr val="FEB80A">
              <a:hueOff val="0"/>
              <a:satOff val="0"/>
              <a:lumOff val="0"/>
              <a:alphaOff val="0"/>
            </a:srgbClr>
          </a:solidFill>
          <a:prstDash val="solid"/>
        </a:ln>
        <a:effectLst/>
      </dgm:spPr>
      <dgm:t>
        <a:bodyPr/>
        <a:lstStyle/>
        <a:p>
          <a:endParaRPr lang="en-US"/>
        </a:p>
      </dgm:t>
    </dgm:pt>
    <dgm:pt modelId="{58AE2206-1CCA-4D78-AC85-94FBDECD6DA1}" type="sibTrans" cxnId="{447F3ACC-8EFC-4877-9BA0-6BC44616C172}">
      <dgm:prSet/>
      <dgm:spPr/>
      <dgm:t>
        <a:bodyPr/>
        <a:lstStyle/>
        <a:p>
          <a:endParaRPr lang="en-US"/>
        </a:p>
      </dgm:t>
    </dgm:pt>
    <dgm:pt modelId="{7787B6C2-0A2A-4E42-8197-049E399CF744}">
      <dgm:prSet phldrT="[Text]"/>
      <dgm:spPr>
        <a:xfrm>
          <a:off x="244012" y="875275"/>
          <a:ext cx="961946" cy="601216"/>
        </a:xfr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 Market research </a:t>
          </a:r>
        </a:p>
      </dgm:t>
    </dgm:pt>
    <dgm:pt modelId="{48B4A6FC-90C7-4FFE-B880-D89B1ECA075E}" type="parTrans" cxnId="{EF2F065E-D0B7-45E6-807B-6550AF07FD82}">
      <dgm:prSet/>
      <dgm:spPr>
        <a:xfrm>
          <a:off x="123769" y="724971"/>
          <a:ext cx="120243" cy="450912"/>
        </a:xfrm>
        <a:noFill/>
        <a:ln w="25400" cap="flat" cmpd="sng" algn="ctr">
          <a:solidFill>
            <a:srgbClr val="FEB80A">
              <a:hueOff val="0"/>
              <a:satOff val="0"/>
              <a:lumOff val="0"/>
              <a:alphaOff val="0"/>
            </a:srgbClr>
          </a:solidFill>
          <a:prstDash val="solid"/>
        </a:ln>
        <a:effectLst/>
      </dgm:spPr>
      <dgm:t>
        <a:bodyPr/>
        <a:lstStyle/>
        <a:p>
          <a:endParaRPr lang="en-US"/>
        </a:p>
      </dgm:t>
    </dgm:pt>
    <dgm:pt modelId="{CDA93DC6-3E42-48FA-AEBD-A5FE16EA1A7E}" type="sibTrans" cxnId="{EF2F065E-D0B7-45E6-807B-6550AF07FD82}">
      <dgm:prSet/>
      <dgm:spPr/>
      <dgm:t>
        <a:bodyPr/>
        <a:lstStyle/>
        <a:p>
          <a:endParaRPr lang="en-US"/>
        </a:p>
      </dgm:t>
    </dgm:pt>
    <dgm:pt modelId="{58B1285B-6AA2-497D-8CC8-1928BDC9B51C}">
      <dgm:prSet phldrT="[Text]"/>
      <dgm:spPr>
        <a:xfrm>
          <a:off x="244012" y="1626796"/>
          <a:ext cx="961946" cy="601216"/>
        </a:xfr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WP2: Research on 3D graphics systems </a:t>
          </a:r>
        </a:p>
      </dgm:t>
    </dgm:pt>
    <dgm:pt modelId="{F69026B3-1FA4-4181-ADEF-6B16BCBC7A84}" type="parTrans" cxnId="{1423A151-8239-480F-8B37-FF2FA79A5C1E}">
      <dgm:prSet/>
      <dgm:spPr>
        <a:xfrm>
          <a:off x="123769" y="724971"/>
          <a:ext cx="120243" cy="1202432"/>
        </a:xfrm>
        <a:noFill/>
        <a:ln w="25400" cap="flat" cmpd="sng" algn="ctr">
          <a:solidFill>
            <a:srgbClr val="FEB80A">
              <a:hueOff val="0"/>
              <a:satOff val="0"/>
              <a:lumOff val="0"/>
              <a:alphaOff val="0"/>
            </a:srgbClr>
          </a:solidFill>
          <a:prstDash val="solid"/>
        </a:ln>
        <a:effectLst/>
      </dgm:spPr>
      <dgm:t>
        <a:bodyPr/>
        <a:lstStyle/>
        <a:p>
          <a:endParaRPr lang="en-US"/>
        </a:p>
      </dgm:t>
    </dgm:pt>
    <dgm:pt modelId="{7546032A-D4E1-4B25-8E47-FE8CB4FBCC04}" type="sibTrans" cxnId="{1423A151-8239-480F-8B37-FF2FA79A5C1E}">
      <dgm:prSet/>
      <dgm:spPr/>
      <dgm:t>
        <a:bodyPr/>
        <a:lstStyle/>
        <a:p>
          <a:endParaRPr lang="en-US"/>
        </a:p>
      </dgm:t>
    </dgm:pt>
    <dgm:pt modelId="{F2098EC4-F890-48CF-A039-A372670EB8E5}">
      <dgm:prSet phldrT="[Text]"/>
      <dgm:spPr>
        <a:xfrm>
          <a:off x="244012" y="2378316"/>
          <a:ext cx="961946" cy="601216"/>
        </a:xfr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WP3: Research on communication systems </a:t>
          </a:r>
        </a:p>
      </dgm:t>
    </dgm:pt>
    <dgm:pt modelId="{DF3F65BD-8031-49F8-8731-F75D3F2F39D4}" type="parTrans" cxnId="{0DFA5EF2-ED71-48CD-98A9-275996EB92B4}">
      <dgm:prSet/>
      <dgm:spPr>
        <a:xfrm>
          <a:off x="123769" y="724971"/>
          <a:ext cx="120243" cy="1953953"/>
        </a:xfrm>
        <a:noFill/>
        <a:ln w="25400" cap="flat" cmpd="sng" algn="ctr">
          <a:solidFill>
            <a:srgbClr val="FEB80A">
              <a:hueOff val="0"/>
              <a:satOff val="0"/>
              <a:lumOff val="0"/>
              <a:alphaOff val="0"/>
            </a:srgbClr>
          </a:solidFill>
          <a:prstDash val="solid"/>
        </a:ln>
        <a:effectLst/>
      </dgm:spPr>
      <dgm:t>
        <a:bodyPr/>
        <a:lstStyle/>
        <a:p>
          <a:endParaRPr lang="en-US"/>
        </a:p>
      </dgm:t>
    </dgm:pt>
    <dgm:pt modelId="{90AC65F1-40CD-489D-B642-36096C526548}" type="sibTrans" cxnId="{0DFA5EF2-ED71-48CD-98A9-275996EB92B4}">
      <dgm:prSet/>
      <dgm:spPr/>
      <dgm:t>
        <a:bodyPr/>
        <a:lstStyle/>
        <a:p>
          <a:endParaRPr lang="en-US"/>
        </a:p>
      </dgm:t>
    </dgm:pt>
    <dgm:pt modelId="{33E01CE3-C5A8-41C8-AA9F-94D71DB199A2}">
      <dgm:prSet phldrT="[Text]"/>
      <dgm:spPr>
        <a:xfrm>
          <a:off x="244012" y="3129837"/>
          <a:ext cx="961946" cy="601216"/>
        </a:xfr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WP4: Research on GUI </a:t>
          </a:r>
        </a:p>
      </dgm:t>
    </dgm:pt>
    <dgm:pt modelId="{B7715A89-B886-45AE-B9E7-EF0BFC189C2C}" type="parTrans" cxnId="{1794F0EE-F199-4EF8-A8C4-0540F4918596}">
      <dgm:prSet/>
      <dgm:spPr>
        <a:xfrm>
          <a:off x="123769" y="724971"/>
          <a:ext cx="120243" cy="2705474"/>
        </a:xfrm>
        <a:noFill/>
        <a:ln w="25400" cap="flat" cmpd="sng" algn="ctr">
          <a:solidFill>
            <a:srgbClr val="FEB80A">
              <a:hueOff val="0"/>
              <a:satOff val="0"/>
              <a:lumOff val="0"/>
              <a:alphaOff val="0"/>
            </a:srgbClr>
          </a:solidFill>
          <a:prstDash val="solid"/>
        </a:ln>
        <a:effectLst/>
      </dgm:spPr>
      <dgm:t>
        <a:bodyPr/>
        <a:lstStyle/>
        <a:p>
          <a:endParaRPr lang="en-US"/>
        </a:p>
      </dgm:t>
    </dgm:pt>
    <dgm:pt modelId="{20C5D64D-E332-4C86-8D55-A57852EA802E}" type="sibTrans" cxnId="{1794F0EE-F199-4EF8-A8C4-0540F4918596}">
      <dgm:prSet/>
      <dgm:spPr/>
      <dgm:t>
        <a:bodyPr/>
        <a:lstStyle/>
        <a:p>
          <a:endParaRPr lang="en-US"/>
        </a:p>
      </dgm:t>
    </dgm:pt>
    <dgm:pt modelId="{2BC421CA-E2BB-4002-A308-92CA99D09305}">
      <dgm:prSet phldrT="[Text]"/>
      <dgm:spPr>
        <a:xfrm>
          <a:off x="244012" y="3881357"/>
          <a:ext cx="961946" cy="601216"/>
        </a:xfr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WP5: Trade-off analysis </a:t>
          </a:r>
        </a:p>
      </dgm:t>
    </dgm:pt>
    <dgm:pt modelId="{B1765D0A-1A49-4E22-80F4-7B78CB7A7520}" type="parTrans" cxnId="{194CCC90-0C2C-4B41-9917-4532FC700984}">
      <dgm:prSet/>
      <dgm:spPr>
        <a:xfrm>
          <a:off x="123769" y="724971"/>
          <a:ext cx="120243" cy="3456994"/>
        </a:xfrm>
        <a:noFill/>
        <a:ln w="25400" cap="flat" cmpd="sng" algn="ctr">
          <a:solidFill>
            <a:srgbClr val="FEB80A">
              <a:hueOff val="0"/>
              <a:satOff val="0"/>
              <a:lumOff val="0"/>
              <a:alphaOff val="0"/>
            </a:srgbClr>
          </a:solidFill>
          <a:prstDash val="solid"/>
        </a:ln>
        <a:effectLst/>
      </dgm:spPr>
      <dgm:t>
        <a:bodyPr/>
        <a:lstStyle/>
        <a:p>
          <a:endParaRPr lang="en-US"/>
        </a:p>
      </dgm:t>
    </dgm:pt>
    <dgm:pt modelId="{5F712ED3-B29C-4D4B-9A17-5B5176F0DD23}" type="sibTrans" cxnId="{194CCC90-0C2C-4B41-9917-4532FC700984}">
      <dgm:prSet/>
      <dgm:spPr/>
      <dgm:t>
        <a:bodyPr/>
        <a:lstStyle/>
        <a:p>
          <a:endParaRPr lang="en-US"/>
        </a:p>
      </dgm:t>
    </dgm:pt>
    <dgm:pt modelId="{8FA3BB75-1FC8-486F-A17C-601F589F79B4}">
      <dgm:prSet phldrT="[Text]"/>
      <dgm:spPr>
        <a:xfrm>
          <a:off x="244012" y="4632878"/>
          <a:ext cx="961946" cy="601216"/>
        </a:xfr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WP6: Architectural Design</a:t>
          </a:r>
        </a:p>
      </dgm:t>
    </dgm:pt>
    <dgm:pt modelId="{79649598-5DDD-49EA-BC6C-D7199E57D778}" type="parTrans" cxnId="{8E03D9C9-5DC7-4206-8DF7-CD4B6B5B93D4}">
      <dgm:prSet/>
      <dgm:spPr>
        <a:xfrm>
          <a:off x="123769" y="724971"/>
          <a:ext cx="120243" cy="4208515"/>
        </a:xfrm>
        <a:noFill/>
        <a:ln w="25400" cap="flat" cmpd="sng" algn="ctr">
          <a:solidFill>
            <a:srgbClr val="FEB80A">
              <a:hueOff val="0"/>
              <a:satOff val="0"/>
              <a:lumOff val="0"/>
              <a:alphaOff val="0"/>
            </a:srgbClr>
          </a:solidFill>
          <a:prstDash val="solid"/>
        </a:ln>
        <a:effectLst/>
      </dgm:spPr>
      <dgm:t>
        <a:bodyPr/>
        <a:lstStyle/>
        <a:p>
          <a:endParaRPr lang="en-US"/>
        </a:p>
      </dgm:t>
    </dgm:pt>
    <dgm:pt modelId="{BFC53C62-3738-4A80-98C0-1D7BAD12F4EC}" type="sibTrans" cxnId="{8E03D9C9-5DC7-4206-8DF7-CD4B6B5B93D4}">
      <dgm:prSet/>
      <dgm:spPr/>
      <dgm:t>
        <a:bodyPr/>
        <a:lstStyle/>
        <a:p>
          <a:endParaRPr lang="en-US"/>
        </a:p>
      </dgm:t>
    </dgm:pt>
    <dgm:pt modelId="{66ACC2CA-36D8-4D63-AD4A-6839182FCB60}">
      <dgm:prSet phldrT="[Text]"/>
      <dgm:spPr>
        <a:xfrm>
          <a:off x="1747053" y="875275"/>
          <a:ext cx="961946" cy="601216"/>
        </a:xfr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WP7: Visual tool prototype</a:t>
          </a:r>
        </a:p>
      </dgm:t>
    </dgm:pt>
    <dgm:pt modelId="{ED7C0A2E-CB90-4D07-A92C-73F3A5E2D336}" type="parTrans" cxnId="{24161B0A-00E7-495D-9B36-4F5BDF91D9DB}">
      <dgm:prSet/>
      <dgm:spPr>
        <a:xfrm>
          <a:off x="1626810" y="724971"/>
          <a:ext cx="120243" cy="450912"/>
        </a:xfrm>
        <a:noFill/>
        <a:ln w="25400" cap="flat" cmpd="sng" algn="ctr">
          <a:solidFill>
            <a:srgbClr val="FEB80A">
              <a:hueOff val="0"/>
              <a:satOff val="0"/>
              <a:lumOff val="0"/>
              <a:alphaOff val="0"/>
            </a:srgbClr>
          </a:solidFill>
          <a:prstDash val="solid"/>
        </a:ln>
        <a:effectLst/>
      </dgm:spPr>
      <dgm:t>
        <a:bodyPr/>
        <a:lstStyle/>
        <a:p>
          <a:endParaRPr lang="en-US"/>
        </a:p>
      </dgm:t>
    </dgm:pt>
    <dgm:pt modelId="{1BA0A777-4554-4242-B31E-1443570E5D44}" type="sibTrans" cxnId="{24161B0A-00E7-495D-9B36-4F5BDF91D9DB}">
      <dgm:prSet/>
      <dgm:spPr/>
      <dgm:t>
        <a:bodyPr/>
        <a:lstStyle/>
        <a:p>
          <a:endParaRPr lang="en-US"/>
        </a:p>
      </dgm:t>
    </dgm:pt>
    <dgm:pt modelId="{565B63F1-452B-41AF-8B97-A2433C969CC3}">
      <dgm:prSet phldrT="[Text]"/>
      <dgm:spPr>
        <a:xfrm>
          <a:off x="1747053" y="1626796"/>
          <a:ext cx="961946" cy="601216"/>
        </a:xfr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WP8: Test prototype tool</a:t>
          </a:r>
        </a:p>
      </dgm:t>
    </dgm:pt>
    <dgm:pt modelId="{C3063D4A-7DA2-4648-AE8F-89E741BB62C4}" type="parTrans" cxnId="{3BDA4594-702E-4D56-9F0B-7AF46BD7E005}">
      <dgm:prSet/>
      <dgm:spPr>
        <a:xfrm>
          <a:off x="1626810" y="724971"/>
          <a:ext cx="120243" cy="1202432"/>
        </a:xfrm>
        <a:noFill/>
        <a:ln w="25400" cap="flat" cmpd="sng" algn="ctr">
          <a:solidFill>
            <a:srgbClr val="FEB80A">
              <a:hueOff val="0"/>
              <a:satOff val="0"/>
              <a:lumOff val="0"/>
              <a:alphaOff val="0"/>
            </a:srgbClr>
          </a:solidFill>
          <a:prstDash val="solid"/>
        </a:ln>
        <a:effectLst/>
      </dgm:spPr>
      <dgm:t>
        <a:bodyPr/>
        <a:lstStyle/>
        <a:p>
          <a:endParaRPr lang="en-US"/>
        </a:p>
      </dgm:t>
    </dgm:pt>
    <dgm:pt modelId="{CBE45F08-7F0D-47D0-A571-C1FA87C0812E}" type="sibTrans" cxnId="{3BDA4594-702E-4D56-9F0B-7AF46BD7E005}">
      <dgm:prSet/>
      <dgm:spPr/>
      <dgm:t>
        <a:bodyPr/>
        <a:lstStyle/>
        <a:p>
          <a:endParaRPr lang="en-US"/>
        </a:p>
      </dgm:t>
    </dgm:pt>
    <dgm:pt modelId="{03CC28FC-902F-4DAE-8A0B-D0A38576178B}">
      <dgm:prSet phldrT="[Text]"/>
      <dgm:spPr>
        <a:xfrm>
          <a:off x="1747053" y="2378316"/>
          <a:ext cx="961946" cy="601216"/>
        </a:xfr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WP9: Simulate integration of prototype tool with the live system</a:t>
          </a:r>
        </a:p>
      </dgm:t>
    </dgm:pt>
    <dgm:pt modelId="{95656454-BE73-4F0F-8069-58905A2E7724}" type="parTrans" cxnId="{35BA3C6A-08F1-46AD-9931-1C516AABE705}">
      <dgm:prSet/>
      <dgm:spPr>
        <a:xfrm>
          <a:off x="1626810" y="724971"/>
          <a:ext cx="120243" cy="1953953"/>
        </a:xfrm>
        <a:noFill/>
        <a:ln w="25400" cap="flat" cmpd="sng" algn="ctr">
          <a:solidFill>
            <a:srgbClr val="FEB80A">
              <a:hueOff val="0"/>
              <a:satOff val="0"/>
              <a:lumOff val="0"/>
              <a:alphaOff val="0"/>
            </a:srgbClr>
          </a:solidFill>
          <a:prstDash val="solid"/>
        </a:ln>
        <a:effectLst/>
      </dgm:spPr>
      <dgm:t>
        <a:bodyPr/>
        <a:lstStyle/>
        <a:p>
          <a:endParaRPr lang="en-US"/>
        </a:p>
      </dgm:t>
    </dgm:pt>
    <dgm:pt modelId="{12903EA2-DE64-4F63-B01B-31BBB87927CB}" type="sibTrans" cxnId="{35BA3C6A-08F1-46AD-9931-1C516AABE705}">
      <dgm:prSet/>
      <dgm:spPr/>
      <dgm:t>
        <a:bodyPr/>
        <a:lstStyle/>
        <a:p>
          <a:endParaRPr lang="en-US"/>
        </a:p>
      </dgm:t>
    </dgm:pt>
    <dgm:pt modelId="{2313E9EF-D846-4845-BBA7-259811592501}">
      <dgm:prSet phldrT="[Text]"/>
      <dgm:spPr>
        <a:xfrm>
          <a:off x="3250095" y="875275"/>
          <a:ext cx="961946" cy="601216"/>
        </a:xfr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WP10: </a:t>
          </a:r>
          <a:r>
            <a:rPr lang="en-US" dirty="0" err="1">
              <a:solidFill>
                <a:sysClr val="windowText" lastClr="000000">
                  <a:hueOff val="0"/>
                  <a:satOff val="0"/>
                  <a:lumOff val="0"/>
                  <a:alphaOff val="0"/>
                </a:sysClr>
              </a:solidFill>
              <a:latin typeface="Gill Sans MT"/>
              <a:ea typeface="+mn-ea"/>
              <a:cs typeface="+mn-cs"/>
            </a:rPr>
            <a:t>Develope</a:t>
          </a:r>
          <a:r>
            <a:rPr lang="en-US" dirty="0">
              <a:solidFill>
                <a:sysClr val="windowText" lastClr="000000">
                  <a:hueOff val="0"/>
                  <a:satOff val="0"/>
                  <a:lumOff val="0"/>
                  <a:alphaOff val="0"/>
                </a:sysClr>
              </a:solidFill>
              <a:latin typeface="Gill Sans MT"/>
              <a:ea typeface="+mn-ea"/>
              <a:cs typeface="+mn-cs"/>
            </a:rPr>
            <a:t> communication module</a:t>
          </a:r>
        </a:p>
      </dgm:t>
    </dgm:pt>
    <dgm:pt modelId="{5A2F5E16-67B2-48EF-9D04-9A73308258F7}" type="parTrans" cxnId="{AA9A2F67-5201-4962-8D12-D8E925625BBA}">
      <dgm:prSet/>
      <dgm:spPr>
        <a:xfrm>
          <a:off x="3129851" y="724971"/>
          <a:ext cx="120243" cy="450912"/>
        </a:xfrm>
        <a:noFill/>
        <a:ln w="25400" cap="flat" cmpd="sng" algn="ctr">
          <a:solidFill>
            <a:srgbClr val="FEB80A">
              <a:hueOff val="0"/>
              <a:satOff val="0"/>
              <a:lumOff val="0"/>
              <a:alphaOff val="0"/>
            </a:srgbClr>
          </a:solidFill>
          <a:prstDash val="solid"/>
        </a:ln>
        <a:effectLst/>
      </dgm:spPr>
      <dgm:t>
        <a:bodyPr/>
        <a:lstStyle/>
        <a:p>
          <a:endParaRPr lang="en-US"/>
        </a:p>
      </dgm:t>
    </dgm:pt>
    <dgm:pt modelId="{855B820B-B13A-44F4-9907-63C16B2B4649}" type="sibTrans" cxnId="{AA9A2F67-5201-4962-8D12-D8E925625BBA}">
      <dgm:prSet/>
      <dgm:spPr/>
      <dgm:t>
        <a:bodyPr/>
        <a:lstStyle/>
        <a:p>
          <a:endParaRPr lang="en-US"/>
        </a:p>
      </dgm:t>
    </dgm:pt>
    <dgm:pt modelId="{132EB94B-A833-4AA8-B5F9-0166443E13C1}">
      <dgm:prSet phldrT="[Text]"/>
      <dgm:spPr>
        <a:xfrm>
          <a:off x="3250095" y="1626796"/>
          <a:ext cx="961946" cy="601216"/>
        </a:xfr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WP11: Test communication module prototype</a:t>
          </a:r>
        </a:p>
      </dgm:t>
    </dgm:pt>
    <dgm:pt modelId="{CD777BBB-ACD4-46E3-BF9A-7A0C96F59674}" type="parTrans" cxnId="{0AAF8071-C727-461F-9009-324A430F4817}">
      <dgm:prSet/>
      <dgm:spPr>
        <a:xfrm>
          <a:off x="3129851" y="724971"/>
          <a:ext cx="120243" cy="1202432"/>
        </a:xfrm>
        <a:noFill/>
        <a:ln w="25400" cap="flat" cmpd="sng" algn="ctr">
          <a:solidFill>
            <a:srgbClr val="FEB80A">
              <a:hueOff val="0"/>
              <a:satOff val="0"/>
              <a:lumOff val="0"/>
              <a:alphaOff val="0"/>
            </a:srgbClr>
          </a:solidFill>
          <a:prstDash val="solid"/>
        </a:ln>
        <a:effectLst/>
      </dgm:spPr>
      <dgm:t>
        <a:bodyPr/>
        <a:lstStyle/>
        <a:p>
          <a:endParaRPr lang="en-US"/>
        </a:p>
      </dgm:t>
    </dgm:pt>
    <dgm:pt modelId="{F30F0CB8-56B3-445E-A5D9-74B360FF4864}" type="sibTrans" cxnId="{0AAF8071-C727-461F-9009-324A430F4817}">
      <dgm:prSet/>
      <dgm:spPr/>
      <dgm:t>
        <a:bodyPr/>
        <a:lstStyle/>
        <a:p>
          <a:endParaRPr lang="en-US"/>
        </a:p>
      </dgm:t>
    </dgm:pt>
    <dgm:pt modelId="{63833207-0EC9-40EA-9686-F39E3CE17D40}">
      <dgm:prSet phldrT="[Text]"/>
      <dgm:spPr>
        <a:xfrm>
          <a:off x="3250095" y="2378316"/>
          <a:ext cx="961946" cy="601216"/>
        </a:xfr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Wp12: Integrate communication tool with the </a:t>
          </a:r>
          <a:r>
            <a:rPr lang="en-US" dirty="0" err="1">
              <a:solidFill>
                <a:sysClr val="windowText" lastClr="000000">
                  <a:hueOff val="0"/>
                  <a:satOff val="0"/>
                  <a:lumOff val="0"/>
                  <a:alphaOff val="0"/>
                </a:sysClr>
              </a:solidFill>
              <a:latin typeface="Gill Sans MT"/>
              <a:ea typeface="+mn-ea"/>
              <a:cs typeface="+mn-cs"/>
            </a:rPr>
            <a:t>visualisation</a:t>
          </a:r>
          <a:r>
            <a:rPr lang="en-US" dirty="0">
              <a:solidFill>
                <a:sysClr val="windowText" lastClr="000000">
                  <a:hueOff val="0"/>
                  <a:satOff val="0"/>
                  <a:lumOff val="0"/>
                  <a:alphaOff val="0"/>
                </a:sysClr>
              </a:solidFill>
              <a:latin typeface="Gill Sans MT"/>
              <a:ea typeface="+mn-ea"/>
              <a:cs typeface="+mn-cs"/>
            </a:rPr>
            <a:t> tool</a:t>
          </a:r>
        </a:p>
      </dgm:t>
    </dgm:pt>
    <dgm:pt modelId="{007B1753-09BA-40FF-86B4-93C0703923AB}" type="parTrans" cxnId="{3BA71142-0E52-4F65-A077-5D0D97FB8FB7}">
      <dgm:prSet/>
      <dgm:spPr>
        <a:xfrm>
          <a:off x="3129851" y="724971"/>
          <a:ext cx="120243" cy="1953953"/>
        </a:xfrm>
        <a:noFill/>
        <a:ln w="25400" cap="flat" cmpd="sng" algn="ctr">
          <a:solidFill>
            <a:srgbClr val="FEB80A">
              <a:hueOff val="0"/>
              <a:satOff val="0"/>
              <a:lumOff val="0"/>
              <a:alphaOff val="0"/>
            </a:srgbClr>
          </a:solidFill>
          <a:prstDash val="solid"/>
        </a:ln>
        <a:effectLst/>
      </dgm:spPr>
      <dgm:t>
        <a:bodyPr/>
        <a:lstStyle/>
        <a:p>
          <a:endParaRPr lang="en-US"/>
        </a:p>
      </dgm:t>
    </dgm:pt>
    <dgm:pt modelId="{999E87B4-A4B1-40A4-B72D-436B7CA2D016}" type="sibTrans" cxnId="{3BA71142-0E52-4F65-A077-5D0D97FB8FB7}">
      <dgm:prSet/>
      <dgm:spPr/>
      <dgm:t>
        <a:bodyPr/>
        <a:lstStyle/>
        <a:p>
          <a:endParaRPr lang="en-US"/>
        </a:p>
      </dgm:t>
    </dgm:pt>
    <dgm:pt modelId="{93E2F6B2-6161-4FB2-A709-9E009FC2FA8F}">
      <dgm:prSet phldrT="[Text]"/>
      <dgm:spPr>
        <a:xfrm>
          <a:off x="4753136" y="875275"/>
          <a:ext cx="961946" cy="601216"/>
        </a:xfr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WP13: Prepare prototype for exhibition</a:t>
          </a:r>
        </a:p>
      </dgm:t>
    </dgm:pt>
    <dgm:pt modelId="{A1B97C94-3348-4999-A23A-AC09891B5350}" type="parTrans" cxnId="{6B9B1329-C61A-4018-8D52-B32A24B935A7}">
      <dgm:prSet/>
      <dgm:spPr>
        <a:xfrm>
          <a:off x="4632892" y="724971"/>
          <a:ext cx="120243" cy="450912"/>
        </a:xfrm>
        <a:noFill/>
        <a:ln w="25400" cap="flat" cmpd="sng" algn="ctr">
          <a:solidFill>
            <a:srgbClr val="FEB80A">
              <a:hueOff val="0"/>
              <a:satOff val="0"/>
              <a:lumOff val="0"/>
              <a:alphaOff val="0"/>
            </a:srgbClr>
          </a:solidFill>
          <a:prstDash val="solid"/>
        </a:ln>
        <a:effectLst/>
      </dgm:spPr>
      <dgm:t>
        <a:bodyPr/>
        <a:lstStyle/>
        <a:p>
          <a:endParaRPr lang="en-US"/>
        </a:p>
      </dgm:t>
    </dgm:pt>
    <dgm:pt modelId="{C6B63A66-C4ED-48CB-90A1-38986BB17CF5}" type="sibTrans" cxnId="{6B9B1329-C61A-4018-8D52-B32A24B935A7}">
      <dgm:prSet/>
      <dgm:spPr/>
      <dgm:t>
        <a:bodyPr/>
        <a:lstStyle/>
        <a:p>
          <a:endParaRPr lang="en-US"/>
        </a:p>
      </dgm:t>
    </dgm:pt>
    <dgm:pt modelId="{CD77787B-45C7-4637-908F-9017155CE40B}">
      <dgm:prSet phldrT="[Text]"/>
      <dgm:spPr>
        <a:xfrm>
          <a:off x="4753136" y="1626796"/>
          <a:ext cx="961946" cy="601216"/>
        </a:xfr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WP14: Trade-off analysis of exhibition customer feedback</a:t>
          </a:r>
        </a:p>
      </dgm:t>
    </dgm:pt>
    <dgm:pt modelId="{4FAA21AC-B36A-49DE-9268-EA0DBF37A3F6}" type="parTrans" cxnId="{3F23BB16-4843-43EB-9F47-031942A8A455}">
      <dgm:prSet/>
      <dgm:spPr>
        <a:xfrm>
          <a:off x="4632892" y="724971"/>
          <a:ext cx="120243" cy="1202432"/>
        </a:xfrm>
        <a:noFill/>
        <a:ln w="25400" cap="flat" cmpd="sng" algn="ctr">
          <a:solidFill>
            <a:srgbClr val="FEB80A">
              <a:hueOff val="0"/>
              <a:satOff val="0"/>
              <a:lumOff val="0"/>
              <a:alphaOff val="0"/>
            </a:srgbClr>
          </a:solidFill>
          <a:prstDash val="solid"/>
        </a:ln>
        <a:effectLst/>
      </dgm:spPr>
      <dgm:t>
        <a:bodyPr/>
        <a:lstStyle/>
        <a:p>
          <a:endParaRPr lang="en-US"/>
        </a:p>
      </dgm:t>
    </dgm:pt>
    <dgm:pt modelId="{D19E2104-0F98-4151-B65E-E5698F0CBEC9}" type="sibTrans" cxnId="{3F23BB16-4843-43EB-9F47-031942A8A455}">
      <dgm:prSet/>
      <dgm:spPr/>
      <dgm:t>
        <a:bodyPr/>
        <a:lstStyle/>
        <a:p>
          <a:endParaRPr lang="en-US"/>
        </a:p>
      </dgm:t>
    </dgm:pt>
    <dgm:pt modelId="{BDAFB310-A23E-46FA-95D7-61464F358490}">
      <dgm:prSet phldrT="[Text]"/>
      <dgm:spPr>
        <a:xfrm>
          <a:off x="4753136" y="2378316"/>
          <a:ext cx="961946" cy="601216"/>
        </a:xfr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WP15: Implement key customer feedback </a:t>
          </a:r>
        </a:p>
      </dgm:t>
    </dgm:pt>
    <dgm:pt modelId="{0DBB1643-BF22-424F-9367-C456FC75C2BE}" type="parTrans" cxnId="{9FB46AED-40C3-4F42-96F3-91AD8F1D9A19}">
      <dgm:prSet/>
      <dgm:spPr>
        <a:xfrm>
          <a:off x="4632892" y="724971"/>
          <a:ext cx="120243" cy="1953953"/>
        </a:xfrm>
        <a:noFill/>
        <a:ln w="25400" cap="flat" cmpd="sng" algn="ctr">
          <a:solidFill>
            <a:srgbClr val="FEB80A">
              <a:hueOff val="0"/>
              <a:satOff val="0"/>
              <a:lumOff val="0"/>
              <a:alphaOff val="0"/>
            </a:srgbClr>
          </a:solidFill>
          <a:prstDash val="solid"/>
        </a:ln>
        <a:effectLst/>
      </dgm:spPr>
      <dgm:t>
        <a:bodyPr/>
        <a:lstStyle/>
        <a:p>
          <a:endParaRPr lang="en-US"/>
        </a:p>
      </dgm:t>
    </dgm:pt>
    <dgm:pt modelId="{0783FB29-589C-4988-BA86-78038A85FFDD}" type="sibTrans" cxnId="{9FB46AED-40C3-4F42-96F3-91AD8F1D9A19}">
      <dgm:prSet/>
      <dgm:spPr/>
      <dgm:t>
        <a:bodyPr/>
        <a:lstStyle/>
        <a:p>
          <a:endParaRPr lang="en-US"/>
        </a:p>
      </dgm:t>
    </dgm:pt>
    <dgm:pt modelId="{499CF5FD-AEA8-4C0D-9598-375B915347E6}">
      <dgm:prSet phldrT="[Text]"/>
      <dgm:spPr>
        <a:xfrm>
          <a:off x="6256177" y="1626796"/>
          <a:ext cx="961946" cy="601216"/>
        </a:xfr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WP17: Live test of final integrated system</a:t>
          </a:r>
        </a:p>
      </dgm:t>
    </dgm:pt>
    <dgm:pt modelId="{EA16372A-4E76-4154-A076-7660EFB7CDE3}" type="parTrans" cxnId="{0E6016D3-204A-4975-9020-EFDCA8EF4A12}">
      <dgm:prSet/>
      <dgm:spPr>
        <a:xfrm>
          <a:off x="6135934" y="724971"/>
          <a:ext cx="120243" cy="1202432"/>
        </a:xfrm>
        <a:noFill/>
        <a:ln w="25400" cap="flat" cmpd="sng" algn="ctr">
          <a:solidFill>
            <a:srgbClr val="FEB80A">
              <a:hueOff val="0"/>
              <a:satOff val="0"/>
              <a:lumOff val="0"/>
              <a:alphaOff val="0"/>
            </a:srgbClr>
          </a:solidFill>
          <a:prstDash val="solid"/>
        </a:ln>
        <a:effectLst/>
      </dgm:spPr>
      <dgm:t>
        <a:bodyPr/>
        <a:lstStyle/>
        <a:p>
          <a:endParaRPr lang="en-US"/>
        </a:p>
      </dgm:t>
    </dgm:pt>
    <dgm:pt modelId="{62F8CA86-9B8C-449B-9DA0-640E49F42EBA}" type="sibTrans" cxnId="{0E6016D3-204A-4975-9020-EFDCA8EF4A12}">
      <dgm:prSet/>
      <dgm:spPr/>
      <dgm:t>
        <a:bodyPr/>
        <a:lstStyle/>
        <a:p>
          <a:endParaRPr lang="en-US"/>
        </a:p>
      </dgm:t>
    </dgm:pt>
    <dgm:pt modelId="{E3DCCFA6-3E47-4569-8A20-8BF5BBADAD85}">
      <dgm:prSet phldrT="[Text]"/>
      <dgm:spPr>
        <a:xfrm>
          <a:off x="6256177" y="2378316"/>
          <a:ext cx="961946" cy="601216"/>
        </a:xfr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gm:spPr>
      <dgm:t>
        <a:bodyPr/>
        <a:lstStyle/>
        <a:p>
          <a:r>
            <a:rPr lang="en-US" dirty="0">
              <a:solidFill>
                <a:sysClr val="windowText" lastClr="000000">
                  <a:hueOff val="0"/>
                  <a:satOff val="0"/>
                  <a:lumOff val="0"/>
                  <a:alphaOff val="0"/>
                </a:sysClr>
              </a:solidFill>
              <a:latin typeface="Gill Sans MT"/>
              <a:ea typeface="+mn-ea"/>
              <a:cs typeface="+mn-cs"/>
            </a:rPr>
            <a:t>WP18: Prepare and pack for customer delivery </a:t>
          </a:r>
        </a:p>
      </dgm:t>
    </dgm:pt>
    <dgm:pt modelId="{5E753E96-061A-4CD4-A267-EBF0E878E186}" type="parTrans" cxnId="{A6B85F06-B7EF-4ABD-AE8F-EE2FA3A58D6A}">
      <dgm:prSet/>
      <dgm:spPr>
        <a:xfrm>
          <a:off x="6135934" y="724971"/>
          <a:ext cx="120243" cy="1953953"/>
        </a:xfrm>
        <a:noFill/>
        <a:ln w="25400" cap="flat" cmpd="sng" algn="ctr">
          <a:solidFill>
            <a:srgbClr val="FEB80A">
              <a:hueOff val="0"/>
              <a:satOff val="0"/>
              <a:lumOff val="0"/>
              <a:alphaOff val="0"/>
            </a:srgbClr>
          </a:solidFill>
          <a:prstDash val="solid"/>
        </a:ln>
        <a:effectLst/>
      </dgm:spPr>
      <dgm:t>
        <a:bodyPr/>
        <a:lstStyle/>
        <a:p>
          <a:endParaRPr lang="en-US"/>
        </a:p>
      </dgm:t>
    </dgm:pt>
    <dgm:pt modelId="{C54CC0DB-38BD-4D1F-8E71-1D75A43B9565}" type="sibTrans" cxnId="{A6B85F06-B7EF-4ABD-AE8F-EE2FA3A58D6A}">
      <dgm:prSet/>
      <dgm:spPr/>
      <dgm:t>
        <a:bodyPr/>
        <a:lstStyle/>
        <a:p>
          <a:endParaRPr lang="en-US"/>
        </a:p>
      </dgm:t>
    </dgm:pt>
    <dgm:pt modelId="{896B6E19-71FA-463C-96E3-3D4EC3402529}" type="pres">
      <dgm:prSet presAssocID="{701F8BC6-687B-437B-9CCA-C69A4522FD8A}" presName="diagram" presStyleCnt="0">
        <dgm:presLayoutVars>
          <dgm:chPref val="1"/>
          <dgm:dir/>
          <dgm:animOne val="branch"/>
          <dgm:animLvl val="lvl"/>
          <dgm:resizeHandles/>
        </dgm:presLayoutVars>
      </dgm:prSet>
      <dgm:spPr/>
    </dgm:pt>
    <dgm:pt modelId="{68EF365D-8BE0-4848-A795-1B1FC15C669F}" type="pres">
      <dgm:prSet presAssocID="{F9A8E407-5CE0-4900-B382-75034D00A9E3}" presName="root" presStyleCnt="0"/>
      <dgm:spPr/>
    </dgm:pt>
    <dgm:pt modelId="{E1D6E776-30B9-4910-950B-E912FE7E6670}" type="pres">
      <dgm:prSet presAssocID="{F9A8E407-5CE0-4900-B382-75034D00A9E3}" presName="rootComposite" presStyleCnt="0"/>
      <dgm:spPr/>
    </dgm:pt>
    <dgm:pt modelId="{323EC724-251B-4983-8171-8AC50EC7C677}" type="pres">
      <dgm:prSet presAssocID="{F9A8E407-5CE0-4900-B382-75034D00A9E3}" presName="rootText" presStyleLbl="node1" presStyleIdx="0" presStyleCnt="5"/>
      <dgm:spPr>
        <a:prstGeom prst="roundRect">
          <a:avLst>
            <a:gd name="adj" fmla="val 10000"/>
          </a:avLst>
        </a:prstGeom>
      </dgm:spPr>
    </dgm:pt>
    <dgm:pt modelId="{78D64337-09E2-46BA-AA58-0674D6E9268D}" type="pres">
      <dgm:prSet presAssocID="{F9A8E407-5CE0-4900-B382-75034D00A9E3}" presName="rootConnector" presStyleLbl="node1" presStyleIdx="0" presStyleCnt="5"/>
      <dgm:spPr/>
    </dgm:pt>
    <dgm:pt modelId="{50E47AA1-3ED0-4AA7-91AE-24BFBB3A0D68}" type="pres">
      <dgm:prSet presAssocID="{F9A8E407-5CE0-4900-B382-75034D00A9E3}" presName="childShape" presStyleCnt="0"/>
      <dgm:spPr/>
    </dgm:pt>
    <dgm:pt modelId="{2FACE9A8-6356-4948-B00A-5C7A3C70C54C}" type="pres">
      <dgm:prSet presAssocID="{48B4A6FC-90C7-4FFE-B880-D89B1ECA075E}" presName="Name13" presStyleLbl="parChTrans1D2" presStyleIdx="0" presStyleCnt="18"/>
      <dgm:spPr>
        <a:custGeom>
          <a:avLst/>
          <a:gdLst/>
          <a:ahLst/>
          <a:cxnLst/>
          <a:rect l="0" t="0" r="0" b="0"/>
          <a:pathLst>
            <a:path>
              <a:moveTo>
                <a:pt x="0" y="0"/>
              </a:moveTo>
              <a:lnTo>
                <a:pt x="0" y="450912"/>
              </a:lnTo>
              <a:lnTo>
                <a:pt x="120243" y="450912"/>
              </a:lnTo>
            </a:path>
          </a:pathLst>
        </a:custGeom>
      </dgm:spPr>
    </dgm:pt>
    <dgm:pt modelId="{B58E6FD7-F1A3-4B15-B3D5-DA4B83C825E1}" type="pres">
      <dgm:prSet presAssocID="{7787B6C2-0A2A-4E42-8197-049E399CF744}" presName="childText" presStyleLbl="bgAcc1" presStyleIdx="0" presStyleCnt="18">
        <dgm:presLayoutVars>
          <dgm:bulletEnabled val="1"/>
        </dgm:presLayoutVars>
      </dgm:prSet>
      <dgm:spPr>
        <a:prstGeom prst="roundRect">
          <a:avLst>
            <a:gd name="adj" fmla="val 10000"/>
          </a:avLst>
        </a:prstGeom>
      </dgm:spPr>
    </dgm:pt>
    <dgm:pt modelId="{0CDB0F6C-E85C-4F6E-A084-8AE1974138C8}" type="pres">
      <dgm:prSet presAssocID="{F69026B3-1FA4-4181-ADEF-6B16BCBC7A84}" presName="Name13" presStyleLbl="parChTrans1D2" presStyleIdx="1" presStyleCnt="18"/>
      <dgm:spPr>
        <a:custGeom>
          <a:avLst/>
          <a:gdLst/>
          <a:ahLst/>
          <a:cxnLst/>
          <a:rect l="0" t="0" r="0" b="0"/>
          <a:pathLst>
            <a:path>
              <a:moveTo>
                <a:pt x="0" y="0"/>
              </a:moveTo>
              <a:lnTo>
                <a:pt x="0" y="1202432"/>
              </a:lnTo>
              <a:lnTo>
                <a:pt x="120243" y="1202432"/>
              </a:lnTo>
            </a:path>
          </a:pathLst>
        </a:custGeom>
      </dgm:spPr>
    </dgm:pt>
    <dgm:pt modelId="{ADAA4107-9496-4ADD-88E8-9FD471E8F118}" type="pres">
      <dgm:prSet presAssocID="{58B1285B-6AA2-497D-8CC8-1928BDC9B51C}" presName="childText" presStyleLbl="bgAcc1" presStyleIdx="1" presStyleCnt="18">
        <dgm:presLayoutVars>
          <dgm:bulletEnabled val="1"/>
        </dgm:presLayoutVars>
      </dgm:prSet>
      <dgm:spPr>
        <a:prstGeom prst="roundRect">
          <a:avLst>
            <a:gd name="adj" fmla="val 10000"/>
          </a:avLst>
        </a:prstGeom>
      </dgm:spPr>
    </dgm:pt>
    <dgm:pt modelId="{5D5F133D-AAAF-439C-AE2A-8FB310B39A77}" type="pres">
      <dgm:prSet presAssocID="{DF3F65BD-8031-49F8-8731-F75D3F2F39D4}" presName="Name13" presStyleLbl="parChTrans1D2" presStyleIdx="2" presStyleCnt="18"/>
      <dgm:spPr>
        <a:custGeom>
          <a:avLst/>
          <a:gdLst/>
          <a:ahLst/>
          <a:cxnLst/>
          <a:rect l="0" t="0" r="0" b="0"/>
          <a:pathLst>
            <a:path>
              <a:moveTo>
                <a:pt x="0" y="0"/>
              </a:moveTo>
              <a:lnTo>
                <a:pt x="0" y="1953953"/>
              </a:lnTo>
              <a:lnTo>
                <a:pt x="120243" y="1953953"/>
              </a:lnTo>
            </a:path>
          </a:pathLst>
        </a:custGeom>
      </dgm:spPr>
    </dgm:pt>
    <dgm:pt modelId="{BB203423-9561-4D21-B35F-53BF445B8126}" type="pres">
      <dgm:prSet presAssocID="{F2098EC4-F890-48CF-A039-A372670EB8E5}" presName="childText" presStyleLbl="bgAcc1" presStyleIdx="2" presStyleCnt="18">
        <dgm:presLayoutVars>
          <dgm:bulletEnabled val="1"/>
        </dgm:presLayoutVars>
      </dgm:prSet>
      <dgm:spPr>
        <a:prstGeom prst="roundRect">
          <a:avLst>
            <a:gd name="adj" fmla="val 10000"/>
          </a:avLst>
        </a:prstGeom>
      </dgm:spPr>
    </dgm:pt>
    <dgm:pt modelId="{BCFB0805-7C76-4A48-B2CD-29B0015CB4AA}" type="pres">
      <dgm:prSet presAssocID="{B7715A89-B886-45AE-B9E7-EF0BFC189C2C}" presName="Name13" presStyleLbl="parChTrans1D2" presStyleIdx="3" presStyleCnt="18"/>
      <dgm:spPr>
        <a:custGeom>
          <a:avLst/>
          <a:gdLst/>
          <a:ahLst/>
          <a:cxnLst/>
          <a:rect l="0" t="0" r="0" b="0"/>
          <a:pathLst>
            <a:path>
              <a:moveTo>
                <a:pt x="0" y="0"/>
              </a:moveTo>
              <a:lnTo>
                <a:pt x="0" y="2705474"/>
              </a:lnTo>
              <a:lnTo>
                <a:pt x="120243" y="2705474"/>
              </a:lnTo>
            </a:path>
          </a:pathLst>
        </a:custGeom>
      </dgm:spPr>
    </dgm:pt>
    <dgm:pt modelId="{3C32CD07-D5CD-4189-BFA1-7403B9BC9F49}" type="pres">
      <dgm:prSet presAssocID="{33E01CE3-C5A8-41C8-AA9F-94D71DB199A2}" presName="childText" presStyleLbl="bgAcc1" presStyleIdx="3" presStyleCnt="18">
        <dgm:presLayoutVars>
          <dgm:bulletEnabled val="1"/>
        </dgm:presLayoutVars>
      </dgm:prSet>
      <dgm:spPr>
        <a:prstGeom prst="roundRect">
          <a:avLst>
            <a:gd name="adj" fmla="val 10000"/>
          </a:avLst>
        </a:prstGeom>
      </dgm:spPr>
    </dgm:pt>
    <dgm:pt modelId="{77262F22-F609-4289-AE94-0D0871740D6B}" type="pres">
      <dgm:prSet presAssocID="{B1765D0A-1A49-4E22-80F4-7B78CB7A7520}" presName="Name13" presStyleLbl="parChTrans1D2" presStyleIdx="4" presStyleCnt="18"/>
      <dgm:spPr>
        <a:custGeom>
          <a:avLst/>
          <a:gdLst/>
          <a:ahLst/>
          <a:cxnLst/>
          <a:rect l="0" t="0" r="0" b="0"/>
          <a:pathLst>
            <a:path>
              <a:moveTo>
                <a:pt x="0" y="0"/>
              </a:moveTo>
              <a:lnTo>
                <a:pt x="0" y="3456994"/>
              </a:lnTo>
              <a:lnTo>
                <a:pt x="120243" y="3456994"/>
              </a:lnTo>
            </a:path>
          </a:pathLst>
        </a:custGeom>
      </dgm:spPr>
    </dgm:pt>
    <dgm:pt modelId="{2D32EBA6-CAA4-4CB8-992D-63C621A55EE1}" type="pres">
      <dgm:prSet presAssocID="{2BC421CA-E2BB-4002-A308-92CA99D09305}" presName="childText" presStyleLbl="bgAcc1" presStyleIdx="4" presStyleCnt="18">
        <dgm:presLayoutVars>
          <dgm:bulletEnabled val="1"/>
        </dgm:presLayoutVars>
      </dgm:prSet>
      <dgm:spPr>
        <a:prstGeom prst="roundRect">
          <a:avLst>
            <a:gd name="adj" fmla="val 10000"/>
          </a:avLst>
        </a:prstGeom>
      </dgm:spPr>
    </dgm:pt>
    <dgm:pt modelId="{87F046BF-56DF-4312-B793-57EF92BBED8E}" type="pres">
      <dgm:prSet presAssocID="{79649598-5DDD-49EA-BC6C-D7199E57D778}" presName="Name13" presStyleLbl="parChTrans1D2" presStyleIdx="5" presStyleCnt="18"/>
      <dgm:spPr>
        <a:custGeom>
          <a:avLst/>
          <a:gdLst/>
          <a:ahLst/>
          <a:cxnLst/>
          <a:rect l="0" t="0" r="0" b="0"/>
          <a:pathLst>
            <a:path>
              <a:moveTo>
                <a:pt x="0" y="0"/>
              </a:moveTo>
              <a:lnTo>
                <a:pt x="0" y="4208515"/>
              </a:lnTo>
              <a:lnTo>
                <a:pt x="120243" y="4208515"/>
              </a:lnTo>
            </a:path>
          </a:pathLst>
        </a:custGeom>
      </dgm:spPr>
    </dgm:pt>
    <dgm:pt modelId="{4FA2BC9D-C905-4E36-B9F5-C815F11B3A12}" type="pres">
      <dgm:prSet presAssocID="{8FA3BB75-1FC8-486F-A17C-601F589F79B4}" presName="childText" presStyleLbl="bgAcc1" presStyleIdx="5" presStyleCnt="18">
        <dgm:presLayoutVars>
          <dgm:bulletEnabled val="1"/>
        </dgm:presLayoutVars>
      </dgm:prSet>
      <dgm:spPr>
        <a:prstGeom prst="roundRect">
          <a:avLst>
            <a:gd name="adj" fmla="val 10000"/>
          </a:avLst>
        </a:prstGeom>
      </dgm:spPr>
    </dgm:pt>
    <dgm:pt modelId="{4D91EB42-CDC3-4387-9E96-407E328A72B0}" type="pres">
      <dgm:prSet presAssocID="{687D0C17-A0C1-4EBF-A51F-13A426C9FCCC}" presName="root" presStyleCnt="0"/>
      <dgm:spPr/>
    </dgm:pt>
    <dgm:pt modelId="{9E6B6C21-DEA9-46AA-998F-516A4B0EF394}" type="pres">
      <dgm:prSet presAssocID="{687D0C17-A0C1-4EBF-A51F-13A426C9FCCC}" presName="rootComposite" presStyleCnt="0"/>
      <dgm:spPr/>
    </dgm:pt>
    <dgm:pt modelId="{24CF8EC6-CA94-4A56-82D9-6570870EBB8B}" type="pres">
      <dgm:prSet presAssocID="{687D0C17-A0C1-4EBF-A51F-13A426C9FCCC}" presName="rootText" presStyleLbl="node1" presStyleIdx="1" presStyleCnt="5"/>
      <dgm:spPr>
        <a:prstGeom prst="roundRect">
          <a:avLst>
            <a:gd name="adj" fmla="val 10000"/>
          </a:avLst>
        </a:prstGeom>
      </dgm:spPr>
    </dgm:pt>
    <dgm:pt modelId="{CD187E1A-8973-46BC-BF1F-9985C6883443}" type="pres">
      <dgm:prSet presAssocID="{687D0C17-A0C1-4EBF-A51F-13A426C9FCCC}" presName="rootConnector" presStyleLbl="node1" presStyleIdx="1" presStyleCnt="5"/>
      <dgm:spPr/>
    </dgm:pt>
    <dgm:pt modelId="{9837FCBB-F601-4BD4-B1EB-F20849C7773B}" type="pres">
      <dgm:prSet presAssocID="{687D0C17-A0C1-4EBF-A51F-13A426C9FCCC}" presName="childShape" presStyleCnt="0"/>
      <dgm:spPr/>
    </dgm:pt>
    <dgm:pt modelId="{3107620A-BCD1-454C-B3CE-0BA4971BED04}" type="pres">
      <dgm:prSet presAssocID="{ED7C0A2E-CB90-4D07-A92C-73F3A5E2D336}" presName="Name13" presStyleLbl="parChTrans1D2" presStyleIdx="6" presStyleCnt="18"/>
      <dgm:spPr>
        <a:custGeom>
          <a:avLst/>
          <a:gdLst/>
          <a:ahLst/>
          <a:cxnLst/>
          <a:rect l="0" t="0" r="0" b="0"/>
          <a:pathLst>
            <a:path>
              <a:moveTo>
                <a:pt x="0" y="0"/>
              </a:moveTo>
              <a:lnTo>
                <a:pt x="0" y="450912"/>
              </a:lnTo>
              <a:lnTo>
                <a:pt x="120243" y="450912"/>
              </a:lnTo>
            </a:path>
          </a:pathLst>
        </a:custGeom>
      </dgm:spPr>
    </dgm:pt>
    <dgm:pt modelId="{C5203FF0-7D63-4428-8B25-17E2682BA5F8}" type="pres">
      <dgm:prSet presAssocID="{66ACC2CA-36D8-4D63-AD4A-6839182FCB60}" presName="childText" presStyleLbl="bgAcc1" presStyleIdx="6" presStyleCnt="18">
        <dgm:presLayoutVars>
          <dgm:bulletEnabled val="1"/>
        </dgm:presLayoutVars>
      </dgm:prSet>
      <dgm:spPr>
        <a:prstGeom prst="roundRect">
          <a:avLst>
            <a:gd name="adj" fmla="val 10000"/>
          </a:avLst>
        </a:prstGeom>
      </dgm:spPr>
    </dgm:pt>
    <dgm:pt modelId="{48B4A41C-995C-410E-92B8-56A21FBDBF0F}" type="pres">
      <dgm:prSet presAssocID="{C3063D4A-7DA2-4648-AE8F-89E741BB62C4}" presName="Name13" presStyleLbl="parChTrans1D2" presStyleIdx="7" presStyleCnt="18"/>
      <dgm:spPr>
        <a:custGeom>
          <a:avLst/>
          <a:gdLst/>
          <a:ahLst/>
          <a:cxnLst/>
          <a:rect l="0" t="0" r="0" b="0"/>
          <a:pathLst>
            <a:path>
              <a:moveTo>
                <a:pt x="0" y="0"/>
              </a:moveTo>
              <a:lnTo>
                <a:pt x="0" y="1202432"/>
              </a:lnTo>
              <a:lnTo>
                <a:pt x="120243" y="1202432"/>
              </a:lnTo>
            </a:path>
          </a:pathLst>
        </a:custGeom>
      </dgm:spPr>
    </dgm:pt>
    <dgm:pt modelId="{ADEDB0D6-1810-4439-B604-A20022C6AFEE}" type="pres">
      <dgm:prSet presAssocID="{565B63F1-452B-41AF-8B97-A2433C969CC3}" presName="childText" presStyleLbl="bgAcc1" presStyleIdx="7" presStyleCnt="18">
        <dgm:presLayoutVars>
          <dgm:bulletEnabled val="1"/>
        </dgm:presLayoutVars>
      </dgm:prSet>
      <dgm:spPr>
        <a:prstGeom prst="roundRect">
          <a:avLst>
            <a:gd name="adj" fmla="val 10000"/>
          </a:avLst>
        </a:prstGeom>
      </dgm:spPr>
    </dgm:pt>
    <dgm:pt modelId="{54D11755-EFA8-458F-B2D2-5F3394B66ED9}" type="pres">
      <dgm:prSet presAssocID="{95656454-BE73-4F0F-8069-58905A2E7724}" presName="Name13" presStyleLbl="parChTrans1D2" presStyleIdx="8" presStyleCnt="18"/>
      <dgm:spPr>
        <a:custGeom>
          <a:avLst/>
          <a:gdLst/>
          <a:ahLst/>
          <a:cxnLst/>
          <a:rect l="0" t="0" r="0" b="0"/>
          <a:pathLst>
            <a:path>
              <a:moveTo>
                <a:pt x="0" y="0"/>
              </a:moveTo>
              <a:lnTo>
                <a:pt x="0" y="1953953"/>
              </a:lnTo>
              <a:lnTo>
                <a:pt x="120243" y="1953953"/>
              </a:lnTo>
            </a:path>
          </a:pathLst>
        </a:custGeom>
      </dgm:spPr>
    </dgm:pt>
    <dgm:pt modelId="{C17F0FF3-9A61-453F-B86D-6005100407F0}" type="pres">
      <dgm:prSet presAssocID="{03CC28FC-902F-4DAE-8A0B-D0A38576178B}" presName="childText" presStyleLbl="bgAcc1" presStyleIdx="8" presStyleCnt="18">
        <dgm:presLayoutVars>
          <dgm:bulletEnabled val="1"/>
        </dgm:presLayoutVars>
      </dgm:prSet>
      <dgm:spPr>
        <a:prstGeom prst="roundRect">
          <a:avLst>
            <a:gd name="adj" fmla="val 10000"/>
          </a:avLst>
        </a:prstGeom>
      </dgm:spPr>
    </dgm:pt>
    <dgm:pt modelId="{01B32145-7F5B-4C36-BE7B-3007E1BF511A}" type="pres">
      <dgm:prSet presAssocID="{AF29E868-EE59-4023-9B0E-2D2DAF14A93D}" presName="root" presStyleCnt="0"/>
      <dgm:spPr/>
    </dgm:pt>
    <dgm:pt modelId="{0789912F-E73E-43BD-8B5D-1A7D8B0DA53A}" type="pres">
      <dgm:prSet presAssocID="{AF29E868-EE59-4023-9B0E-2D2DAF14A93D}" presName="rootComposite" presStyleCnt="0"/>
      <dgm:spPr/>
    </dgm:pt>
    <dgm:pt modelId="{83D0C234-E495-4475-BC9B-8A596F6C5B01}" type="pres">
      <dgm:prSet presAssocID="{AF29E868-EE59-4023-9B0E-2D2DAF14A93D}" presName="rootText" presStyleLbl="node1" presStyleIdx="2" presStyleCnt="5"/>
      <dgm:spPr>
        <a:prstGeom prst="roundRect">
          <a:avLst>
            <a:gd name="adj" fmla="val 10000"/>
          </a:avLst>
        </a:prstGeom>
      </dgm:spPr>
    </dgm:pt>
    <dgm:pt modelId="{C38363BE-898B-4EFD-8595-5BCA0DC180E5}" type="pres">
      <dgm:prSet presAssocID="{AF29E868-EE59-4023-9B0E-2D2DAF14A93D}" presName="rootConnector" presStyleLbl="node1" presStyleIdx="2" presStyleCnt="5"/>
      <dgm:spPr/>
    </dgm:pt>
    <dgm:pt modelId="{593C0B1D-4892-4704-B8C5-1327A0F8727E}" type="pres">
      <dgm:prSet presAssocID="{AF29E868-EE59-4023-9B0E-2D2DAF14A93D}" presName="childShape" presStyleCnt="0"/>
      <dgm:spPr/>
    </dgm:pt>
    <dgm:pt modelId="{397AB2B1-ECE6-432F-91DD-F24553925598}" type="pres">
      <dgm:prSet presAssocID="{5A2F5E16-67B2-48EF-9D04-9A73308258F7}" presName="Name13" presStyleLbl="parChTrans1D2" presStyleIdx="9" presStyleCnt="18"/>
      <dgm:spPr>
        <a:custGeom>
          <a:avLst/>
          <a:gdLst/>
          <a:ahLst/>
          <a:cxnLst/>
          <a:rect l="0" t="0" r="0" b="0"/>
          <a:pathLst>
            <a:path>
              <a:moveTo>
                <a:pt x="0" y="0"/>
              </a:moveTo>
              <a:lnTo>
                <a:pt x="0" y="450912"/>
              </a:lnTo>
              <a:lnTo>
                <a:pt x="120243" y="450912"/>
              </a:lnTo>
            </a:path>
          </a:pathLst>
        </a:custGeom>
      </dgm:spPr>
    </dgm:pt>
    <dgm:pt modelId="{B1C2397A-A122-4093-9216-B20EDD0712AB}" type="pres">
      <dgm:prSet presAssocID="{2313E9EF-D846-4845-BBA7-259811592501}" presName="childText" presStyleLbl="bgAcc1" presStyleIdx="9" presStyleCnt="18">
        <dgm:presLayoutVars>
          <dgm:bulletEnabled val="1"/>
        </dgm:presLayoutVars>
      </dgm:prSet>
      <dgm:spPr>
        <a:prstGeom prst="roundRect">
          <a:avLst>
            <a:gd name="adj" fmla="val 10000"/>
          </a:avLst>
        </a:prstGeom>
      </dgm:spPr>
    </dgm:pt>
    <dgm:pt modelId="{DC92C781-2C64-4F70-8CCB-3A37446715DB}" type="pres">
      <dgm:prSet presAssocID="{CD777BBB-ACD4-46E3-BF9A-7A0C96F59674}" presName="Name13" presStyleLbl="parChTrans1D2" presStyleIdx="10" presStyleCnt="18"/>
      <dgm:spPr>
        <a:custGeom>
          <a:avLst/>
          <a:gdLst/>
          <a:ahLst/>
          <a:cxnLst/>
          <a:rect l="0" t="0" r="0" b="0"/>
          <a:pathLst>
            <a:path>
              <a:moveTo>
                <a:pt x="0" y="0"/>
              </a:moveTo>
              <a:lnTo>
                <a:pt x="0" y="1202432"/>
              </a:lnTo>
              <a:lnTo>
                <a:pt x="120243" y="1202432"/>
              </a:lnTo>
            </a:path>
          </a:pathLst>
        </a:custGeom>
      </dgm:spPr>
    </dgm:pt>
    <dgm:pt modelId="{DA5E3526-315D-43D0-84A2-C73BC0F06580}" type="pres">
      <dgm:prSet presAssocID="{132EB94B-A833-4AA8-B5F9-0166443E13C1}" presName="childText" presStyleLbl="bgAcc1" presStyleIdx="10" presStyleCnt="18">
        <dgm:presLayoutVars>
          <dgm:bulletEnabled val="1"/>
        </dgm:presLayoutVars>
      </dgm:prSet>
      <dgm:spPr>
        <a:prstGeom prst="roundRect">
          <a:avLst>
            <a:gd name="adj" fmla="val 10000"/>
          </a:avLst>
        </a:prstGeom>
      </dgm:spPr>
    </dgm:pt>
    <dgm:pt modelId="{D5254BE8-6CFE-4601-80A4-0A398BAE82C0}" type="pres">
      <dgm:prSet presAssocID="{007B1753-09BA-40FF-86B4-93C0703923AB}" presName="Name13" presStyleLbl="parChTrans1D2" presStyleIdx="11" presStyleCnt="18"/>
      <dgm:spPr>
        <a:custGeom>
          <a:avLst/>
          <a:gdLst/>
          <a:ahLst/>
          <a:cxnLst/>
          <a:rect l="0" t="0" r="0" b="0"/>
          <a:pathLst>
            <a:path>
              <a:moveTo>
                <a:pt x="0" y="0"/>
              </a:moveTo>
              <a:lnTo>
                <a:pt x="0" y="1953953"/>
              </a:lnTo>
              <a:lnTo>
                <a:pt x="120243" y="1953953"/>
              </a:lnTo>
            </a:path>
          </a:pathLst>
        </a:custGeom>
      </dgm:spPr>
    </dgm:pt>
    <dgm:pt modelId="{1F73531C-2B43-4209-A3A8-9786E1EB646D}" type="pres">
      <dgm:prSet presAssocID="{63833207-0EC9-40EA-9686-F39E3CE17D40}" presName="childText" presStyleLbl="bgAcc1" presStyleIdx="11" presStyleCnt="18">
        <dgm:presLayoutVars>
          <dgm:bulletEnabled val="1"/>
        </dgm:presLayoutVars>
      </dgm:prSet>
      <dgm:spPr>
        <a:prstGeom prst="roundRect">
          <a:avLst>
            <a:gd name="adj" fmla="val 10000"/>
          </a:avLst>
        </a:prstGeom>
      </dgm:spPr>
    </dgm:pt>
    <dgm:pt modelId="{2EB1B1B1-68C9-44C3-A89E-7110868CE623}" type="pres">
      <dgm:prSet presAssocID="{4A094829-6F2E-4D9A-BB30-73589270EEAA}" presName="root" presStyleCnt="0"/>
      <dgm:spPr/>
    </dgm:pt>
    <dgm:pt modelId="{60918E25-D9CD-4CA5-B697-F7DC2EBA9B75}" type="pres">
      <dgm:prSet presAssocID="{4A094829-6F2E-4D9A-BB30-73589270EEAA}" presName="rootComposite" presStyleCnt="0"/>
      <dgm:spPr/>
    </dgm:pt>
    <dgm:pt modelId="{053EB03C-58DD-46AE-987A-D1CCC20F6CDF}" type="pres">
      <dgm:prSet presAssocID="{4A094829-6F2E-4D9A-BB30-73589270EEAA}" presName="rootText" presStyleLbl="node1" presStyleIdx="3" presStyleCnt="5"/>
      <dgm:spPr>
        <a:prstGeom prst="roundRect">
          <a:avLst>
            <a:gd name="adj" fmla="val 10000"/>
          </a:avLst>
        </a:prstGeom>
      </dgm:spPr>
    </dgm:pt>
    <dgm:pt modelId="{840486C7-F78A-4BA7-86B6-3A157E03BEBD}" type="pres">
      <dgm:prSet presAssocID="{4A094829-6F2E-4D9A-BB30-73589270EEAA}" presName="rootConnector" presStyleLbl="node1" presStyleIdx="3" presStyleCnt="5"/>
      <dgm:spPr/>
    </dgm:pt>
    <dgm:pt modelId="{21D10818-FA54-45E9-AA5F-301E27C8DC5A}" type="pres">
      <dgm:prSet presAssocID="{4A094829-6F2E-4D9A-BB30-73589270EEAA}" presName="childShape" presStyleCnt="0"/>
      <dgm:spPr/>
    </dgm:pt>
    <dgm:pt modelId="{41E3F0CA-0BF6-45D3-8456-3D0F554E1BF1}" type="pres">
      <dgm:prSet presAssocID="{A1B97C94-3348-4999-A23A-AC09891B5350}" presName="Name13" presStyleLbl="parChTrans1D2" presStyleIdx="12" presStyleCnt="18"/>
      <dgm:spPr>
        <a:custGeom>
          <a:avLst/>
          <a:gdLst/>
          <a:ahLst/>
          <a:cxnLst/>
          <a:rect l="0" t="0" r="0" b="0"/>
          <a:pathLst>
            <a:path>
              <a:moveTo>
                <a:pt x="0" y="0"/>
              </a:moveTo>
              <a:lnTo>
                <a:pt x="0" y="450912"/>
              </a:lnTo>
              <a:lnTo>
                <a:pt x="120243" y="450912"/>
              </a:lnTo>
            </a:path>
          </a:pathLst>
        </a:custGeom>
      </dgm:spPr>
    </dgm:pt>
    <dgm:pt modelId="{98855945-BDE6-4260-AAB9-E2AD0C0B4947}" type="pres">
      <dgm:prSet presAssocID="{93E2F6B2-6161-4FB2-A709-9E009FC2FA8F}" presName="childText" presStyleLbl="bgAcc1" presStyleIdx="12" presStyleCnt="18">
        <dgm:presLayoutVars>
          <dgm:bulletEnabled val="1"/>
        </dgm:presLayoutVars>
      </dgm:prSet>
      <dgm:spPr>
        <a:prstGeom prst="roundRect">
          <a:avLst>
            <a:gd name="adj" fmla="val 10000"/>
          </a:avLst>
        </a:prstGeom>
      </dgm:spPr>
    </dgm:pt>
    <dgm:pt modelId="{73B2DC12-A303-486A-B70A-D093F6DCE442}" type="pres">
      <dgm:prSet presAssocID="{4FAA21AC-B36A-49DE-9268-EA0DBF37A3F6}" presName="Name13" presStyleLbl="parChTrans1D2" presStyleIdx="13" presStyleCnt="18"/>
      <dgm:spPr>
        <a:custGeom>
          <a:avLst/>
          <a:gdLst/>
          <a:ahLst/>
          <a:cxnLst/>
          <a:rect l="0" t="0" r="0" b="0"/>
          <a:pathLst>
            <a:path>
              <a:moveTo>
                <a:pt x="0" y="0"/>
              </a:moveTo>
              <a:lnTo>
                <a:pt x="0" y="1202432"/>
              </a:lnTo>
              <a:lnTo>
                <a:pt x="120243" y="1202432"/>
              </a:lnTo>
            </a:path>
          </a:pathLst>
        </a:custGeom>
      </dgm:spPr>
    </dgm:pt>
    <dgm:pt modelId="{602023C0-EC19-4D25-BE59-3FD0BE2218DB}" type="pres">
      <dgm:prSet presAssocID="{CD77787B-45C7-4637-908F-9017155CE40B}" presName="childText" presStyleLbl="bgAcc1" presStyleIdx="13" presStyleCnt="18">
        <dgm:presLayoutVars>
          <dgm:bulletEnabled val="1"/>
        </dgm:presLayoutVars>
      </dgm:prSet>
      <dgm:spPr>
        <a:prstGeom prst="roundRect">
          <a:avLst>
            <a:gd name="adj" fmla="val 10000"/>
          </a:avLst>
        </a:prstGeom>
      </dgm:spPr>
    </dgm:pt>
    <dgm:pt modelId="{7A0E45B8-FB03-495A-A17A-CC586761A53A}" type="pres">
      <dgm:prSet presAssocID="{0DBB1643-BF22-424F-9367-C456FC75C2BE}" presName="Name13" presStyleLbl="parChTrans1D2" presStyleIdx="14" presStyleCnt="18"/>
      <dgm:spPr>
        <a:custGeom>
          <a:avLst/>
          <a:gdLst/>
          <a:ahLst/>
          <a:cxnLst/>
          <a:rect l="0" t="0" r="0" b="0"/>
          <a:pathLst>
            <a:path>
              <a:moveTo>
                <a:pt x="0" y="0"/>
              </a:moveTo>
              <a:lnTo>
                <a:pt x="0" y="1953953"/>
              </a:lnTo>
              <a:lnTo>
                <a:pt x="120243" y="1953953"/>
              </a:lnTo>
            </a:path>
          </a:pathLst>
        </a:custGeom>
      </dgm:spPr>
    </dgm:pt>
    <dgm:pt modelId="{85114FBB-22BC-4366-8971-C9BBF5D67FEB}" type="pres">
      <dgm:prSet presAssocID="{BDAFB310-A23E-46FA-95D7-61464F358490}" presName="childText" presStyleLbl="bgAcc1" presStyleIdx="14" presStyleCnt="18">
        <dgm:presLayoutVars>
          <dgm:bulletEnabled val="1"/>
        </dgm:presLayoutVars>
      </dgm:prSet>
      <dgm:spPr>
        <a:prstGeom prst="roundRect">
          <a:avLst>
            <a:gd name="adj" fmla="val 10000"/>
          </a:avLst>
        </a:prstGeom>
      </dgm:spPr>
    </dgm:pt>
    <dgm:pt modelId="{0069C193-7B92-46B0-9E68-34FEE62234BE}" type="pres">
      <dgm:prSet presAssocID="{5842C194-E4E5-458C-B699-68E84D6A753F}" presName="root" presStyleCnt="0"/>
      <dgm:spPr/>
    </dgm:pt>
    <dgm:pt modelId="{AC3B43C7-17E2-4DC5-8249-3401005BE7F1}" type="pres">
      <dgm:prSet presAssocID="{5842C194-E4E5-458C-B699-68E84D6A753F}" presName="rootComposite" presStyleCnt="0"/>
      <dgm:spPr/>
    </dgm:pt>
    <dgm:pt modelId="{EAA0E4EC-1E41-48FE-AE79-B5ACE8971263}" type="pres">
      <dgm:prSet presAssocID="{5842C194-E4E5-458C-B699-68E84D6A753F}" presName="rootText" presStyleLbl="node1" presStyleIdx="4" presStyleCnt="5"/>
      <dgm:spPr>
        <a:prstGeom prst="roundRect">
          <a:avLst>
            <a:gd name="adj" fmla="val 10000"/>
          </a:avLst>
        </a:prstGeom>
      </dgm:spPr>
    </dgm:pt>
    <dgm:pt modelId="{8836833F-F767-4FF0-BA7C-54AECAF76F9B}" type="pres">
      <dgm:prSet presAssocID="{5842C194-E4E5-458C-B699-68E84D6A753F}" presName="rootConnector" presStyleLbl="node1" presStyleIdx="4" presStyleCnt="5"/>
      <dgm:spPr/>
    </dgm:pt>
    <dgm:pt modelId="{1FCE9B1A-10E8-484B-955C-384E2A4035FC}" type="pres">
      <dgm:prSet presAssocID="{5842C194-E4E5-458C-B699-68E84D6A753F}" presName="childShape" presStyleCnt="0"/>
      <dgm:spPr/>
    </dgm:pt>
    <dgm:pt modelId="{E4BE02B0-F759-4A8F-B27B-F15FA17C2CB6}" type="pres">
      <dgm:prSet presAssocID="{BBEBA6B9-E3DC-4CA5-A44E-34C294FE37E7}" presName="Name13" presStyleLbl="parChTrans1D2" presStyleIdx="15" presStyleCnt="18"/>
      <dgm:spPr>
        <a:custGeom>
          <a:avLst/>
          <a:gdLst/>
          <a:ahLst/>
          <a:cxnLst/>
          <a:rect l="0" t="0" r="0" b="0"/>
          <a:pathLst>
            <a:path>
              <a:moveTo>
                <a:pt x="0" y="0"/>
              </a:moveTo>
              <a:lnTo>
                <a:pt x="0" y="450912"/>
              </a:lnTo>
              <a:lnTo>
                <a:pt x="120243" y="450912"/>
              </a:lnTo>
            </a:path>
          </a:pathLst>
        </a:custGeom>
      </dgm:spPr>
    </dgm:pt>
    <dgm:pt modelId="{ED4C63A0-D2E8-4594-B3E0-9A2856B079D0}" type="pres">
      <dgm:prSet presAssocID="{DA8EDDAA-0BA2-432F-8388-5ECF767404E6}" presName="childText" presStyleLbl="bgAcc1" presStyleIdx="15" presStyleCnt="18">
        <dgm:presLayoutVars>
          <dgm:bulletEnabled val="1"/>
        </dgm:presLayoutVars>
      </dgm:prSet>
      <dgm:spPr>
        <a:prstGeom prst="roundRect">
          <a:avLst>
            <a:gd name="adj" fmla="val 10000"/>
          </a:avLst>
        </a:prstGeom>
      </dgm:spPr>
    </dgm:pt>
    <dgm:pt modelId="{D44A974C-CAB8-4F70-ADC8-E57ED32DC189}" type="pres">
      <dgm:prSet presAssocID="{EA16372A-4E76-4154-A076-7660EFB7CDE3}" presName="Name13" presStyleLbl="parChTrans1D2" presStyleIdx="16" presStyleCnt="18"/>
      <dgm:spPr>
        <a:custGeom>
          <a:avLst/>
          <a:gdLst/>
          <a:ahLst/>
          <a:cxnLst/>
          <a:rect l="0" t="0" r="0" b="0"/>
          <a:pathLst>
            <a:path>
              <a:moveTo>
                <a:pt x="0" y="0"/>
              </a:moveTo>
              <a:lnTo>
                <a:pt x="0" y="1202432"/>
              </a:lnTo>
              <a:lnTo>
                <a:pt x="120243" y="1202432"/>
              </a:lnTo>
            </a:path>
          </a:pathLst>
        </a:custGeom>
      </dgm:spPr>
    </dgm:pt>
    <dgm:pt modelId="{C846B893-CDBD-42F4-ADEC-72AF30D5B668}" type="pres">
      <dgm:prSet presAssocID="{499CF5FD-AEA8-4C0D-9598-375B915347E6}" presName="childText" presStyleLbl="bgAcc1" presStyleIdx="16" presStyleCnt="18">
        <dgm:presLayoutVars>
          <dgm:bulletEnabled val="1"/>
        </dgm:presLayoutVars>
      </dgm:prSet>
      <dgm:spPr>
        <a:prstGeom prst="roundRect">
          <a:avLst>
            <a:gd name="adj" fmla="val 10000"/>
          </a:avLst>
        </a:prstGeom>
      </dgm:spPr>
    </dgm:pt>
    <dgm:pt modelId="{6A4DA639-B8C3-49E6-B75C-C77F832427A7}" type="pres">
      <dgm:prSet presAssocID="{5E753E96-061A-4CD4-A267-EBF0E878E186}" presName="Name13" presStyleLbl="parChTrans1D2" presStyleIdx="17" presStyleCnt="18"/>
      <dgm:spPr>
        <a:custGeom>
          <a:avLst/>
          <a:gdLst/>
          <a:ahLst/>
          <a:cxnLst/>
          <a:rect l="0" t="0" r="0" b="0"/>
          <a:pathLst>
            <a:path>
              <a:moveTo>
                <a:pt x="0" y="0"/>
              </a:moveTo>
              <a:lnTo>
                <a:pt x="0" y="1953953"/>
              </a:lnTo>
              <a:lnTo>
                <a:pt x="120243" y="1953953"/>
              </a:lnTo>
            </a:path>
          </a:pathLst>
        </a:custGeom>
      </dgm:spPr>
    </dgm:pt>
    <dgm:pt modelId="{BEBDC955-71AE-4804-9958-A603C6107465}" type="pres">
      <dgm:prSet presAssocID="{E3DCCFA6-3E47-4569-8A20-8BF5BBADAD85}" presName="childText" presStyleLbl="bgAcc1" presStyleIdx="17" presStyleCnt="18">
        <dgm:presLayoutVars>
          <dgm:bulletEnabled val="1"/>
        </dgm:presLayoutVars>
      </dgm:prSet>
      <dgm:spPr>
        <a:prstGeom prst="roundRect">
          <a:avLst>
            <a:gd name="adj" fmla="val 10000"/>
          </a:avLst>
        </a:prstGeom>
      </dgm:spPr>
    </dgm:pt>
  </dgm:ptLst>
  <dgm:cxnLst>
    <dgm:cxn modelId="{70099B04-B44D-4E46-A115-15A59A42AB5B}" type="presOf" srcId="{63833207-0EC9-40EA-9686-F39E3CE17D40}" destId="{1F73531C-2B43-4209-A3A8-9786E1EB646D}" srcOrd="0" destOrd="0" presId="urn:microsoft.com/office/officeart/2005/8/layout/hierarchy3"/>
    <dgm:cxn modelId="{F94C1706-CA6B-9042-85DC-8923D6BEF25F}" type="presOf" srcId="{B1765D0A-1A49-4E22-80F4-7B78CB7A7520}" destId="{77262F22-F609-4289-AE94-0D0871740D6B}" srcOrd="0" destOrd="0" presId="urn:microsoft.com/office/officeart/2005/8/layout/hierarchy3"/>
    <dgm:cxn modelId="{A6B85F06-B7EF-4ABD-AE8F-EE2FA3A58D6A}" srcId="{5842C194-E4E5-458C-B699-68E84D6A753F}" destId="{E3DCCFA6-3E47-4569-8A20-8BF5BBADAD85}" srcOrd="2" destOrd="0" parTransId="{5E753E96-061A-4CD4-A267-EBF0E878E186}" sibTransId="{C54CC0DB-38BD-4D1F-8E71-1D75A43B9565}"/>
    <dgm:cxn modelId="{0F841F08-1BC7-EB4C-91ED-DCB6A5368E1B}" type="presOf" srcId="{95656454-BE73-4F0F-8069-58905A2E7724}" destId="{54D11755-EFA8-458F-B2D2-5F3394B66ED9}" srcOrd="0" destOrd="0" presId="urn:microsoft.com/office/officeart/2005/8/layout/hierarchy3"/>
    <dgm:cxn modelId="{24161B0A-00E7-495D-9B36-4F5BDF91D9DB}" srcId="{687D0C17-A0C1-4EBF-A51F-13A426C9FCCC}" destId="{66ACC2CA-36D8-4D63-AD4A-6839182FCB60}" srcOrd="0" destOrd="0" parTransId="{ED7C0A2E-CB90-4D07-A92C-73F3A5E2D336}" sibTransId="{1BA0A777-4554-4242-B31E-1443570E5D44}"/>
    <dgm:cxn modelId="{4AE52D0D-E7C5-9649-94D4-1D9BF3E63936}" type="presOf" srcId="{7787B6C2-0A2A-4E42-8197-049E399CF744}" destId="{B58E6FD7-F1A3-4B15-B3D5-DA4B83C825E1}" srcOrd="0" destOrd="0" presId="urn:microsoft.com/office/officeart/2005/8/layout/hierarchy3"/>
    <dgm:cxn modelId="{816FDF13-5B10-A447-9ED3-230508EC7A62}" type="presOf" srcId="{DA8EDDAA-0BA2-432F-8388-5ECF767404E6}" destId="{ED4C63A0-D2E8-4594-B3E0-9A2856B079D0}" srcOrd="0" destOrd="0" presId="urn:microsoft.com/office/officeart/2005/8/layout/hierarchy3"/>
    <dgm:cxn modelId="{2B8AEC14-AD6A-F442-AA00-8339026FB0B4}" type="presOf" srcId="{B7715A89-B886-45AE-B9E7-EF0BFC189C2C}" destId="{BCFB0805-7C76-4A48-B2CD-29B0015CB4AA}" srcOrd="0" destOrd="0" presId="urn:microsoft.com/office/officeart/2005/8/layout/hierarchy3"/>
    <dgm:cxn modelId="{3F23BB16-4843-43EB-9F47-031942A8A455}" srcId="{4A094829-6F2E-4D9A-BB30-73589270EEAA}" destId="{CD77787B-45C7-4637-908F-9017155CE40B}" srcOrd="1" destOrd="0" parTransId="{4FAA21AC-B36A-49DE-9268-EA0DBF37A3F6}" sibTransId="{D19E2104-0F98-4151-B65E-E5698F0CBEC9}"/>
    <dgm:cxn modelId="{0F54591D-190F-4D15-8FC1-8F40F307CF19}" srcId="{701F8BC6-687B-437B-9CCA-C69A4522FD8A}" destId="{5842C194-E4E5-458C-B699-68E84D6A753F}" srcOrd="4" destOrd="0" parTransId="{D2C0CEFB-7879-4890-AEF3-37D3F4441AA5}" sibTransId="{E6CF5BDB-4DE1-49FD-B6EA-FB968B5805B2}"/>
    <dgm:cxn modelId="{A6D04E21-34BC-194A-BC92-DB0F2D974CF8}" type="presOf" srcId="{AF29E868-EE59-4023-9B0E-2D2DAF14A93D}" destId="{C38363BE-898B-4EFD-8595-5BCA0DC180E5}" srcOrd="1" destOrd="0" presId="urn:microsoft.com/office/officeart/2005/8/layout/hierarchy3"/>
    <dgm:cxn modelId="{39E45D25-5DD5-6043-B159-A30CFDCFF9C4}" type="presOf" srcId="{F69026B3-1FA4-4181-ADEF-6B16BCBC7A84}" destId="{0CDB0F6C-E85C-4F6E-A084-8AE1974138C8}" srcOrd="0" destOrd="0" presId="urn:microsoft.com/office/officeart/2005/8/layout/hierarchy3"/>
    <dgm:cxn modelId="{6B9B1329-C61A-4018-8D52-B32A24B935A7}" srcId="{4A094829-6F2E-4D9A-BB30-73589270EEAA}" destId="{93E2F6B2-6161-4FB2-A709-9E009FC2FA8F}" srcOrd="0" destOrd="0" parTransId="{A1B97C94-3348-4999-A23A-AC09891B5350}" sibTransId="{C6B63A66-C4ED-48CB-90A1-38986BB17CF5}"/>
    <dgm:cxn modelId="{8C79202C-DBF2-6A4C-A49E-0E61348F7F82}" type="presOf" srcId="{5A2F5E16-67B2-48EF-9D04-9A73308258F7}" destId="{397AB2B1-ECE6-432F-91DD-F24553925598}" srcOrd="0" destOrd="0" presId="urn:microsoft.com/office/officeart/2005/8/layout/hierarchy3"/>
    <dgm:cxn modelId="{79A28931-3DDF-5B4B-A7DD-B91023C4927E}" type="presOf" srcId="{0DBB1643-BF22-424F-9367-C456FC75C2BE}" destId="{7A0E45B8-FB03-495A-A17A-CC586761A53A}" srcOrd="0" destOrd="0" presId="urn:microsoft.com/office/officeart/2005/8/layout/hierarchy3"/>
    <dgm:cxn modelId="{4D1E5233-8595-5944-B3B9-536A226C10CE}" type="presOf" srcId="{4FAA21AC-B36A-49DE-9268-EA0DBF37A3F6}" destId="{73B2DC12-A303-486A-B70A-D093F6DCE442}" srcOrd="0" destOrd="0" presId="urn:microsoft.com/office/officeart/2005/8/layout/hierarchy3"/>
    <dgm:cxn modelId="{23A3AE34-92CA-C345-8A04-E37384651ECE}" type="presOf" srcId="{ED7C0A2E-CB90-4D07-A92C-73F3A5E2D336}" destId="{3107620A-BCD1-454C-B3CE-0BA4971BED04}" srcOrd="0" destOrd="0" presId="urn:microsoft.com/office/officeart/2005/8/layout/hierarchy3"/>
    <dgm:cxn modelId="{22A78C3B-A0E8-5646-AC5C-E700E985926A}" type="presOf" srcId="{58B1285B-6AA2-497D-8CC8-1928BDC9B51C}" destId="{ADAA4107-9496-4ADD-88E8-9FD471E8F118}" srcOrd="0" destOrd="0" presId="urn:microsoft.com/office/officeart/2005/8/layout/hierarchy3"/>
    <dgm:cxn modelId="{3BA71142-0E52-4F65-A077-5D0D97FB8FB7}" srcId="{AF29E868-EE59-4023-9B0E-2D2DAF14A93D}" destId="{63833207-0EC9-40EA-9686-F39E3CE17D40}" srcOrd="2" destOrd="0" parTransId="{007B1753-09BA-40FF-86B4-93C0703923AB}" sibTransId="{999E87B4-A4B1-40A4-B72D-436B7CA2D016}"/>
    <dgm:cxn modelId="{BB43F242-3886-4585-8DEC-5984B8402AB1}" srcId="{701F8BC6-687B-437B-9CCA-C69A4522FD8A}" destId="{4A094829-6F2E-4D9A-BB30-73589270EEAA}" srcOrd="3" destOrd="0" parTransId="{A655902D-CD8B-4FC1-827E-33A96E255554}" sibTransId="{99CA4A4A-08AC-4F7B-A7FD-C25D8899C7CF}"/>
    <dgm:cxn modelId="{48F82B46-97EE-574A-AEE4-CBAD0ECDA825}" type="presOf" srcId="{03CC28FC-902F-4DAE-8A0B-D0A38576178B}" destId="{C17F0FF3-9A61-453F-B86D-6005100407F0}" srcOrd="0" destOrd="0" presId="urn:microsoft.com/office/officeart/2005/8/layout/hierarchy3"/>
    <dgm:cxn modelId="{D5251847-825C-FA47-A2A1-7A4F959B05C5}" type="presOf" srcId="{565B63F1-452B-41AF-8B97-A2433C969CC3}" destId="{ADEDB0D6-1810-4439-B604-A20022C6AFEE}" srcOrd="0" destOrd="0" presId="urn:microsoft.com/office/officeart/2005/8/layout/hierarchy3"/>
    <dgm:cxn modelId="{220B444D-E90E-C643-8685-7F8E3385E19A}" type="presOf" srcId="{EA16372A-4E76-4154-A076-7660EFB7CDE3}" destId="{D44A974C-CAB8-4F70-ADC8-E57ED32DC189}" srcOrd="0" destOrd="0" presId="urn:microsoft.com/office/officeart/2005/8/layout/hierarchy3"/>
    <dgm:cxn modelId="{E94E0C50-71A8-9248-8563-A3139B739F75}" type="presOf" srcId="{687D0C17-A0C1-4EBF-A51F-13A426C9FCCC}" destId="{CD187E1A-8973-46BC-BF1F-9985C6883443}" srcOrd="1" destOrd="0" presId="urn:microsoft.com/office/officeart/2005/8/layout/hierarchy3"/>
    <dgm:cxn modelId="{1423A151-8239-480F-8B37-FF2FA79A5C1E}" srcId="{F9A8E407-5CE0-4900-B382-75034D00A9E3}" destId="{58B1285B-6AA2-497D-8CC8-1928BDC9B51C}" srcOrd="1" destOrd="0" parTransId="{F69026B3-1FA4-4181-ADEF-6B16BCBC7A84}" sibTransId="{7546032A-D4E1-4B25-8E47-FE8CB4FBCC04}"/>
    <dgm:cxn modelId="{EF2F065E-D0B7-45E6-807B-6550AF07FD82}" srcId="{F9A8E407-5CE0-4900-B382-75034D00A9E3}" destId="{7787B6C2-0A2A-4E42-8197-049E399CF744}" srcOrd="0" destOrd="0" parTransId="{48B4A6FC-90C7-4FFE-B880-D89B1ECA075E}" sibTransId="{CDA93DC6-3E42-48FA-AEBD-A5FE16EA1A7E}"/>
    <dgm:cxn modelId="{4351B163-1333-4147-B7B9-E17AA2396C06}" srcId="{701F8BC6-687B-437B-9CCA-C69A4522FD8A}" destId="{F9A8E407-5CE0-4900-B382-75034D00A9E3}" srcOrd="0" destOrd="0" parTransId="{C1E9D537-B610-4498-A8C7-D76B63D140C5}" sibTransId="{B31DA9D3-986C-4DA1-AAD0-A6A7F989FBE0}"/>
    <dgm:cxn modelId="{AA9A2F67-5201-4962-8D12-D8E925625BBA}" srcId="{AF29E868-EE59-4023-9B0E-2D2DAF14A93D}" destId="{2313E9EF-D846-4845-BBA7-259811592501}" srcOrd="0" destOrd="0" parTransId="{5A2F5E16-67B2-48EF-9D04-9A73308258F7}" sibTransId="{855B820B-B13A-44F4-9907-63C16B2B4649}"/>
    <dgm:cxn modelId="{C4137567-09E0-0A41-81C0-8F5827031AE1}" type="presOf" srcId="{33E01CE3-C5A8-41C8-AA9F-94D71DB199A2}" destId="{3C32CD07-D5CD-4189-BFA1-7403B9BC9F49}" srcOrd="0" destOrd="0" presId="urn:microsoft.com/office/officeart/2005/8/layout/hierarchy3"/>
    <dgm:cxn modelId="{97B5D369-AEDB-194D-B3ED-05D6B45A6E77}" type="presOf" srcId="{CD77787B-45C7-4637-908F-9017155CE40B}" destId="{602023C0-EC19-4D25-BE59-3FD0BE2218DB}" srcOrd="0" destOrd="0" presId="urn:microsoft.com/office/officeart/2005/8/layout/hierarchy3"/>
    <dgm:cxn modelId="{9CA2DB69-9634-0341-8976-F62E4C76F0A2}" type="presOf" srcId="{5842C194-E4E5-458C-B699-68E84D6A753F}" destId="{EAA0E4EC-1E41-48FE-AE79-B5ACE8971263}" srcOrd="0" destOrd="0" presId="urn:microsoft.com/office/officeart/2005/8/layout/hierarchy3"/>
    <dgm:cxn modelId="{23F6ED69-30E6-C94B-A919-5EFAAFC3DE48}" type="presOf" srcId="{66ACC2CA-36D8-4D63-AD4A-6839182FCB60}" destId="{C5203FF0-7D63-4428-8B25-17E2682BA5F8}" srcOrd="0" destOrd="0" presId="urn:microsoft.com/office/officeart/2005/8/layout/hierarchy3"/>
    <dgm:cxn modelId="{35BA3C6A-08F1-46AD-9931-1C516AABE705}" srcId="{687D0C17-A0C1-4EBF-A51F-13A426C9FCCC}" destId="{03CC28FC-902F-4DAE-8A0B-D0A38576178B}" srcOrd="2" destOrd="0" parTransId="{95656454-BE73-4F0F-8069-58905A2E7724}" sibTransId="{12903EA2-DE64-4F63-B01B-31BBB87927CB}"/>
    <dgm:cxn modelId="{4AF7DC70-52C0-4CE2-A947-7BF58F77F92E}" srcId="{701F8BC6-687B-437B-9CCA-C69A4522FD8A}" destId="{687D0C17-A0C1-4EBF-A51F-13A426C9FCCC}" srcOrd="1" destOrd="0" parTransId="{56D2D41A-7A4F-49DA-B53C-D10255F3E64E}" sibTransId="{98782FDE-E0EF-4581-B410-D889A407734D}"/>
    <dgm:cxn modelId="{0AAF8071-C727-461F-9009-324A430F4817}" srcId="{AF29E868-EE59-4023-9B0E-2D2DAF14A93D}" destId="{132EB94B-A833-4AA8-B5F9-0166443E13C1}" srcOrd="1" destOrd="0" parTransId="{CD777BBB-ACD4-46E3-BF9A-7A0C96F59674}" sibTransId="{F30F0CB8-56B3-445E-A5D9-74B360FF4864}"/>
    <dgm:cxn modelId="{05FC0072-E3EF-4E47-930A-3E28474471FD}" type="presOf" srcId="{DF3F65BD-8031-49F8-8731-F75D3F2F39D4}" destId="{5D5F133D-AAAF-439C-AE2A-8FB310B39A77}" srcOrd="0" destOrd="0" presId="urn:microsoft.com/office/officeart/2005/8/layout/hierarchy3"/>
    <dgm:cxn modelId="{28086D79-6388-4C41-9E13-7AF97C309C6C}" type="presOf" srcId="{2BC421CA-E2BB-4002-A308-92CA99D09305}" destId="{2D32EBA6-CAA4-4CB8-992D-63C621A55EE1}" srcOrd="0" destOrd="0" presId="urn:microsoft.com/office/officeart/2005/8/layout/hierarchy3"/>
    <dgm:cxn modelId="{8838E87A-B04F-144B-8188-9898CC9A2CA1}" type="presOf" srcId="{F9A8E407-5CE0-4900-B382-75034D00A9E3}" destId="{78D64337-09E2-46BA-AA58-0674D6E9268D}" srcOrd="1" destOrd="0" presId="urn:microsoft.com/office/officeart/2005/8/layout/hierarchy3"/>
    <dgm:cxn modelId="{708DCC8E-6DBB-F84A-9B76-F6CF5A383D29}" type="presOf" srcId="{C3063D4A-7DA2-4648-AE8F-89E741BB62C4}" destId="{48B4A41C-995C-410E-92B8-56A21FBDBF0F}" srcOrd="0" destOrd="0" presId="urn:microsoft.com/office/officeart/2005/8/layout/hierarchy3"/>
    <dgm:cxn modelId="{1894AF90-FCDE-42AD-9D79-68897FF9FDF0}" srcId="{701F8BC6-687B-437B-9CCA-C69A4522FD8A}" destId="{AF29E868-EE59-4023-9B0E-2D2DAF14A93D}" srcOrd="2" destOrd="0" parTransId="{539A9147-8F57-4D66-B2AC-F38E332B0B44}" sibTransId="{3D35B43B-86C1-4E5D-9722-33C72F788859}"/>
    <dgm:cxn modelId="{F073B290-A59D-7344-80C7-C92DFF8F36F8}" type="presOf" srcId="{AF29E868-EE59-4023-9B0E-2D2DAF14A93D}" destId="{83D0C234-E495-4475-BC9B-8A596F6C5B01}" srcOrd="0" destOrd="0" presId="urn:microsoft.com/office/officeart/2005/8/layout/hierarchy3"/>
    <dgm:cxn modelId="{194CCC90-0C2C-4B41-9917-4532FC700984}" srcId="{F9A8E407-5CE0-4900-B382-75034D00A9E3}" destId="{2BC421CA-E2BB-4002-A308-92CA99D09305}" srcOrd="4" destOrd="0" parTransId="{B1765D0A-1A49-4E22-80F4-7B78CB7A7520}" sibTransId="{5F712ED3-B29C-4D4B-9A17-5B5176F0DD23}"/>
    <dgm:cxn modelId="{963A3492-5633-FA45-8A5F-E3352972D374}" type="presOf" srcId="{F2098EC4-F890-48CF-A039-A372670EB8E5}" destId="{BB203423-9561-4D21-B35F-53BF445B8126}" srcOrd="0" destOrd="0" presId="urn:microsoft.com/office/officeart/2005/8/layout/hierarchy3"/>
    <dgm:cxn modelId="{F7C7BF93-DD71-F941-B18A-A2C382323AFD}" type="presOf" srcId="{4A094829-6F2E-4D9A-BB30-73589270EEAA}" destId="{053EB03C-58DD-46AE-987A-D1CCC20F6CDF}" srcOrd="0" destOrd="0" presId="urn:microsoft.com/office/officeart/2005/8/layout/hierarchy3"/>
    <dgm:cxn modelId="{3BDA4594-702E-4D56-9F0B-7AF46BD7E005}" srcId="{687D0C17-A0C1-4EBF-A51F-13A426C9FCCC}" destId="{565B63F1-452B-41AF-8B97-A2433C969CC3}" srcOrd="1" destOrd="0" parTransId="{C3063D4A-7DA2-4648-AE8F-89E741BB62C4}" sibTransId="{CBE45F08-7F0D-47D0-A571-C1FA87C0812E}"/>
    <dgm:cxn modelId="{02DF3996-9C89-004E-A82C-5554DEA0EDEC}" type="presOf" srcId="{701F8BC6-687B-437B-9CCA-C69A4522FD8A}" destId="{896B6E19-71FA-463C-96E3-3D4EC3402529}" srcOrd="0" destOrd="0" presId="urn:microsoft.com/office/officeart/2005/8/layout/hierarchy3"/>
    <dgm:cxn modelId="{7F0C9697-E5AA-314C-996F-841F87459419}" type="presOf" srcId="{687D0C17-A0C1-4EBF-A51F-13A426C9FCCC}" destId="{24CF8EC6-CA94-4A56-82D9-6570870EBB8B}" srcOrd="0" destOrd="0" presId="urn:microsoft.com/office/officeart/2005/8/layout/hierarchy3"/>
    <dgm:cxn modelId="{54E92D9D-1EC2-BA46-A6DC-CAF526A85FD1}" type="presOf" srcId="{8FA3BB75-1FC8-486F-A17C-601F589F79B4}" destId="{4FA2BC9D-C905-4E36-B9F5-C815F11B3A12}" srcOrd="0" destOrd="0" presId="urn:microsoft.com/office/officeart/2005/8/layout/hierarchy3"/>
    <dgm:cxn modelId="{AD360D9F-24BA-414B-AB58-3DA982BC1967}" type="presOf" srcId="{BBEBA6B9-E3DC-4CA5-A44E-34C294FE37E7}" destId="{E4BE02B0-F759-4A8F-B27B-F15FA17C2CB6}" srcOrd="0" destOrd="0" presId="urn:microsoft.com/office/officeart/2005/8/layout/hierarchy3"/>
    <dgm:cxn modelId="{05B4AEAD-062C-CC43-B517-16C8517572B9}" type="presOf" srcId="{499CF5FD-AEA8-4C0D-9598-375B915347E6}" destId="{C846B893-CDBD-42F4-ADEC-72AF30D5B668}" srcOrd="0" destOrd="0" presId="urn:microsoft.com/office/officeart/2005/8/layout/hierarchy3"/>
    <dgm:cxn modelId="{47E031B1-0AAB-104A-85DB-D770C813112E}" type="presOf" srcId="{4A094829-6F2E-4D9A-BB30-73589270EEAA}" destId="{840486C7-F78A-4BA7-86B6-3A157E03BEBD}" srcOrd="1" destOrd="0" presId="urn:microsoft.com/office/officeart/2005/8/layout/hierarchy3"/>
    <dgm:cxn modelId="{B9C557B1-F0C9-E245-AB07-4993052C3A4E}" type="presOf" srcId="{5842C194-E4E5-458C-B699-68E84D6A753F}" destId="{8836833F-F767-4FF0-BA7C-54AECAF76F9B}" srcOrd="1" destOrd="0" presId="urn:microsoft.com/office/officeart/2005/8/layout/hierarchy3"/>
    <dgm:cxn modelId="{3135F9B4-5D8F-3940-A98B-A5EB24CDCB4B}" type="presOf" srcId="{2313E9EF-D846-4845-BBA7-259811592501}" destId="{B1C2397A-A122-4093-9216-B20EDD0712AB}" srcOrd="0" destOrd="0" presId="urn:microsoft.com/office/officeart/2005/8/layout/hierarchy3"/>
    <dgm:cxn modelId="{590B1FC2-4E6B-3941-915A-CB7F07F923BD}" type="presOf" srcId="{5E753E96-061A-4CD4-A267-EBF0E878E186}" destId="{6A4DA639-B8C3-49E6-B75C-C77F832427A7}" srcOrd="0" destOrd="0" presId="urn:microsoft.com/office/officeart/2005/8/layout/hierarchy3"/>
    <dgm:cxn modelId="{F114CBC4-1195-C140-8019-A3EF492C3C38}" type="presOf" srcId="{79649598-5DDD-49EA-BC6C-D7199E57D778}" destId="{87F046BF-56DF-4312-B793-57EF92BBED8E}" srcOrd="0" destOrd="0" presId="urn:microsoft.com/office/officeart/2005/8/layout/hierarchy3"/>
    <dgm:cxn modelId="{8E03D9C9-5DC7-4206-8DF7-CD4B6B5B93D4}" srcId="{F9A8E407-5CE0-4900-B382-75034D00A9E3}" destId="{8FA3BB75-1FC8-486F-A17C-601F589F79B4}" srcOrd="5" destOrd="0" parTransId="{79649598-5DDD-49EA-BC6C-D7199E57D778}" sibTransId="{BFC53C62-3738-4A80-98C0-1D7BAD12F4EC}"/>
    <dgm:cxn modelId="{447F3ACC-8EFC-4877-9BA0-6BC44616C172}" srcId="{5842C194-E4E5-458C-B699-68E84D6A753F}" destId="{DA8EDDAA-0BA2-432F-8388-5ECF767404E6}" srcOrd="0" destOrd="0" parTransId="{BBEBA6B9-E3DC-4CA5-A44E-34C294FE37E7}" sibTransId="{58AE2206-1CCA-4D78-AC85-94FBDECD6DA1}"/>
    <dgm:cxn modelId="{0E6016D3-204A-4975-9020-EFDCA8EF4A12}" srcId="{5842C194-E4E5-458C-B699-68E84D6A753F}" destId="{499CF5FD-AEA8-4C0D-9598-375B915347E6}" srcOrd="1" destOrd="0" parTransId="{EA16372A-4E76-4154-A076-7660EFB7CDE3}" sibTransId="{62F8CA86-9B8C-449B-9DA0-640E49F42EBA}"/>
    <dgm:cxn modelId="{FFE5A3D6-5F2F-F441-BE7F-95384CB2C642}" type="presOf" srcId="{132EB94B-A833-4AA8-B5F9-0166443E13C1}" destId="{DA5E3526-315D-43D0-84A2-C73BC0F06580}" srcOrd="0" destOrd="0" presId="urn:microsoft.com/office/officeart/2005/8/layout/hierarchy3"/>
    <dgm:cxn modelId="{58F2C9D8-DBFA-A740-95EE-21E6CC5A104E}" type="presOf" srcId="{E3DCCFA6-3E47-4569-8A20-8BF5BBADAD85}" destId="{BEBDC955-71AE-4804-9958-A603C6107465}" srcOrd="0" destOrd="0" presId="urn:microsoft.com/office/officeart/2005/8/layout/hierarchy3"/>
    <dgm:cxn modelId="{238546DE-8349-9945-8EEF-7615DA0532AD}" type="presOf" srcId="{CD777BBB-ACD4-46E3-BF9A-7A0C96F59674}" destId="{DC92C781-2C64-4F70-8CCB-3A37446715DB}" srcOrd="0" destOrd="0" presId="urn:microsoft.com/office/officeart/2005/8/layout/hierarchy3"/>
    <dgm:cxn modelId="{F919D4E2-D279-224D-B10F-9132E100FA7E}" type="presOf" srcId="{93E2F6B2-6161-4FB2-A709-9E009FC2FA8F}" destId="{98855945-BDE6-4260-AAB9-E2AD0C0B4947}" srcOrd="0" destOrd="0" presId="urn:microsoft.com/office/officeart/2005/8/layout/hierarchy3"/>
    <dgm:cxn modelId="{9FB46AED-40C3-4F42-96F3-91AD8F1D9A19}" srcId="{4A094829-6F2E-4D9A-BB30-73589270EEAA}" destId="{BDAFB310-A23E-46FA-95D7-61464F358490}" srcOrd="2" destOrd="0" parTransId="{0DBB1643-BF22-424F-9367-C456FC75C2BE}" sibTransId="{0783FB29-589C-4988-BA86-78038A85FFDD}"/>
    <dgm:cxn modelId="{CE6E9FED-5B59-9E44-99AF-3BE4802B4C07}" type="presOf" srcId="{F9A8E407-5CE0-4900-B382-75034D00A9E3}" destId="{323EC724-251B-4983-8171-8AC50EC7C677}" srcOrd="0" destOrd="0" presId="urn:microsoft.com/office/officeart/2005/8/layout/hierarchy3"/>
    <dgm:cxn modelId="{8668B0EE-980F-8246-97B9-5890154D2738}" type="presOf" srcId="{48B4A6FC-90C7-4FFE-B880-D89B1ECA075E}" destId="{2FACE9A8-6356-4948-B00A-5C7A3C70C54C}" srcOrd="0" destOrd="0" presId="urn:microsoft.com/office/officeart/2005/8/layout/hierarchy3"/>
    <dgm:cxn modelId="{1794F0EE-F199-4EF8-A8C4-0540F4918596}" srcId="{F9A8E407-5CE0-4900-B382-75034D00A9E3}" destId="{33E01CE3-C5A8-41C8-AA9F-94D71DB199A2}" srcOrd="3" destOrd="0" parTransId="{B7715A89-B886-45AE-B9E7-EF0BFC189C2C}" sibTransId="{20C5D64D-E332-4C86-8D55-A57852EA802E}"/>
    <dgm:cxn modelId="{1AF481F1-DEF4-9242-A154-DCBD0B5C42BA}" type="presOf" srcId="{007B1753-09BA-40FF-86B4-93C0703923AB}" destId="{D5254BE8-6CFE-4601-80A4-0A398BAE82C0}" srcOrd="0" destOrd="0" presId="urn:microsoft.com/office/officeart/2005/8/layout/hierarchy3"/>
    <dgm:cxn modelId="{0DFA5EF2-ED71-48CD-98A9-275996EB92B4}" srcId="{F9A8E407-5CE0-4900-B382-75034D00A9E3}" destId="{F2098EC4-F890-48CF-A039-A372670EB8E5}" srcOrd="2" destOrd="0" parTransId="{DF3F65BD-8031-49F8-8731-F75D3F2F39D4}" sibTransId="{90AC65F1-40CD-489D-B642-36096C526548}"/>
    <dgm:cxn modelId="{869C25F3-3C5B-2D40-A123-249B0ECB3BE8}" type="presOf" srcId="{A1B97C94-3348-4999-A23A-AC09891B5350}" destId="{41E3F0CA-0BF6-45D3-8456-3D0F554E1BF1}" srcOrd="0" destOrd="0" presId="urn:microsoft.com/office/officeart/2005/8/layout/hierarchy3"/>
    <dgm:cxn modelId="{80D435FC-89B8-B248-BE6E-AB5F07B7B848}" type="presOf" srcId="{BDAFB310-A23E-46FA-95D7-61464F358490}" destId="{85114FBB-22BC-4366-8971-C9BBF5D67FEB}" srcOrd="0" destOrd="0" presId="urn:microsoft.com/office/officeart/2005/8/layout/hierarchy3"/>
    <dgm:cxn modelId="{B08FF742-9F10-C54B-B220-1F978D8C68BB}" type="presParOf" srcId="{896B6E19-71FA-463C-96E3-3D4EC3402529}" destId="{68EF365D-8BE0-4848-A795-1B1FC15C669F}" srcOrd="0" destOrd="0" presId="urn:microsoft.com/office/officeart/2005/8/layout/hierarchy3"/>
    <dgm:cxn modelId="{1B21C590-6387-F048-9D9D-FD67DFF04B27}" type="presParOf" srcId="{68EF365D-8BE0-4848-A795-1B1FC15C669F}" destId="{E1D6E776-30B9-4910-950B-E912FE7E6670}" srcOrd="0" destOrd="0" presId="urn:microsoft.com/office/officeart/2005/8/layout/hierarchy3"/>
    <dgm:cxn modelId="{A610628F-0945-5940-A4EE-70B98B7C89FF}" type="presParOf" srcId="{E1D6E776-30B9-4910-950B-E912FE7E6670}" destId="{323EC724-251B-4983-8171-8AC50EC7C677}" srcOrd="0" destOrd="0" presId="urn:microsoft.com/office/officeart/2005/8/layout/hierarchy3"/>
    <dgm:cxn modelId="{07A77DF0-B35D-F04C-BCCE-A51ABF08C65B}" type="presParOf" srcId="{E1D6E776-30B9-4910-950B-E912FE7E6670}" destId="{78D64337-09E2-46BA-AA58-0674D6E9268D}" srcOrd="1" destOrd="0" presId="urn:microsoft.com/office/officeart/2005/8/layout/hierarchy3"/>
    <dgm:cxn modelId="{7E438FC3-3072-E346-8042-B33B515B0694}" type="presParOf" srcId="{68EF365D-8BE0-4848-A795-1B1FC15C669F}" destId="{50E47AA1-3ED0-4AA7-91AE-24BFBB3A0D68}" srcOrd="1" destOrd="0" presId="urn:microsoft.com/office/officeart/2005/8/layout/hierarchy3"/>
    <dgm:cxn modelId="{AB48B9C2-FD3D-604D-B738-4A0A53FBF023}" type="presParOf" srcId="{50E47AA1-3ED0-4AA7-91AE-24BFBB3A0D68}" destId="{2FACE9A8-6356-4948-B00A-5C7A3C70C54C}" srcOrd="0" destOrd="0" presId="urn:microsoft.com/office/officeart/2005/8/layout/hierarchy3"/>
    <dgm:cxn modelId="{936F6720-893D-3647-BAFA-03A16356CBDD}" type="presParOf" srcId="{50E47AA1-3ED0-4AA7-91AE-24BFBB3A0D68}" destId="{B58E6FD7-F1A3-4B15-B3D5-DA4B83C825E1}" srcOrd="1" destOrd="0" presId="urn:microsoft.com/office/officeart/2005/8/layout/hierarchy3"/>
    <dgm:cxn modelId="{B8F38F94-719E-8449-9705-419D8D178771}" type="presParOf" srcId="{50E47AA1-3ED0-4AA7-91AE-24BFBB3A0D68}" destId="{0CDB0F6C-E85C-4F6E-A084-8AE1974138C8}" srcOrd="2" destOrd="0" presId="urn:microsoft.com/office/officeart/2005/8/layout/hierarchy3"/>
    <dgm:cxn modelId="{0174AF7F-BF5B-8D43-85FC-7812A5DAF166}" type="presParOf" srcId="{50E47AA1-3ED0-4AA7-91AE-24BFBB3A0D68}" destId="{ADAA4107-9496-4ADD-88E8-9FD471E8F118}" srcOrd="3" destOrd="0" presId="urn:microsoft.com/office/officeart/2005/8/layout/hierarchy3"/>
    <dgm:cxn modelId="{C969384A-29BA-9840-BC54-84AC2A718EB1}" type="presParOf" srcId="{50E47AA1-3ED0-4AA7-91AE-24BFBB3A0D68}" destId="{5D5F133D-AAAF-439C-AE2A-8FB310B39A77}" srcOrd="4" destOrd="0" presId="urn:microsoft.com/office/officeart/2005/8/layout/hierarchy3"/>
    <dgm:cxn modelId="{D3BFF941-8EA3-7E41-9B33-11DB0A48079D}" type="presParOf" srcId="{50E47AA1-3ED0-4AA7-91AE-24BFBB3A0D68}" destId="{BB203423-9561-4D21-B35F-53BF445B8126}" srcOrd="5" destOrd="0" presId="urn:microsoft.com/office/officeart/2005/8/layout/hierarchy3"/>
    <dgm:cxn modelId="{A3186C75-BE1A-DB4F-8D2E-4A38112D6DB4}" type="presParOf" srcId="{50E47AA1-3ED0-4AA7-91AE-24BFBB3A0D68}" destId="{BCFB0805-7C76-4A48-B2CD-29B0015CB4AA}" srcOrd="6" destOrd="0" presId="urn:microsoft.com/office/officeart/2005/8/layout/hierarchy3"/>
    <dgm:cxn modelId="{4B088635-2007-3440-ABA1-18F33742943A}" type="presParOf" srcId="{50E47AA1-3ED0-4AA7-91AE-24BFBB3A0D68}" destId="{3C32CD07-D5CD-4189-BFA1-7403B9BC9F49}" srcOrd="7" destOrd="0" presId="urn:microsoft.com/office/officeart/2005/8/layout/hierarchy3"/>
    <dgm:cxn modelId="{46E21591-B7B1-3942-8471-8309D26B6A20}" type="presParOf" srcId="{50E47AA1-3ED0-4AA7-91AE-24BFBB3A0D68}" destId="{77262F22-F609-4289-AE94-0D0871740D6B}" srcOrd="8" destOrd="0" presId="urn:microsoft.com/office/officeart/2005/8/layout/hierarchy3"/>
    <dgm:cxn modelId="{4E77177B-6FBA-9043-8ED1-67C23B4B4670}" type="presParOf" srcId="{50E47AA1-3ED0-4AA7-91AE-24BFBB3A0D68}" destId="{2D32EBA6-CAA4-4CB8-992D-63C621A55EE1}" srcOrd="9" destOrd="0" presId="urn:microsoft.com/office/officeart/2005/8/layout/hierarchy3"/>
    <dgm:cxn modelId="{F7591226-3B07-254D-96E5-4BEA0D53E386}" type="presParOf" srcId="{50E47AA1-3ED0-4AA7-91AE-24BFBB3A0D68}" destId="{87F046BF-56DF-4312-B793-57EF92BBED8E}" srcOrd="10" destOrd="0" presId="urn:microsoft.com/office/officeart/2005/8/layout/hierarchy3"/>
    <dgm:cxn modelId="{DF283634-579F-9F4F-BFA9-F17F96973E25}" type="presParOf" srcId="{50E47AA1-3ED0-4AA7-91AE-24BFBB3A0D68}" destId="{4FA2BC9D-C905-4E36-B9F5-C815F11B3A12}" srcOrd="11" destOrd="0" presId="urn:microsoft.com/office/officeart/2005/8/layout/hierarchy3"/>
    <dgm:cxn modelId="{6E324C79-CF7A-5B4C-A582-8CF4D495C26C}" type="presParOf" srcId="{896B6E19-71FA-463C-96E3-3D4EC3402529}" destId="{4D91EB42-CDC3-4387-9E96-407E328A72B0}" srcOrd="1" destOrd="0" presId="urn:microsoft.com/office/officeart/2005/8/layout/hierarchy3"/>
    <dgm:cxn modelId="{D9B24BA8-4F99-8E4D-9E96-B50F08A7CB76}" type="presParOf" srcId="{4D91EB42-CDC3-4387-9E96-407E328A72B0}" destId="{9E6B6C21-DEA9-46AA-998F-516A4B0EF394}" srcOrd="0" destOrd="0" presId="urn:microsoft.com/office/officeart/2005/8/layout/hierarchy3"/>
    <dgm:cxn modelId="{5B831F91-3AEC-5B49-B6F4-3A084021A11A}" type="presParOf" srcId="{9E6B6C21-DEA9-46AA-998F-516A4B0EF394}" destId="{24CF8EC6-CA94-4A56-82D9-6570870EBB8B}" srcOrd="0" destOrd="0" presId="urn:microsoft.com/office/officeart/2005/8/layout/hierarchy3"/>
    <dgm:cxn modelId="{D66D1FED-FB55-FB4E-A5DB-0A7B60D4F133}" type="presParOf" srcId="{9E6B6C21-DEA9-46AA-998F-516A4B0EF394}" destId="{CD187E1A-8973-46BC-BF1F-9985C6883443}" srcOrd="1" destOrd="0" presId="urn:microsoft.com/office/officeart/2005/8/layout/hierarchy3"/>
    <dgm:cxn modelId="{015FE17E-64CD-2E4E-ADA6-5B6D203A85B1}" type="presParOf" srcId="{4D91EB42-CDC3-4387-9E96-407E328A72B0}" destId="{9837FCBB-F601-4BD4-B1EB-F20849C7773B}" srcOrd="1" destOrd="0" presId="urn:microsoft.com/office/officeart/2005/8/layout/hierarchy3"/>
    <dgm:cxn modelId="{EAA3DDF2-EC92-1B4C-9DD4-CE260C4D5038}" type="presParOf" srcId="{9837FCBB-F601-4BD4-B1EB-F20849C7773B}" destId="{3107620A-BCD1-454C-B3CE-0BA4971BED04}" srcOrd="0" destOrd="0" presId="urn:microsoft.com/office/officeart/2005/8/layout/hierarchy3"/>
    <dgm:cxn modelId="{F986E0CA-815E-954F-B86C-FE49D34E8B0B}" type="presParOf" srcId="{9837FCBB-F601-4BD4-B1EB-F20849C7773B}" destId="{C5203FF0-7D63-4428-8B25-17E2682BA5F8}" srcOrd="1" destOrd="0" presId="urn:microsoft.com/office/officeart/2005/8/layout/hierarchy3"/>
    <dgm:cxn modelId="{E10A7DFD-4F24-8C47-9E30-9864497E0C5C}" type="presParOf" srcId="{9837FCBB-F601-4BD4-B1EB-F20849C7773B}" destId="{48B4A41C-995C-410E-92B8-56A21FBDBF0F}" srcOrd="2" destOrd="0" presId="urn:microsoft.com/office/officeart/2005/8/layout/hierarchy3"/>
    <dgm:cxn modelId="{1788698F-ED13-D74B-85D6-A6ECEEE6E129}" type="presParOf" srcId="{9837FCBB-F601-4BD4-B1EB-F20849C7773B}" destId="{ADEDB0D6-1810-4439-B604-A20022C6AFEE}" srcOrd="3" destOrd="0" presId="urn:microsoft.com/office/officeart/2005/8/layout/hierarchy3"/>
    <dgm:cxn modelId="{A1034B83-D741-D748-8668-7F406E7A7903}" type="presParOf" srcId="{9837FCBB-F601-4BD4-B1EB-F20849C7773B}" destId="{54D11755-EFA8-458F-B2D2-5F3394B66ED9}" srcOrd="4" destOrd="0" presId="urn:microsoft.com/office/officeart/2005/8/layout/hierarchy3"/>
    <dgm:cxn modelId="{8FEA0C50-5CE1-7B41-B408-5762F0E3B1C9}" type="presParOf" srcId="{9837FCBB-F601-4BD4-B1EB-F20849C7773B}" destId="{C17F0FF3-9A61-453F-B86D-6005100407F0}" srcOrd="5" destOrd="0" presId="urn:microsoft.com/office/officeart/2005/8/layout/hierarchy3"/>
    <dgm:cxn modelId="{40089CAF-EA14-2C44-96B7-3719A13C6425}" type="presParOf" srcId="{896B6E19-71FA-463C-96E3-3D4EC3402529}" destId="{01B32145-7F5B-4C36-BE7B-3007E1BF511A}" srcOrd="2" destOrd="0" presId="urn:microsoft.com/office/officeart/2005/8/layout/hierarchy3"/>
    <dgm:cxn modelId="{8B63D40A-5A3B-354E-8467-CF2409D14FFA}" type="presParOf" srcId="{01B32145-7F5B-4C36-BE7B-3007E1BF511A}" destId="{0789912F-E73E-43BD-8B5D-1A7D8B0DA53A}" srcOrd="0" destOrd="0" presId="urn:microsoft.com/office/officeart/2005/8/layout/hierarchy3"/>
    <dgm:cxn modelId="{2BA02FDE-36E8-C443-9FF7-408FB7783A68}" type="presParOf" srcId="{0789912F-E73E-43BD-8B5D-1A7D8B0DA53A}" destId="{83D0C234-E495-4475-BC9B-8A596F6C5B01}" srcOrd="0" destOrd="0" presId="urn:microsoft.com/office/officeart/2005/8/layout/hierarchy3"/>
    <dgm:cxn modelId="{9904B24C-1775-1140-AA85-ECC296355226}" type="presParOf" srcId="{0789912F-E73E-43BD-8B5D-1A7D8B0DA53A}" destId="{C38363BE-898B-4EFD-8595-5BCA0DC180E5}" srcOrd="1" destOrd="0" presId="urn:microsoft.com/office/officeart/2005/8/layout/hierarchy3"/>
    <dgm:cxn modelId="{C0294996-C55C-774A-8DC5-63A9ADC31704}" type="presParOf" srcId="{01B32145-7F5B-4C36-BE7B-3007E1BF511A}" destId="{593C0B1D-4892-4704-B8C5-1327A0F8727E}" srcOrd="1" destOrd="0" presId="urn:microsoft.com/office/officeart/2005/8/layout/hierarchy3"/>
    <dgm:cxn modelId="{F0A32384-2C83-7B45-86C6-8570F4D46837}" type="presParOf" srcId="{593C0B1D-4892-4704-B8C5-1327A0F8727E}" destId="{397AB2B1-ECE6-432F-91DD-F24553925598}" srcOrd="0" destOrd="0" presId="urn:microsoft.com/office/officeart/2005/8/layout/hierarchy3"/>
    <dgm:cxn modelId="{ECDBC78F-C9B4-8941-BB1C-172FA07A38CE}" type="presParOf" srcId="{593C0B1D-4892-4704-B8C5-1327A0F8727E}" destId="{B1C2397A-A122-4093-9216-B20EDD0712AB}" srcOrd="1" destOrd="0" presId="urn:microsoft.com/office/officeart/2005/8/layout/hierarchy3"/>
    <dgm:cxn modelId="{771F697C-6C68-8C4F-9E31-75BC09A26BCE}" type="presParOf" srcId="{593C0B1D-4892-4704-B8C5-1327A0F8727E}" destId="{DC92C781-2C64-4F70-8CCB-3A37446715DB}" srcOrd="2" destOrd="0" presId="urn:microsoft.com/office/officeart/2005/8/layout/hierarchy3"/>
    <dgm:cxn modelId="{2DFC7B9A-6965-8444-9249-1E05265B6D94}" type="presParOf" srcId="{593C0B1D-4892-4704-B8C5-1327A0F8727E}" destId="{DA5E3526-315D-43D0-84A2-C73BC0F06580}" srcOrd="3" destOrd="0" presId="urn:microsoft.com/office/officeart/2005/8/layout/hierarchy3"/>
    <dgm:cxn modelId="{F6017DD4-DE64-6D48-B8FA-1A28115238A1}" type="presParOf" srcId="{593C0B1D-4892-4704-B8C5-1327A0F8727E}" destId="{D5254BE8-6CFE-4601-80A4-0A398BAE82C0}" srcOrd="4" destOrd="0" presId="urn:microsoft.com/office/officeart/2005/8/layout/hierarchy3"/>
    <dgm:cxn modelId="{9C42CA23-A632-5C4E-B9FE-51BC9FC81092}" type="presParOf" srcId="{593C0B1D-4892-4704-B8C5-1327A0F8727E}" destId="{1F73531C-2B43-4209-A3A8-9786E1EB646D}" srcOrd="5" destOrd="0" presId="urn:microsoft.com/office/officeart/2005/8/layout/hierarchy3"/>
    <dgm:cxn modelId="{16E44658-E4CA-934E-AD08-2C3205609F8F}" type="presParOf" srcId="{896B6E19-71FA-463C-96E3-3D4EC3402529}" destId="{2EB1B1B1-68C9-44C3-A89E-7110868CE623}" srcOrd="3" destOrd="0" presId="urn:microsoft.com/office/officeart/2005/8/layout/hierarchy3"/>
    <dgm:cxn modelId="{4738B929-6FD7-5F4C-9645-939DB9B8A9AC}" type="presParOf" srcId="{2EB1B1B1-68C9-44C3-A89E-7110868CE623}" destId="{60918E25-D9CD-4CA5-B697-F7DC2EBA9B75}" srcOrd="0" destOrd="0" presId="urn:microsoft.com/office/officeart/2005/8/layout/hierarchy3"/>
    <dgm:cxn modelId="{B00F256E-1C29-3F4C-AB69-DAE8FA9D2C15}" type="presParOf" srcId="{60918E25-D9CD-4CA5-B697-F7DC2EBA9B75}" destId="{053EB03C-58DD-46AE-987A-D1CCC20F6CDF}" srcOrd="0" destOrd="0" presId="urn:microsoft.com/office/officeart/2005/8/layout/hierarchy3"/>
    <dgm:cxn modelId="{EC09F890-E3E1-6E41-A4C8-950D325417E2}" type="presParOf" srcId="{60918E25-D9CD-4CA5-B697-F7DC2EBA9B75}" destId="{840486C7-F78A-4BA7-86B6-3A157E03BEBD}" srcOrd="1" destOrd="0" presId="urn:microsoft.com/office/officeart/2005/8/layout/hierarchy3"/>
    <dgm:cxn modelId="{0FE6F1EB-097D-554B-8D5A-7DDF56B0C9F5}" type="presParOf" srcId="{2EB1B1B1-68C9-44C3-A89E-7110868CE623}" destId="{21D10818-FA54-45E9-AA5F-301E27C8DC5A}" srcOrd="1" destOrd="0" presId="urn:microsoft.com/office/officeart/2005/8/layout/hierarchy3"/>
    <dgm:cxn modelId="{54D0925A-C530-EE48-9D7E-CC1363767F0D}" type="presParOf" srcId="{21D10818-FA54-45E9-AA5F-301E27C8DC5A}" destId="{41E3F0CA-0BF6-45D3-8456-3D0F554E1BF1}" srcOrd="0" destOrd="0" presId="urn:microsoft.com/office/officeart/2005/8/layout/hierarchy3"/>
    <dgm:cxn modelId="{8758517E-4089-A249-82CE-47EBFD0C2E17}" type="presParOf" srcId="{21D10818-FA54-45E9-AA5F-301E27C8DC5A}" destId="{98855945-BDE6-4260-AAB9-E2AD0C0B4947}" srcOrd="1" destOrd="0" presId="urn:microsoft.com/office/officeart/2005/8/layout/hierarchy3"/>
    <dgm:cxn modelId="{63590A53-0855-2849-B83C-1E2E5DFCC034}" type="presParOf" srcId="{21D10818-FA54-45E9-AA5F-301E27C8DC5A}" destId="{73B2DC12-A303-486A-B70A-D093F6DCE442}" srcOrd="2" destOrd="0" presId="urn:microsoft.com/office/officeart/2005/8/layout/hierarchy3"/>
    <dgm:cxn modelId="{9F03B5B2-2E45-8C4D-A5FF-BE99363CA6FC}" type="presParOf" srcId="{21D10818-FA54-45E9-AA5F-301E27C8DC5A}" destId="{602023C0-EC19-4D25-BE59-3FD0BE2218DB}" srcOrd="3" destOrd="0" presId="urn:microsoft.com/office/officeart/2005/8/layout/hierarchy3"/>
    <dgm:cxn modelId="{FD97502E-5B35-7D41-9402-E6104BA17E48}" type="presParOf" srcId="{21D10818-FA54-45E9-AA5F-301E27C8DC5A}" destId="{7A0E45B8-FB03-495A-A17A-CC586761A53A}" srcOrd="4" destOrd="0" presId="urn:microsoft.com/office/officeart/2005/8/layout/hierarchy3"/>
    <dgm:cxn modelId="{1D877672-37EF-F345-A71C-6CCFA3F113D6}" type="presParOf" srcId="{21D10818-FA54-45E9-AA5F-301E27C8DC5A}" destId="{85114FBB-22BC-4366-8971-C9BBF5D67FEB}" srcOrd="5" destOrd="0" presId="urn:microsoft.com/office/officeart/2005/8/layout/hierarchy3"/>
    <dgm:cxn modelId="{0D659F67-935E-9D4D-A039-0D03B9428023}" type="presParOf" srcId="{896B6E19-71FA-463C-96E3-3D4EC3402529}" destId="{0069C193-7B92-46B0-9E68-34FEE62234BE}" srcOrd="4" destOrd="0" presId="urn:microsoft.com/office/officeart/2005/8/layout/hierarchy3"/>
    <dgm:cxn modelId="{698BDF87-F8F3-6D49-83CD-4A55E8C49359}" type="presParOf" srcId="{0069C193-7B92-46B0-9E68-34FEE62234BE}" destId="{AC3B43C7-17E2-4DC5-8249-3401005BE7F1}" srcOrd="0" destOrd="0" presId="urn:microsoft.com/office/officeart/2005/8/layout/hierarchy3"/>
    <dgm:cxn modelId="{427D551B-7275-6546-83C9-65ECBC61651D}" type="presParOf" srcId="{AC3B43C7-17E2-4DC5-8249-3401005BE7F1}" destId="{EAA0E4EC-1E41-48FE-AE79-B5ACE8971263}" srcOrd="0" destOrd="0" presId="urn:microsoft.com/office/officeart/2005/8/layout/hierarchy3"/>
    <dgm:cxn modelId="{51F2A6A7-A981-084D-82D5-B68FA80B8C27}" type="presParOf" srcId="{AC3B43C7-17E2-4DC5-8249-3401005BE7F1}" destId="{8836833F-F767-4FF0-BA7C-54AECAF76F9B}" srcOrd="1" destOrd="0" presId="urn:microsoft.com/office/officeart/2005/8/layout/hierarchy3"/>
    <dgm:cxn modelId="{D672EF3E-B499-ED48-A257-6735C818B335}" type="presParOf" srcId="{0069C193-7B92-46B0-9E68-34FEE62234BE}" destId="{1FCE9B1A-10E8-484B-955C-384E2A4035FC}" srcOrd="1" destOrd="0" presId="urn:microsoft.com/office/officeart/2005/8/layout/hierarchy3"/>
    <dgm:cxn modelId="{D785D953-A9AE-2242-90C5-57DD82786AD5}" type="presParOf" srcId="{1FCE9B1A-10E8-484B-955C-384E2A4035FC}" destId="{E4BE02B0-F759-4A8F-B27B-F15FA17C2CB6}" srcOrd="0" destOrd="0" presId="urn:microsoft.com/office/officeart/2005/8/layout/hierarchy3"/>
    <dgm:cxn modelId="{B9FBC614-4C2E-FF42-B990-C54B4D9EEA0E}" type="presParOf" srcId="{1FCE9B1A-10E8-484B-955C-384E2A4035FC}" destId="{ED4C63A0-D2E8-4594-B3E0-9A2856B079D0}" srcOrd="1" destOrd="0" presId="urn:microsoft.com/office/officeart/2005/8/layout/hierarchy3"/>
    <dgm:cxn modelId="{EB9A9C95-FD42-BB4B-A674-90221AB2EC81}" type="presParOf" srcId="{1FCE9B1A-10E8-484B-955C-384E2A4035FC}" destId="{D44A974C-CAB8-4F70-ADC8-E57ED32DC189}" srcOrd="2" destOrd="0" presId="urn:microsoft.com/office/officeart/2005/8/layout/hierarchy3"/>
    <dgm:cxn modelId="{14DA160F-D2F0-5748-B836-EFA610EA2D30}" type="presParOf" srcId="{1FCE9B1A-10E8-484B-955C-384E2A4035FC}" destId="{C846B893-CDBD-42F4-ADEC-72AF30D5B668}" srcOrd="3" destOrd="0" presId="urn:microsoft.com/office/officeart/2005/8/layout/hierarchy3"/>
    <dgm:cxn modelId="{0E043273-9B9D-BC4D-BCB2-3A00488C0BDF}" type="presParOf" srcId="{1FCE9B1A-10E8-484B-955C-384E2A4035FC}" destId="{6A4DA639-B8C3-49E6-B75C-C77F832427A7}" srcOrd="4" destOrd="0" presId="urn:microsoft.com/office/officeart/2005/8/layout/hierarchy3"/>
    <dgm:cxn modelId="{47292425-5CB4-AC47-9D0A-429E7ED28A94}" type="presParOf" srcId="{1FCE9B1A-10E8-484B-955C-384E2A4035FC}" destId="{BEBDC955-71AE-4804-9958-A603C6107465}" srcOrd="5"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3EC724-251B-4983-8171-8AC50EC7C677}">
      <dsp:nvSpPr>
        <dsp:cNvPr id="0" name=""/>
        <dsp:cNvSpPr/>
      </dsp:nvSpPr>
      <dsp:spPr>
        <a:xfrm>
          <a:off x="3526" y="123755"/>
          <a:ext cx="1202432" cy="601216"/>
        </a:xfrm>
        <a:prstGeom prst="roundRect">
          <a:avLst>
            <a:gd name="adj" fmla="val 10000"/>
          </a:avLst>
        </a:prstGeom>
        <a:gradFill rotWithShape="0">
          <a:gsLst>
            <a:gs pos="0">
              <a:srgbClr val="FEB80A">
                <a:hueOff val="0"/>
                <a:satOff val="0"/>
                <a:lumOff val="0"/>
                <a:alphaOff val="0"/>
                <a:tint val="92000"/>
                <a:satMod val="170000"/>
              </a:srgbClr>
            </a:gs>
            <a:gs pos="15000">
              <a:srgbClr val="FEB80A">
                <a:hueOff val="0"/>
                <a:satOff val="0"/>
                <a:lumOff val="0"/>
                <a:alphaOff val="0"/>
                <a:tint val="92000"/>
                <a:shade val="99000"/>
                <a:satMod val="170000"/>
              </a:srgbClr>
            </a:gs>
            <a:gs pos="62000">
              <a:srgbClr val="FEB80A">
                <a:hueOff val="0"/>
                <a:satOff val="0"/>
                <a:lumOff val="0"/>
                <a:alphaOff val="0"/>
                <a:tint val="96000"/>
                <a:shade val="80000"/>
                <a:satMod val="170000"/>
              </a:srgbClr>
            </a:gs>
            <a:gs pos="97000">
              <a:srgbClr val="FEB80A">
                <a:hueOff val="0"/>
                <a:satOff val="0"/>
                <a:lumOff val="0"/>
                <a:alphaOff val="0"/>
                <a:tint val="98000"/>
                <a:shade val="63000"/>
                <a:satMod val="170000"/>
              </a:srgbClr>
            </a:gs>
            <a:gs pos="100000">
              <a:srgbClr val="FEB80A">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FEB80A">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 lastClr="FFFFFF"/>
              </a:solidFill>
              <a:latin typeface="Gill Sans MT"/>
              <a:ea typeface="+mn-ea"/>
              <a:cs typeface="+mn-cs"/>
            </a:rPr>
            <a:t>Phase 1: Research on capabilities of current systems </a:t>
          </a:r>
        </a:p>
      </dsp:txBody>
      <dsp:txXfrm>
        <a:off x="21135" y="141364"/>
        <a:ext cx="1167214" cy="565998"/>
      </dsp:txXfrm>
    </dsp:sp>
    <dsp:sp modelId="{2FACE9A8-6356-4948-B00A-5C7A3C70C54C}">
      <dsp:nvSpPr>
        <dsp:cNvPr id="0" name=""/>
        <dsp:cNvSpPr/>
      </dsp:nvSpPr>
      <dsp:spPr>
        <a:xfrm>
          <a:off x="123769" y="724971"/>
          <a:ext cx="120243" cy="450912"/>
        </a:xfrm>
        <a:custGeom>
          <a:avLst/>
          <a:gdLst/>
          <a:ahLst/>
          <a:cxnLst/>
          <a:rect l="0" t="0" r="0" b="0"/>
          <a:pathLst>
            <a:path>
              <a:moveTo>
                <a:pt x="0" y="0"/>
              </a:moveTo>
              <a:lnTo>
                <a:pt x="0" y="450912"/>
              </a:lnTo>
              <a:lnTo>
                <a:pt x="120243" y="45091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B58E6FD7-F1A3-4B15-B3D5-DA4B83C825E1}">
      <dsp:nvSpPr>
        <dsp:cNvPr id="0" name=""/>
        <dsp:cNvSpPr/>
      </dsp:nvSpPr>
      <dsp:spPr>
        <a:xfrm>
          <a:off x="244012" y="875275"/>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 Market research </a:t>
          </a:r>
        </a:p>
      </dsp:txBody>
      <dsp:txXfrm>
        <a:off x="261621" y="892884"/>
        <a:ext cx="926728" cy="565998"/>
      </dsp:txXfrm>
    </dsp:sp>
    <dsp:sp modelId="{0CDB0F6C-E85C-4F6E-A084-8AE1974138C8}">
      <dsp:nvSpPr>
        <dsp:cNvPr id="0" name=""/>
        <dsp:cNvSpPr/>
      </dsp:nvSpPr>
      <dsp:spPr>
        <a:xfrm>
          <a:off x="123769" y="724971"/>
          <a:ext cx="120243" cy="1202432"/>
        </a:xfrm>
        <a:custGeom>
          <a:avLst/>
          <a:gdLst/>
          <a:ahLst/>
          <a:cxnLst/>
          <a:rect l="0" t="0" r="0" b="0"/>
          <a:pathLst>
            <a:path>
              <a:moveTo>
                <a:pt x="0" y="0"/>
              </a:moveTo>
              <a:lnTo>
                <a:pt x="0" y="1202432"/>
              </a:lnTo>
              <a:lnTo>
                <a:pt x="120243" y="120243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ADAA4107-9496-4ADD-88E8-9FD471E8F118}">
      <dsp:nvSpPr>
        <dsp:cNvPr id="0" name=""/>
        <dsp:cNvSpPr/>
      </dsp:nvSpPr>
      <dsp:spPr>
        <a:xfrm>
          <a:off x="244012" y="162679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WP2: Research on 3D graphics systems </a:t>
          </a:r>
        </a:p>
      </dsp:txBody>
      <dsp:txXfrm>
        <a:off x="261621" y="1644405"/>
        <a:ext cx="926728" cy="565998"/>
      </dsp:txXfrm>
    </dsp:sp>
    <dsp:sp modelId="{5D5F133D-AAAF-439C-AE2A-8FB310B39A77}">
      <dsp:nvSpPr>
        <dsp:cNvPr id="0" name=""/>
        <dsp:cNvSpPr/>
      </dsp:nvSpPr>
      <dsp:spPr>
        <a:xfrm>
          <a:off x="123769" y="724971"/>
          <a:ext cx="120243" cy="1953953"/>
        </a:xfrm>
        <a:custGeom>
          <a:avLst/>
          <a:gdLst/>
          <a:ahLst/>
          <a:cxnLst/>
          <a:rect l="0" t="0" r="0" b="0"/>
          <a:pathLst>
            <a:path>
              <a:moveTo>
                <a:pt x="0" y="0"/>
              </a:moveTo>
              <a:lnTo>
                <a:pt x="0" y="1953953"/>
              </a:lnTo>
              <a:lnTo>
                <a:pt x="120243" y="1953953"/>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BB203423-9561-4D21-B35F-53BF445B8126}">
      <dsp:nvSpPr>
        <dsp:cNvPr id="0" name=""/>
        <dsp:cNvSpPr/>
      </dsp:nvSpPr>
      <dsp:spPr>
        <a:xfrm>
          <a:off x="244012" y="237831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WP3: Research on communication systems </a:t>
          </a:r>
        </a:p>
      </dsp:txBody>
      <dsp:txXfrm>
        <a:off x="261621" y="2395925"/>
        <a:ext cx="926728" cy="565998"/>
      </dsp:txXfrm>
    </dsp:sp>
    <dsp:sp modelId="{BCFB0805-7C76-4A48-B2CD-29B0015CB4AA}">
      <dsp:nvSpPr>
        <dsp:cNvPr id="0" name=""/>
        <dsp:cNvSpPr/>
      </dsp:nvSpPr>
      <dsp:spPr>
        <a:xfrm>
          <a:off x="123769" y="724971"/>
          <a:ext cx="120243" cy="2705474"/>
        </a:xfrm>
        <a:custGeom>
          <a:avLst/>
          <a:gdLst/>
          <a:ahLst/>
          <a:cxnLst/>
          <a:rect l="0" t="0" r="0" b="0"/>
          <a:pathLst>
            <a:path>
              <a:moveTo>
                <a:pt x="0" y="0"/>
              </a:moveTo>
              <a:lnTo>
                <a:pt x="0" y="2705474"/>
              </a:lnTo>
              <a:lnTo>
                <a:pt x="120243" y="2705474"/>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3C32CD07-D5CD-4189-BFA1-7403B9BC9F49}">
      <dsp:nvSpPr>
        <dsp:cNvPr id="0" name=""/>
        <dsp:cNvSpPr/>
      </dsp:nvSpPr>
      <dsp:spPr>
        <a:xfrm>
          <a:off x="244012" y="3129837"/>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WP4: Research on GUI </a:t>
          </a:r>
        </a:p>
      </dsp:txBody>
      <dsp:txXfrm>
        <a:off x="261621" y="3147446"/>
        <a:ext cx="926728" cy="565998"/>
      </dsp:txXfrm>
    </dsp:sp>
    <dsp:sp modelId="{77262F22-F609-4289-AE94-0D0871740D6B}">
      <dsp:nvSpPr>
        <dsp:cNvPr id="0" name=""/>
        <dsp:cNvSpPr/>
      </dsp:nvSpPr>
      <dsp:spPr>
        <a:xfrm>
          <a:off x="123769" y="724971"/>
          <a:ext cx="120243" cy="3456994"/>
        </a:xfrm>
        <a:custGeom>
          <a:avLst/>
          <a:gdLst/>
          <a:ahLst/>
          <a:cxnLst/>
          <a:rect l="0" t="0" r="0" b="0"/>
          <a:pathLst>
            <a:path>
              <a:moveTo>
                <a:pt x="0" y="0"/>
              </a:moveTo>
              <a:lnTo>
                <a:pt x="0" y="3456994"/>
              </a:lnTo>
              <a:lnTo>
                <a:pt x="120243" y="3456994"/>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2D32EBA6-CAA4-4CB8-992D-63C621A55EE1}">
      <dsp:nvSpPr>
        <dsp:cNvPr id="0" name=""/>
        <dsp:cNvSpPr/>
      </dsp:nvSpPr>
      <dsp:spPr>
        <a:xfrm>
          <a:off x="244012" y="3881357"/>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WP5: Trade-off analysis </a:t>
          </a:r>
        </a:p>
      </dsp:txBody>
      <dsp:txXfrm>
        <a:off x="261621" y="3898966"/>
        <a:ext cx="926728" cy="565998"/>
      </dsp:txXfrm>
    </dsp:sp>
    <dsp:sp modelId="{87F046BF-56DF-4312-B793-57EF92BBED8E}">
      <dsp:nvSpPr>
        <dsp:cNvPr id="0" name=""/>
        <dsp:cNvSpPr/>
      </dsp:nvSpPr>
      <dsp:spPr>
        <a:xfrm>
          <a:off x="123769" y="724971"/>
          <a:ext cx="120243" cy="4208515"/>
        </a:xfrm>
        <a:custGeom>
          <a:avLst/>
          <a:gdLst/>
          <a:ahLst/>
          <a:cxnLst/>
          <a:rect l="0" t="0" r="0" b="0"/>
          <a:pathLst>
            <a:path>
              <a:moveTo>
                <a:pt x="0" y="0"/>
              </a:moveTo>
              <a:lnTo>
                <a:pt x="0" y="4208515"/>
              </a:lnTo>
              <a:lnTo>
                <a:pt x="120243" y="4208515"/>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4FA2BC9D-C905-4E36-B9F5-C815F11B3A12}">
      <dsp:nvSpPr>
        <dsp:cNvPr id="0" name=""/>
        <dsp:cNvSpPr/>
      </dsp:nvSpPr>
      <dsp:spPr>
        <a:xfrm>
          <a:off x="244012" y="4632878"/>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WP6: Architectural Design</a:t>
          </a:r>
        </a:p>
      </dsp:txBody>
      <dsp:txXfrm>
        <a:off x="261621" y="4650487"/>
        <a:ext cx="926728" cy="565998"/>
      </dsp:txXfrm>
    </dsp:sp>
    <dsp:sp modelId="{24CF8EC6-CA94-4A56-82D9-6570870EBB8B}">
      <dsp:nvSpPr>
        <dsp:cNvPr id="0" name=""/>
        <dsp:cNvSpPr/>
      </dsp:nvSpPr>
      <dsp:spPr>
        <a:xfrm>
          <a:off x="1506567" y="123755"/>
          <a:ext cx="1202432" cy="601216"/>
        </a:xfrm>
        <a:prstGeom prst="roundRect">
          <a:avLst>
            <a:gd name="adj" fmla="val 10000"/>
          </a:avLst>
        </a:prstGeom>
        <a:gradFill rotWithShape="0">
          <a:gsLst>
            <a:gs pos="0">
              <a:srgbClr val="C32D2E">
                <a:hueOff val="0"/>
                <a:satOff val="0"/>
                <a:lumOff val="0"/>
                <a:alphaOff val="0"/>
                <a:tint val="92000"/>
                <a:satMod val="170000"/>
              </a:srgbClr>
            </a:gs>
            <a:gs pos="15000">
              <a:srgbClr val="C32D2E">
                <a:hueOff val="0"/>
                <a:satOff val="0"/>
                <a:lumOff val="0"/>
                <a:alphaOff val="0"/>
                <a:tint val="92000"/>
                <a:shade val="99000"/>
                <a:satMod val="170000"/>
              </a:srgbClr>
            </a:gs>
            <a:gs pos="62000">
              <a:srgbClr val="C32D2E">
                <a:hueOff val="0"/>
                <a:satOff val="0"/>
                <a:lumOff val="0"/>
                <a:alphaOff val="0"/>
                <a:tint val="96000"/>
                <a:shade val="80000"/>
                <a:satMod val="170000"/>
              </a:srgbClr>
            </a:gs>
            <a:gs pos="97000">
              <a:srgbClr val="C32D2E">
                <a:hueOff val="0"/>
                <a:satOff val="0"/>
                <a:lumOff val="0"/>
                <a:alphaOff val="0"/>
                <a:tint val="98000"/>
                <a:shade val="63000"/>
                <a:satMod val="170000"/>
              </a:srgbClr>
            </a:gs>
            <a:gs pos="100000">
              <a:srgbClr val="C32D2E">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C32D2E">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 lastClr="FFFFFF"/>
              </a:solidFill>
              <a:latin typeface="Gill Sans MT"/>
              <a:ea typeface="+mn-ea"/>
              <a:cs typeface="+mn-cs"/>
            </a:rPr>
            <a:t>Phase 2: Prototype of Visual tool simulation </a:t>
          </a:r>
        </a:p>
      </dsp:txBody>
      <dsp:txXfrm>
        <a:off x="1524176" y="141364"/>
        <a:ext cx="1167214" cy="565998"/>
      </dsp:txXfrm>
    </dsp:sp>
    <dsp:sp modelId="{3107620A-BCD1-454C-B3CE-0BA4971BED04}">
      <dsp:nvSpPr>
        <dsp:cNvPr id="0" name=""/>
        <dsp:cNvSpPr/>
      </dsp:nvSpPr>
      <dsp:spPr>
        <a:xfrm>
          <a:off x="1626810" y="724971"/>
          <a:ext cx="120243" cy="450912"/>
        </a:xfrm>
        <a:custGeom>
          <a:avLst/>
          <a:gdLst/>
          <a:ahLst/>
          <a:cxnLst/>
          <a:rect l="0" t="0" r="0" b="0"/>
          <a:pathLst>
            <a:path>
              <a:moveTo>
                <a:pt x="0" y="0"/>
              </a:moveTo>
              <a:lnTo>
                <a:pt x="0" y="450912"/>
              </a:lnTo>
              <a:lnTo>
                <a:pt x="120243" y="45091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C5203FF0-7D63-4428-8B25-17E2682BA5F8}">
      <dsp:nvSpPr>
        <dsp:cNvPr id="0" name=""/>
        <dsp:cNvSpPr/>
      </dsp:nvSpPr>
      <dsp:spPr>
        <a:xfrm>
          <a:off x="1747053" y="875275"/>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WP7: Visual tool prototype</a:t>
          </a:r>
        </a:p>
      </dsp:txBody>
      <dsp:txXfrm>
        <a:off x="1764662" y="892884"/>
        <a:ext cx="926728" cy="565998"/>
      </dsp:txXfrm>
    </dsp:sp>
    <dsp:sp modelId="{48B4A41C-995C-410E-92B8-56A21FBDBF0F}">
      <dsp:nvSpPr>
        <dsp:cNvPr id="0" name=""/>
        <dsp:cNvSpPr/>
      </dsp:nvSpPr>
      <dsp:spPr>
        <a:xfrm>
          <a:off x="1626810" y="724971"/>
          <a:ext cx="120243" cy="1202432"/>
        </a:xfrm>
        <a:custGeom>
          <a:avLst/>
          <a:gdLst/>
          <a:ahLst/>
          <a:cxnLst/>
          <a:rect l="0" t="0" r="0" b="0"/>
          <a:pathLst>
            <a:path>
              <a:moveTo>
                <a:pt x="0" y="0"/>
              </a:moveTo>
              <a:lnTo>
                <a:pt x="0" y="1202432"/>
              </a:lnTo>
              <a:lnTo>
                <a:pt x="120243" y="120243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ADEDB0D6-1810-4439-B604-A20022C6AFEE}">
      <dsp:nvSpPr>
        <dsp:cNvPr id="0" name=""/>
        <dsp:cNvSpPr/>
      </dsp:nvSpPr>
      <dsp:spPr>
        <a:xfrm>
          <a:off x="1747053" y="162679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WP8: Test prototype tool</a:t>
          </a:r>
        </a:p>
      </dsp:txBody>
      <dsp:txXfrm>
        <a:off x="1764662" y="1644405"/>
        <a:ext cx="926728" cy="565998"/>
      </dsp:txXfrm>
    </dsp:sp>
    <dsp:sp modelId="{54D11755-EFA8-458F-B2D2-5F3394B66ED9}">
      <dsp:nvSpPr>
        <dsp:cNvPr id="0" name=""/>
        <dsp:cNvSpPr/>
      </dsp:nvSpPr>
      <dsp:spPr>
        <a:xfrm>
          <a:off x="1626810" y="724971"/>
          <a:ext cx="120243" cy="1953953"/>
        </a:xfrm>
        <a:custGeom>
          <a:avLst/>
          <a:gdLst/>
          <a:ahLst/>
          <a:cxnLst/>
          <a:rect l="0" t="0" r="0" b="0"/>
          <a:pathLst>
            <a:path>
              <a:moveTo>
                <a:pt x="0" y="0"/>
              </a:moveTo>
              <a:lnTo>
                <a:pt x="0" y="1953953"/>
              </a:lnTo>
              <a:lnTo>
                <a:pt x="120243" y="1953953"/>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C17F0FF3-9A61-453F-B86D-6005100407F0}">
      <dsp:nvSpPr>
        <dsp:cNvPr id="0" name=""/>
        <dsp:cNvSpPr/>
      </dsp:nvSpPr>
      <dsp:spPr>
        <a:xfrm>
          <a:off x="1747053" y="237831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WP9: Simulate integration of prototype tool with the live system</a:t>
          </a:r>
        </a:p>
      </dsp:txBody>
      <dsp:txXfrm>
        <a:off x="1764662" y="2395925"/>
        <a:ext cx="926728" cy="565998"/>
      </dsp:txXfrm>
    </dsp:sp>
    <dsp:sp modelId="{83D0C234-E495-4475-BC9B-8A596F6C5B01}">
      <dsp:nvSpPr>
        <dsp:cNvPr id="0" name=""/>
        <dsp:cNvSpPr/>
      </dsp:nvSpPr>
      <dsp:spPr>
        <a:xfrm>
          <a:off x="3009608" y="123755"/>
          <a:ext cx="1202432" cy="601216"/>
        </a:xfrm>
        <a:prstGeom prst="roundRect">
          <a:avLst>
            <a:gd name="adj" fmla="val 10000"/>
          </a:avLst>
        </a:prstGeom>
        <a:gradFill rotWithShape="0">
          <a:gsLst>
            <a:gs pos="0">
              <a:srgbClr val="84AA33">
                <a:hueOff val="0"/>
                <a:satOff val="0"/>
                <a:lumOff val="0"/>
                <a:alphaOff val="0"/>
                <a:tint val="92000"/>
                <a:satMod val="170000"/>
              </a:srgbClr>
            </a:gs>
            <a:gs pos="15000">
              <a:srgbClr val="84AA33">
                <a:hueOff val="0"/>
                <a:satOff val="0"/>
                <a:lumOff val="0"/>
                <a:alphaOff val="0"/>
                <a:tint val="92000"/>
                <a:shade val="99000"/>
                <a:satMod val="170000"/>
              </a:srgbClr>
            </a:gs>
            <a:gs pos="62000">
              <a:srgbClr val="84AA33">
                <a:hueOff val="0"/>
                <a:satOff val="0"/>
                <a:lumOff val="0"/>
                <a:alphaOff val="0"/>
                <a:tint val="96000"/>
                <a:shade val="80000"/>
                <a:satMod val="170000"/>
              </a:srgbClr>
            </a:gs>
            <a:gs pos="97000">
              <a:srgbClr val="84AA33">
                <a:hueOff val="0"/>
                <a:satOff val="0"/>
                <a:lumOff val="0"/>
                <a:alphaOff val="0"/>
                <a:tint val="98000"/>
                <a:shade val="63000"/>
                <a:satMod val="170000"/>
              </a:srgbClr>
            </a:gs>
            <a:gs pos="100000">
              <a:srgbClr val="84AA33">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84AA33">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 lastClr="FFFFFF"/>
              </a:solidFill>
              <a:latin typeface="Gill Sans MT"/>
              <a:ea typeface="+mn-ea"/>
              <a:cs typeface="+mn-cs"/>
            </a:rPr>
            <a:t>Phase 3: Prototype to connect visual tool to aircraft engine via satellite </a:t>
          </a:r>
        </a:p>
      </dsp:txBody>
      <dsp:txXfrm>
        <a:off x="3027217" y="141364"/>
        <a:ext cx="1167214" cy="565998"/>
      </dsp:txXfrm>
    </dsp:sp>
    <dsp:sp modelId="{397AB2B1-ECE6-432F-91DD-F24553925598}">
      <dsp:nvSpPr>
        <dsp:cNvPr id="0" name=""/>
        <dsp:cNvSpPr/>
      </dsp:nvSpPr>
      <dsp:spPr>
        <a:xfrm>
          <a:off x="3129851" y="724971"/>
          <a:ext cx="120243" cy="450912"/>
        </a:xfrm>
        <a:custGeom>
          <a:avLst/>
          <a:gdLst/>
          <a:ahLst/>
          <a:cxnLst/>
          <a:rect l="0" t="0" r="0" b="0"/>
          <a:pathLst>
            <a:path>
              <a:moveTo>
                <a:pt x="0" y="0"/>
              </a:moveTo>
              <a:lnTo>
                <a:pt x="0" y="450912"/>
              </a:lnTo>
              <a:lnTo>
                <a:pt x="120243" y="45091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B1C2397A-A122-4093-9216-B20EDD0712AB}">
      <dsp:nvSpPr>
        <dsp:cNvPr id="0" name=""/>
        <dsp:cNvSpPr/>
      </dsp:nvSpPr>
      <dsp:spPr>
        <a:xfrm>
          <a:off x="3250095" y="875275"/>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WP10: </a:t>
          </a:r>
          <a:r>
            <a:rPr lang="en-US" sz="800" kern="1200" dirty="0" err="1">
              <a:solidFill>
                <a:sysClr val="windowText" lastClr="000000">
                  <a:hueOff val="0"/>
                  <a:satOff val="0"/>
                  <a:lumOff val="0"/>
                  <a:alphaOff val="0"/>
                </a:sysClr>
              </a:solidFill>
              <a:latin typeface="Gill Sans MT"/>
              <a:ea typeface="+mn-ea"/>
              <a:cs typeface="+mn-cs"/>
            </a:rPr>
            <a:t>Develope</a:t>
          </a:r>
          <a:r>
            <a:rPr lang="en-US" sz="800" kern="1200" dirty="0">
              <a:solidFill>
                <a:sysClr val="windowText" lastClr="000000">
                  <a:hueOff val="0"/>
                  <a:satOff val="0"/>
                  <a:lumOff val="0"/>
                  <a:alphaOff val="0"/>
                </a:sysClr>
              </a:solidFill>
              <a:latin typeface="Gill Sans MT"/>
              <a:ea typeface="+mn-ea"/>
              <a:cs typeface="+mn-cs"/>
            </a:rPr>
            <a:t> communication module</a:t>
          </a:r>
        </a:p>
      </dsp:txBody>
      <dsp:txXfrm>
        <a:off x="3267704" y="892884"/>
        <a:ext cx="926728" cy="565998"/>
      </dsp:txXfrm>
    </dsp:sp>
    <dsp:sp modelId="{DC92C781-2C64-4F70-8CCB-3A37446715DB}">
      <dsp:nvSpPr>
        <dsp:cNvPr id="0" name=""/>
        <dsp:cNvSpPr/>
      </dsp:nvSpPr>
      <dsp:spPr>
        <a:xfrm>
          <a:off x="3129851" y="724971"/>
          <a:ext cx="120243" cy="1202432"/>
        </a:xfrm>
        <a:custGeom>
          <a:avLst/>
          <a:gdLst/>
          <a:ahLst/>
          <a:cxnLst/>
          <a:rect l="0" t="0" r="0" b="0"/>
          <a:pathLst>
            <a:path>
              <a:moveTo>
                <a:pt x="0" y="0"/>
              </a:moveTo>
              <a:lnTo>
                <a:pt x="0" y="1202432"/>
              </a:lnTo>
              <a:lnTo>
                <a:pt x="120243" y="120243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DA5E3526-315D-43D0-84A2-C73BC0F06580}">
      <dsp:nvSpPr>
        <dsp:cNvPr id="0" name=""/>
        <dsp:cNvSpPr/>
      </dsp:nvSpPr>
      <dsp:spPr>
        <a:xfrm>
          <a:off x="3250095" y="162679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WP11: Test communication module prototype</a:t>
          </a:r>
        </a:p>
      </dsp:txBody>
      <dsp:txXfrm>
        <a:off x="3267704" y="1644405"/>
        <a:ext cx="926728" cy="565998"/>
      </dsp:txXfrm>
    </dsp:sp>
    <dsp:sp modelId="{D5254BE8-6CFE-4601-80A4-0A398BAE82C0}">
      <dsp:nvSpPr>
        <dsp:cNvPr id="0" name=""/>
        <dsp:cNvSpPr/>
      </dsp:nvSpPr>
      <dsp:spPr>
        <a:xfrm>
          <a:off x="3129851" y="724971"/>
          <a:ext cx="120243" cy="1953953"/>
        </a:xfrm>
        <a:custGeom>
          <a:avLst/>
          <a:gdLst/>
          <a:ahLst/>
          <a:cxnLst/>
          <a:rect l="0" t="0" r="0" b="0"/>
          <a:pathLst>
            <a:path>
              <a:moveTo>
                <a:pt x="0" y="0"/>
              </a:moveTo>
              <a:lnTo>
                <a:pt x="0" y="1953953"/>
              </a:lnTo>
              <a:lnTo>
                <a:pt x="120243" y="1953953"/>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1F73531C-2B43-4209-A3A8-9786E1EB646D}">
      <dsp:nvSpPr>
        <dsp:cNvPr id="0" name=""/>
        <dsp:cNvSpPr/>
      </dsp:nvSpPr>
      <dsp:spPr>
        <a:xfrm>
          <a:off x="3250095" y="237831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Wp12: Integrate communication tool with the </a:t>
          </a:r>
          <a:r>
            <a:rPr lang="en-US" sz="800" kern="1200" dirty="0" err="1">
              <a:solidFill>
                <a:sysClr val="windowText" lastClr="000000">
                  <a:hueOff val="0"/>
                  <a:satOff val="0"/>
                  <a:lumOff val="0"/>
                  <a:alphaOff val="0"/>
                </a:sysClr>
              </a:solidFill>
              <a:latin typeface="Gill Sans MT"/>
              <a:ea typeface="+mn-ea"/>
              <a:cs typeface="+mn-cs"/>
            </a:rPr>
            <a:t>visualisation</a:t>
          </a:r>
          <a:r>
            <a:rPr lang="en-US" sz="800" kern="1200" dirty="0">
              <a:solidFill>
                <a:sysClr val="windowText" lastClr="000000">
                  <a:hueOff val="0"/>
                  <a:satOff val="0"/>
                  <a:lumOff val="0"/>
                  <a:alphaOff val="0"/>
                </a:sysClr>
              </a:solidFill>
              <a:latin typeface="Gill Sans MT"/>
              <a:ea typeface="+mn-ea"/>
              <a:cs typeface="+mn-cs"/>
            </a:rPr>
            <a:t> tool</a:t>
          </a:r>
        </a:p>
      </dsp:txBody>
      <dsp:txXfrm>
        <a:off x="3267704" y="2395925"/>
        <a:ext cx="926728" cy="565998"/>
      </dsp:txXfrm>
    </dsp:sp>
    <dsp:sp modelId="{053EB03C-58DD-46AE-987A-D1CCC20F6CDF}">
      <dsp:nvSpPr>
        <dsp:cNvPr id="0" name=""/>
        <dsp:cNvSpPr/>
      </dsp:nvSpPr>
      <dsp:spPr>
        <a:xfrm>
          <a:off x="4512649" y="123755"/>
          <a:ext cx="1202432" cy="601216"/>
        </a:xfrm>
        <a:prstGeom prst="roundRect">
          <a:avLst>
            <a:gd name="adj" fmla="val 10000"/>
          </a:avLst>
        </a:prstGeom>
        <a:gradFill rotWithShape="0">
          <a:gsLst>
            <a:gs pos="0">
              <a:srgbClr val="964305">
                <a:hueOff val="0"/>
                <a:satOff val="0"/>
                <a:lumOff val="0"/>
                <a:alphaOff val="0"/>
                <a:tint val="92000"/>
                <a:satMod val="170000"/>
              </a:srgbClr>
            </a:gs>
            <a:gs pos="15000">
              <a:srgbClr val="964305">
                <a:hueOff val="0"/>
                <a:satOff val="0"/>
                <a:lumOff val="0"/>
                <a:alphaOff val="0"/>
                <a:tint val="92000"/>
                <a:shade val="99000"/>
                <a:satMod val="170000"/>
              </a:srgbClr>
            </a:gs>
            <a:gs pos="62000">
              <a:srgbClr val="964305">
                <a:hueOff val="0"/>
                <a:satOff val="0"/>
                <a:lumOff val="0"/>
                <a:alphaOff val="0"/>
                <a:tint val="96000"/>
                <a:shade val="80000"/>
                <a:satMod val="170000"/>
              </a:srgbClr>
            </a:gs>
            <a:gs pos="97000">
              <a:srgbClr val="964305">
                <a:hueOff val="0"/>
                <a:satOff val="0"/>
                <a:lumOff val="0"/>
                <a:alphaOff val="0"/>
                <a:tint val="98000"/>
                <a:shade val="63000"/>
                <a:satMod val="170000"/>
              </a:srgbClr>
            </a:gs>
            <a:gs pos="100000">
              <a:srgbClr val="964305">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964305">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 lastClr="FFFFFF"/>
              </a:solidFill>
              <a:latin typeface="Gill Sans MT"/>
              <a:ea typeface="+mn-ea"/>
              <a:cs typeface="+mn-cs"/>
            </a:rPr>
            <a:t>Showcase prototype tool in Air Tattoo exhibition </a:t>
          </a:r>
        </a:p>
      </dsp:txBody>
      <dsp:txXfrm>
        <a:off x="4530258" y="141364"/>
        <a:ext cx="1167214" cy="565998"/>
      </dsp:txXfrm>
    </dsp:sp>
    <dsp:sp modelId="{41E3F0CA-0BF6-45D3-8456-3D0F554E1BF1}">
      <dsp:nvSpPr>
        <dsp:cNvPr id="0" name=""/>
        <dsp:cNvSpPr/>
      </dsp:nvSpPr>
      <dsp:spPr>
        <a:xfrm>
          <a:off x="4632892" y="724971"/>
          <a:ext cx="120243" cy="450912"/>
        </a:xfrm>
        <a:custGeom>
          <a:avLst/>
          <a:gdLst/>
          <a:ahLst/>
          <a:cxnLst/>
          <a:rect l="0" t="0" r="0" b="0"/>
          <a:pathLst>
            <a:path>
              <a:moveTo>
                <a:pt x="0" y="0"/>
              </a:moveTo>
              <a:lnTo>
                <a:pt x="0" y="450912"/>
              </a:lnTo>
              <a:lnTo>
                <a:pt x="120243" y="45091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98855945-BDE6-4260-AAB9-E2AD0C0B4947}">
      <dsp:nvSpPr>
        <dsp:cNvPr id="0" name=""/>
        <dsp:cNvSpPr/>
      </dsp:nvSpPr>
      <dsp:spPr>
        <a:xfrm>
          <a:off x="4753136" y="875275"/>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WP13: Prepare prototype for exhibition</a:t>
          </a:r>
        </a:p>
      </dsp:txBody>
      <dsp:txXfrm>
        <a:off x="4770745" y="892884"/>
        <a:ext cx="926728" cy="565998"/>
      </dsp:txXfrm>
    </dsp:sp>
    <dsp:sp modelId="{73B2DC12-A303-486A-B70A-D093F6DCE442}">
      <dsp:nvSpPr>
        <dsp:cNvPr id="0" name=""/>
        <dsp:cNvSpPr/>
      </dsp:nvSpPr>
      <dsp:spPr>
        <a:xfrm>
          <a:off x="4632892" y="724971"/>
          <a:ext cx="120243" cy="1202432"/>
        </a:xfrm>
        <a:custGeom>
          <a:avLst/>
          <a:gdLst/>
          <a:ahLst/>
          <a:cxnLst/>
          <a:rect l="0" t="0" r="0" b="0"/>
          <a:pathLst>
            <a:path>
              <a:moveTo>
                <a:pt x="0" y="0"/>
              </a:moveTo>
              <a:lnTo>
                <a:pt x="0" y="1202432"/>
              </a:lnTo>
              <a:lnTo>
                <a:pt x="120243" y="120243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602023C0-EC19-4D25-BE59-3FD0BE2218DB}">
      <dsp:nvSpPr>
        <dsp:cNvPr id="0" name=""/>
        <dsp:cNvSpPr/>
      </dsp:nvSpPr>
      <dsp:spPr>
        <a:xfrm>
          <a:off x="4753136" y="162679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964305">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WP14: Trade-off analysis of exhibition customer feedback</a:t>
          </a:r>
        </a:p>
      </dsp:txBody>
      <dsp:txXfrm>
        <a:off x="4770745" y="1644405"/>
        <a:ext cx="926728" cy="565998"/>
      </dsp:txXfrm>
    </dsp:sp>
    <dsp:sp modelId="{7A0E45B8-FB03-495A-A17A-CC586761A53A}">
      <dsp:nvSpPr>
        <dsp:cNvPr id="0" name=""/>
        <dsp:cNvSpPr/>
      </dsp:nvSpPr>
      <dsp:spPr>
        <a:xfrm>
          <a:off x="4632892" y="724971"/>
          <a:ext cx="120243" cy="1953953"/>
        </a:xfrm>
        <a:custGeom>
          <a:avLst/>
          <a:gdLst/>
          <a:ahLst/>
          <a:cxnLst/>
          <a:rect l="0" t="0" r="0" b="0"/>
          <a:pathLst>
            <a:path>
              <a:moveTo>
                <a:pt x="0" y="0"/>
              </a:moveTo>
              <a:lnTo>
                <a:pt x="0" y="1953953"/>
              </a:lnTo>
              <a:lnTo>
                <a:pt x="120243" y="1953953"/>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85114FBB-22BC-4366-8971-C9BBF5D67FEB}">
      <dsp:nvSpPr>
        <dsp:cNvPr id="0" name=""/>
        <dsp:cNvSpPr/>
      </dsp:nvSpPr>
      <dsp:spPr>
        <a:xfrm>
          <a:off x="4753136" y="237831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475A8D">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WP15: Implement key customer feedback </a:t>
          </a:r>
        </a:p>
      </dsp:txBody>
      <dsp:txXfrm>
        <a:off x="4770745" y="2395925"/>
        <a:ext cx="926728" cy="565998"/>
      </dsp:txXfrm>
    </dsp:sp>
    <dsp:sp modelId="{EAA0E4EC-1E41-48FE-AE79-B5ACE8971263}">
      <dsp:nvSpPr>
        <dsp:cNvPr id="0" name=""/>
        <dsp:cNvSpPr/>
      </dsp:nvSpPr>
      <dsp:spPr>
        <a:xfrm>
          <a:off x="6015690" y="123755"/>
          <a:ext cx="1202432" cy="601216"/>
        </a:xfrm>
        <a:prstGeom prst="roundRect">
          <a:avLst>
            <a:gd name="adj" fmla="val 10000"/>
          </a:avLst>
        </a:prstGeom>
        <a:gradFill rotWithShape="0">
          <a:gsLst>
            <a:gs pos="0">
              <a:srgbClr val="475A8D">
                <a:hueOff val="0"/>
                <a:satOff val="0"/>
                <a:lumOff val="0"/>
                <a:alphaOff val="0"/>
                <a:tint val="92000"/>
                <a:satMod val="170000"/>
              </a:srgbClr>
            </a:gs>
            <a:gs pos="15000">
              <a:srgbClr val="475A8D">
                <a:hueOff val="0"/>
                <a:satOff val="0"/>
                <a:lumOff val="0"/>
                <a:alphaOff val="0"/>
                <a:tint val="92000"/>
                <a:shade val="99000"/>
                <a:satMod val="170000"/>
              </a:srgbClr>
            </a:gs>
            <a:gs pos="62000">
              <a:srgbClr val="475A8D">
                <a:hueOff val="0"/>
                <a:satOff val="0"/>
                <a:lumOff val="0"/>
                <a:alphaOff val="0"/>
                <a:tint val="96000"/>
                <a:shade val="80000"/>
                <a:satMod val="170000"/>
              </a:srgbClr>
            </a:gs>
            <a:gs pos="97000">
              <a:srgbClr val="475A8D">
                <a:hueOff val="0"/>
                <a:satOff val="0"/>
                <a:lumOff val="0"/>
                <a:alphaOff val="0"/>
                <a:tint val="98000"/>
                <a:shade val="63000"/>
                <a:satMod val="170000"/>
              </a:srgbClr>
            </a:gs>
            <a:gs pos="100000">
              <a:srgbClr val="475A8D">
                <a:hueOff val="0"/>
                <a:satOff val="0"/>
                <a:lumOff val="0"/>
                <a:alphaOff val="0"/>
                <a:shade val="62000"/>
                <a:satMod val="170000"/>
              </a:srgb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rgbClr val="475A8D">
              <a:hueOff val="0"/>
              <a:satOff val="0"/>
              <a:lumOff val="0"/>
              <a:alphaOff val="0"/>
            </a:srgb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9050" tIns="12700" rIns="19050" bIns="12700" numCol="1" spcCol="1270" anchor="ctr" anchorCtr="0">
          <a:noAutofit/>
        </a:bodyPr>
        <a:lstStyle/>
        <a:p>
          <a:pPr marL="0" lvl="0" indent="0" algn="ctr" defTabSz="444500">
            <a:lnSpc>
              <a:spcPct val="90000"/>
            </a:lnSpc>
            <a:spcBef>
              <a:spcPct val="0"/>
            </a:spcBef>
            <a:spcAft>
              <a:spcPct val="35000"/>
            </a:spcAft>
            <a:buNone/>
          </a:pPr>
          <a:r>
            <a:rPr lang="en-US" sz="1000" kern="1200" dirty="0">
              <a:solidFill>
                <a:sysClr val="window" lastClr="FFFFFF"/>
              </a:solidFill>
              <a:latin typeface="Gill Sans MT"/>
              <a:ea typeface="+mn-ea"/>
              <a:cs typeface="+mn-cs"/>
            </a:rPr>
            <a:t>Integration of Visual Tool with current engine monitoring tools</a:t>
          </a:r>
        </a:p>
      </dsp:txBody>
      <dsp:txXfrm>
        <a:off x="6033299" y="141364"/>
        <a:ext cx="1167214" cy="565998"/>
      </dsp:txXfrm>
    </dsp:sp>
    <dsp:sp modelId="{E4BE02B0-F759-4A8F-B27B-F15FA17C2CB6}">
      <dsp:nvSpPr>
        <dsp:cNvPr id="0" name=""/>
        <dsp:cNvSpPr/>
      </dsp:nvSpPr>
      <dsp:spPr>
        <a:xfrm>
          <a:off x="6135934" y="724971"/>
          <a:ext cx="120243" cy="450912"/>
        </a:xfrm>
        <a:custGeom>
          <a:avLst/>
          <a:gdLst/>
          <a:ahLst/>
          <a:cxnLst/>
          <a:rect l="0" t="0" r="0" b="0"/>
          <a:pathLst>
            <a:path>
              <a:moveTo>
                <a:pt x="0" y="0"/>
              </a:moveTo>
              <a:lnTo>
                <a:pt x="0" y="450912"/>
              </a:lnTo>
              <a:lnTo>
                <a:pt x="120243" y="45091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ED4C63A0-D2E8-4594-B3E0-9A2856B079D0}">
      <dsp:nvSpPr>
        <dsp:cNvPr id="0" name=""/>
        <dsp:cNvSpPr/>
      </dsp:nvSpPr>
      <dsp:spPr>
        <a:xfrm>
          <a:off x="6256177" y="875275"/>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FEB80A">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WP16:  Integrate prototype with engine monitoring tools</a:t>
          </a:r>
        </a:p>
      </dsp:txBody>
      <dsp:txXfrm>
        <a:off x="6273786" y="892884"/>
        <a:ext cx="926728" cy="565998"/>
      </dsp:txXfrm>
    </dsp:sp>
    <dsp:sp modelId="{D44A974C-CAB8-4F70-ADC8-E57ED32DC189}">
      <dsp:nvSpPr>
        <dsp:cNvPr id="0" name=""/>
        <dsp:cNvSpPr/>
      </dsp:nvSpPr>
      <dsp:spPr>
        <a:xfrm>
          <a:off x="6135934" y="724971"/>
          <a:ext cx="120243" cy="1202432"/>
        </a:xfrm>
        <a:custGeom>
          <a:avLst/>
          <a:gdLst/>
          <a:ahLst/>
          <a:cxnLst/>
          <a:rect l="0" t="0" r="0" b="0"/>
          <a:pathLst>
            <a:path>
              <a:moveTo>
                <a:pt x="0" y="0"/>
              </a:moveTo>
              <a:lnTo>
                <a:pt x="0" y="1202432"/>
              </a:lnTo>
              <a:lnTo>
                <a:pt x="120243" y="1202432"/>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C846B893-CDBD-42F4-ADEC-72AF30D5B668}">
      <dsp:nvSpPr>
        <dsp:cNvPr id="0" name=""/>
        <dsp:cNvSpPr/>
      </dsp:nvSpPr>
      <dsp:spPr>
        <a:xfrm>
          <a:off x="6256177" y="162679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C32D2E">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WP17: Live test of final integrated system</a:t>
          </a:r>
        </a:p>
      </dsp:txBody>
      <dsp:txXfrm>
        <a:off x="6273786" y="1644405"/>
        <a:ext cx="926728" cy="565998"/>
      </dsp:txXfrm>
    </dsp:sp>
    <dsp:sp modelId="{6A4DA639-B8C3-49E6-B75C-C77F832427A7}">
      <dsp:nvSpPr>
        <dsp:cNvPr id="0" name=""/>
        <dsp:cNvSpPr/>
      </dsp:nvSpPr>
      <dsp:spPr>
        <a:xfrm>
          <a:off x="6135934" y="724971"/>
          <a:ext cx="120243" cy="1953953"/>
        </a:xfrm>
        <a:custGeom>
          <a:avLst/>
          <a:gdLst/>
          <a:ahLst/>
          <a:cxnLst/>
          <a:rect l="0" t="0" r="0" b="0"/>
          <a:pathLst>
            <a:path>
              <a:moveTo>
                <a:pt x="0" y="0"/>
              </a:moveTo>
              <a:lnTo>
                <a:pt x="0" y="1953953"/>
              </a:lnTo>
              <a:lnTo>
                <a:pt x="120243" y="1953953"/>
              </a:lnTo>
            </a:path>
          </a:pathLst>
        </a:custGeom>
        <a:noFill/>
        <a:ln w="25400" cap="flat" cmpd="sng" algn="ctr">
          <a:solidFill>
            <a:srgbClr val="FEB80A">
              <a:hueOff val="0"/>
              <a:satOff val="0"/>
              <a:lumOff val="0"/>
              <a:alphaOff val="0"/>
            </a:srgbClr>
          </a:solidFill>
          <a:prstDash val="solid"/>
          <a:miter lim="800000"/>
        </a:ln>
        <a:effectLst/>
      </dsp:spPr>
      <dsp:style>
        <a:lnRef idx="2">
          <a:scrgbClr r="0" g="0" b="0"/>
        </a:lnRef>
        <a:fillRef idx="0">
          <a:scrgbClr r="0" g="0" b="0"/>
        </a:fillRef>
        <a:effectRef idx="0">
          <a:scrgbClr r="0" g="0" b="0"/>
        </a:effectRef>
        <a:fontRef idx="minor"/>
      </dsp:style>
    </dsp:sp>
    <dsp:sp modelId="{BEBDC955-71AE-4804-9958-A603C6107465}">
      <dsp:nvSpPr>
        <dsp:cNvPr id="0" name=""/>
        <dsp:cNvSpPr/>
      </dsp:nvSpPr>
      <dsp:spPr>
        <a:xfrm>
          <a:off x="6256177" y="2378316"/>
          <a:ext cx="961946" cy="601216"/>
        </a:xfrm>
        <a:prstGeom prst="roundRect">
          <a:avLst>
            <a:gd name="adj" fmla="val 10000"/>
          </a:avLst>
        </a:prstGeom>
        <a:solidFill>
          <a:sysClr val="window" lastClr="FFFFFF">
            <a:alpha val="90000"/>
            <a:hueOff val="0"/>
            <a:satOff val="0"/>
            <a:lumOff val="0"/>
            <a:alphaOff val="0"/>
          </a:sysClr>
        </a:solidFill>
        <a:ln w="9525" cap="flat" cmpd="sng" algn="ctr">
          <a:solidFill>
            <a:srgbClr val="84AA33">
              <a:hueOff val="0"/>
              <a:satOff val="0"/>
              <a:lumOff val="0"/>
              <a:alphaOff val="0"/>
            </a:srgbClr>
          </a:solidFill>
          <a:prstDash val="solid"/>
          <a:miter lim="800000"/>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ysClr val="window" lastClr="FFFFFF">
              <a:alpha val="90000"/>
              <a:hueOff val="0"/>
              <a:satOff val="0"/>
              <a:lumOff val="0"/>
              <a:alphaOff val="0"/>
              <a:shade val="80000"/>
            </a:sysClr>
          </a:contourClr>
        </a:sp3d>
      </dsp:spPr>
      <dsp:style>
        <a:lnRef idx="1">
          <a:scrgbClr r="0" g="0" b="0"/>
        </a:lnRef>
        <a:fillRef idx="1">
          <a:scrgbClr r="0" g="0" b="0"/>
        </a:fillRef>
        <a:effectRef idx="2">
          <a:scrgbClr r="0" g="0" b="0"/>
        </a:effectRef>
        <a:fontRef idx="minor"/>
      </dsp:style>
      <dsp:txBody>
        <a:bodyPr spcFirstLastPara="0" vert="horz" wrap="square" lIns="15240" tIns="10160" rIns="15240" bIns="10160" numCol="1" spcCol="1270" anchor="ctr" anchorCtr="0">
          <a:noAutofit/>
        </a:bodyPr>
        <a:lstStyle/>
        <a:p>
          <a:pPr marL="0" lvl="0" indent="0" algn="ctr" defTabSz="355600">
            <a:lnSpc>
              <a:spcPct val="90000"/>
            </a:lnSpc>
            <a:spcBef>
              <a:spcPct val="0"/>
            </a:spcBef>
            <a:spcAft>
              <a:spcPct val="35000"/>
            </a:spcAft>
            <a:buNone/>
          </a:pPr>
          <a:r>
            <a:rPr lang="en-US" sz="800" kern="1200" dirty="0">
              <a:solidFill>
                <a:sysClr val="windowText" lastClr="000000">
                  <a:hueOff val="0"/>
                  <a:satOff val="0"/>
                  <a:lumOff val="0"/>
                  <a:alphaOff val="0"/>
                </a:sysClr>
              </a:solidFill>
              <a:latin typeface="Gill Sans MT"/>
              <a:ea typeface="+mn-ea"/>
              <a:cs typeface="+mn-cs"/>
            </a:rPr>
            <a:t>WP18: Prepare and pack for customer delivery </a:t>
          </a:r>
        </a:p>
      </dsp:txBody>
      <dsp:txXfrm>
        <a:off x="6273786" y="2395925"/>
        <a:ext cx="926728" cy="56599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826A2C-5479-944A-8225-4D3982AB50B4}" type="datetimeFigureOut">
              <a:rPr lang="en-US" smtClean="0"/>
              <a:t>7/30/21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6B352B-CE58-8244-A246-7FE01DB8FCC2}" type="slidenum">
              <a:rPr lang="en-US" smtClean="0"/>
              <a:t>‹#›</a:t>
            </a:fld>
            <a:endParaRPr lang="en-US"/>
          </a:p>
        </p:txBody>
      </p:sp>
    </p:spTree>
    <p:extLst>
      <p:ext uri="{BB962C8B-B14F-4D97-AF65-F5344CB8AC3E}">
        <p14:creationId xmlns:p14="http://schemas.microsoft.com/office/powerpoint/2010/main" val="373836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a:t>
            </a:fld>
            <a:endParaRPr lang="en-US"/>
          </a:p>
        </p:txBody>
      </p:sp>
    </p:spTree>
    <p:extLst>
      <p:ext uri="{BB962C8B-B14F-4D97-AF65-F5344CB8AC3E}">
        <p14:creationId xmlns:p14="http://schemas.microsoft.com/office/powerpoint/2010/main" val="16527017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WBS is like taking an already assembled puzzle and organizing the pieces. When you know what you’re doing, it’s easier to put together.</a:t>
            </a:r>
          </a:p>
          <a:p>
            <a:r>
              <a:rPr lang="en-GB" dirty="0"/>
              <a:t>It</a:t>
            </a:r>
            <a:r>
              <a:rPr lang="en-GB" baseline="0" dirty="0"/>
              <a:t> doesn’t matter what project it is</a:t>
            </a:r>
            <a:r>
              <a:rPr lang="en-GB" dirty="0"/>
              <a:t>, the WBS can help to tackle</a:t>
            </a:r>
            <a:r>
              <a:rPr lang="en-GB" baseline="0" dirty="0"/>
              <a:t> </a:t>
            </a:r>
            <a:r>
              <a:rPr lang="en-GB" dirty="0"/>
              <a:t>complex jobs and break them down into small, understandable and, most importantly, manageable bits. From there you can begin to know what your cost estimation for the project will be, and time frame.</a:t>
            </a:r>
          </a:p>
          <a:p>
            <a:endParaRPr lang="en-GB" dirty="0"/>
          </a:p>
          <a:p>
            <a:r>
              <a:rPr lang="en-GB" altLang="en-US" sz="1200" b="1" dirty="0">
                <a:solidFill>
                  <a:srgbClr val="FF9900"/>
                </a:solidFill>
                <a:latin typeface="Arial" panose="020B0604020202020204" pitchFamily="34" charset="0"/>
              </a:rPr>
              <a:t>Method 1 - Bottom-up approach</a:t>
            </a:r>
            <a:r>
              <a:rPr lang="en-GB" altLang="en-US" sz="1200" b="1" dirty="0">
                <a:latin typeface="Arial" panose="020B0604020202020204" pitchFamily="34" charset="0"/>
              </a:rPr>
              <a:t> (using Brainstorming)</a:t>
            </a:r>
          </a:p>
          <a:p>
            <a:r>
              <a:rPr lang="en-GB" altLang="en-US" sz="1200" dirty="0">
                <a:latin typeface="Arial" panose="020B0604020202020204" pitchFamily="34" charset="0"/>
              </a:rPr>
              <a:t>This is the most appropriate method for projects involving untested methods and approaches OR where team members have not performed similar projects before</a:t>
            </a:r>
          </a:p>
          <a:p>
            <a:br>
              <a:rPr lang="en-GB" altLang="en-US" sz="1200" dirty="0">
                <a:latin typeface="Arial" panose="020B0604020202020204" pitchFamily="34" charset="0"/>
              </a:rPr>
            </a:br>
            <a:r>
              <a:rPr lang="en-GB" altLang="en-US" sz="1200" dirty="0">
                <a:latin typeface="Arial" panose="020B0604020202020204" pitchFamily="34" charset="0"/>
              </a:rPr>
              <a:t>Brainstorm to generate all activities you can think of that will have to be done.</a:t>
            </a:r>
          </a:p>
          <a:p>
            <a:r>
              <a:rPr lang="en-GB" altLang="en-US" sz="1200" dirty="0">
                <a:latin typeface="Arial" panose="020B0604020202020204" pitchFamily="34" charset="0"/>
              </a:rPr>
              <a:t>Then group them into categories</a:t>
            </a:r>
          </a:p>
          <a:p>
            <a:pPr>
              <a:lnSpc>
                <a:spcPct val="90000"/>
              </a:lnSpc>
            </a:pPr>
            <a:br>
              <a:rPr lang="en-GB" altLang="en-US" sz="2400" b="1" dirty="0">
                <a:latin typeface="Arial" panose="020B0604020202020204" pitchFamily="34" charset="0"/>
              </a:rPr>
            </a:br>
            <a:r>
              <a:rPr lang="en-GB" altLang="en-US" sz="2400" b="1" dirty="0">
                <a:latin typeface="Arial" panose="020B0604020202020204" pitchFamily="34" charset="0"/>
              </a:rPr>
              <a:t>Brainstorm</a:t>
            </a:r>
            <a:r>
              <a:rPr lang="en-GB" altLang="en-US" sz="2400" dirty="0">
                <a:latin typeface="Arial" panose="020B0604020202020204" pitchFamily="34" charset="0"/>
              </a:rPr>
              <a:t> and write any and all </a:t>
            </a:r>
            <a:r>
              <a:rPr lang="en-GB" altLang="en-US" sz="2400" b="1" dirty="0">
                <a:latin typeface="Arial" panose="020B0604020202020204" pitchFamily="34" charset="0"/>
              </a:rPr>
              <a:t>activities</a:t>
            </a:r>
            <a:r>
              <a:rPr lang="en-GB" altLang="en-US" sz="2400" dirty="0">
                <a:latin typeface="Arial" panose="020B0604020202020204" pitchFamily="34" charset="0"/>
              </a:rPr>
              <a:t> that you think need to be performed for your group project on post-it notes or small cards.</a:t>
            </a:r>
          </a:p>
          <a:p>
            <a:pPr>
              <a:lnSpc>
                <a:spcPct val="90000"/>
              </a:lnSpc>
              <a:buFontTx/>
              <a:buNone/>
            </a:pPr>
            <a:br>
              <a:rPr lang="en-GB" altLang="en-US" sz="2400" dirty="0">
                <a:latin typeface="Arial" panose="020B0604020202020204" pitchFamily="34" charset="0"/>
              </a:rPr>
            </a:br>
            <a:r>
              <a:rPr lang="en-GB" altLang="en-US" sz="2400" dirty="0">
                <a:latin typeface="Arial" panose="020B0604020202020204" pitchFamily="34" charset="0"/>
              </a:rPr>
              <a:t>Do not worry about overlap or level of detail at this stage.</a:t>
            </a:r>
          </a:p>
          <a:p>
            <a:pPr>
              <a:lnSpc>
                <a:spcPct val="90000"/>
              </a:lnSpc>
              <a:buFontTx/>
              <a:buNone/>
            </a:pPr>
            <a:r>
              <a:rPr lang="en-GB" altLang="en-US" sz="2000" dirty="0">
                <a:latin typeface="Arial" panose="020B0604020202020204" pitchFamily="34" charset="0"/>
              </a:rPr>
              <a:t>Do not discuss task wording or details</a:t>
            </a:r>
          </a:p>
          <a:p>
            <a:pPr>
              <a:lnSpc>
                <a:spcPct val="90000"/>
              </a:lnSpc>
              <a:buFontTx/>
              <a:buNone/>
            </a:pPr>
            <a:r>
              <a:rPr lang="en-GB" altLang="en-US" sz="2000" dirty="0">
                <a:latin typeface="Arial" panose="020B0604020202020204" pitchFamily="34" charset="0"/>
              </a:rPr>
              <a:t>Write everything down</a:t>
            </a:r>
          </a:p>
          <a:p>
            <a:pPr>
              <a:lnSpc>
                <a:spcPct val="90000"/>
              </a:lnSpc>
              <a:buFontTx/>
              <a:buNone/>
            </a:pPr>
            <a:endParaRPr lang="en-GB" altLang="en-US" sz="2000" dirty="0">
              <a:latin typeface="Arial" panose="020B0604020202020204" pitchFamily="34" charset="0"/>
            </a:endParaRPr>
          </a:p>
          <a:p>
            <a:pPr>
              <a:lnSpc>
                <a:spcPct val="90000"/>
              </a:lnSpc>
            </a:pPr>
            <a:r>
              <a:rPr lang="en-GB" altLang="en-US" dirty="0">
                <a:latin typeface="Arial" panose="020B0604020202020204" pitchFamily="34" charset="0"/>
              </a:rPr>
              <a:t>Study the post-its or cards and group the activities into a few major categories with common characteristics.</a:t>
            </a:r>
          </a:p>
          <a:p>
            <a:pPr>
              <a:lnSpc>
                <a:spcPct val="90000"/>
              </a:lnSpc>
            </a:pPr>
            <a:r>
              <a:rPr lang="en-GB" altLang="en-US" dirty="0">
                <a:latin typeface="Arial" panose="020B0604020202020204" pitchFamily="34" charset="0"/>
              </a:rPr>
              <a:t>These will be your sub- deliverables (elements)</a:t>
            </a:r>
          </a:p>
          <a:p>
            <a:pPr>
              <a:lnSpc>
                <a:spcPct val="90000"/>
              </a:lnSpc>
            </a:pPr>
            <a:r>
              <a:rPr lang="en-GB" altLang="en-US" dirty="0">
                <a:latin typeface="Arial" panose="020B0604020202020204" pitchFamily="34" charset="0"/>
              </a:rPr>
              <a:t>Can any activities within an element be grouped into a number of subtasks?</a:t>
            </a:r>
          </a:p>
          <a:p>
            <a:pPr>
              <a:lnSpc>
                <a:spcPct val="90000"/>
              </a:lnSpc>
            </a:pPr>
            <a:r>
              <a:rPr lang="en-GB" altLang="en-US" dirty="0">
                <a:latin typeface="Arial" panose="020B0604020202020204" pitchFamily="34" charset="0"/>
              </a:rPr>
              <a:t>Note this process is sometimes referred to as the </a:t>
            </a:r>
            <a:r>
              <a:rPr lang="en-GB" altLang="en-US" dirty="0">
                <a:solidFill>
                  <a:srgbClr val="FF0000"/>
                </a:solidFill>
                <a:latin typeface="Arial" panose="020B0604020202020204" pitchFamily="34" charset="0"/>
              </a:rPr>
              <a:t>Crawford Slip method</a:t>
            </a:r>
            <a:r>
              <a:rPr lang="en-GB" altLang="en-US" dirty="0">
                <a:latin typeface="Arial" panose="020B0604020202020204" pitchFamily="34" charset="0"/>
              </a:rPr>
              <a:t>.</a:t>
            </a:r>
          </a:p>
          <a:p>
            <a:pPr>
              <a:lnSpc>
                <a:spcPct val="90000"/>
              </a:lnSpc>
            </a:pPr>
            <a:endParaRPr lang="en-GB" altLang="en-US" dirty="0">
              <a:latin typeface="Arial" panose="020B0604020202020204" pitchFamily="34" charset="0"/>
            </a:endParaRPr>
          </a:p>
          <a:p>
            <a:pPr>
              <a:buFontTx/>
              <a:buNone/>
            </a:pPr>
            <a:r>
              <a:rPr lang="en-GB" altLang="en-US" b="1" dirty="0">
                <a:latin typeface="Arial" panose="020B0604020202020204" pitchFamily="34" charset="0"/>
              </a:rPr>
              <a:t>Method 2 - </a:t>
            </a:r>
            <a:r>
              <a:rPr lang="en-GB" altLang="en-US" b="1" dirty="0">
                <a:solidFill>
                  <a:srgbClr val="FF9900"/>
                </a:solidFill>
                <a:latin typeface="Arial" panose="020B0604020202020204" pitchFamily="34" charset="0"/>
              </a:rPr>
              <a:t>Top-down approach</a:t>
            </a:r>
            <a:endParaRPr lang="en-GB" altLang="en-US" dirty="0">
              <a:solidFill>
                <a:srgbClr val="FF9900"/>
              </a:solidFill>
              <a:latin typeface="Arial" panose="020B0604020202020204" pitchFamily="34" charset="0"/>
            </a:endParaRPr>
          </a:p>
          <a:p>
            <a:r>
              <a:rPr lang="en-GB" altLang="en-US" dirty="0">
                <a:latin typeface="Arial" panose="020B0604020202020204" pitchFamily="34" charset="0"/>
              </a:rPr>
              <a:t>Better suited to projects with which you or others are familiar</a:t>
            </a:r>
          </a:p>
          <a:p>
            <a:r>
              <a:rPr lang="en-GB" altLang="en-US" dirty="0">
                <a:latin typeface="Arial" panose="020B0604020202020204" pitchFamily="34" charset="0"/>
              </a:rPr>
              <a:t>Start at the top level (the finished project) and systematically develop increasing levels of detail for all activities</a:t>
            </a:r>
          </a:p>
          <a:p>
            <a:pPr>
              <a:lnSpc>
                <a:spcPct val="90000"/>
              </a:lnSpc>
            </a:pPr>
            <a:endParaRPr lang="en-GB" altLang="en-US" b="1" dirty="0">
              <a:latin typeface="Arial" panose="020B0604020202020204" pitchFamily="34" charset="0"/>
            </a:endParaRPr>
          </a:p>
          <a:p>
            <a:r>
              <a:rPr lang="en-GB" altLang="en-US" dirty="0">
                <a:latin typeface="Arial" panose="020B0604020202020204" pitchFamily="34" charset="0"/>
              </a:rPr>
              <a:t>Consider the finished project outcome</a:t>
            </a:r>
          </a:p>
          <a:p>
            <a:r>
              <a:rPr lang="en-GB" altLang="en-US" dirty="0">
                <a:latin typeface="Arial" panose="020B0604020202020204" pitchFamily="34" charset="0"/>
              </a:rPr>
              <a:t>Use a top-down approach to determine any activities that are required and ensure none have been missed</a:t>
            </a:r>
          </a:p>
          <a:p>
            <a:r>
              <a:rPr lang="en-GB" altLang="en-US" dirty="0">
                <a:latin typeface="Arial" panose="020B0604020202020204" pitchFamily="34" charset="0"/>
              </a:rPr>
              <a:t>Divide them in sub headings </a:t>
            </a:r>
          </a:p>
          <a:p>
            <a:pPr>
              <a:lnSpc>
                <a:spcPct val="90000"/>
              </a:lnSpc>
            </a:pPr>
            <a:endParaRPr lang="en-GB" altLang="en-US" b="1" dirty="0">
              <a:latin typeface="Arial" panose="020B0604020202020204" pitchFamily="34" charset="0"/>
            </a:endParaRPr>
          </a:p>
          <a:p>
            <a:pPr>
              <a:lnSpc>
                <a:spcPct val="90000"/>
              </a:lnSpc>
              <a:buFontTx/>
              <a:buNone/>
            </a:pPr>
            <a:endParaRPr lang="en-GB" altLang="en-US" sz="2000" dirty="0">
              <a:latin typeface="Arial" panose="020B0604020202020204" pitchFamily="34" charset="0"/>
            </a:endParaRPr>
          </a:p>
          <a:p>
            <a:pPr lvl="1">
              <a:lnSpc>
                <a:spcPct val="90000"/>
              </a:lnSpc>
            </a:pPr>
            <a:endParaRPr lang="en-GB" altLang="en-US" sz="2000" dirty="0">
              <a:latin typeface="Arial" panose="020B0604020202020204" pitchFamily="34" charset="0"/>
            </a:endParaRPr>
          </a:p>
          <a:p>
            <a:pPr lvl="1">
              <a:lnSpc>
                <a:spcPct val="90000"/>
              </a:lnSpc>
            </a:pPr>
            <a:endParaRPr lang="en-GB" altLang="en-US" sz="2000" dirty="0">
              <a:latin typeface="Arial" panose="020B0604020202020204" pitchFamily="34" charset="0"/>
            </a:endParaRPr>
          </a:p>
          <a:p>
            <a:endParaRPr lang="en-GB" altLang="en-US" sz="1200" dirty="0">
              <a:latin typeface="Arial" panose="020B0604020202020204" pitchFamily="34" charset="0"/>
            </a:endParaRPr>
          </a:p>
          <a:p>
            <a:endParaRPr lang="en-GB"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6</a:t>
            </a:fld>
            <a:endParaRPr lang="en-US"/>
          </a:p>
        </p:txBody>
      </p:sp>
    </p:spTree>
    <p:extLst>
      <p:ext uri="{BB962C8B-B14F-4D97-AF65-F5344CB8AC3E}">
        <p14:creationId xmlns:p14="http://schemas.microsoft.com/office/powerpoint/2010/main" val="1835409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WBS example</a:t>
            </a:r>
          </a:p>
        </p:txBody>
      </p:sp>
      <p:sp>
        <p:nvSpPr>
          <p:cNvPr id="4" name="Slide Number Placeholder 3"/>
          <p:cNvSpPr>
            <a:spLocks noGrp="1"/>
          </p:cNvSpPr>
          <p:nvPr>
            <p:ph type="sldNum" sz="quarter" idx="5"/>
          </p:nvPr>
        </p:nvSpPr>
        <p:spPr/>
        <p:txBody>
          <a:bodyPr/>
          <a:lstStyle/>
          <a:p>
            <a:fld id="{166B352B-CE58-8244-A246-7FE01DB8FCC2}" type="slidenum">
              <a:rPr lang="en-US" smtClean="0"/>
              <a:t>7</a:t>
            </a:fld>
            <a:endParaRPr lang="en-US"/>
          </a:p>
        </p:txBody>
      </p:sp>
    </p:spTree>
    <p:extLst>
      <p:ext uri="{BB962C8B-B14F-4D97-AF65-F5344CB8AC3E}">
        <p14:creationId xmlns:p14="http://schemas.microsoft.com/office/powerpoint/2010/main" val="6494556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Project starting at top keeping in mind the Over</a:t>
            </a:r>
            <a:r>
              <a:rPr lang="en-US" altLang="en-US" baseline="0" dirty="0"/>
              <a:t> all project aims/ objectives</a:t>
            </a:r>
          </a:p>
          <a:p>
            <a:r>
              <a:rPr lang="en-US" altLang="en-US" baseline="0" dirty="0"/>
              <a:t>Clarifying goals and milestones in achieving the deliverables by Planning detail activities/ resources, it’s a map through your complicated project giving clarity in how to achieve every aspect of your project</a:t>
            </a:r>
          </a:p>
          <a:p>
            <a:r>
              <a:rPr lang="en-US" altLang="en-US" baseline="0" dirty="0"/>
              <a:t>By breaking the work into deliverables and then cerate sub- deliverable which is then broken down to tasks showing how the are all interrelated and interdepended.</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8</a:t>
            </a:fld>
            <a:endParaRPr lang="en-US"/>
          </a:p>
        </p:txBody>
      </p:sp>
    </p:spTree>
    <p:extLst>
      <p:ext uri="{BB962C8B-B14F-4D97-AF65-F5344CB8AC3E}">
        <p14:creationId xmlns:p14="http://schemas.microsoft.com/office/powerpoint/2010/main" val="12813936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hierarchy of all the products to be produced during a plan.</a:t>
            </a:r>
          </a:p>
          <a:p>
            <a:r>
              <a:rPr lang="en-US" dirty="0"/>
              <a:t>The objectives of a PBS are:</a:t>
            </a:r>
            <a:br>
              <a:rPr lang="en-US" dirty="0"/>
            </a:br>
            <a:r>
              <a:rPr lang="en-US" dirty="0"/>
              <a:t>To identify those products that need to be created or obtained by planned work</a:t>
            </a:r>
            <a:br>
              <a:rPr lang="en-US" dirty="0"/>
            </a:br>
            <a:r>
              <a:rPr lang="en-US" dirty="0"/>
              <a:t>Identify additional products required to build/obtain required for supporting the final product/outcome</a:t>
            </a:r>
          </a:p>
          <a:p>
            <a:r>
              <a:rPr lang="en-US" dirty="0"/>
              <a:t>Build a consensus on the best product groupings that should be used to generate ideas on what products should be created, purchased or otherwise sourced.</a:t>
            </a:r>
          </a:p>
          <a:p>
            <a:pPr marL="0" marR="0" lvl="0" indent="0" algn="l" defTabSz="914400" rtl="0" eaLnBrk="1" fontAlgn="auto" latinLnBrk="0" hangingPunct="1">
              <a:lnSpc>
                <a:spcPct val="100000"/>
              </a:lnSpc>
              <a:spcBef>
                <a:spcPts val="0"/>
              </a:spcBef>
              <a:spcAft>
                <a:spcPts val="0"/>
              </a:spcAft>
              <a:buClrTx/>
              <a:buSzTx/>
              <a:buFontTx/>
              <a:buNone/>
              <a:tabLst/>
              <a:defRPr/>
            </a:pPr>
            <a:br>
              <a:rPr lang="en-US" b="0" dirty="0"/>
            </a:br>
            <a:r>
              <a:rPr lang="en-US" b="0" dirty="0"/>
              <a:t>The products in a plan include not only those that will be developed within the plan but any ‘products’ external to the project that are required as input to the work identified in the plan.</a:t>
            </a:r>
            <a:endParaRPr lang="en-US" dirty="0"/>
          </a:p>
          <a:p>
            <a:endParaRPr lang="en-US" dirty="0"/>
          </a:p>
          <a:p>
            <a:r>
              <a:rPr lang="en-US" dirty="0"/>
              <a:t>If a product is detailed fully in the PBS there should be a match between the composition content of its </a:t>
            </a:r>
            <a:r>
              <a:rPr lang="en-US" b="1" dirty="0"/>
              <a:t>Product Description</a:t>
            </a:r>
            <a:r>
              <a:rPr lang="en-US" b="0" dirty="0"/>
              <a:t>  and the breakdown </a:t>
            </a:r>
            <a:r>
              <a:rPr lang="en-US" b="0" dirty="0" err="1"/>
              <a:t>ofthat</a:t>
            </a:r>
            <a:r>
              <a:rPr lang="en-US" b="0" dirty="0"/>
              <a:t> product in the PBS.</a:t>
            </a:r>
          </a:p>
          <a:p>
            <a:br>
              <a:rPr lang="en-US" b="0" dirty="0"/>
            </a:br>
            <a:r>
              <a:rPr lang="en-US" b="0" dirty="0"/>
              <a:t>Bear in mind delivery of external products is a dependency and therefore represents a </a:t>
            </a:r>
            <a:r>
              <a:rPr lang="en-US" b="1" dirty="0"/>
              <a:t>risk.</a:t>
            </a:r>
            <a:endParaRPr lang="en-US" b="0" dirty="0"/>
          </a:p>
          <a:p>
            <a:endParaRPr lang="en-US" b="0" dirty="0"/>
          </a:p>
          <a:p>
            <a:r>
              <a:rPr lang="en-GB" sz="1200" kern="1200" dirty="0">
                <a:solidFill>
                  <a:schemeClr val="tx1"/>
                </a:solidFill>
                <a:effectLst/>
                <a:latin typeface="+mn-lt"/>
                <a:ea typeface="+mn-ea"/>
                <a:cs typeface="+mn-cs"/>
              </a:rPr>
              <a:t>Higher level products must be completely defined by the lower level products to which they are attached.</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unnecessary to break a product down into only one simple product.</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Arrows should not be used in a product breakdown structure. There is no sequence implied in the positioning of products in the diagram.</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Branches in a product breakdown structure should not join up again lower down in the hierarchy.</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Product descriptions should be written as soon as possible after the need for the product has been identified. Initially this may only be a skeleton with little more than the title and identifier as information but will be refined and amended as the product becomes better understood and they later planning steps are done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Key criteria</a:t>
            </a:r>
          </a:p>
          <a:p>
            <a:r>
              <a:rPr lang="en-GB" sz="1200" kern="1200" dirty="0">
                <a:solidFill>
                  <a:schemeClr val="tx1"/>
                </a:solidFill>
                <a:effectLst/>
                <a:latin typeface="+mn-lt"/>
                <a:ea typeface="+mn-ea"/>
                <a:cs typeface="+mn-cs"/>
              </a:rPr>
              <a:t>Are the products clearly and unambiguously defined</a:t>
            </a:r>
          </a:p>
          <a:p>
            <a:r>
              <a:rPr lang="en-GB" sz="1200" kern="1200" dirty="0">
                <a:solidFill>
                  <a:schemeClr val="tx1"/>
                </a:solidFill>
                <a:effectLst/>
                <a:latin typeface="+mn-lt"/>
                <a:ea typeface="+mn-ea"/>
                <a:cs typeface="+mn-cs"/>
              </a:rPr>
              <a:t>Have all types of quality checks for the products been specified i.e. ones that will check that the quality criteria have been met</a:t>
            </a:r>
          </a:p>
          <a:p>
            <a:r>
              <a:rPr lang="en-GB" sz="1200" kern="1200" dirty="0">
                <a:solidFill>
                  <a:schemeClr val="tx1"/>
                </a:solidFill>
                <a:effectLst/>
                <a:latin typeface="+mn-lt"/>
                <a:ea typeface="+mn-ea"/>
                <a:cs typeface="+mn-cs"/>
              </a:rPr>
              <a:t>Where there are conflicting customer and supplier standards has a sensible agreement or compromise been reached</a:t>
            </a:r>
          </a:p>
          <a:p>
            <a:r>
              <a:rPr lang="en-GB" sz="1200" kern="1200" dirty="0">
                <a:solidFill>
                  <a:schemeClr val="tx1"/>
                </a:solidFill>
                <a:effectLst/>
                <a:latin typeface="+mn-lt"/>
                <a:ea typeface="+mn-ea"/>
                <a:cs typeface="+mn-cs"/>
              </a:rPr>
              <a:t>Does the user or customer want any specific standards used</a:t>
            </a:r>
          </a:p>
          <a:p>
            <a:r>
              <a:rPr lang="en-GB" sz="1200" kern="1200" dirty="0">
                <a:solidFill>
                  <a:schemeClr val="tx1"/>
                </a:solidFill>
                <a:effectLst/>
                <a:latin typeface="+mn-lt"/>
                <a:ea typeface="+mn-ea"/>
                <a:cs typeface="+mn-cs"/>
              </a:rPr>
              <a:t>Have the right people been involved in writing each product description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Hints and tips</a:t>
            </a:r>
          </a:p>
          <a:p>
            <a:r>
              <a:rPr lang="en-GB" sz="1200" kern="1200" dirty="0">
                <a:solidFill>
                  <a:schemeClr val="tx1"/>
                </a:solidFill>
                <a:effectLst/>
                <a:latin typeface="+mn-lt"/>
                <a:ea typeface="+mn-ea"/>
                <a:cs typeface="+mn-cs"/>
              </a:rPr>
              <a:t>Write down the purpose and composition in a product description helps clarify how much work is needed to create product. This is helpful in estimation</a:t>
            </a:r>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essential to involve the use of a customer in writing product descriptions, defining quality criteria and deciding how the product can be checked against his criteria</a:t>
            </a:r>
          </a:p>
          <a:p>
            <a:br>
              <a:rPr lang="en-GB" sz="1200" b="1"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And finally…</a:t>
            </a:r>
          </a:p>
          <a:p>
            <a:r>
              <a:rPr lang="en-GB" sz="1200" kern="1200" dirty="0">
                <a:solidFill>
                  <a:schemeClr val="tx1"/>
                </a:solidFill>
                <a:effectLst/>
                <a:latin typeface="+mn-lt"/>
                <a:ea typeface="+mn-ea"/>
                <a:cs typeface="+mn-cs"/>
              </a:rPr>
              <a:t>Test the setting of quality criteria by asking, how will I know when work on this product is finish as opposed to stopped?</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9</a:t>
            </a:fld>
            <a:endParaRPr lang="en-US"/>
          </a:p>
        </p:txBody>
      </p:sp>
    </p:spTree>
    <p:extLst>
      <p:ext uri="{BB962C8B-B14F-4D97-AF65-F5344CB8AC3E}">
        <p14:creationId xmlns:p14="http://schemas.microsoft.com/office/powerpoint/2010/main" val="2039458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defRPr/>
            </a:pPr>
            <a:r>
              <a:rPr lang="en-US" sz="1200" dirty="0"/>
              <a:t>This simple PFD shows one possible logical sequence of choosing a venue.</a:t>
            </a:r>
          </a:p>
          <a:p>
            <a:pPr>
              <a:lnSpc>
                <a:spcPct val="80000"/>
              </a:lnSpc>
              <a:spcBef>
                <a:spcPct val="50000"/>
              </a:spcBef>
              <a:defRPr/>
            </a:pPr>
            <a:r>
              <a:rPr lang="en-US" sz="1200" dirty="0"/>
              <a:t>First is produced a list of all the possible venues (‘</a:t>
            </a:r>
            <a:r>
              <a:rPr lang="en-US" sz="1200" i="1" dirty="0">
                <a:solidFill>
                  <a:srgbClr val="CC0000"/>
                </a:solidFill>
              </a:rPr>
              <a:t>long list</a:t>
            </a:r>
            <a:r>
              <a:rPr lang="en-US" sz="1200" dirty="0"/>
              <a:t>’).  Each of those is then asked to say how much they will charge.  ‘</a:t>
            </a:r>
            <a:r>
              <a:rPr lang="en-US" sz="1200" i="1" dirty="0">
                <a:solidFill>
                  <a:srgbClr val="CC0000"/>
                </a:solidFill>
              </a:rPr>
              <a:t>Fees &amp; charges</a:t>
            </a:r>
            <a:r>
              <a:rPr lang="en-US" sz="1200" dirty="0"/>
              <a:t>’ is an external product because the project requests it, but doesn’t produce it.</a:t>
            </a:r>
          </a:p>
          <a:p>
            <a:pPr>
              <a:lnSpc>
                <a:spcPct val="80000"/>
              </a:lnSpc>
              <a:spcBef>
                <a:spcPct val="50000"/>
              </a:spcBef>
              <a:defRPr/>
            </a:pPr>
            <a:r>
              <a:rPr lang="en-US" sz="1200" dirty="0"/>
              <a:t>The long list, the charge details and the available </a:t>
            </a:r>
            <a:r>
              <a:rPr lang="en-US" sz="1200" i="1" dirty="0">
                <a:solidFill>
                  <a:srgbClr val="CC0000"/>
                </a:solidFill>
                <a:effectLst>
                  <a:outerShdw blurRad="38100" dist="38100" dir="2700000" algn="tl">
                    <a:srgbClr val="000000"/>
                  </a:outerShdw>
                </a:effectLst>
              </a:rPr>
              <a:t>budget</a:t>
            </a:r>
            <a:r>
              <a:rPr lang="en-US" sz="1200" i="1" dirty="0">
                <a:solidFill>
                  <a:srgbClr val="CC0000"/>
                </a:solidFill>
              </a:rPr>
              <a:t> </a:t>
            </a:r>
            <a:r>
              <a:rPr lang="en-US" sz="1200" dirty="0"/>
              <a:t>(which is set by someone outside the project) are then used to create a </a:t>
            </a:r>
            <a:r>
              <a:rPr lang="en-US" sz="1200" i="1" dirty="0">
                <a:solidFill>
                  <a:srgbClr val="CC0000"/>
                </a:solidFill>
              </a:rPr>
              <a:t>shortlist of venues</a:t>
            </a:r>
            <a:r>
              <a:rPr lang="en-US" sz="1200" dirty="0"/>
              <a:t> - those that can be afforded.</a:t>
            </a:r>
          </a:p>
          <a:p>
            <a:pPr>
              <a:spcBef>
                <a:spcPct val="50000"/>
              </a:spcBef>
              <a:defRPr/>
            </a:pPr>
            <a:r>
              <a:rPr lang="en-US" sz="1200" dirty="0"/>
              <a:t>The shortlisted venues are then asked their </a:t>
            </a:r>
            <a:r>
              <a:rPr lang="en-US" sz="1200" i="1" dirty="0">
                <a:solidFill>
                  <a:srgbClr val="CC0000"/>
                </a:solidFill>
              </a:rPr>
              <a:t>availability</a:t>
            </a:r>
            <a:r>
              <a:rPr lang="en-US" sz="1200" dirty="0"/>
              <a:t> and that information compared to the required date to make the final selection (‘</a:t>
            </a:r>
            <a:r>
              <a:rPr lang="en-US" sz="1200" i="1" dirty="0">
                <a:solidFill>
                  <a:srgbClr val="CC0000"/>
                </a:solidFill>
              </a:rPr>
              <a:t>chosen venue</a:t>
            </a:r>
            <a:r>
              <a:rPr lang="en-US" sz="1200" dirty="0"/>
              <a:t>’).</a:t>
            </a:r>
          </a:p>
          <a:p>
            <a:pPr>
              <a:spcBef>
                <a:spcPct val="50000"/>
              </a:spcBef>
              <a:defRPr/>
            </a:pPr>
            <a:endParaRPr lang="en-US" sz="1200" dirty="0"/>
          </a:p>
          <a:p>
            <a:pPr>
              <a:spcBef>
                <a:spcPct val="50000"/>
              </a:spcBef>
              <a:defRPr/>
            </a:pPr>
            <a:r>
              <a:rPr lang="en-GB" sz="1200" b="0" i="0" kern="1200" dirty="0">
                <a:solidFill>
                  <a:schemeClr val="tx1"/>
                </a:solidFill>
                <a:effectLst/>
                <a:latin typeface="+mn-lt"/>
                <a:ea typeface="+mn-ea"/>
                <a:cs typeface="+mn-cs"/>
              </a:rPr>
              <a:t>A common mistake at this stage is to give the product flow diagram a timescale. This comes later in the planning process. Therefore, 2 products appearing next to each other (for example, Date and Availability) does not mean that they will be delivered at the same time. Indeed, the words "at the same time" should be avoided when discussing a product flow diagram. This allows the project to be discussed without preconceived and unsupported constraints, and matters relating</a:t>
            </a:r>
            <a:endParaRPr lang="en-US" sz="1200"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11</a:t>
            </a:fld>
            <a:endParaRPr lang="en-US"/>
          </a:p>
        </p:txBody>
      </p:sp>
    </p:spTree>
    <p:extLst>
      <p:ext uri="{BB962C8B-B14F-4D97-AF65-F5344CB8AC3E}">
        <p14:creationId xmlns:p14="http://schemas.microsoft.com/office/powerpoint/2010/main" val="13267709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product description is a description of the products purpose, composition, derivation and quality criteria. It is produced at planning time, as soon as possible after the need for the product is identified.</a:t>
            </a:r>
          </a:p>
          <a:p>
            <a:endParaRPr lang="en-US" dirty="0"/>
          </a:p>
          <a:p>
            <a:r>
              <a:rPr lang="en-GB" sz="1200" kern="1200" dirty="0">
                <a:solidFill>
                  <a:schemeClr val="tx1"/>
                </a:solidFill>
                <a:effectLst/>
                <a:latin typeface="+mn-lt"/>
                <a:ea typeface="+mn-ea"/>
                <a:cs typeface="+mn-cs"/>
              </a:rPr>
              <a:t>Product-based planning should begin with writing a product description for the final product of the project. It is also recommended that product descriptions are written to each significant simple product and each integration product on the product breakdown structure. Product descriptions should be written as soon as possible after the need for the product has been identified. Initially, this may only be a skeleton with little more than the title and identifier as information but it will be refined and amended as the product becomes better understood and later planning steps completed. </a:t>
            </a:r>
            <a:br>
              <a:rPr lang="en-GB" sz="1200" kern="1200" dirty="0">
                <a:solidFill>
                  <a:schemeClr val="tx1"/>
                </a:solidFill>
                <a:effectLst/>
                <a:latin typeface="+mn-lt"/>
                <a:ea typeface="+mn-ea"/>
                <a:cs typeface="+mn-cs"/>
              </a:rPr>
            </a:br>
            <a:endParaRPr lang="en-GB" sz="1200" b="1"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Key criteria</a:t>
            </a:r>
          </a:p>
          <a:p>
            <a:r>
              <a:rPr lang="en-GB" sz="1200" kern="1200" dirty="0">
                <a:solidFill>
                  <a:schemeClr val="tx1"/>
                </a:solidFill>
                <a:effectLst/>
                <a:latin typeface="+mn-lt"/>
                <a:ea typeface="+mn-ea"/>
                <a:cs typeface="+mn-cs"/>
              </a:rPr>
              <a:t>Are product is clearly defined</a:t>
            </a:r>
          </a:p>
          <a:p>
            <a:r>
              <a:rPr lang="en-GB" sz="1200" kern="1200" dirty="0">
                <a:solidFill>
                  <a:schemeClr val="tx1"/>
                </a:solidFill>
                <a:effectLst/>
                <a:latin typeface="+mn-lt"/>
                <a:ea typeface="+mn-ea"/>
                <a:cs typeface="+mn-cs"/>
              </a:rPr>
              <a:t>Have all types of quality checks for the products been specified</a:t>
            </a:r>
          </a:p>
          <a:p>
            <a:r>
              <a:rPr lang="en-GB" sz="1200" kern="1200" dirty="0">
                <a:solidFill>
                  <a:schemeClr val="tx1"/>
                </a:solidFill>
                <a:effectLst/>
                <a:latin typeface="+mn-lt"/>
                <a:ea typeface="+mn-ea"/>
                <a:cs typeface="+mn-cs"/>
              </a:rPr>
              <a:t>Where there are conflicting customer and supplier standard has agreement or compromise reached our specific standards used</a:t>
            </a:r>
          </a:p>
          <a:p>
            <a:r>
              <a:rPr lang="en-GB" sz="1200" kern="1200" dirty="0">
                <a:solidFill>
                  <a:schemeClr val="tx1"/>
                </a:solidFill>
                <a:effectLst/>
                <a:latin typeface="+mn-lt"/>
                <a:ea typeface="+mn-ea"/>
                <a:cs typeface="+mn-cs"/>
              </a:rPr>
              <a:t>Are there suitable checklists available to help check the products</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12</a:t>
            </a:fld>
            <a:endParaRPr lang="en-US"/>
          </a:p>
        </p:txBody>
      </p:sp>
    </p:spTree>
    <p:extLst>
      <p:ext uri="{BB962C8B-B14F-4D97-AF65-F5344CB8AC3E}">
        <p14:creationId xmlns:p14="http://schemas.microsoft.com/office/powerpoint/2010/main" val="34105818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defRPr/>
            </a:pPr>
            <a:r>
              <a:rPr lang="en-GB" sz="1200" dirty="0">
                <a:latin typeface="Arial" panose="020B0604020202020204" pitchFamily="34" charset="0"/>
                <a:cs typeface="Arial" panose="020B0604020202020204" pitchFamily="34" charset="0"/>
              </a:rPr>
              <a:t>What the various elements of the project are</a:t>
            </a:r>
          </a:p>
          <a:p>
            <a:pPr marL="0" indent="0">
              <a:buFont typeface="Arial" pitchFamily="34" charset="0"/>
              <a:buNone/>
              <a:defRPr/>
            </a:pPr>
            <a:endParaRPr lang="en-GB" sz="2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How the necessary work is distributed between the elements of the project</a:t>
            </a:r>
          </a:p>
          <a:p>
            <a:pPr marL="0" indent="0">
              <a:buFont typeface="Arial" pitchFamily="34" charset="0"/>
              <a:buNone/>
              <a:defRPr/>
            </a:pPr>
            <a:endParaRPr lang="en-GB" sz="8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How the cost or budget is distributed between the elements of the project</a:t>
            </a:r>
          </a:p>
          <a:p>
            <a:pPr marL="0" indent="0">
              <a:buFont typeface="Arial" pitchFamily="34" charset="0"/>
              <a:buNone/>
              <a:defRPr/>
            </a:pPr>
            <a:endParaRPr lang="en-GB" sz="8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How the larger elements of the project are subdivided into smaller ones</a:t>
            </a:r>
          </a:p>
          <a:p>
            <a:pPr marL="0" indent="0">
              <a:buFont typeface="Arial" pitchFamily="34" charset="0"/>
              <a:buNone/>
              <a:defRPr/>
            </a:pPr>
            <a:endParaRPr lang="en-GB" sz="800" dirty="0">
              <a:latin typeface="Arial" panose="020B0604020202020204" pitchFamily="34" charset="0"/>
              <a:cs typeface="Arial" panose="020B0604020202020204" pitchFamily="34" charset="0"/>
            </a:endParaRPr>
          </a:p>
          <a:p>
            <a:pPr marL="0" indent="0">
              <a:buFont typeface="Arial" pitchFamily="34" charset="0"/>
              <a:buNone/>
              <a:defRPr/>
            </a:pPr>
            <a:r>
              <a:rPr lang="en-GB" sz="1200" dirty="0">
                <a:latin typeface="Arial" panose="020B0604020202020204" pitchFamily="34" charset="0"/>
                <a:cs typeface="Arial" panose="020B0604020202020204" pitchFamily="34" charset="0"/>
              </a:rPr>
              <a:t>But it does not say anything about individual tasks or the order of execution.</a:t>
            </a:r>
          </a:p>
          <a:p>
            <a:pPr marL="0" indent="0">
              <a:buFont typeface="Arial" pitchFamily="34" charset="0"/>
              <a:buNone/>
              <a:defRPr/>
            </a:pPr>
            <a:endParaRPr lang="en-GB" sz="1200" dirty="0">
              <a:latin typeface="Arial" panose="020B0604020202020204" pitchFamily="34" charset="0"/>
              <a:cs typeface="Arial" panose="020B0604020202020204" pitchFamily="34" charset="0"/>
            </a:endParaRPr>
          </a:p>
          <a:p>
            <a:pPr>
              <a:spcBef>
                <a:spcPct val="0"/>
              </a:spcBef>
            </a:pPr>
            <a:r>
              <a:rPr lang="en-GB" b="1" dirty="0"/>
              <a:t>Is anyone familiar with this type of graphs? </a:t>
            </a:r>
            <a:endParaRPr lang="en-US" dirty="0"/>
          </a:p>
          <a:p>
            <a:pPr>
              <a:spcBef>
                <a:spcPct val="0"/>
              </a:spcBef>
            </a:pPr>
            <a:r>
              <a:rPr lang="en-GB" dirty="0"/>
              <a:t> </a:t>
            </a:r>
            <a:endParaRPr lang="en-US" dirty="0"/>
          </a:p>
          <a:p>
            <a:pPr>
              <a:spcBef>
                <a:spcPct val="0"/>
              </a:spcBef>
            </a:pPr>
            <a:r>
              <a:rPr lang="en-GB" b="1" dirty="0"/>
              <a:t>What is the purpose of the WBS?</a:t>
            </a:r>
            <a:endParaRPr lang="en-US" dirty="0"/>
          </a:p>
          <a:p>
            <a:pPr>
              <a:spcBef>
                <a:spcPct val="0"/>
              </a:spcBef>
            </a:pPr>
            <a:r>
              <a:rPr lang="en-GB" dirty="0"/>
              <a:t>To capture the work required to complete a project. You want to cluster the related task together, identify relationships and drill-down to most basic activities. </a:t>
            </a:r>
            <a:endParaRPr lang="en-US" dirty="0"/>
          </a:p>
          <a:p>
            <a:pPr>
              <a:spcBef>
                <a:spcPct val="0"/>
              </a:spcBef>
            </a:pPr>
            <a:r>
              <a:rPr lang="en-GB" dirty="0"/>
              <a:t> </a:t>
            </a:r>
            <a:endParaRPr lang="en-US" dirty="0"/>
          </a:p>
          <a:p>
            <a:pPr>
              <a:spcBef>
                <a:spcPct val="0"/>
              </a:spcBef>
            </a:pPr>
            <a:r>
              <a:rPr lang="en-GB" dirty="0"/>
              <a:t>You can use your mind map as the seeds for a WBS. You need to capture everything in WBS since it is the standard and everyone can read and understand. A mind map is a local capture of your knowledge. It is meant to be a creative tool and may not be very suitable as a knowledge distribution tool. </a:t>
            </a:r>
            <a:endParaRPr lang="en-US" dirty="0"/>
          </a:p>
          <a:p>
            <a:pPr>
              <a:spcBef>
                <a:spcPct val="0"/>
              </a:spcBef>
            </a:pPr>
            <a:r>
              <a:rPr lang="en-GB" dirty="0"/>
              <a:t> </a:t>
            </a:r>
            <a:endParaRPr lang="en-US" dirty="0"/>
          </a:p>
          <a:p>
            <a:pPr>
              <a:spcBef>
                <a:spcPct val="0"/>
              </a:spcBef>
            </a:pPr>
            <a:r>
              <a:rPr lang="en-GB" b="1" dirty="0"/>
              <a:t>What is a Work Package?</a:t>
            </a:r>
            <a:endParaRPr lang="en-US" dirty="0"/>
          </a:p>
          <a:p>
            <a:pPr>
              <a:spcBef>
                <a:spcPct val="0"/>
              </a:spcBef>
            </a:pPr>
            <a:r>
              <a:rPr lang="en-GB" dirty="0"/>
              <a:t>It is subset of a project that contains all the information in relation with this specific task. </a:t>
            </a:r>
            <a:endParaRPr lang="en-US" dirty="0"/>
          </a:p>
          <a:p>
            <a:pPr>
              <a:spcBef>
                <a:spcPct val="0"/>
              </a:spcBef>
            </a:pPr>
            <a:r>
              <a:rPr lang="en-GB" dirty="0"/>
              <a:t> </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13</a:t>
            </a:fld>
            <a:endParaRPr lang="en-US"/>
          </a:p>
        </p:txBody>
      </p:sp>
    </p:spTree>
    <p:extLst>
      <p:ext uri="{BB962C8B-B14F-4D97-AF65-F5344CB8AC3E}">
        <p14:creationId xmlns:p14="http://schemas.microsoft.com/office/powerpoint/2010/main" val="35228246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GB" dirty="0"/>
              <a:t>Remember this grand rule. What goes into the WPs, should get done and will get done. What’s left out, will not be done. You need to be realistic as well. Don’t jam huge content into a WP, hoping that no one will notice. Somebody has to do it after all. </a:t>
            </a:r>
          </a:p>
          <a:p>
            <a:pPr>
              <a:spcBef>
                <a:spcPct val="0"/>
              </a:spcBef>
            </a:pPr>
            <a:endParaRPr lang="en-GB" dirty="0"/>
          </a:p>
          <a:p>
            <a:pPr>
              <a:spcBef>
                <a:spcPct val="0"/>
              </a:spcBef>
            </a:pPr>
            <a:r>
              <a:rPr lang="en-GB" b="1" dirty="0"/>
              <a:t>What happens if you mix the risky and not-so-risky development tasks into one WP?</a:t>
            </a:r>
          </a:p>
          <a:p>
            <a:pPr>
              <a:spcBef>
                <a:spcPct val="0"/>
              </a:spcBef>
            </a:pPr>
            <a:r>
              <a:rPr lang="en-GB" dirty="0"/>
              <a:t>It is likely that the WP may get delayed, and along with it the non-risky material may not be done. In addition, you cant easily move to the next WP that depends on this WP and other WPs may suffer as a result.</a:t>
            </a:r>
          </a:p>
          <a:p>
            <a:pPr>
              <a:spcBef>
                <a:spcPct val="0"/>
              </a:spcBef>
            </a:pPr>
            <a:endParaRPr lang="en-GB" dirty="0"/>
          </a:p>
          <a:p>
            <a:pPr>
              <a:spcBef>
                <a:spcPct val="0"/>
              </a:spcBef>
            </a:pPr>
            <a:r>
              <a:rPr lang="en-GB" dirty="0"/>
              <a:t>As a project manager, its your job to balance the WPs and make sure that the critical paths are smoothed out and that the project as a whole can move forward and does not come to a halt because of one WP. </a:t>
            </a:r>
          </a:p>
          <a:p>
            <a:pPr>
              <a:spcBef>
                <a:spcPct val="0"/>
              </a:spcBef>
            </a:pPr>
            <a:endParaRPr lang="en-GB" dirty="0"/>
          </a:p>
          <a:p>
            <a:pPr>
              <a:spcBef>
                <a:spcPct val="0"/>
              </a:spcBef>
            </a:pPr>
            <a:r>
              <a:rPr lang="en-GB" b="1" dirty="0"/>
              <a:t>This requires critical path analysis, covered separately.</a:t>
            </a:r>
          </a:p>
          <a:p>
            <a:pPr>
              <a:spcBef>
                <a:spcPct val="0"/>
              </a:spcBef>
            </a:pPr>
            <a:endParaRPr lang="en-GB" dirty="0"/>
          </a:p>
          <a:p>
            <a:r>
              <a:rPr lang="en-US" altLang="en-US" dirty="0"/>
              <a:t>Six ways to check</a:t>
            </a:r>
            <a:r>
              <a:rPr lang="en-US" altLang="en-US" baseline="0" dirty="0"/>
              <a:t> your completeness of WBS</a:t>
            </a:r>
          </a:p>
          <a:p>
            <a:pPr marL="228600" indent="-228600">
              <a:buAutoNum type="arabicPeriod"/>
            </a:pPr>
            <a:r>
              <a:rPr lang="en-US" altLang="en-US" baseline="0" dirty="0"/>
              <a:t>Completion is measurable</a:t>
            </a:r>
          </a:p>
          <a:p>
            <a:pPr marL="228600" indent="-228600">
              <a:buAutoNum type="arabicPeriod"/>
            </a:pPr>
            <a:r>
              <a:rPr lang="en-US" altLang="en-US" baseline="0" dirty="0"/>
              <a:t>Start and end events clearly defined</a:t>
            </a:r>
          </a:p>
          <a:p>
            <a:pPr marL="228600" indent="-228600">
              <a:buAutoNum type="arabicPeriod"/>
            </a:pPr>
            <a:r>
              <a:rPr lang="en-US" altLang="en-US" baseline="0" dirty="0"/>
              <a:t>Activities are deliverable</a:t>
            </a:r>
          </a:p>
          <a:p>
            <a:pPr marL="228600" indent="-228600">
              <a:buAutoNum type="arabicPeriod"/>
            </a:pPr>
            <a:r>
              <a:rPr lang="en-US" altLang="en-US" baseline="0" dirty="0"/>
              <a:t>Time/ cost is estimated</a:t>
            </a:r>
          </a:p>
          <a:p>
            <a:pPr marL="228600" indent="-228600">
              <a:buAutoNum type="arabicPeriod"/>
            </a:pPr>
            <a:r>
              <a:rPr lang="en-US" altLang="en-US" baseline="0" dirty="0"/>
              <a:t>Activity durations are acceptable</a:t>
            </a:r>
          </a:p>
          <a:p>
            <a:pPr marL="228600" indent="-228600">
              <a:buAutoNum type="arabicPeriod"/>
            </a:pPr>
            <a:r>
              <a:rPr lang="en-US" altLang="en-US" baseline="0" dirty="0"/>
              <a:t>Work assignments are independent</a:t>
            </a:r>
            <a:endParaRPr lang="en-US" altLang="en-US" dirty="0"/>
          </a:p>
          <a:p>
            <a:pPr>
              <a:spcBef>
                <a:spcPct val="0"/>
              </a:spcBef>
            </a:pP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14</a:t>
            </a:fld>
            <a:endParaRPr lang="en-US"/>
          </a:p>
        </p:txBody>
      </p:sp>
    </p:spTree>
    <p:extLst>
      <p:ext uri="{BB962C8B-B14F-4D97-AF65-F5344CB8AC3E}">
        <p14:creationId xmlns:p14="http://schemas.microsoft.com/office/powerpoint/2010/main" val="41812893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Dependencies between task important parts of a project plan. Dependencies result in tasks in a plan being done in a certain order and there are two types of dependency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Internal dependencies relationships between tasks within the project plan.</a:t>
            </a:r>
          </a:p>
          <a:p>
            <a:r>
              <a:rPr lang="en-GB" sz="1200" kern="1200" dirty="0">
                <a:solidFill>
                  <a:schemeClr val="tx1"/>
                </a:solidFill>
                <a:effectLst/>
                <a:latin typeface="+mn-lt"/>
                <a:ea typeface="+mn-ea"/>
                <a:cs typeface="+mn-cs"/>
              </a:rPr>
              <a:t>External dependencies and relationships between tasks within the project and tasks external to the project. The latter may or may not be on another project. These are sometimes called interfaces.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is important for the project manager to monitor and manage dependencies, or else the project can fail. Dependencies should be managed by the following steps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Identify dependencies. It is critical to identify all dependencies</a:t>
            </a:r>
          </a:p>
          <a:p>
            <a:r>
              <a:rPr lang="en-GB" sz="1200" kern="1200" dirty="0">
                <a:solidFill>
                  <a:schemeClr val="tx1"/>
                </a:solidFill>
                <a:effectLst/>
                <a:latin typeface="+mn-lt"/>
                <a:ea typeface="+mn-ea"/>
                <a:cs typeface="+mn-cs"/>
              </a:rPr>
              <a:t>What has happened or needs to happen for a task to be completed</a:t>
            </a:r>
          </a:p>
          <a:p>
            <a:r>
              <a:rPr lang="en-GB" sz="1200" kern="1200" dirty="0">
                <a:solidFill>
                  <a:schemeClr val="tx1"/>
                </a:solidFill>
                <a:effectLst/>
                <a:latin typeface="+mn-lt"/>
                <a:ea typeface="+mn-ea"/>
                <a:cs typeface="+mn-cs"/>
              </a:rPr>
              <a:t>If dependencies are real they must be in a plan. Try to remove operate the dependency if possible as dependencies constrain and increase timescales. If they can be removed they should be</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Build a plan using the right type of dependency. Start to finish start to start finished finished a late et cetera for external dependencies ensure that the project or piece of work is delivering to the dependency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Who is accountable for delivering the work which you are dependent upon</a:t>
            </a:r>
          </a:p>
          <a:p>
            <a:r>
              <a:rPr lang="en-GB" sz="1200" kern="1200" dirty="0">
                <a:solidFill>
                  <a:schemeClr val="tx1"/>
                </a:solidFill>
                <a:effectLst/>
                <a:latin typeface="+mn-lt"/>
                <a:ea typeface="+mn-ea"/>
                <a:cs typeface="+mn-cs"/>
              </a:rPr>
              <a:t>Should the dependency people into the script project</a:t>
            </a:r>
          </a:p>
          <a:p>
            <a:r>
              <a:rPr lang="en-GB" sz="1200" kern="1200" dirty="0">
                <a:solidFill>
                  <a:schemeClr val="tx1"/>
                </a:solidFill>
                <a:effectLst/>
                <a:latin typeface="+mn-lt"/>
                <a:ea typeface="+mn-ea"/>
                <a:cs typeface="+mn-cs"/>
              </a:rPr>
              <a:t>Monitor delivery of a dependency but getting periodic updates on progress</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Monitor delivery of the dependency forgetting periodic updates on progress so you can assess the degree of risk upon the project if it is not delivered on time</a:t>
            </a:r>
          </a:p>
          <a:p>
            <a:r>
              <a:rPr lang="en-GB" sz="1200" kern="1200" dirty="0">
                <a:solidFill>
                  <a:schemeClr val="tx1"/>
                </a:solidFill>
                <a:effectLst/>
                <a:latin typeface="+mn-lt"/>
                <a:ea typeface="+mn-ea"/>
                <a:cs typeface="+mn-cs"/>
              </a:rPr>
              <a:t>Or critical dependency do not accept statement of progress. Read the progress report so that you are confident they are accurately</a:t>
            </a:r>
          </a:p>
          <a:p>
            <a:br>
              <a:rPr lang="en-GB" sz="1200" kern="1200" dirty="0">
                <a:solidFill>
                  <a:schemeClr val="tx1"/>
                </a:solidFill>
                <a:effectLst/>
                <a:latin typeface="+mn-lt"/>
                <a:ea typeface="+mn-ea"/>
                <a:cs typeface="+mn-cs"/>
              </a:rPr>
            </a:b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Update plans in line with progress and delivery of dependencies</a:t>
            </a:r>
          </a:p>
          <a:p>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15</a:t>
            </a:fld>
            <a:endParaRPr lang="en-US"/>
          </a:p>
        </p:txBody>
      </p:sp>
    </p:spTree>
    <p:extLst>
      <p:ext uri="{BB962C8B-B14F-4D97-AF65-F5344CB8AC3E}">
        <p14:creationId xmlns:p14="http://schemas.microsoft.com/office/powerpoint/2010/main" val="31936030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Network Diagrams</a:t>
            </a:r>
            <a:r>
              <a:rPr lang="en-GB" sz="1200" b="0" i="0" kern="1200" dirty="0">
                <a:solidFill>
                  <a:schemeClr val="tx1"/>
                </a:solidFill>
                <a:effectLst/>
                <a:latin typeface="+mn-lt"/>
                <a:ea typeface="+mn-ea"/>
                <a:cs typeface="+mn-cs"/>
              </a:rPr>
              <a:t> aid in </a:t>
            </a:r>
            <a:r>
              <a:rPr lang="en-GB" sz="1200" b="1" i="0" kern="1200" dirty="0">
                <a:solidFill>
                  <a:schemeClr val="tx1"/>
                </a:solidFill>
                <a:effectLst/>
                <a:latin typeface="+mn-lt"/>
                <a:ea typeface="+mn-ea"/>
                <a:cs typeface="+mn-cs"/>
              </a:rPr>
              <a:t>planning</a:t>
            </a:r>
            <a:r>
              <a:rPr lang="en-GB" sz="1200" b="0" i="0" kern="1200" dirty="0">
                <a:solidFill>
                  <a:schemeClr val="tx1"/>
                </a:solidFill>
                <a:effectLst/>
                <a:latin typeface="+mn-lt"/>
                <a:ea typeface="+mn-ea"/>
                <a:cs typeface="+mn-cs"/>
              </a:rPr>
              <a:t>, organizing and controlling. Since all </a:t>
            </a:r>
            <a:r>
              <a:rPr lang="en-GB" sz="1200" b="1" i="0" kern="1200" dirty="0">
                <a:solidFill>
                  <a:schemeClr val="tx1"/>
                </a:solidFill>
                <a:effectLst/>
                <a:latin typeface="+mn-lt"/>
                <a:ea typeface="+mn-ea"/>
                <a:cs typeface="+mn-cs"/>
              </a:rPr>
              <a:t>project</a:t>
            </a:r>
            <a:r>
              <a:rPr lang="en-GB" sz="1200" b="0" i="0" kern="1200" dirty="0">
                <a:solidFill>
                  <a:schemeClr val="tx1"/>
                </a:solidFill>
                <a:effectLst/>
                <a:latin typeface="+mn-lt"/>
                <a:ea typeface="+mn-ea"/>
                <a:cs typeface="+mn-cs"/>
              </a:rPr>
              <a:t> activities are shown in sequence with </a:t>
            </a:r>
            <a:r>
              <a:rPr lang="en-GB" sz="1200" b="1" i="0" kern="1200" dirty="0">
                <a:solidFill>
                  <a:schemeClr val="tx1"/>
                </a:solidFill>
                <a:effectLst/>
                <a:latin typeface="+mn-lt"/>
                <a:ea typeface="+mn-ea"/>
                <a:cs typeface="+mn-cs"/>
              </a:rPr>
              <a:t>relevant</a:t>
            </a:r>
            <a:r>
              <a:rPr lang="en-GB" sz="1200" b="0" i="0" kern="1200" dirty="0">
                <a:solidFill>
                  <a:schemeClr val="tx1"/>
                </a:solidFill>
                <a:effectLst/>
                <a:latin typeface="+mn-lt"/>
                <a:ea typeface="+mn-ea"/>
                <a:cs typeface="+mn-cs"/>
              </a:rPr>
              <a:t> interrelationships, the </a:t>
            </a:r>
            <a:r>
              <a:rPr lang="en-GB" sz="1200" b="1" i="0" kern="1200" dirty="0">
                <a:solidFill>
                  <a:schemeClr val="tx1"/>
                </a:solidFill>
                <a:effectLst/>
                <a:latin typeface="+mn-lt"/>
                <a:ea typeface="+mn-ea"/>
                <a:cs typeface="+mn-cs"/>
              </a:rPr>
              <a:t>network diagram</a:t>
            </a:r>
            <a:r>
              <a:rPr lang="en-GB" sz="1200" b="0" i="0" kern="1200" dirty="0">
                <a:solidFill>
                  <a:schemeClr val="tx1"/>
                </a:solidFill>
                <a:effectLst/>
                <a:latin typeface="+mn-lt"/>
                <a:ea typeface="+mn-ea"/>
                <a:cs typeface="+mn-cs"/>
              </a:rPr>
              <a:t> of a </a:t>
            </a:r>
            <a:r>
              <a:rPr lang="en-GB" sz="1200" b="1" i="0" kern="1200" dirty="0">
                <a:solidFill>
                  <a:schemeClr val="tx1"/>
                </a:solidFill>
                <a:effectLst/>
                <a:latin typeface="+mn-lt"/>
                <a:ea typeface="+mn-ea"/>
                <a:cs typeface="+mn-cs"/>
              </a:rPr>
              <a:t>project</a:t>
            </a:r>
            <a:r>
              <a:rPr lang="en-GB" sz="1200" b="0" i="0" kern="1200" dirty="0">
                <a:solidFill>
                  <a:schemeClr val="tx1"/>
                </a:solidFill>
                <a:effectLst/>
                <a:latin typeface="+mn-lt"/>
                <a:ea typeface="+mn-ea"/>
                <a:cs typeface="+mn-cs"/>
              </a:rPr>
              <a:t> will help the </a:t>
            </a:r>
            <a:r>
              <a:rPr lang="en-GB" sz="1200" b="1" i="0" kern="1200" dirty="0">
                <a:solidFill>
                  <a:schemeClr val="tx1"/>
                </a:solidFill>
                <a:effectLst/>
                <a:latin typeface="+mn-lt"/>
                <a:ea typeface="+mn-ea"/>
                <a:cs typeface="+mn-cs"/>
              </a:rPr>
              <a:t>project manager</a:t>
            </a:r>
            <a:r>
              <a:rPr lang="en-GB" sz="1200" b="0" i="0" kern="1200" dirty="0">
                <a:solidFill>
                  <a:schemeClr val="tx1"/>
                </a:solidFill>
                <a:effectLst/>
                <a:latin typeface="+mn-lt"/>
                <a:ea typeface="+mn-ea"/>
                <a:cs typeface="+mn-cs"/>
              </a:rPr>
              <a:t> and team during </a:t>
            </a:r>
            <a:r>
              <a:rPr lang="en-GB" sz="1200" b="1" i="0" kern="1200" dirty="0">
                <a:solidFill>
                  <a:schemeClr val="tx1"/>
                </a:solidFill>
                <a:effectLst/>
                <a:latin typeface="+mn-lt"/>
                <a:ea typeface="+mn-ea"/>
                <a:cs typeface="+mn-cs"/>
              </a:rPr>
              <a:t>planning</a:t>
            </a:r>
            <a:r>
              <a:rPr lang="en-GB" sz="1200" b="0" i="0" kern="1200" dirty="0">
                <a:solidFill>
                  <a:schemeClr val="tx1"/>
                </a:solidFill>
                <a:effectLst/>
                <a:latin typeface="+mn-lt"/>
                <a:ea typeface="+mn-ea"/>
                <a:cs typeface="+mn-cs"/>
              </a:rPr>
              <a:t> and organizing</a:t>
            </a:r>
          </a:p>
          <a:p>
            <a:endParaRPr lang="en-GB" sz="1200" b="0" i="0" kern="1200" dirty="0">
              <a:solidFill>
                <a:schemeClr val="tx1"/>
              </a:solidFill>
              <a:effectLst/>
              <a:latin typeface="+mn-lt"/>
              <a:ea typeface="+mn-ea"/>
              <a:cs typeface="+mn-cs"/>
            </a:endParaRPr>
          </a:p>
          <a:p>
            <a:pPr lvl="1"/>
            <a:r>
              <a:rPr lang="en-GB" altLang="en-US" sz="1800" b="1" dirty="0">
                <a:latin typeface="Arial" panose="020B0604020202020204" pitchFamily="34" charset="0"/>
              </a:rPr>
              <a:t>Event</a:t>
            </a:r>
            <a:r>
              <a:rPr lang="en-GB" altLang="en-US" sz="1800" dirty="0">
                <a:latin typeface="Arial" panose="020B0604020202020204" pitchFamily="34" charset="0"/>
              </a:rPr>
              <a:t> - sometimes called a </a:t>
            </a:r>
            <a:r>
              <a:rPr lang="en-GB" altLang="en-US" sz="1800" i="1" dirty="0">
                <a:latin typeface="Arial" panose="020B0604020202020204" pitchFamily="34" charset="0"/>
              </a:rPr>
              <a:t>milestone – something that needs to be completed </a:t>
            </a:r>
            <a:r>
              <a:rPr lang="en-GB" altLang="en-US" sz="1800" dirty="0">
                <a:latin typeface="Arial" panose="020B0604020202020204" pitchFamily="34" charset="0"/>
              </a:rPr>
              <a:t> (e.g. “design begins”, “draft report approved”) -take no time and consume no resources – they occur instantaneously</a:t>
            </a:r>
          </a:p>
          <a:p>
            <a:pPr marL="457200" lvl="1" indent="0">
              <a:buNone/>
            </a:pPr>
            <a:endParaRPr lang="en-GB" altLang="en-US" sz="1800" dirty="0">
              <a:latin typeface="Arial" panose="020B0604020202020204" pitchFamily="34" charset="0"/>
            </a:endParaRPr>
          </a:p>
          <a:p>
            <a:pPr lvl="1"/>
            <a:r>
              <a:rPr lang="en-GB" altLang="en-US" sz="1800" b="1" dirty="0">
                <a:latin typeface="Arial" panose="020B0604020202020204" pitchFamily="34" charset="0"/>
              </a:rPr>
              <a:t>Activity</a:t>
            </a:r>
            <a:r>
              <a:rPr lang="en-GB" altLang="en-US" sz="1800" dirty="0">
                <a:latin typeface="Arial" panose="020B0604020202020204" pitchFamily="34" charset="0"/>
              </a:rPr>
              <a:t> - work required to move from one event to another- takes time and consumes resource</a:t>
            </a:r>
          </a:p>
          <a:p>
            <a:pPr marL="457200" lvl="1" indent="0">
              <a:buNone/>
            </a:pPr>
            <a:endParaRPr lang="en-GB" altLang="en-US" sz="1800" dirty="0">
              <a:latin typeface="Arial" panose="020B0604020202020204" pitchFamily="34" charset="0"/>
            </a:endParaRPr>
          </a:p>
          <a:p>
            <a:pPr marL="457200" lvl="1" indent="0">
              <a:buNone/>
            </a:pPr>
            <a:r>
              <a:rPr lang="en-GB" altLang="en-US" sz="1800" dirty="0">
                <a:latin typeface="Arial" panose="020B0604020202020204" pitchFamily="34" charset="0"/>
              </a:rPr>
              <a:t>(Events/ and Activity often used interchangeably) </a:t>
            </a:r>
          </a:p>
          <a:p>
            <a:pPr lvl="1"/>
            <a:endParaRPr lang="en-GB" altLang="en-US" sz="1800" b="0" dirty="0">
              <a:latin typeface="Arial" panose="020B0604020202020204" pitchFamily="34" charset="0"/>
            </a:endParaRPr>
          </a:p>
          <a:p>
            <a:pPr lvl="1"/>
            <a:r>
              <a:rPr lang="en-GB" altLang="en-US" sz="1800" b="1" dirty="0">
                <a:latin typeface="Arial" panose="020B0604020202020204" pitchFamily="34" charset="0"/>
              </a:rPr>
              <a:t>Span time</a:t>
            </a:r>
            <a:r>
              <a:rPr lang="en-GB" altLang="en-US" sz="1800" dirty="0">
                <a:latin typeface="Arial" panose="020B0604020202020204" pitchFamily="34" charset="0"/>
              </a:rPr>
              <a:t> - the actual project time required to complete an activity-  the actual time required to complete an activity within the project (aka duration or elapsed time)</a:t>
            </a:r>
          </a:p>
          <a:p>
            <a:pPr lvl="1"/>
            <a:endParaRPr lang="en-GB" altLang="en-US" sz="1800" dirty="0">
              <a:latin typeface="Arial" panose="020B0604020202020204" pitchFamily="34" charset="0"/>
            </a:endParaRPr>
          </a:p>
          <a:p>
            <a:pPr>
              <a:lnSpc>
                <a:spcPct val="90000"/>
              </a:lnSpc>
            </a:pPr>
            <a:r>
              <a:rPr lang="en-GB" altLang="en-US" dirty="0">
                <a:latin typeface="Arial" panose="020B0604020202020204" pitchFamily="34" charset="0"/>
              </a:rPr>
              <a:t>Span time is </a:t>
            </a:r>
            <a:r>
              <a:rPr lang="en-GB" altLang="en-US" dirty="0">
                <a:solidFill>
                  <a:schemeClr val="accent2"/>
                </a:solidFill>
                <a:latin typeface="Arial" panose="020B0604020202020204" pitchFamily="34" charset="0"/>
              </a:rPr>
              <a:t>actual project time – its </a:t>
            </a:r>
            <a:r>
              <a:rPr lang="en-GB" altLang="en-US" dirty="0" err="1">
                <a:solidFill>
                  <a:schemeClr val="accent2"/>
                </a:solidFill>
                <a:latin typeface="Arial" panose="020B0604020202020204" pitchFamily="34" charset="0"/>
              </a:rPr>
              <a:t>duration.</a:t>
            </a:r>
            <a:r>
              <a:rPr lang="en-GB" altLang="en-US" dirty="0" err="1">
                <a:latin typeface="Arial" panose="020B0604020202020204" pitchFamily="34" charset="0"/>
              </a:rPr>
              <a:t>That</a:t>
            </a:r>
            <a:r>
              <a:rPr lang="en-GB" altLang="en-US" dirty="0">
                <a:latin typeface="Arial" panose="020B0604020202020204" pitchFamily="34" charset="0"/>
              </a:rPr>
              <a:t> is </a:t>
            </a:r>
            <a:r>
              <a:rPr lang="en-GB" altLang="en-US" b="1" dirty="0">
                <a:latin typeface="Arial" panose="020B0604020202020204" pitchFamily="34" charset="0"/>
              </a:rPr>
              <a:t>the time it takes to do something within the project</a:t>
            </a:r>
            <a:r>
              <a:rPr lang="en-GB" altLang="en-US" dirty="0">
                <a:latin typeface="Arial" panose="020B0604020202020204" pitchFamily="34" charset="0"/>
              </a:rPr>
              <a:t>. </a:t>
            </a:r>
          </a:p>
          <a:p>
            <a:pPr>
              <a:lnSpc>
                <a:spcPct val="90000"/>
              </a:lnSpc>
            </a:pPr>
            <a:r>
              <a:rPr lang="en-GB" altLang="en-US" sz="2800" dirty="0">
                <a:latin typeface="Arial" panose="020B0604020202020204" pitchFamily="34" charset="0"/>
              </a:rPr>
              <a:t>For example an activity which takes 1week of </a:t>
            </a:r>
            <a:r>
              <a:rPr lang="en-GB" altLang="en-US" sz="2800" u="sng" dirty="0">
                <a:latin typeface="Arial" panose="020B0604020202020204" pitchFamily="34" charset="0"/>
              </a:rPr>
              <a:t>project</a:t>
            </a:r>
            <a:r>
              <a:rPr lang="en-GB" altLang="en-US" sz="2800" dirty="0">
                <a:latin typeface="Arial" panose="020B0604020202020204" pitchFamily="34" charset="0"/>
              </a:rPr>
              <a:t> time with 1 person doing it may take 3 days of project time if 2 people do it. </a:t>
            </a:r>
          </a:p>
          <a:p>
            <a:pPr>
              <a:lnSpc>
                <a:spcPct val="90000"/>
              </a:lnSpc>
            </a:pPr>
            <a:r>
              <a:rPr lang="en-GB" altLang="en-US" sz="2800" dirty="0">
                <a:latin typeface="Arial" panose="020B0604020202020204" pitchFamily="34" charset="0"/>
              </a:rPr>
              <a:t>Or it may still take 1 week as the activity may use a process using a special glue which needs 72 hours to set.</a:t>
            </a:r>
            <a:endParaRPr lang="en-GB" altLang="en-US" sz="2800" dirty="0">
              <a:solidFill>
                <a:schemeClr val="accent2"/>
              </a:solidFill>
              <a:latin typeface="Arial" panose="020B0604020202020204" pitchFamily="34" charset="0"/>
            </a:endParaRPr>
          </a:p>
          <a:p>
            <a:pPr lvl="1"/>
            <a:endParaRPr lang="en-GB" altLang="en-US" sz="1800" dirty="0">
              <a:latin typeface="Arial" panose="020B0604020202020204" pitchFamily="34" charset="0"/>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Network Diagrams aid in </a:t>
            </a:r>
            <a:r>
              <a:rPr lang="en-GB" sz="1200" b="1" i="0" kern="1200" dirty="0">
                <a:solidFill>
                  <a:schemeClr val="tx1"/>
                </a:solidFill>
                <a:effectLst/>
                <a:latin typeface="+mn-lt"/>
                <a:ea typeface="+mn-ea"/>
                <a:cs typeface="+mn-cs"/>
              </a:rPr>
              <a:t>planning</a:t>
            </a:r>
            <a:r>
              <a:rPr lang="en-GB" sz="1200" b="0" i="0" kern="1200" dirty="0">
                <a:solidFill>
                  <a:schemeClr val="tx1"/>
                </a:solidFill>
                <a:effectLst/>
                <a:latin typeface="+mn-lt"/>
                <a:ea typeface="+mn-ea"/>
                <a:cs typeface="+mn-cs"/>
              </a:rPr>
              <a:t>, organizing and controlling. Since all project activities are shown in sequence with </a:t>
            </a:r>
            <a:r>
              <a:rPr lang="en-GB" sz="1200" b="1" i="0" kern="1200" dirty="0">
                <a:solidFill>
                  <a:schemeClr val="tx1"/>
                </a:solidFill>
                <a:effectLst/>
                <a:latin typeface="+mn-lt"/>
                <a:ea typeface="+mn-ea"/>
                <a:cs typeface="+mn-cs"/>
              </a:rPr>
              <a:t>relevant</a:t>
            </a:r>
            <a:r>
              <a:rPr lang="en-GB" sz="1200" b="0" i="0" kern="1200" dirty="0">
                <a:solidFill>
                  <a:schemeClr val="tx1"/>
                </a:solidFill>
                <a:effectLst/>
                <a:latin typeface="+mn-lt"/>
                <a:ea typeface="+mn-ea"/>
                <a:cs typeface="+mn-cs"/>
              </a:rPr>
              <a:t> interrelationships, the network diagram of a project will help the project manager and team during planning and organizing</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Event</a:t>
            </a:r>
            <a:r>
              <a:rPr lang="en-GB" sz="1200" b="0" i="0" kern="1200" dirty="0">
                <a:solidFill>
                  <a:schemeClr val="tx1"/>
                </a:solidFill>
                <a:effectLst/>
                <a:latin typeface="+mn-lt"/>
                <a:ea typeface="+mn-ea"/>
                <a:cs typeface="+mn-cs"/>
              </a:rPr>
              <a:t> - sometimes called a milestone – something that needs to be completed  (e.g. “design begins”, “draft report approved”) -take no time and consume no resources – they occur instantaneously</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Activity</a:t>
            </a:r>
            <a:r>
              <a:rPr lang="en-GB" sz="1200" b="0" i="0" kern="1200" dirty="0">
                <a:solidFill>
                  <a:schemeClr val="tx1"/>
                </a:solidFill>
                <a:effectLst/>
                <a:latin typeface="+mn-lt"/>
                <a:ea typeface="+mn-ea"/>
                <a:cs typeface="+mn-cs"/>
              </a:rPr>
              <a:t> - work required to move from one event to another- takes time and consumes resource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(Events/ and Activity often used interchangeably)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Span time </a:t>
            </a:r>
            <a:r>
              <a:rPr lang="en-GB" sz="1200" b="0" i="0" kern="1200" dirty="0">
                <a:solidFill>
                  <a:schemeClr val="tx1"/>
                </a:solidFill>
                <a:effectLst/>
                <a:latin typeface="+mn-lt"/>
                <a:ea typeface="+mn-ea"/>
                <a:cs typeface="+mn-cs"/>
              </a:rPr>
              <a:t>- the actual project time required to complete an activity-  the actual time required to complete an activity within the project (aka duration or elapsed time)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Span time </a:t>
            </a:r>
            <a:r>
              <a:rPr lang="en-GB" sz="1200" b="0" i="0" kern="1200" dirty="0">
                <a:solidFill>
                  <a:schemeClr val="tx1"/>
                </a:solidFill>
                <a:effectLst/>
                <a:latin typeface="+mn-lt"/>
                <a:ea typeface="+mn-ea"/>
                <a:cs typeface="+mn-cs"/>
              </a:rPr>
              <a:t>is actual project time (duration).</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That is the time it takes to do </a:t>
            </a:r>
            <a:r>
              <a:rPr lang="en-GB" sz="1200" b="1" i="0" kern="1200" dirty="0">
                <a:solidFill>
                  <a:schemeClr val="tx1"/>
                </a:solidFill>
                <a:effectLst/>
                <a:latin typeface="+mn-lt"/>
                <a:ea typeface="+mn-ea"/>
                <a:cs typeface="+mn-cs"/>
              </a:rPr>
              <a:t>something</a:t>
            </a:r>
            <a:r>
              <a:rPr lang="en-GB" sz="1200" b="0" i="0" kern="1200" dirty="0">
                <a:solidFill>
                  <a:schemeClr val="tx1"/>
                </a:solidFill>
                <a:effectLst/>
                <a:latin typeface="+mn-lt"/>
                <a:ea typeface="+mn-ea"/>
                <a:cs typeface="+mn-cs"/>
              </a:rPr>
              <a:t> within the project. </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For example an activity which takes 1week of project time with 1 person doing it may take 3 days of project time if 2 people do it. </a:t>
            </a:r>
          </a:p>
          <a:p>
            <a:r>
              <a:rPr lang="en-GB" sz="1200" b="0" i="0" kern="1200" dirty="0">
                <a:solidFill>
                  <a:schemeClr val="tx1"/>
                </a:solidFill>
                <a:effectLst/>
                <a:latin typeface="+mn-lt"/>
                <a:ea typeface="+mn-ea"/>
                <a:cs typeface="+mn-cs"/>
              </a:rPr>
              <a:t>Or it may still take 1 week as the activity may use a process using a special glue which needs 72 hours to set.</a:t>
            </a:r>
          </a:p>
          <a:p>
            <a:endParaRPr lang="en-GB" sz="1200" b="0" i="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16</a:t>
            </a:fld>
            <a:endParaRPr lang="en-US"/>
          </a:p>
        </p:txBody>
      </p:sp>
    </p:spTree>
    <p:extLst>
      <p:ext uri="{BB962C8B-B14F-4D97-AF65-F5344CB8AC3E}">
        <p14:creationId xmlns:p14="http://schemas.microsoft.com/office/powerpoint/2010/main" val="32141400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latin typeface="Arial" panose="020B0604020202020204" pitchFamily="34" charset="0"/>
              </a:rPr>
              <a:t>Network diagrams are vital for project management. They allow us to change one of the variables and see what affect it has on the whole project</a:t>
            </a:r>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17</a:t>
            </a:fld>
            <a:endParaRPr lang="en-US"/>
          </a:p>
        </p:txBody>
      </p:sp>
    </p:spTree>
    <p:extLst>
      <p:ext uri="{BB962C8B-B14F-4D97-AF65-F5344CB8AC3E}">
        <p14:creationId xmlns:p14="http://schemas.microsoft.com/office/powerpoint/2010/main" val="40261404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t>Span time varies and is typically dependent [but not restricted] to:</a:t>
            </a:r>
            <a:br>
              <a:rPr lang="en-US" dirty="0"/>
            </a:br>
            <a:br>
              <a:rPr lang="en-US" dirty="0"/>
            </a:br>
            <a:r>
              <a:rPr lang="en-GB" altLang="en-US" sz="1200" dirty="0">
                <a:latin typeface="Arial" panose="020B0604020202020204" pitchFamily="34" charset="0"/>
              </a:rPr>
              <a:t>Resources</a:t>
            </a:r>
          </a:p>
          <a:p>
            <a:pPr>
              <a:lnSpc>
                <a:spcPct val="80000"/>
              </a:lnSpc>
            </a:pPr>
            <a:r>
              <a:rPr lang="en-GB" altLang="en-US" sz="1200" dirty="0">
                <a:latin typeface="Arial" panose="020B0604020202020204" pitchFamily="34" charset="0"/>
              </a:rPr>
              <a:t> people, </a:t>
            </a:r>
          </a:p>
          <a:p>
            <a:pPr>
              <a:lnSpc>
                <a:spcPct val="80000"/>
              </a:lnSpc>
            </a:pPr>
            <a:r>
              <a:rPr lang="en-GB" altLang="en-US" sz="1200" dirty="0">
                <a:latin typeface="Arial" panose="020B0604020202020204" pitchFamily="34" charset="0"/>
              </a:rPr>
              <a:t>£funds, </a:t>
            </a:r>
          </a:p>
          <a:p>
            <a:pPr>
              <a:lnSpc>
                <a:spcPct val="80000"/>
              </a:lnSpc>
            </a:pPr>
            <a:r>
              <a:rPr lang="en-GB" altLang="en-US" sz="1200" dirty="0">
                <a:latin typeface="Arial" panose="020B0604020202020204" pitchFamily="34" charset="0"/>
              </a:rPr>
              <a:t>equipment, </a:t>
            </a:r>
          </a:p>
          <a:p>
            <a:pPr>
              <a:lnSpc>
                <a:spcPct val="80000"/>
              </a:lnSpc>
            </a:pPr>
            <a:r>
              <a:rPr lang="en-GB" altLang="en-US" sz="1200" dirty="0">
                <a:latin typeface="Arial" panose="020B0604020202020204" pitchFamily="34" charset="0"/>
              </a:rPr>
              <a:t>technology, </a:t>
            </a:r>
          </a:p>
          <a:p>
            <a:pPr>
              <a:lnSpc>
                <a:spcPct val="80000"/>
              </a:lnSpc>
            </a:pPr>
            <a:r>
              <a:rPr lang="en-GB" altLang="en-US" sz="1200" dirty="0">
                <a:latin typeface="Arial" panose="020B0604020202020204" pitchFamily="34" charset="0"/>
              </a:rPr>
              <a:t>environment, </a:t>
            </a:r>
          </a:p>
          <a:p>
            <a:pPr>
              <a:lnSpc>
                <a:spcPct val="80000"/>
              </a:lnSpc>
            </a:pPr>
            <a:r>
              <a:rPr lang="en-GB" altLang="en-US" sz="1200" dirty="0">
                <a:latin typeface="Arial" panose="020B0604020202020204" pitchFamily="34" charset="0"/>
              </a:rPr>
              <a:t>time</a:t>
            </a:r>
          </a:p>
          <a:p>
            <a:pPr>
              <a:lnSpc>
                <a:spcPct val="80000"/>
              </a:lnSpc>
            </a:pPr>
            <a:r>
              <a:rPr lang="en-GB" altLang="en-US" sz="1200" dirty="0">
                <a:latin typeface="Arial" panose="020B0604020202020204" pitchFamily="34" charset="0"/>
              </a:rPr>
              <a:t>supplier delivery times</a:t>
            </a:r>
          </a:p>
          <a:p>
            <a:pPr>
              <a:lnSpc>
                <a:spcPct val="80000"/>
              </a:lnSpc>
            </a:pPr>
            <a:endParaRPr lang="en-GB" altLang="en-US" sz="1200" dirty="0">
              <a:latin typeface="Arial" panose="020B0604020202020204" pitchFamily="34" charset="0"/>
            </a:endParaRPr>
          </a:p>
          <a:p>
            <a:pPr>
              <a:lnSpc>
                <a:spcPct val="90000"/>
              </a:lnSpc>
            </a:pPr>
            <a:r>
              <a:rPr lang="en-GB" altLang="en-US" sz="1200" dirty="0">
                <a:latin typeface="Arial" panose="020B0604020202020204" pitchFamily="34" charset="0"/>
              </a:rPr>
              <a:t>Remember</a:t>
            </a:r>
            <a:br>
              <a:rPr lang="en-GB" altLang="en-US" sz="1200" dirty="0">
                <a:latin typeface="Arial" panose="020B0604020202020204" pitchFamily="34" charset="0"/>
              </a:rPr>
            </a:br>
            <a:r>
              <a:rPr lang="en-GB" altLang="en-US" dirty="0">
                <a:latin typeface="Arial" panose="020B0604020202020204" pitchFamily="34" charset="0"/>
              </a:rPr>
              <a:t>Span time is </a:t>
            </a:r>
            <a:r>
              <a:rPr lang="en-GB" altLang="en-US" dirty="0">
                <a:solidFill>
                  <a:schemeClr val="accent2"/>
                </a:solidFill>
                <a:latin typeface="Arial" panose="020B0604020202020204" pitchFamily="34" charset="0"/>
              </a:rPr>
              <a:t>actual project time – its duration.</a:t>
            </a:r>
            <a:br>
              <a:rPr lang="en-GB" altLang="en-US" dirty="0">
                <a:solidFill>
                  <a:schemeClr val="accent2"/>
                </a:solidFill>
                <a:latin typeface="Arial" panose="020B0604020202020204" pitchFamily="34" charset="0"/>
              </a:rPr>
            </a:br>
            <a:br>
              <a:rPr lang="en-GB" altLang="en-US" dirty="0">
                <a:solidFill>
                  <a:schemeClr val="accent2"/>
                </a:solidFill>
                <a:latin typeface="Arial" panose="020B0604020202020204" pitchFamily="34" charset="0"/>
              </a:rPr>
            </a:br>
            <a:r>
              <a:rPr lang="en-GB" altLang="en-US" dirty="0">
                <a:latin typeface="Arial" panose="020B0604020202020204" pitchFamily="34" charset="0"/>
              </a:rPr>
              <a:t>That is </a:t>
            </a:r>
            <a:r>
              <a:rPr lang="en-GB" altLang="en-US" b="1" dirty="0">
                <a:latin typeface="Arial" panose="020B0604020202020204" pitchFamily="34" charset="0"/>
              </a:rPr>
              <a:t>the time it takes to do something within the project</a:t>
            </a:r>
            <a:r>
              <a:rPr lang="en-GB" altLang="en-US" dirty="0">
                <a:latin typeface="Arial" panose="020B0604020202020204" pitchFamily="34" charset="0"/>
              </a:rPr>
              <a:t>. </a:t>
            </a:r>
          </a:p>
          <a:p>
            <a:pPr>
              <a:lnSpc>
                <a:spcPct val="90000"/>
              </a:lnSpc>
            </a:pPr>
            <a:r>
              <a:rPr lang="en-GB" altLang="en-US" sz="1200" dirty="0">
                <a:latin typeface="Arial" panose="020B0604020202020204" pitchFamily="34" charset="0"/>
              </a:rPr>
              <a:t>For example an activity which takes 1week of </a:t>
            </a:r>
            <a:r>
              <a:rPr lang="en-GB" altLang="en-US" sz="1200" u="sng" dirty="0">
                <a:latin typeface="Arial" panose="020B0604020202020204" pitchFamily="34" charset="0"/>
              </a:rPr>
              <a:t>project</a:t>
            </a:r>
            <a:r>
              <a:rPr lang="en-GB" altLang="en-US" sz="1200" dirty="0">
                <a:latin typeface="Arial" panose="020B0604020202020204" pitchFamily="34" charset="0"/>
              </a:rPr>
              <a:t> time with 1 person doing it may take 3 days of project time if 2 people do it. </a:t>
            </a:r>
          </a:p>
          <a:p>
            <a:pPr>
              <a:lnSpc>
                <a:spcPct val="90000"/>
              </a:lnSpc>
            </a:pPr>
            <a:r>
              <a:rPr lang="en-GB" altLang="en-US" sz="1200" dirty="0">
                <a:latin typeface="Arial" panose="020B0604020202020204" pitchFamily="34" charset="0"/>
              </a:rPr>
              <a:t>Or it may still take 1 week as the activity may use a process using a special glue which needs 72 hours to set.</a:t>
            </a:r>
            <a:endParaRPr lang="en-GB" altLang="en-US" sz="1200" dirty="0">
              <a:solidFill>
                <a:schemeClr val="accent2"/>
              </a:solidFill>
              <a:latin typeface="Arial" panose="020B0604020202020204" pitchFamily="34" charset="0"/>
            </a:endParaRPr>
          </a:p>
          <a:p>
            <a:pPr>
              <a:lnSpc>
                <a:spcPct val="80000"/>
              </a:lnSpc>
            </a:pPr>
            <a:endParaRPr lang="en-GB" altLang="en-US" sz="1200" dirty="0">
              <a:latin typeface="Arial" panose="020B0604020202020204" pitchFamily="34" charset="0"/>
            </a:endParaRPr>
          </a:p>
          <a:p>
            <a:r>
              <a:rPr lang="en-GB" altLang="en-US" dirty="0">
                <a:latin typeface="Arial" panose="020B0604020202020204" pitchFamily="34" charset="0"/>
              </a:rPr>
              <a:t>Many things may affect an activity’s span time – some will be under your control….and some will not.</a:t>
            </a:r>
          </a:p>
          <a:p>
            <a:r>
              <a:rPr lang="en-GB" altLang="en-US" dirty="0">
                <a:latin typeface="Arial" panose="020B0604020202020204" pitchFamily="34" charset="0"/>
              </a:rPr>
              <a:t>One of the project manager’s most difficult jobs is to correctly and accurately calculate/estimate an activity’s span time – always keeping an eye on reducing it if this reduces the overall project duration.</a:t>
            </a:r>
          </a:p>
          <a:p>
            <a:endParaRPr lang="en-GB" altLang="en-US" dirty="0">
              <a:latin typeface="Arial" panose="020B0604020202020204" pitchFamily="34" charset="0"/>
            </a:endParaRPr>
          </a:p>
          <a:p>
            <a:pPr>
              <a:lnSpc>
                <a:spcPct val="80000"/>
              </a:lnSpc>
            </a:pPr>
            <a:endParaRPr lang="en-GB" altLang="en-US" sz="1200" dirty="0">
              <a:latin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18</a:t>
            </a:fld>
            <a:endParaRPr lang="en-US"/>
          </a:p>
        </p:txBody>
      </p:sp>
    </p:spTree>
    <p:extLst>
      <p:ext uri="{BB962C8B-B14F-4D97-AF65-F5344CB8AC3E}">
        <p14:creationId xmlns:p14="http://schemas.microsoft.com/office/powerpoint/2010/main" val="2899255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t>
            </a:r>
            <a:r>
              <a:rPr lang="en-GB" sz="1200" b="1" dirty="0"/>
              <a:t>Critical</a:t>
            </a:r>
            <a:r>
              <a:rPr lang="en-GB" sz="1200" dirty="0"/>
              <a:t>:  Activities, events, or paths which if delayed, will delay the completion of the project.  A projects </a:t>
            </a:r>
            <a:r>
              <a:rPr lang="en-GB" sz="1200" b="1" i="1" dirty="0"/>
              <a:t>critical path</a:t>
            </a:r>
            <a:r>
              <a:rPr lang="en-GB" sz="1200" dirty="0"/>
              <a:t> is understood to mean that sequence of critical activities (and critical events) that connects the project’s start event to its finish event and which cannot be delayed without delaying the project</a:t>
            </a:r>
            <a:r>
              <a:rPr lang="en-GB" sz="1200" b="0" dirty="0"/>
              <a:t>”           (</a:t>
            </a:r>
            <a:r>
              <a:rPr lang="en-GB" sz="1200" b="0" dirty="0" err="1"/>
              <a:t>Meridith</a:t>
            </a:r>
            <a:r>
              <a:rPr lang="en-GB" sz="1200" b="0" dirty="0"/>
              <a:t> and Mantel, 2009)</a:t>
            </a:r>
          </a:p>
          <a:p>
            <a:endParaRPr lang="en-US" dirty="0"/>
          </a:p>
          <a:p>
            <a:r>
              <a:rPr lang="en-US" dirty="0"/>
              <a:t>The critical path is the longest path through the project</a:t>
            </a:r>
          </a:p>
          <a:p>
            <a:r>
              <a:rPr lang="en-US" dirty="0"/>
              <a:t>It represents the duration of the project</a:t>
            </a:r>
          </a:p>
          <a:p>
            <a:r>
              <a:rPr lang="en-US" dirty="0"/>
              <a:t>All activities will be critical</a:t>
            </a:r>
          </a:p>
          <a:p>
            <a:r>
              <a:rPr lang="en-US" dirty="0"/>
              <a:t>The critical path will have a float value of zero</a:t>
            </a:r>
          </a:p>
          <a:p>
            <a:endParaRPr lang="en-US" dirty="0"/>
          </a:p>
          <a:p>
            <a:endParaRPr lang="en-US" dirty="0"/>
          </a:p>
          <a:p>
            <a:r>
              <a:rPr lang="en-US" dirty="0"/>
              <a:t>What does the critical path really mean?</a:t>
            </a:r>
          </a:p>
          <a:p>
            <a:r>
              <a:rPr lang="en-US" dirty="0"/>
              <a:t>The critical path shows the shortest time in which a project can be completed.</a:t>
            </a:r>
          </a:p>
          <a:p>
            <a:r>
              <a:rPr lang="en-US" dirty="0"/>
              <a:t>Even though the critical path is the longest path, it represents the shortest time it takes to complete a project.  </a:t>
            </a:r>
          </a:p>
          <a:p>
            <a:r>
              <a:rPr lang="en-US" dirty="0"/>
              <a:t>If one or more of the activities on the critical path takes longer than planned, the whole project schedule will slip unless the project manager takes corrective action.</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19</a:t>
            </a:fld>
            <a:endParaRPr lang="en-US"/>
          </a:p>
        </p:txBody>
      </p:sp>
    </p:spTree>
    <p:extLst>
      <p:ext uri="{BB962C8B-B14F-4D97-AF65-F5344CB8AC3E}">
        <p14:creationId xmlns:p14="http://schemas.microsoft.com/office/powerpoint/2010/main" val="249608859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duration of each activity is listed above each node in the diagram. </a:t>
            </a:r>
          </a:p>
          <a:p>
            <a:endParaRPr lang="en-US" dirty="0"/>
          </a:p>
          <a:p>
            <a:r>
              <a:rPr lang="en-US" dirty="0"/>
              <a:t>For each path, add the duration of each node to determine it's total duration. The critical path is the one with the longest duration.</a:t>
            </a:r>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20</a:t>
            </a:fld>
            <a:endParaRPr lang="en-US"/>
          </a:p>
        </p:txBody>
      </p:sp>
    </p:spTree>
    <p:extLst>
      <p:ext uri="{BB962C8B-B14F-4D97-AF65-F5344CB8AC3E}">
        <p14:creationId xmlns:p14="http://schemas.microsoft.com/office/powerpoint/2010/main" val="21809205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80000"/>
              </a:lnSpc>
            </a:pPr>
            <a:r>
              <a:rPr lang="en-US" dirty="0"/>
              <a:t>Cost benefit?</a:t>
            </a:r>
            <a:br>
              <a:rPr lang="en-US" dirty="0"/>
            </a:br>
            <a:br>
              <a:rPr lang="en-US" dirty="0"/>
            </a:br>
            <a:r>
              <a:rPr lang="en-US" dirty="0"/>
              <a:t>Bought a super fast boil kettle</a:t>
            </a:r>
            <a:br>
              <a:rPr lang="en-US" dirty="0"/>
            </a:br>
            <a:br>
              <a:rPr lang="en-US" dirty="0"/>
            </a:br>
            <a:r>
              <a:rPr lang="en-GB" altLang="en-US" sz="1200" dirty="0">
                <a:latin typeface="Arial" panose="020B0604020202020204" pitchFamily="34" charset="0"/>
              </a:rPr>
              <a:t>The time saved is 170 seconds</a:t>
            </a:r>
          </a:p>
          <a:p>
            <a:pPr>
              <a:lnSpc>
                <a:spcPct val="80000"/>
              </a:lnSpc>
            </a:pPr>
            <a:r>
              <a:rPr lang="en-GB" altLang="en-US" sz="1200" dirty="0">
                <a:latin typeface="Arial" panose="020B0604020202020204" pitchFamily="34" charset="0"/>
              </a:rPr>
              <a:t>However, the new super-kettle set you back a princely £200</a:t>
            </a:r>
          </a:p>
          <a:p>
            <a:pPr>
              <a:lnSpc>
                <a:spcPct val="80000"/>
              </a:lnSpc>
            </a:pPr>
            <a:r>
              <a:rPr lang="en-GB" altLang="en-US" sz="1200" dirty="0">
                <a:latin typeface="Arial" panose="020B0604020202020204" pitchFamily="34" charset="0"/>
              </a:rPr>
              <a:t>Is the investment worth it to improve on changes in time constraint?</a:t>
            </a:r>
          </a:p>
          <a:p>
            <a:pPr>
              <a:lnSpc>
                <a:spcPct val="80000"/>
              </a:lnSpc>
            </a:pPr>
            <a:r>
              <a:rPr lang="en-GB" altLang="en-US" sz="1200" dirty="0">
                <a:latin typeface="Arial" panose="020B0604020202020204" pitchFamily="34" charset="0"/>
              </a:rPr>
              <a:t>If those 170 seconds saved represented an early finish bonus worth £300 then the investment would be worth it.</a:t>
            </a:r>
          </a:p>
          <a:p>
            <a:pPr>
              <a:lnSpc>
                <a:spcPct val="80000"/>
              </a:lnSpc>
            </a:pPr>
            <a:r>
              <a:rPr lang="en-GB" altLang="en-US" sz="1200" dirty="0">
                <a:latin typeface="Arial" panose="020B0604020202020204" pitchFamily="34" charset="0"/>
              </a:rPr>
              <a:t>And once you have bought it it can be used over and over again.</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21</a:t>
            </a:fld>
            <a:endParaRPr lang="en-US"/>
          </a:p>
        </p:txBody>
      </p:sp>
    </p:spTree>
    <p:extLst>
      <p:ext uri="{BB962C8B-B14F-4D97-AF65-F5344CB8AC3E}">
        <p14:creationId xmlns:p14="http://schemas.microsoft.com/office/powerpoint/2010/main" val="39610110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critical path is </a:t>
            </a:r>
            <a:r>
              <a:rPr lang="en-US" b="1" dirty="0"/>
              <a:t>ABDF</a:t>
            </a:r>
            <a:r>
              <a:rPr lang="en-US" dirty="0"/>
              <a:t> which has a duration of </a:t>
            </a:r>
            <a:r>
              <a:rPr lang="en-US" b="1" dirty="0"/>
              <a:t>28 days</a:t>
            </a:r>
            <a:br>
              <a:rPr lang="en-US" b="1" dirty="0"/>
            </a:br>
            <a:br>
              <a:rPr lang="en-US" b="1" dirty="0"/>
            </a:br>
            <a:endParaRPr lang="en-US" b="1" dirty="0"/>
          </a:p>
          <a:p>
            <a:r>
              <a:rPr lang="en-US" dirty="0"/>
              <a:t>The other path durations are shorter and have some ‘free time’</a:t>
            </a:r>
          </a:p>
          <a:p>
            <a:r>
              <a:rPr lang="en-US" dirty="0"/>
              <a:t>ABEF 28-26 = 2 days</a:t>
            </a:r>
          </a:p>
          <a:p>
            <a:r>
              <a:rPr lang="en-US" dirty="0"/>
              <a:t>ACEF 28-24 = 4 days</a:t>
            </a:r>
            <a:br>
              <a:rPr lang="en-US" dirty="0"/>
            </a:br>
            <a:endParaRPr lang="en-US" dirty="0"/>
          </a:p>
          <a:p>
            <a:r>
              <a:rPr lang="en-US" dirty="0"/>
              <a:t>But what does this mean? </a:t>
            </a:r>
            <a:br>
              <a:rPr lang="en-US" dirty="0"/>
            </a:br>
            <a:br>
              <a:rPr lang="en-US" dirty="0"/>
            </a:br>
            <a:r>
              <a:rPr lang="en-US" dirty="0"/>
              <a:t>Could we delay the  whole path ABEF by up to 2 days?</a:t>
            </a:r>
            <a:br>
              <a:rPr lang="en-US" dirty="0"/>
            </a:br>
            <a:endParaRPr lang="en-US" dirty="0"/>
          </a:p>
          <a:p>
            <a:r>
              <a:rPr lang="en-US" dirty="0"/>
              <a:t>No, only some of the activities on the path can be delayed (the non-critical activities).</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critical path is the longest path in the network; therefore it represents the minimum time needed to finish the project.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i="1" dirty="0"/>
              <a:t>The near critical path </a:t>
            </a:r>
            <a:r>
              <a:rPr lang="en-GB" dirty="0"/>
              <a:t>which finishes slightly sooner than the critical path is: ABEF</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ACEF </a:t>
            </a:r>
            <a:br>
              <a:rPr lang="en-GB" dirty="0"/>
            </a:br>
            <a:r>
              <a:rPr lang="en-GB" dirty="0"/>
              <a:t>This is non-critical path, because you have 4 days floating time. I.e., C and E can be delayed by as much as 4 days without affecting the total duration of the project.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Critical Path Terms</a:t>
            </a:r>
          </a:p>
          <a:p>
            <a:r>
              <a:rPr lang="en-US" dirty="0"/>
              <a:t>Early Start (ES): earliest time an activity can begin</a:t>
            </a:r>
          </a:p>
          <a:p>
            <a:r>
              <a:rPr lang="en-US" dirty="0"/>
              <a:t>Without interfering with the completion of preceding activities</a:t>
            </a:r>
          </a:p>
          <a:p>
            <a:br>
              <a:rPr lang="en-US" dirty="0"/>
            </a:br>
            <a:r>
              <a:rPr lang="en-US" dirty="0"/>
              <a:t>Early Finish (EF): earliest time an activity can finish</a:t>
            </a:r>
          </a:p>
          <a:p>
            <a:r>
              <a:rPr lang="en-US" dirty="0"/>
              <a:t>Early start + activity duration</a:t>
            </a:r>
          </a:p>
          <a:p>
            <a:br>
              <a:rPr lang="en-US" dirty="0"/>
            </a:br>
            <a:r>
              <a:rPr lang="en-US" dirty="0"/>
              <a:t>Late Finish (LF): latest time an activity can finish</a:t>
            </a:r>
          </a:p>
          <a:p>
            <a:r>
              <a:rPr lang="en-US" dirty="0"/>
              <a:t>Without delaying the completion of the project</a:t>
            </a:r>
          </a:p>
          <a:p>
            <a:br>
              <a:rPr lang="en-US" dirty="0"/>
            </a:br>
            <a:r>
              <a:rPr lang="en-US" dirty="0"/>
              <a:t>Late Start (LS): latest time an activity can start</a:t>
            </a:r>
          </a:p>
          <a:p>
            <a:r>
              <a:rPr lang="en-US" dirty="0"/>
              <a:t>Late finish – activity duration</a:t>
            </a:r>
          </a:p>
          <a:p>
            <a:endParaRPr lang="en-US" dirty="0"/>
          </a:p>
          <a:p>
            <a:r>
              <a:rPr lang="en-US" dirty="0"/>
              <a:t>Float (aka Slack)</a:t>
            </a:r>
          </a:p>
          <a:p>
            <a:r>
              <a:rPr lang="en-US" dirty="0"/>
              <a:t>Total Float:  The time by which an activity can be delayed without impacting the project end date</a:t>
            </a:r>
          </a:p>
          <a:p>
            <a:r>
              <a:rPr lang="en-US" dirty="0"/>
              <a:t>LF-EF or LS-LS can be used to derive total float</a:t>
            </a:r>
          </a:p>
          <a:p>
            <a:r>
              <a:rPr lang="en-US" dirty="0"/>
              <a:t>Free Float:  The time by which an activity can be delayed without impacting the start time of any successor activity</a:t>
            </a:r>
          </a:p>
          <a:p>
            <a:endParaRPr lang="en-US" dirty="0"/>
          </a:p>
          <a:p>
            <a:r>
              <a:rPr lang="en-GB" dirty="0"/>
              <a:t>Float is the standard UK term, Slack is the standard US term.</a:t>
            </a:r>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22</a:t>
            </a:fld>
            <a:endParaRPr lang="en-US"/>
          </a:p>
        </p:txBody>
      </p:sp>
    </p:spTree>
    <p:extLst>
      <p:ext uri="{BB962C8B-B14F-4D97-AF65-F5344CB8AC3E}">
        <p14:creationId xmlns:p14="http://schemas.microsoft.com/office/powerpoint/2010/main" val="132974508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Gantt chart was devised in the mid 1890s by Karol </a:t>
            </a:r>
            <a:r>
              <a:rPr lang="en-GB" dirty="0" err="1"/>
              <a:t>Adamiecki</a:t>
            </a:r>
            <a:r>
              <a:rPr lang="en-GB" dirty="0"/>
              <a:t>, a Polish engineer who ran a steelworks in southern Poland and had become interested in management ideas and techniques. Some 15 years after, Henry Gantt, an American engineer and project management consultant, devised his own version of the chart and it was this that became widely known and popular in western countries. Originally Gantt charts were prepared by hand; each time a project changed it was necessary to amend or redraw the chart and this limited their usefulness, continual change being a feature of most projects. Nowadays, however, now of computers and project management software, Gantt charts can be created, updated and printed easily.</a:t>
            </a:r>
          </a:p>
          <a:p>
            <a:endParaRPr lang="en-GB" dirty="0"/>
          </a:p>
          <a:p>
            <a:r>
              <a:rPr lang="en-GB" dirty="0"/>
              <a:t>Today, Gantt charts are most commonly used for tracking project schedules. </a:t>
            </a:r>
          </a:p>
          <a:p>
            <a:endParaRPr lang="en-US" dirty="0"/>
          </a:p>
          <a:p>
            <a:endParaRPr lang="en-US" dirty="0"/>
          </a:p>
          <a:p>
            <a:endParaRPr lang="en-US" dirty="0"/>
          </a:p>
          <a:p>
            <a:r>
              <a:rPr lang="en-GB" sz="1200" b="0" i="0" kern="1200" dirty="0">
                <a:solidFill>
                  <a:schemeClr val="tx1"/>
                </a:solidFill>
                <a:effectLst/>
                <a:latin typeface="+mn-lt"/>
                <a:ea typeface="+mn-ea"/>
                <a:cs typeface="+mn-cs"/>
              </a:rPr>
              <a:t>The start date of the project</a:t>
            </a:r>
          </a:p>
          <a:p>
            <a:r>
              <a:rPr lang="en-GB" sz="1200" b="0" i="0" kern="1200" dirty="0">
                <a:solidFill>
                  <a:schemeClr val="tx1"/>
                </a:solidFill>
                <a:effectLst/>
                <a:latin typeface="+mn-lt"/>
                <a:ea typeface="+mn-ea"/>
                <a:cs typeface="+mn-cs"/>
              </a:rPr>
              <a:t>What the project tasks are</a:t>
            </a:r>
          </a:p>
          <a:p>
            <a:r>
              <a:rPr lang="en-GB" sz="1200" b="0" i="0" kern="1200" dirty="0">
                <a:solidFill>
                  <a:schemeClr val="tx1"/>
                </a:solidFill>
                <a:effectLst/>
                <a:latin typeface="+mn-lt"/>
                <a:ea typeface="+mn-ea"/>
                <a:cs typeface="+mn-cs"/>
              </a:rPr>
              <a:t>Who is working on each task</a:t>
            </a:r>
          </a:p>
          <a:p>
            <a:r>
              <a:rPr lang="en-GB" sz="1200" b="0" i="0" kern="1200" dirty="0">
                <a:solidFill>
                  <a:schemeClr val="tx1"/>
                </a:solidFill>
                <a:effectLst/>
                <a:latin typeface="+mn-lt"/>
                <a:ea typeface="+mn-ea"/>
                <a:cs typeface="+mn-cs"/>
              </a:rPr>
              <a:t>When tasks start and finish</a:t>
            </a:r>
          </a:p>
          <a:p>
            <a:r>
              <a:rPr lang="en-GB" sz="1200" b="0" i="0" kern="1200" dirty="0">
                <a:solidFill>
                  <a:schemeClr val="tx1"/>
                </a:solidFill>
                <a:effectLst/>
                <a:latin typeface="+mn-lt"/>
                <a:ea typeface="+mn-ea"/>
                <a:cs typeface="+mn-cs"/>
              </a:rPr>
              <a:t>How long each task will take</a:t>
            </a:r>
          </a:p>
          <a:p>
            <a:r>
              <a:rPr lang="en-GB" sz="1200" b="0" i="0" kern="1200" dirty="0">
                <a:solidFill>
                  <a:schemeClr val="tx1"/>
                </a:solidFill>
                <a:effectLst/>
                <a:latin typeface="+mn-lt"/>
                <a:ea typeface="+mn-ea"/>
                <a:cs typeface="+mn-cs"/>
              </a:rPr>
              <a:t>How tasks group together, overlap and link with each other</a:t>
            </a:r>
          </a:p>
          <a:p>
            <a:r>
              <a:rPr lang="en-GB" sz="1200" b="0" i="0" kern="1200" dirty="0">
                <a:solidFill>
                  <a:schemeClr val="tx1"/>
                </a:solidFill>
                <a:effectLst/>
                <a:latin typeface="+mn-lt"/>
                <a:ea typeface="+mn-ea"/>
                <a:cs typeface="+mn-cs"/>
              </a:rPr>
              <a:t>The finish date of the project.</a:t>
            </a:r>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23</a:t>
            </a:fld>
            <a:endParaRPr lang="en-US"/>
          </a:p>
        </p:txBody>
      </p:sp>
    </p:spTree>
    <p:extLst>
      <p:ext uri="{BB962C8B-B14F-4D97-AF65-F5344CB8AC3E}">
        <p14:creationId xmlns:p14="http://schemas.microsoft.com/office/powerpoint/2010/main" val="27572393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GB" altLang="en-US" sz="1200" dirty="0">
                <a:latin typeface="Arial" panose="020B0604020202020204" pitchFamily="34" charset="0"/>
              </a:rPr>
              <a:t>A Gantt chart is a bar graph which illustrates on a timeline when each activity will start, finish and end. </a:t>
            </a:r>
          </a:p>
          <a:p>
            <a:pPr>
              <a:lnSpc>
                <a:spcPct val="90000"/>
              </a:lnSpc>
            </a:pPr>
            <a:r>
              <a:rPr lang="en-GB" altLang="en-US" sz="1200" dirty="0">
                <a:latin typeface="Arial" panose="020B0604020202020204" pitchFamily="34" charset="0"/>
              </a:rPr>
              <a:t>It’s a pictorial representation of each stage of the project showing individual tasks subdivided into work units according to the length of time they will take.</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dirty="0"/>
              <a:t>Developed in 1910’s –</a:t>
            </a:r>
            <a:r>
              <a:rPr lang="en-US" altLang="en-US" baseline="0" dirty="0"/>
              <a:t> a visual tool to show the schedule and project progress</a:t>
            </a:r>
            <a:endParaRPr lang="en-US" altLang="en-US" dirty="0"/>
          </a:p>
          <a:p>
            <a:endParaRPr lang="en-US" dirty="0"/>
          </a:p>
          <a:p>
            <a:endParaRPr lang="en-US" dirty="0"/>
          </a:p>
          <a:p>
            <a:r>
              <a:rPr lang="en-GB" altLang="en-US" dirty="0"/>
              <a:t>What the various activities are</a:t>
            </a:r>
          </a:p>
          <a:p>
            <a:r>
              <a:rPr lang="en-GB" altLang="en-US" dirty="0"/>
              <a:t>When each activity begins and ends</a:t>
            </a:r>
          </a:p>
          <a:p>
            <a:r>
              <a:rPr lang="en-GB" altLang="en-US" dirty="0"/>
              <a:t>How long each activity is scheduled to last, </a:t>
            </a:r>
            <a:endParaRPr lang="en-GB" altLang="en-US" dirty="0">
              <a:solidFill>
                <a:srgbClr val="008000"/>
              </a:solidFill>
              <a:latin typeface="Arial" panose="020B0604020202020204" pitchFamily="34" charset="0"/>
            </a:endParaRPr>
          </a:p>
          <a:p>
            <a:r>
              <a:rPr lang="en-GB" altLang="en-US" dirty="0">
                <a:solidFill>
                  <a:srgbClr val="008000"/>
                </a:solidFill>
                <a:latin typeface="Arial" panose="020B0604020202020204" pitchFamily="34" charset="0"/>
              </a:rPr>
              <a:t>SEQUENCE – the order in which you perform the activities.</a:t>
            </a:r>
          </a:p>
          <a:p>
            <a:r>
              <a:rPr lang="en-GB" altLang="en-US" dirty="0"/>
              <a:t>Where activities overlap with other activities, and by how much</a:t>
            </a:r>
          </a:p>
          <a:p>
            <a:r>
              <a:rPr lang="en-GB" altLang="en-US" dirty="0"/>
              <a:t>The start and end date of the whole project</a:t>
            </a:r>
            <a:endParaRPr lang="en-US" altLang="en-US" dirty="0"/>
          </a:p>
          <a:p>
            <a:endParaRPr lang="en-US" dirty="0"/>
          </a:p>
        </p:txBody>
      </p:sp>
      <p:sp>
        <p:nvSpPr>
          <p:cNvPr id="4" name="Slide Number Placeholder 3"/>
          <p:cNvSpPr>
            <a:spLocks noGrp="1"/>
          </p:cNvSpPr>
          <p:nvPr>
            <p:ph type="sldNum" sz="quarter" idx="5"/>
          </p:nvPr>
        </p:nvSpPr>
        <p:spPr/>
        <p:txBody>
          <a:bodyPr/>
          <a:lstStyle/>
          <a:p>
            <a:fld id="{166B352B-CE58-8244-A246-7FE01DB8FCC2}" type="slidenum">
              <a:rPr lang="en-US" smtClean="0"/>
              <a:t>24</a:t>
            </a:fld>
            <a:endParaRPr lang="en-US"/>
          </a:p>
        </p:txBody>
      </p:sp>
    </p:spTree>
    <p:extLst>
      <p:ext uri="{BB962C8B-B14F-4D97-AF65-F5344CB8AC3E}">
        <p14:creationId xmlns:p14="http://schemas.microsoft.com/office/powerpoint/2010/main" val="252026407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2800" b="0" dirty="0">
                <a:effectLst>
                  <a:outerShdw blurRad="38100" dist="38100" dir="2700000" algn="tl">
                    <a:srgbClr val="000000">
                      <a:alpha val="43137"/>
                    </a:srgbClr>
                  </a:outerShdw>
                </a:effectLst>
              </a:rPr>
              <a:t>Gantt Chart</a:t>
            </a:r>
            <a:br>
              <a:rPr lang="en-GB" sz="2800" b="0" dirty="0">
                <a:effectLst>
                  <a:outerShdw blurRad="38100" dist="38100" dir="2700000" algn="tl">
                    <a:srgbClr val="000000">
                      <a:alpha val="43137"/>
                    </a:srgbClr>
                  </a:outerShdw>
                </a:effectLst>
              </a:rPr>
            </a:br>
            <a:r>
              <a:rPr lang="en-GB" sz="1200" b="0" dirty="0">
                <a:effectLst>
                  <a:outerShdw blurRad="38100" dist="38100" dir="2700000" algn="tl">
                    <a:srgbClr val="000000">
                      <a:alpha val="43137"/>
                    </a:srgbClr>
                  </a:outerShdw>
                </a:effectLst>
              </a:rPr>
              <a:t>https://</a:t>
            </a:r>
            <a:r>
              <a:rPr lang="en-GB" sz="1200" b="0" dirty="0" err="1">
                <a:effectLst>
                  <a:outerShdw blurRad="38100" dist="38100" dir="2700000" algn="tl">
                    <a:srgbClr val="000000">
                      <a:alpha val="43137"/>
                    </a:srgbClr>
                  </a:outerShdw>
                </a:effectLst>
              </a:rPr>
              <a:t>www.teamgantt.com</a:t>
            </a:r>
            <a:r>
              <a:rPr lang="en-GB" sz="1200" b="0" dirty="0">
                <a:effectLst>
                  <a:outerShdw blurRad="38100" dist="38100" dir="2700000" algn="tl">
                    <a:srgbClr val="000000">
                      <a:alpha val="43137"/>
                    </a:srgbClr>
                  </a:outerShdw>
                </a:effectLst>
              </a:rPr>
              <a:t>/free-</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-chart-excel-template</a:t>
            </a:r>
          </a:p>
          <a:p>
            <a:endParaRPr lang="en-GB" sz="1200" b="0" dirty="0">
              <a:effectLst>
                <a:outerShdw blurRad="38100" dist="38100" dir="2700000" algn="tl">
                  <a:srgbClr val="000000">
                    <a:alpha val="43137"/>
                  </a:srgbClr>
                </a:outerShdw>
              </a:effectLst>
            </a:endParaRPr>
          </a:p>
          <a:p>
            <a:r>
              <a:rPr lang="en-GB" sz="1200" b="0" dirty="0">
                <a:effectLst>
                  <a:outerShdw blurRad="38100" dist="38100" dir="2700000" algn="tl">
                    <a:srgbClr val="000000">
                      <a:alpha val="43137"/>
                    </a:srgbClr>
                  </a:outerShdw>
                </a:effectLst>
              </a:rPr>
              <a:t>Useful free </a:t>
            </a:r>
            <a:r>
              <a:rPr lang="en-GB" sz="1200" b="0" dirty="0" err="1">
                <a:effectLst>
                  <a:outerShdw blurRad="38100" dist="38100" dir="2700000" algn="tl">
                    <a:srgbClr val="000000">
                      <a:alpha val="43137"/>
                    </a:srgbClr>
                  </a:outerShdw>
                </a:effectLst>
              </a:rPr>
              <a:t>gantt</a:t>
            </a:r>
            <a:r>
              <a:rPr lang="en-GB" sz="1200" b="0" dirty="0">
                <a:effectLst>
                  <a:outerShdw blurRad="38100" dist="38100" dir="2700000" algn="tl">
                    <a:srgbClr val="000000">
                      <a:alpha val="43137"/>
                    </a:srgbClr>
                  </a:outerShdw>
                </a:effectLst>
              </a:rPr>
              <a:t> chart software tool for assignment</a:t>
            </a:r>
            <a:endParaRPr lang="en-US" b="0" dirty="0"/>
          </a:p>
        </p:txBody>
      </p:sp>
      <p:sp>
        <p:nvSpPr>
          <p:cNvPr id="4" name="Slide Number Placeholder 3"/>
          <p:cNvSpPr>
            <a:spLocks noGrp="1"/>
          </p:cNvSpPr>
          <p:nvPr>
            <p:ph type="sldNum" sz="quarter" idx="5"/>
          </p:nvPr>
        </p:nvSpPr>
        <p:spPr/>
        <p:txBody>
          <a:bodyPr/>
          <a:lstStyle/>
          <a:p>
            <a:fld id="{166B352B-CE58-8244-A246-7FE01DB8FCC2}" type="slidenum">
              <a:rPr lang="en-US" smtClean="0"/>
              <a:t>25</a:t>
            </a:fld>
            <a:endParaRPr lang="en-US"/>
          </a:p>
        </p:txBody>
      </p:sp>
    </p:spTree>
    <p:extLst>
      <p:ext uri="{BB962C8B-B14F-4D97-AF65-F5344CB8AC3E}">
        <p14:creationId xmlns:p14="http://schemas.microsoft.com/office/powerpoint/2010/main" val="324224264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dirty="0"/>
          </a:p>
        </p:txBody>
      </p:sp>
      <p:sp>
        <p:nvSpPr>
          <p:cNvPr id="4" name="Slide Number Placeholder 3"/>
          <p:cNvSpPr>
            <a:spLocks noGrp="1"/>
          </p:cNvSpPr>
          <p:nvPr>
            <p:ph type="sldNum" sz="quarter" idx="5"/>
          </p:nvPr>
        </p:nvSpPr>
        <p:spPr/>
        <p:txBody>
          <a:bodyPr/>
          <a:lstStyle/>
          <a:p>
            <a:fld id="{F7304A26-0D3A-5541-86B8-46DA5CA36584}" type="slidenum">
              <a:rPr lang="en-US" smtClean="0"/>
              <a:t>26</a:t>
            </a:fld>
            <a:endParaRPr lang="en-US"/>
          </a:p>
        </p:txBody>
      </p:sp>
    </p:spTree>
    <p:extLst>
      <p:ext uri="{BB962C8B-B14F-4D97-AF65-F5344CB8AC3E}">
        <p14:creationId xmlns:p14="http://schemas.microsoft.com/office/powerpoint/2010/main" val="2675264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895285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153693"/>
            <a:ext cx="10515600" cy="905324"/>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072027"/>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3098860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838200" y="6356351"/>
            <a:ext cx="2743200" cy="365125"/>
          </a:xfrm>
          <a:prstGeom prst="rect">
            <a:avLst/>
          </a:prstGeom>
        </p:spPr>
        <p:txBody>
          <a:bodyPr/>
          <a:lstStyle/>
          <a:p>
            <a:fld id="{76F97E76-EFB2-4AF3-AA78-C4BDCD222E78}" type="datetime1">
              <a:rPr lang="en-GB" smtClean="0"/>
              <a:t>30/07/2021</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666346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838200" y="6356351"/>
            <a:ext cx="2743200" cy="365125"/>
          </a:xfrm>
          <a:prstGeom prst="rect">
            <a:avLst/>
          </a:prstGeom>
        </p:spPr>
        <p:txBody>
          <a:bodyPr/>
          <a:lstStyle/>
          <a:p>
            <a:fld id="{2A74A07F-3A93-4B0D-B98F-18F7D6B6F8F9}" type="datetime1">
              <a:rPr lang="en-GB" smtClean="0"/>
              <a:t>30/07/2021</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8649788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838200" y="6356351"/>
            <a:ext cx="2743200" cy="365125"/>
          </a:xfrm>
          <a:prstGeom prst="rect">
            <a:avLst/>
          </a:prstGeom>
        </p:spPr>
        <p:txBody>
          <a:bodyPr/>
          <a:lstStyle/>
          <a:p>
            <a:fld id="{ADC19E6F-DAA7-45F5-B261-DD074588C1C0}" type="datetime1">
              <a:rPr lang="en-GB" smtClean="0"/>
              <a:t>30/07/2021</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112752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30/07/2021</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345317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30/07/2021</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58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838200" y="6356351"/>
            <a:ext cx="2743200" cy="365125"/>
          </a:xfrm>
          <a:prstGeom prst="rect">
            <a:avLst/>
          </a:prstGeom>
        </p:spPr>
        <p:txBody>
          <a:bodyPr/>
          <a:lstStyle/>
          <a:p>
            <a:fld id="{407E4E5F-8B6A-428A-AFA4-33B6B75F534E}" type="datetime1">
              <a:rPr lang="en-GB" smtClean="0"/>
              <a:t>30/07/2021</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154233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838200" y="6356351"/>
            <a:ext cx="2743200" cy="365125"/>
          </a:xfrm>
          <a:prstGeom prst="rect">
            <a:avLst/>
          </a:prstGeom>
        </p:spPr>
        <p:txBody>
          <a:bodyPr/>
          <a:lstStyle/>
          <a:p>
            <a:fld id="{3D4F45BF-86A6-4971-9911-E4ECF186F714}" type="datetime1">
              <a:rPr lang="en-GB" smtClean="0"/>
              <a:t>30/07/2021</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63037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838200" y="6356351"/>
            <a:ext cx="2743200" cy="365125"/>
          </a:xfrm>
          <a:prstGeom prst="rect">
            <a:avLst/>
          </a:prstGeom>
        </p:spPr>
        <p:txBody>
          <a:bodyPr/>
          <a:lstStyle/>
          <a:p>
            <a:fld id="{D369EA52-3928-4B5E-A0EE-C76291E66012}" type="datetime1">
              <a:rPr lang="en-GB" smtClean="0"/>
              <a:t>30/07/2021</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269138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838200" y="6356351"/>
            <a:ext cx="2743200" cy="365125"/>
          </a:xfrm>
          <a:prstGeom prst="rect">
            <a:avLst/>
          </a:prstGeom>
        </p:spPr>
        <p:txBody>
          <a:bodyPr/>
          <a:lstStyle/>
          <a:p>
            <a:fld id="{005ED639-EB68-42BD-BAA3-182B0CBB6A30}" type="datetime1">
              <a:rPr lang="en-GB" smtClean="0"/>
              <a:t>30/07/2021</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1881715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8263611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24.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0C4C4-D4F9-AF47-9CE8-98B486B46F57}"/>
              </a:ext>
            </a:extLst>
          </p:cNvPr>
          <p:cNvSpPr>
            <a:spLocks noGrp="1"/>
          </p:cNvSpPr>
          <p:nvPr>
            <p:ph type="ctrTitle"/>
          </p:nvPr>
        </p:nvSpPr>
        <p:spPr/>
        <p:txBody>
          <a:bodyPr/>
          <a:lstStyle/>
          <a:p>
            <a:r>
              <a:rPr lang="en-US" dirty="0"/>
              <a:t>BA Management Skills for the Workplace</a:t>
            </a:r>
            <a:br>
              <a:rPr lang="en-US" dirty="0"/>
            </a:br>
            <a:r>
              <a:rPr lang="en-US" dirty="0"/>
              <a:t>BMSK5004</a:t>
            </a:r>
          </a:p>
        </p:txBody>
      </p:sp>
      <p:sp>
        <p:nvSpPr>
          <p:cNvPr id="3" name="Subtitle 2">
            <a:extLst>
              <a:ext uri="{FF2B5EF4-FFF2-40B4-BE49-F238E27FC236}">
                <a16:creationId xmlns:a16="http://schemas.microsoft.com/office/drawing/2014/main" id="{50F01303-D95B-654C-B7CE-C557920BD28C}"/>
              </a:ext>
            </a:extLst>
          </p:cNvPr>
          <p:cNvSpPr>
            <a:spLocks noGrp="1"/>
          </p:cNvSpPr>
          <p:nvPr>
            <p:ph type="subTitle" idx="1"/>
          </p:nvPr>
        </p:nvSpPr>
        <p:spPr>
          <a:xfrm>
            <a:off x="2371060" y="3744615"/>
            <a:ext cx="7989164" cy="1627485"/>
          </a:xfrm>
        </p:spPr>
        <p:txBody>
          <a:bodyPr>
            <a:normAutofit/>
          </a:bodyPr>
          <a:lstStyle/>
          <a:p>
            <a:r>
              <a:rPr lang="en-GB" b="1" dirty="0"/>
              <a:t>Managing Projects in the Organisation</a:t>
            </a:r>
          </a:p>
          <a:p>
            <a:r>
              <a:rPr lang="en-GB" b="1" dirty="0"/>
              <a:t>Online Session 4</a:t>
            </a:r>
          </a:p>
          <a:p>
            <a:endParaRPr lang="en-US" dirty="0">
              <a:solidFill>
                <a:schemeClr val="bg1"/>
              </a:solidFill>
            </a:endParaRPr>
          </a:p>
        </p:txBody>
      </p:sp>
    </p:spTree>
    <p:extLst>
      <p:ext uri="{BB962C8B-B14F-4D97-AF65-F5344CB8AC3E}">
        <p14:creationId xmlns:p14="http://schemas.microsoft.com/office/powerpoint/2010/main" val="213515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4</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fontScale="92500" lnSpcReduction="20000"/>
          </a:bodyPr>
          <a:lstStyle/>
          <a:p>
            <a:pPr marL="0" indent="0">
              <a:buFontTx/>
              <a:buNone/>
            </a:pPr>
            <a:r>
              <a:rPr lang="en-GB" altLang="en-US" dirty="0">
                <a:latin typeface="Arial" panose="020B0604020202020204" pitchFamily="34" charset="0"/>
                <a:cs typeface="Arial" panose="020B0604020202020204" pitchFamily="34" charset="0"/>
              </a:rPr>
              <a:t>Work Breakdown Structures</a:t>
            </a:r>
          </a:p>
          <a:p>
            <a:pPr marL="0" indent="0">
              <a:buFontTx/>
              <a:buNone/>
            </a:pPr>
            <a:r>
              <a:rPr lang="en-GB" altLang="en-US" dirty="0">
                <a:latin typeface="Arial" panose="020B0604020202020204" pitchFamily="34" charset="0"/>
                <a:cs typeface="Arial" panose="020B0604020202020204" pitchFamily="34" charset="0"/>
              </a:rPr>
              <a:t>Network Diagram</a:t>
            </a:r>
          </a:p>
          <a:p>
            <a:pPr marL="0" indent="0">
              <a:buFontTx/>
              <a:buNone/>
            </a:pPr>
            <a:endParaRPr lang="en-GB" altLang="en-US" dirty="0">
              <a:latin typeface="Arial" panose="020B0604020202020204" pitchFamily="34" charset="0"/>
              <a:cs typeface="Arial" panose="020B0604020202020204" pitchFamily="34" charset="0"/>
            </a:endParaRPr>
          </a:p>
          <a:p>
            <a:pPr marL="0" indent="0">
              <a:buFontTx/>
              <a:buNone/>
            </a:pPr>
            <a:r>
              <a:rPr lang="en-GB" altLang="en-US" dirty="0">
                <a:latin typeface="Arial" panose="020B0604020202020204" pitchFamily="34" charset="0"/>
                <a:cs typeface="Arial" panose="020B0604020202020204" pitchFamily="34" charset="0"/>
              </a:rPr>
              <a:t>Product Breakdown Structure</a:t>
            </a:r>
          </a:p>
          <a:p>
            <a:pPr marL="0" indent="0">
              <a:buFontTx/>
              <a:buNone/>
            </a:pPr>
            <a:r>
              <a:rPr lang="en-GB" altLang="en-US" dirty="0">
                <a:latin typeface="Arial" panose="020B0604020202020204" pitchFamily="34" charset="0"/>
                <a:cs typeface="Arial" panose="020B0604020202020204" pitchFamily="34" charset="0"/>
              </a:rPr>
              <a:t>Product Flow Diagram</a:t>
            </a:r>
          </a:p>
          <a:p>
            <a:pPr marL="0" indent="0">
              <a:buFontTx/>
              <a:buNone/>
            </a:pPr>
            <a:r>
              <a:rPr lang="en-GB" altLang="en-US" dirty="0">
                <a:latin typeface="Arial" panose="020B0604020202020204" pitchFamily="34" charset="0"/>
                <a:cs typeface="Arial" panose="020B0604020202020204" pitchFamily="34" charset="0"/>
              </a:rPr>
              <a:t>Product Description</a:t>
            </a:r>
          </a:p>
          <a:p>
            <a:pPr marL="0" indent="0">
              <a:buFontTx/>
              <a:buNone/>
            </a:pPr>
            <a:r>
              <a:rPr lang="en-GB" altLang="en-US" dirty="0">
                <a:latin typeface="Arial" panose="020B0604020202020204" pitchFamily="34" charset="0"/>
                <a:cs typeface="Arial" panose="020B0604020202020204" pitchFamily="34" charset="0"/>
              </a:rPr>
              <a:t> </a:t>
            </a:r>
          </a:p>
          <a:p>
            <a:pPr marL="0" indent="0">
              <a:buFontTx/>
              <a:buNone/>
            </a:pPr>
            <a:endParaRPr lang="en-GB" altLang="en-US"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t>2</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4159076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9506AD-9B98-9C4E-A8B1-898668624147}"/>
              </a:ext>
            </a:extLst>
          </p:cNvPr>
          <p:cNvSpPr>
            <a:spLocks noGrp="1"/>
          </p:cNvSpPr>
          <p:nvPr>
            <p:ph type="title"/>
          </p:nvPr>
        </p:nvSpPr>
        <p:spPr/>
        <p:txBody>
          <a:bodyPr/>
          <a:lstStyle/>
          <a:p>
            <a:r>
              <a:rPr lang="en-US" sz="3600" b="1" dirty="0"/>
              <a:t>BMSK5004 – Managing Projects in the Organisation</a:t>
            </a:r>
            <a:endParaRPr lang="en-GB" sz="3600" dirty="0"/>
          </a:p>
        </p:txBody>
      </p:sp>
      <p:sp>
        <p:nvSpPr>
          <p:cNvPr id="4" name="Slide Number Placeholder 3">
            <a:extLst>
              <a:ext uri="{FF2B5EF4-FFF2-40B4-BE49-F238E27FC236}">
                <a16:creationId xmlns:a16="http://schemas.microsoft.com/office/drawing/2014/main" id="{47A7BB3D-F769-5043-9E71-58BCE41C0D41}"/>
              </a:ext>
            </a:extLst>
          </p:cNvPr>
          <p:cNvSpPr>
            <a:spLocks noGrp="1"/>
          </p:cNvSpPr>
          <p:nvPr>
            <p:ph type="sldNum" sz="quarter" idx="4294967295"/>
          </p:nvPr>
        </p:nvSpPr>
        <p:spPr>
          <a:xfrm>
            <a:off x="8610600" y="6356351"/>
            <a:ext cx="2743200" cy="365125"/>
          </a:xfrm>
          <a:prstGeom prst="rect">
            <a:avLst/>
          </a:prstGeom>
        </p:spPr>
        <p:txBody>
          <a:bodyPr/>
          <a:lstStyle/>
          <a:p>
            <a:fld id="{3D165440-4880-415F-9146-4793BDD623F8}" type="slidenum">
              <a:rPr lang="en-GB" smtClean="0"/>
              <a:pPr/>
              <a:t>3</a:t>
            </a:fld>
            <a:endParaRPr lang="en-GB" dirty="0"/>
          </a:p>
        </p:txBody>
      </p:sp>
      <p:sp>
        <p:nvSpPr>
          <p:cNvPr id="5" name="Content Placeholder 2">
            <a:extLst>
              <a:ext uri="{FF2B5EF4-FFF2-40B4-BE49-F238E27FC236}">
                <a16:creationId xmlns:a16="http://schemas.microsoft.com/office/drawing/2014/main" id="{16106B79-A03A-904C-8973-66FF96F7852F}"/>
              </a:ext>
            </a:extLst>
          </p:cNvPr>
          <p:cNvSpPr txBox="1">
            <a:spLocks/>
          </p:cNvSpPr>
          <p:nvPr/>
        </p:nvSpPr>
        <p:spPr>
          <a:xfrm>
            <a:off x="381000" y="1449002"/>
            <a:ext cx="5613400" cy="3917032"/>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hangingPunct="0">
              <a:buFont typeface="Arial" panose="020B0604020202020204" pitchFamily="34" charset="0"/>
              <a:buNone/>
            </a:pPr>
            <a:endParaRPr lang="en-GB" sz="2000" dirty="0"/>
          </a:p>
          <a:p>
            <a:pPr marL="457200" indent="-457200" hangingPunct="0">
              <a:buFont typeface="+mj-lt"/>
              <a:buAutoNum type="arabicPeriod"/>
            </a:pPr>
            <a:r>
              <a:rPr lang="en-GB" sz="2000" dirty="0"/>
              <a:t>Critically assess the usefulness of project management tools and techniques for managing a project within an organisation;</a:t>
            </a:r>
          </a:p>
          <a:p>
            <a:pPr marL="457200" indent="-457200" hangingPunct="0">
              <a:buFont typeface="+mj-lt"/>
              <a:buAutoNum type="arabicPeriod"/>
            </a:pPr>
            <a:endParaRPr lang="en-GB" sz="2000" dirty="0"/>
          </a:p>
          <a:p>
            <a:pPr marL="457200" indent="-457200" hangingPunct="0">
              <a:buFont typeface="+mj-lt"/>
              <a:buAutoNum type="arabicPeriod"/>
            </a:pPr>
            <a:r>
              <a:rPr lang="en-GB" sz="2000" dirty="0"/>
              <a:t>Plan the implementation of a project of appropriate complexity within a workplace; </a:t>
            </a:r>
          </a:p>
          <a:p>
            <a:pPr marL="457200" indent="-457200" hangingPunct="0">
              <a:buFont typeface="+mj-lt"/>
              <a:buAutoNum type="arabicPeriod"/>
            </a:pPr>
            <a:endParaRPr lang="en-GB" sz="2000" dirty="0"/>
          </a:p>
          <a:p>
            <a:pPr marL="457200" indent="-457200" hangingPunct="0">
              <a:buFont typeface="+mj-lt"/>
              <a:buAutoNum type="arabicPeriod"/>
            </a:pPr>
            <a:r>
              <a:rPr lang="en-GB" sz="2000" dirty="0"/>
              <a:t>Critically evaluate their ability to manage a project.</a:t>
            </a:r>
          </a:p>
          <a:p>
            <a:endParaRPr lang="en-GB" dirty="0"/>
          </a:p>
        </p:txBody>
      </p:sp>
      <p:sp>
        <p:nvSpPr>
          <p:cNvPr id="6" name="TextBox 5">
            <a:extLst>
              <a:ext uri="{FF2B5EF4-FFF2-40B4-BE49-F238E27FC236}">
                <a16:creationId xmlns:a16="http://schemas.microsoft.com/office/drawing/2014/main" id="{40F52CC3-BFD4-C249-A40D-E65BF84CAA99}"/>
              </a:ext>
            </a:extLst>
          </p:cNvPr>
          <p:cNvSpPr txBox="1"/>
          <p:nvPr/>
        </p:nvSpPr>
        <p:spPr>
          <a:xfrm>
            <a:off x="5994400" y="1588703"/>
            <a:ext cx="6446440" cy="3168560"/>
          </a:xfrm>
          <a:prstGeom prst="rect">
            <a:avLst/>
          </a:prstGeom>
          <a:noFill/>
        </p:spPr>
        <p:txBody>
          <a:bodyPr wrap="square" rtlCol="0">
            <a:spAutoFit/>
          </a:bodyPr>
          <a:lstStyle/>
          <a:p>
            <a:pPr>
              <a:lnSpc>
                <a:spcPct val="170000"/>
              </a:lnSpc>
            </a:pPr>
            <a:r>
              <a:rPr lang="en-GB" sz="2000" b="1" dirty="0"/>
              <a:t>Common Assessment Criteria</a:t>
            </a:r>
          </a:p>
          <a:p>
            <a:pPr>
              <a:lnSpc>
                <a:spcPct val="170000"/>
              </a:lnSpc>
            </a:pPr>
            <a:r>
              <a:rPr lang="en-GB" sz="2000" dirty="0"/>
              <a:t>Engagement with Literature Skills.			20</a:t>
            </a:r>
          </a:p>
          <a:p>
            <a:pPr>
              <a:lnSpc>
                <a:spcPct val="170000"/>
              </a:lnSpc>
            </a:pPr>
            <a:r>
              <a:rPr lang="en-GB" sz="2000" dirty="0"/>
              <a:t>Knowledge and Understanding Skills 		30</a:t>
            </a:r>
          </a:p>
          <a:p>
            <a:pPr>
              <a:lnSpc>
                <a:spcPct val="170000"/>
              </a:lnSpc>
            </a:pPr>
            <a:r>
              <a:rPr lang="en-GB" sz="2000" dirty="0"/>
              <a:t>Cognitive and Intellectual Skills			30</a:t>
            </a:r>
          </a:p>
          <a:p>
            <a:pPr>
              <a:lnSpc>
                <a:spcPct val="170000"/>
              </a:lnSpc>
            </a:pPr>
            <a:r>
              <a:rPr lang="en-GB" sz="2000" dirty="0"/>
              <a:t>Practical Application Skills 			        	10</a:t>
            </a:r>
          </a:p>
          <a:p>
            <a:pPr>
              <a:lnSpc>
                <a:spcPct val="170000"/>
              </a:lnSpc>
            </a:pPr>
            <a:r>
              <a:rPr lang="en-GB" sz="2000" dirty="0"/>
              <a:t>Transferable Skills for Life and Professional Practice  	10</a:t>
            </a:r>
          </a:p>
        </p:txBody>
      </p:sp>
      <p:cxnSp>
        <p:nvCxnSpPr>
          <p:cNvPr id="7" name="Straight Connector 6">
            <a:extLst>
              <a:ext uri="{FF2B5EF4-FFF2-40B4-BE49-F238E27FC236}">
                <a16:creationId xmlns:a16="http://schemas.microsoft.com/office/drawing/2014/main" id="{AFE4EC9A-A118-EF40-A0BE-F848114464C2}"/>
              </a:ext>
            </a:extLst>
          </p:cNvPr>
          <p:cNvCxnSpPr/>
          <p:nvPr/>
        </p:nvCxnSpPr>
        <p:spPr>
          <a:xfrm>
            <a:off x="5854700" y="1449002"/>
            <a:ext cx="0" cy="3948498"/>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28345326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EC9E1AB-77C6-AD4E-9722-2095CBBCD264}"/>
              </a:ext>
            </a:extLst>
          </p:cNvPr>
          <p:cNvSpPr>
            <a:spLocks noGrp="1"/>
          </p:cNvSpPr>
          <p:nvPr>
            <p:ph type="title"/>
          </p:nvPr>
        </p:nvSpPr>
        <p:spPr>
          <a:xfrm>
            <a:off x="2318658" y="119743"/>
            <a:ext cx="7772400" cy="1143000"/>
          </a:xfrm>
        </p:spPr>
        <p:txBody>
          <a:bodyPr/>
          <a:lstStyle/>
          <a:p>
            <a:r>
              <a:rPr lang="en-GB" altLang="en-US" dirty="0">
                <a:latin typeface="Arial" panose="020B0604020202020204" pitchFamily="34" charset="0"/>
                <a:cs typeface="Arial" panose="020B0604020202020204" pitchFamily="34" charset="0"/>
              </a:rPr>
              <a:t>Session 4</a:t>
            </a:r>
          </a:p>
        </p:txBody>
      </p:sp>
      <p:sp>
        <p:nvSpPr>
          <p:cNvPr id="9" name="Content Placeholder 2">
            <a:extLst>
              <a:ext uri="{FF2B5EF4-FFF2-40B4-BE49-F238E27FC236}">
                <a16:creationId xmlns:a16="http://schemas.microsoft.com/office/drawing/2014/main" id="{94A1FA51-585C-7E41-B375-9319551BAEE2}"/>
              </a:ext>
            </a:extLst>
          </p:cNvPr>
          <p:cNvSpPr>
            <a:spLocks noGrp="1"/>
          </p:cNvSpPr>
          <p:nvPr>
            <p:ph idx="1"/>
          </p:nvPr>
        </p:nvSpPr>
        <p:spPr>
          <a:xfrm>
            <a:off x="685800" y="1491342"/>
            <a:ext cx="10896600" cy="3031671"/>
          </a:xfrm>
        </p:spPr>
        <p:txBody>
          <a:bodyPr>
            <a:normAutofit/>
          </a:bodyPr>
          <a:lstStyle/>
          <a:p>
            <a:r>
              <a:rPr lang="en-GB" dirty="0">
                <a:latin typeface="Arial" panose="020B0604020202020204" pitchFamily="34" charset="0"/>
                <a:cs typeface="Arial" panose="020B0604020202020204" pitchFamily="34" charset="0"/>
              </a:rPr>
              <a:t>Work Breakdown Structure </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Product Breakdown Structure </a:t>
            </a:r>
          </a:p>
        </p:txBody>
      </p:sp>
      <p:sp>
        <p:nvSpPr>
          <p:cNvPr id="4" name="Slide Number Placeholder 3">
            <a:extLst>
              <a:ext uri="{FF2B5EF4-FFF2-40B4-BE49-F238E27FC236}">
                <a16:creationId xmlns:a16="http://schemas.microsoft.com/office/drawing/2014/main" id="{EEBEE1AB-9293-534C-B7F9-42904599A68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4</a:t>
            </a:fld>
            <a:endParaRPr lang="en-GB"/>
          </a:p>
        </p:txBody>
      </p:sp>
      <p:pic>
        <p:nvPicPr>
          <p:cNvPr id="3" name="Picture 2">
            <a:extLst>
              <a:ext uri="{FF2B5EF4-FFF2-40B4-BE49-F238E27FC236}">
                <a16:creationId xmlns:a16="http://schemas.microsoft.com/office/drawing/2014/main" id="{5C9DD064-E316-4644-8458-D9613E6F38C4}"/>
              </a:ext>
            </a:extLst>
          </p:cNvPr>
          <p:cNvPicPr>
            <a:picLocks noChangeAspect="1"/>
          </p:cNvPicPr>
          <p:nvPr/>
        </p:nvPicPr>
        <p:blipFill>
          <a:blip r:embed="rId2"/>
          <a:stretch>
            <a:fillRect/>
          </a:stretch>
        </p:blipFill>
        <p:spPr>
          <a:xfrm>
            <a:off x="7021286" y="3139414"/>
            <a:ext cx="4844517" cy="2468543"/>
          </a:xfrm>
          <a:prstGeom prst="rect">
            <a:avLst/>
          </a:prstGeom>
        </p:spPr>
      </p:pic>
    </p:spTree>
    <p:extLst>
      <p:ext uri="{BB962C8B-B14F-4D97-AF65-F5344CB8AC3E}">
        <p14:creationId xmlns:p14="http://schemas.microsoft.com/office/powerpoint/2010/main" val="11653657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136524"/>
            <a:ext cx="10972800" cy="905901"/>
          </a:xfrm>
        </p:spPr>
        <p:txBody>
          <a:bodyPr/>
          <a:lstStyle/>
          <a:p>
            <a:r>
              <a:rPr lang="en-US" dirty="0"/>
              <a:t>Breakdown Structure</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5</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782888" y="644013"/>
            <a:ext cx="69135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5" name="Rectangle 24">
            <a:extLst>
              <a:ext uri="{FF2B5EF4-FFF2-40B4-BE49-F238E27FC236}">
                <a16:creationId xmlns:a16="http://schemas.microsoft.com/office/drawing/2014/main" id="{FA82339D-16C4-5F49-B4CD-37C0E6FC9848}"/>
              </a:ext>
            </a:extLst>
          </p:cNvPr>
          <p:cNvSpPr/>
          <p:nvPr/>
        </p:nvSpPr>
        <p:spPr>
          <a:xfrm>
            <a:off x="609600" y="1487838"/>
            <a:ext cx="6324600" cy="2554545"/>
          </a:xfrm>
          <a:prstGeom prst="rect">
            <a:avLst/>
          </a:prstGeom>
        </p:spPr>
        <p:txBody>
          <a:bodyPr wrap="square">
            <a:spAutoFit/>
          </a:bodyPr>
          <a:lstStyle/>
          <a:p>
            <a:r>
              <a:rPr lang="en-GB" sz="2000" dirty="0">
                <a:latin typeface=" aArial"/>
                <a:cs typeface="Arial" panose="020B0604020202020204" pitchFamily="34" charset="0"/>
              </a:rPr>
              <a:t>A deliverable orientated Hierarchical structure that shows break down of the work that needs to be ‘executed’ by the team to achieve the project objectives and produce the deliverables.</a:t>
            </a:r>
          </a:p>
          <a:p>
            <a:endParaRPr lang="en-GB" sz="2000" dirty="0">
              <a:latin typeface=" aArial"/>
              <a:cs typeface="Arial" panose="020B0604020202020204" pitchFamily="34" charset="0"/>
            </a:endParaRPr>
          </a:p>
          <a:p>
            <a:r>
              <a:rPr lang="en-GB" sz="2000" dirty="0">
                <a:latin typeface=" aArial"/>
                <a:cs typeface="Arial" panose="020B0604020202020204" pitchFamily="34" charset="0"/>
              </a:rPr>
              <a:t>An organising tool by defining the Scope and identifying the KEY DELIVERABLES and noting tasks that need to be done to achieve them</a:t>
            </a:r>
          </a:p>
        </p:txBody>
      </p:sp>
      <p:pic>
        <p:nvPicPr>
          <p:cNvPr id="27" name="Picture 26">
            <a:extLst>
              <a:ext uri="{FF2B5EF4-FFF2-40B4-BE49-F238E27FC236}">
                <a16:creationId xmlns:a16="http://schemas.microsoft.com/office/drawing/2014/main" id="{A6C21F36-47A3-3D42-87DF-92A59D38438F}"/>
              </a:ext>
            </a:extLst>
          </p:cNvPr>
          <p:cNvPicPr>
            <a:picLocks noChangeAspect="1"/>
          </p:cNvPicPr>
          <p:nvPr/>
        </p:nvPicPr>
        <p:blipFill>
          <a:blip r:embed="rId2"/>
          <a:stretch>
            <a:fillRect/>
          </a:stretch>
        </p:blipFill>
        <p:spPr>
          <a:xfrm>
            <a:off x="7063273" y="1580934"/>
            <a:ext cx="4932415" cy="3557575"/>
          </a:xfrm>
          <a:prstGeom prst="rect">
            <a:avLst/>
          </a:prstGeom>
        </p:spPr>
      </p:pic>
    </p:spTree>
    <p:extLst>
      <p:ext uri="{BB962C8B-B14F-4D97-AF65-F5344CB8AC3E}">
        <p14:creationId xmlns:p14="http://schemas.microsoft.com/office/powerpoint/2010/main" val="25678174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ECCC1-2F7C-8340-B011-412984C51321}"/>
              </a:ext>
            </a:extLst>
          </p:cNvPr>
          <p:cNvSpPr>
            <a:spLocks noGrp="1"/>
          </p:cNvSpPr>
          <p:nvPr>
            <p:ph type="title"/>
          </p:nvPr>
        </p:nvSpPr>
        <p:spPr>
          <a:xfrm>
            <a:off x="609600" y="153693"/>
            <a:ext cx="10744200" cy="905324"/>
          </a:xfrm>
        </p:spPr>
        <p:txBody>
          <a:bodyPr/>
          <a:lstStyle/>
          <a:p>
            <a:r>
              <a:rPr lang="en-US" dirty="0"/>
              <a:t>Creating a Work/Product Breakdown Structure</a:t>
            </a:r>
          </a:p>
        </p:txBody>
      </p:sp>
      <p:sp>
        <p:nvSpPr>
          <p:cNvPr id="3" name="Content Placeholder 2">
            <a:extLst>
              <a:ext uri="{FF2B5EF4-FFF2-40B4-BE49-F238E27FC236}">
                <a16:creationId xmlns:a16="http://schemas.microsoft.com/office/drawing/2014/main" id="{EE4F0B60-40F7-534F-877D-36B460553807}"/>
              </a:ext>
            </a:extLst>
          </p:cNvPr>
          <p:cNvSpPr>
            <a:spLocks noGrp="1"/>
          </p:cNvSpPr>
          <p:nvPr>
            <p:ph idx="1"/>
          </p:nvPr>
        </p:nvSpPr>
        <p:spPr>
          <a:xfrm>
            <a:off x="609600" y="880886"/>
            <a:ext cx="11099470" cy="4831145"/>
          </a:xfrm>
        </p:spPr>
        <p:txBody>
          <a:bodyPr>
            <a:normAutofit/>
          </a:bodyPr>
          <a:lstStyle/>
          <a:p>
            <a:pPr marL="0" indent="0">
              <a:buNone/>
            </a:pPr>
            <a:r>
              <a:rPr lang="en-GB" sz="2400" dirty="0">
                <a:latin typeface="Arial" panose="020B0604020202020204" pitchFamily="34" charset="0"/>
                <a:cs typeface="Arial" panose="020B0604020202020204" pitchFamily="34" charset="0"/>
              </a:rPr>
              <a:t>5 steps to creating a work/product breakdown structure:</a:t>
            </a:r>
          </a:p>
          <a:p>
            <a:pPr marL="0" indent="0">
              <a:buNone/>
            </a:pPr>
            <a:endParaRPr lang="en-GB" sz="2400" dirty="0">
              <a:latin typeface="Arial" panose="020B0604020202020204" pitchFamily="34" charset="0"/>
              <a:cs typeface="Arial" panose="020B0604020202020204" pitchFamily="34" charset="0"/>
            </a:endParaRPr>
          </a:p>
          <a:p>
            <a:pPr marL="514350" indent="-514350">
              <a:buFont typeface="+mj-lt"/>
              <a:buAutoNum type="arabicPeriod"/>
            </a:pPr>
            <a:r>
              <a:rPr lang="en-GB" sz="2000" dirty="0">
                <a:latin typeface="Arial" panose="020B0604020202020204" pitchFamily="34" charset="0"/>
                <a:cs typeface="Arial" panose="020B0604020202020204" pitchFamily="34" charset="0"/>
              </a:rPr>
              <a:t>Project Scope-  objectives and who is participating in the project—determine what it is and describe it.</a:t>
            </a:r>
          </a:p>
          <a:p>
            <a:pPr marL="514350" indent="-514350">
              <a:buFont typeface="+mj-lt"/>
              <a:buAutoNum type="arabicPeriod"/>
            </a:pPr>
            <a:r>
              <a:rPr lang="en-GB" sz="2000" dirty="0">
                <a:latin typeface="Arial" panose="020B0604020202020204" pitchFamily="34" charset="0"/>
                <a:cs typeface="Arial" panose="020B0604020202020204" pitchFamily="34" charset="0"/>
              </a:rPr>
              <a:t>Project Phases: breaks larger project statement of intent into series of phases taking it from conception to completion.</a:t>
            </a:r>
          </a:p>
          <a:p>
            <a:pPr marL="514350" indent="-514350">
              <a:buFont typeface="+mj-lt"/>
              <a:buAutoNum type="arabicPeriod"/>
            </a:pPr>
            <a:r>
              <a:rPr lang="en-GB" sz="2000" dirty="0">
                <a:latin typeface="Arial" panose="020B0604020202020204" pitchFamily="34" charset="0"/>
                <a:cs typeface="Arial" panose="020B0604020202020204" pitchFamily="34" charset="0"/>
              </a:rPr>
              <a:t>Deliverables: List them all and note what is necessary for those deliverables to be completed successfully.</a:t>
            </a:r>
          </a:p>
          <a:p>
            <a:pPr marL="514350" indent="-514350">
              <a:buFont typeface="+mj-lt"/>
              <a:buAutoNum type="arabicPeriod"/>
            </a:pPr>
            <a:r>
              <a:rPr lang="en-GB" sz="2000" dirty="0">
                <a:latin typeface="Arial" panose="020B0604020202020204" pitchFamily="34" charset="0"/>
                <a:cs typeface="Arial" panose="020B0604020202020204" pitchFamily="34" charset="0"/>
              </a:rPr>
              <a:t>Deliverables from above broken them into individual tasks required to deliver them, listed by tasks.</a:t>
            </a:r>
          </a:p>
          <a:p>
            <a:pPr marL="514350" indent="-514350">
              <a:buFont typeface="+mj-lt"/>
              <a:buAutoNum type="arabicPeriod"/>
            </a:pPr>
            <a:r>
              <a:rPr lang="en-GB" sz="2000" dirty="0">
                <a:latin typeface="Arial" panose="020B0604020202020204" pitchFamily="34" charset="0"/>
                <a:cs typeface="Arial" panose="020B0604020202020204" pitchFamily="34" charset="0"/>
              </a:rPr>
              <a:t>Assign: assign tasks to team. Provide team members the tools, resources and authority they need to get the job done.</a:t>
            </a:r>
          </a:p>
        </p:txBody>
      </p:sp>
      <p:sp>
        <p:nvSpPr>
          <p:cNvPr id="4" name="Slide Number Placeholder 3">
            <a:extLst>
              <a:ext uri="{FF2B5EF4-FFF2-40B4-BE49-F238E27FC236}">
                <a16:creationId xmlns:a16="http://schemas.microsoft.com/office/drawing/2014/main" id="{5CAB0DD3-D3F7-0E4B-B497-5704A9C4B10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6</a:t>
            </a:fld>
            <a:endParaRPr lang="en-GB"/>
          </a:p>
        </p:txBody>
      </p:sp>
    </p:spTree>
    <p:extLst>
      <p:ext uri="{BB962C8B-B14F-4D97-AF65-F5344CB8AC3E}">
        <p14:creationId xmlns:p14="http://schemas.microsoft.com/office/powerpoint/2010/main" val="3791729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3" descr="wbs.jpg">
            <a:extLst>
              <a:ext uri="{FF2B5EF4-FFF2-40B4-BE49-F238E27FC236}">
                <a16:creationId xmlns:a16="http://schemas.microsoft.com/office/drawing/2014/main" id="{7EC606CA-17CC-A740-9410-33CFEF392436}"/>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3289465" y="577824"/>
            <a:ext cx="6505466" cy="5072231"/>
          </a:xfrm>
        </p:spPr>
      </p:pic>
      <p:sp>
        <p:nvSpPr>
          <p:cNvPr id="4" name="Slide Number Placeholder 3">
            <a:extLst>
              <a:ext uri="{FF2B5EF4-FFF2-40B4-BE49-F238E27FC236}">
                <a16:creationId xmlns:a16="http://schemas.microsoft.com/office/drawing/2014/main" id="{88582A6A-DF16-F341-B1E5-D6F8E52248E8}"/>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7</a:t>
            </a:fld>
            <a:endParaRPr lang="en-GB"/>
          </a:p>
        </p:txBody>
      </p:sp>
    </p:spTree>
    <p:extLst>
      <p:ext uri="{BB962C8B-B14F-4D97-AF65-F5344CB8AC3E}">
        <p14:creationId xmlns:p14="http://schemas.microsoft.com/office/powerpoint/2010/main" val="771005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F389BE4-8653-8649-902C-2DDC50E5BD1C}"/>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8</a:t>
            </a:fld>
            <a:endParaRPr lang="en-GB"/>
          </a:p>
        </p:txBody>
      </p:sp>
      <p:graphicFrame>
        <p:nvGraphicFramePr>
          <p:cNvPr id="5" name="Diagram 4">
            <a:extLst>
              <a:ext uri="{FF2B5EF4-FFF2-40B4-BE49-F238E27FC236}">
                <a16:creationId xmlns:a16="http://schemas.microsoft.com/office/drawing/2014/main" id="{996D6D08-77AC-6046-B29C-721C22D8EA5F}"/>
              </a:ext>
            </a:extLst>
          </p:cNvPr>
          <p:cNvGraphicFramePr/>
          <p:nvPr/>
        </p:nvGraphicFramePr>
        <p:xfrm>
          <a:off x="914400" y="121401"/>
          <a:ext cx="7221650" cy="5357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59867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609600" y="136524"/>
            <a:ext cx="10972800" cy="1143000"/>
          </a:xfrm>
        </p:spPr>
        <p:txBody>
          <a:bodyPr/>
          <a:lstStyle/>
          <a:p>
            <a:r>
              <a:rPr lang="en-US" dirty="0"/>
              <a:t>Product Breakdown Structure</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9</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2" name="Text Box 9">
            <a:extLst>
              <a:ext uri="{FF2B5EF4-FFF2-40B4-BE49-F238E27FC236}">
                <a16:creationId xmlns:a16="http://schemas.microsoft.com/office/drawing/2014/main" id="{F8589CAA-23E1-D349-8A47-70D6B4753AF6}"/>
              </a:ext>
            </a:extLst>
          </p:cNvPr>
          <p:cNvSpPr txBox="1">
            <a:spLocks noChangeArrowheads="1"/>
          </p:cNvSpPr>
          <p:nvPr/>
        </p:nvSpPr>
        <p:spPr bwMode="auto">
          <a:xfrm>
            <a:off x="2782889" y="644013"/>
            <a:ext cx="66262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782888" y="644013"/>
            <a:ext cx="69135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eaLnBrk="1" hangingPunct="1">
              <a:spcBef>
                <a:spcPct val="50000"/>
              </a:spcBef>
            </a:pPr>
            <a:endParaRPr lang="en-US" altLang="en-US"/>
          </a:p>
        </p:txBody>
      </p:sp>
      <p:pic>
        <p:nvPicPr>
          <p:cNvPr id="3" name="Picture 2">
            <a:extLst>
              <a:ext uri="{FF2B5EF4-FFF2-40B4-BE49-F238E27FC236}">
                <a16:creationId xmlns:a16="http://schemas.microsoft.com/office/drawing/2014/main" id="{CC86DB42-E159-594E-857A-8470C8A98B2F}"/>
              </a:ext>
            </a:extLst>
          </p:cNvPr>
          <p:cNvPicPr>
            <a:picLocks noChangeAspect="1"/>
          </p:cNvPicPr>
          <p:nvPr/>
        </p:nvPicPr>
        <p:blipFill>
          <a:blip r:embed="rId3"/>
          <a:stretch>
            <a:fillRect/>
          </a:stretch>
        </p:blipFill>
        <p:spPr>
          <a:xfrm>
            <a:off x="1536019" y="644013"/>
            <a:ext cx="9542814" cy="4973016"/>
          </a:xfrm>
          <a:prstGeom prst="rect">
            <a:avLst/>
          </a:prstGeom>
        </p:spPr>
      </p:pic>
    </p:spTree>
    <p:extLst>
      <p:ext uri="{BB962C8B-B14F-4D97-AF65-F5344CB8AC3E}">
        <p14:creationId xmlns:p14="http://schemas.microsoft.com/office/powerpoint/2010/main" val="15767859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7B93A0-5442-054E-BD9C-D66B344CAC1B}"/>
              </a:ext>
            </a:extLst>
          </p:cNvPr>
          <p:cNvSpPr>
            <a:spLocks noGrp="1"/>
          </p:cNvSpPr>
          <p:nvPr>
            <p:ph type="title"/>
          </p:nvPr>
        </p:nvSpPr>
        <p:spPr/>
        <p:txBody>
          <a:bodyPr/>
          <a:lstStyle/>
          <a:p>
            <a:r>
              <a:rPr lang="en-US" dirty="0"/>
              <a:t>Product Breakdown Structure</a:t>
            </a:r>
          </a:p>
        </p:txBody>
      </p:sp>
      <p:sp>
        <p:nvSpPr>
          <p:cNvPr id="4" name="Slide Number Placeholder 3">
            <a:extLst>
              <a:ext uri="{FF2B5EF4-FFF2-40B4-BE49-F238E27FC236}">
                <a16:creationId xmlns:a16="http://schemas.microsoft.com/office/drawing/2014/main" id="{3163EE56-34F4-8F4C-8D0C-742E1B81FB91}"/>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10</a:t>
            </a:fld>
            <a:endParaRPr lang="en-GB"/>
          </a:p>
        </p:txBody>
      </p:sp>
      <p:grpSp>
        <p:nvGrpSpPr>
          <p:cNvPr id="5" name="Group 62">
            <a:extLst>
              <a:ext uri="{FF2B5EF4-FFF2-40B4-BE49-F238E27FC236}">
                <a16:creationId xmlns:a16="http://schemas.microsoft.com/office/drawing/2014/main" id="{2F5504E3-BB5F-8C48-A445-E0F34EE020F8}"/>
              </a:ext>
            </a:extLst>
          </p:cNvPr>
          <p:cNvGrpSpPr>
            <a:grpSpLocks/>
          </p:cNvGrpSpPr>
          <p:nvPr/>
        </p:nvGrpSpPr>
        <p:grpSpPr bwMode="auto">
          <a:xfrm>
            <a:off x="1481591" y="1052962"/>
            <a:ext cx="8542337" cy="4551363"/>
            <a:chOff x="19" y="1121"/>
            <a:chExt cx="5381" cy="2867"/>
          </a:xfrm>
        </p:grpSpPr>
        <p:grpSp>
          <p:nvGrpSpPr>
            <p:cNvPr id="6" name="Group 5">
              <a:extLst>
                <a:ext uri="{FF2B5EF4-FFF2-40B4-BE49-F238E27FC236}">
                  <a16:creationId xmlns:a16="http://schemas.microsoft.com/office/drawing/2014/main" id="{66C37CDD-08DD-4449-B471-74288D67C577}"/>
                </a:ext>
              </a:extLst>
            </p:cNvPr>
            <p:cNvGrpSpPr>
              <a:grpSpLocks/>
            </p:cNvGrpSpPr>
            <p:nvPr/>
          </p:nvGrpSpPr>
          <p:grpSpPr bwMode="auto">
            <a:xfrm>
              <a:off x="19" y="1121"/>
              <a:ext cx="5381" cy="2257"/>
              <a:chOff x="20" y="1121"/>
              <a:chExt cx="5830" cy="2257"/>
            </a:xfrm>
          </p:grpSpPr>
          <p:sp>
            <p:nvSpPr>
              <p:cNvPr id="24" name="Line 6">
                <a:extLst>
                  <a:ext uri="{FF2B5EF4-FFF2-40B4-BE49-F238E27FC236}">
                    <a16:creationId xmlns:a16="http://schemas.microsoft.com/office/drawing/2014/main" id="{45B5320A-1F3C-7549-A6CB-D29337AA5AF4}"/>
                  </a:ext>
                </a:extLst>
              </p:cNvPr>
              <p:cNvSpPr>
                <a:spLocks noChangeShapeType="1"/>
              </p:cNvSpPr>
              <p:nvPr/>
            </p:nvSpPr>
            <p:spPr bwMode="auto">
              <a:xfrm>
                <a:off x="1600" y="1916"/>
                <a:ext cx="0" cy="732"/>
              </a:xfrm>
              <a:prstGeom prst="line">
                <a:avLst/>
              </a:prstGeom>
              <a:noFill/>
              <a:ln w="19050">
                <a:solidFill>
                  <a:schemeClr val="tx1"/>
                </a:solidFill>
                <a:round/>
                <a:headEnd/>
                <a:tailEnd/>
              </a:ln>
            </p:spPr>
            <p:txBody>
              <a:bodyPr wrap="none" anchor="ctr"/>
              <a:lstStyle/>
              <a:p>
                <a:endParaRPr lang="en-GB"/>
              </a:p>
            </p:txBody>
          </p:sp>
          <p:sp>
            <p:nvSpPr>
              <p:cNvPr id="25" name="Rectangle 7">
                <a:extLst>
                  <a:ext uri="{FF2B5EF4-FFF2-40B4-BE49-F238E27FC236}">
                    <a16:creationId xmlns:a16="http://schemas.microsoft.com/office/drawing/2014/main" id="{95D5AAD3-7BB8-E84B-B48F-80D7412E7BE7}"/>
                  </a:ext>
                </a:extLst>
              </p:cNvPr>
              <p:cNvSpPr>
                <a:spLocks noChangeArrowheads="1"/>
              </p:cNvSpPr>
              <p:nvPr/>
            </p:nvSpPr>
            <p:spPr bwMode="auto">
              <a:xfrm>
                <a:off x="1576" y="2512"/>
                <a:ext cx="47" cy="72"/>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26" name="Rectangle 8">
                <a:extLst>
                  <a:ext uri="{FF2B5EF4-FFF2-40B4-BE49-F238E27FC236}">
                    <a16:creationId xmlns:a16="http://schemas.microsoft.com/office/drawing/2014/main" id="{A2240784-7533-5D49-9E0F-04FDD79882A1}"/>
                  </a:ext>
                </a:extLst>
              </p:cNvPr>
              <p:cNvSpPr>
                <a:spLocks noChangeArrowheads="1"/>
              </p:cNvSpPr>
              <p:nvPr/>
            </p:nvSpPr>
            <p:spPr bwMode="auto">
              <a:xfrm>
                <a:off x="1576" y="2420"/>
                <a:ext cx="47" cy="48"/>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27" name="Rectangle 9">
                <a:extLst>
                  <a:ext uri="{FF2B5EF4-FFF2-40B4-BE49-F238E27FC236}">
                    <a16:creationId xmlns:a16="http://schemas.microsoft.com/office/drawing/2014/main" id="{9242B02F-BF2D-E04F-AA09-15389CF04A1B}"/>
                  </a:ext>
                </a:extLst>
              </p:cNvPr>
              <p:cNvSpPr>
                <a:spLocks noChangeArrowheads="1"/>
              </p:cNvSpPr>
              <p:nvPr/>
            </p:nvSpPr>
            <p:spPr bwMode="auto">
              <a:xfrm>
                <a:off x="20" y="1121"/>
                <a:ext cx="2010" cy="155"/>
              </a:xfrm>
              <a:prstGeom prst="rect">
                <a:avLst/>
              </a:prstGeom>
              <a:noFill/>
              <a:ln w="9525">
                <a:noFill/>
                <a:miter lim="800000"/>
                <a:headEnd/>
                <a:tailEnd/>
              </a:ln>
            </p:spPr>
            <p:txBody>
              <a:bodyPr wrap="square" lIns="0" tIns="0" rIns="0" bIns="0">
                <a:spAutoFit/>
              </a:bodyPr>
              <a:lstStyle/>
              <a:p>
                <a:pPr eaLnBrk="0" hangingPunct="0"/>
                <a:r>
                  <a:rPr lang="en-GB" sz="1600" b="1">
                    <a:solidFill>
                      <a:srgbClr val="000080"/>
                    </a:solidFill>
                    <a:latin typeface="Arial" charset="0"/>
                    <a:cs typeface="Arial" charset="0"/>
                  </a:rPr>
                  <a:t>(PBS) - Specialist Products</a:t>
                </a:r>
                <a:endParaRPr lang="en-GB" sz="2000">
                  <a:latin typeface="Arial" charset="0"/>
                  <a:cs typeface="Arial" charset="0"/>
                </a:endParaRPr>
              </a:p>
            </p:txBody>
          </p:sp>
          <p:sp>
            <p:nvSpPr>
              <p:cNvPr id="28" name="Rectangle 10">
                <a:extLst>
                  <a:ext uri="{FF2B5EF4-FFF2-40B4-BE49-F238E27FC236}">
                    <a16:creationId xmlns:a16="http://schemas.microsoft.com/office/drawing/2014/main" id="{EFC3AB12-DB85-6A46-B431-B8DD1AB88F63}"/>
                  </a:ext>
                </a:extLst>
              </p:cNvPr>
              <p:cNvSpPr>
                <a:spLocks noChangeArrowheads="1"/>
              </p:cNvSpPr>
              <p:nvPr/>
            </p:nvSpPr>
            <p:spPr bwMode="auto">
              <a:xfrm>
                <a:off x="2733" y="1242"/>
                <a:ext cx="858" cy="186"/>
              </a:xfrm>
              <a:prstGeom prst="rect">
                <a:avLst/>
              </a:prstGeom>
              <a:noFill/>
              <a:ln w="28575">
                <a:solidFill>
                  <a:srgbClr val="0000CC"/>
                </a:solidFill>
                <a:miter lim="800000"/>
                <a:headEnd/>
                <a:tailEnd/>
              </a:ln>
            </p:spPr>
            <p:txBody>
              <a:bodyPr/>
              <a:lstStyle/>
              <a:p>
                <a:pPr eaLnBrk="0" hangingPunct="0"/>
                <a:r>
                  <a:rPr lang="en-US" sz="1400" b="1">
                    <a:latin typeface="Arial" charset="0"/>
                    <a:cs typeface="Arial" charset="0"/>
                  </a:rPr>
                  <a:t>Conference</a:t>
                </a:r>
                <a:endParaRPr lang="en-US" sz="1200" b="1">
                  <a:latin typeface="Arial" charset="0"/>
                  <a:cs typeface="Arial" charset="0"/>
                </a:endParaRPr>
              </a:p>
            </p:txBody>
          </p:sp>
          <p:grpSp>
            <p:nvGrpSpPr>
              <p:cNvPr id="29" name="Group 11">
                <a:extLst>
                  <a:ext uri="{FF2B5EF4-FFF2-40B4-BE49-F238E27FC236}">
                    <a16:creationId xmlns:a16="http://schemas.microsoft.com/office/drawing/2014/main" id="{7133FF8A-B8DD-7A45-A48A-BA3FC4464DC8}"/>
                  </a:ext>
                </a:extLst>
              </p:cNvPr>
              <p:cNvGrpSpPr>
                <a:grpSpLocks/>
              </p:cNvGrpSpPr>
              <p:nvPr/>
            </p:nvGrpSpPr>
            <p:grpSpPr bwMode="auto">
              <a:xfrm>
                <a:off x="3157" y="1833"/>
                <a:ext cx="846" cy="390"/>
                <a:chOff x="1122" y="3126"/>
                <a:chExt cx="846" cy="390"/>
              </a:xfrm>
            </p:grpSpPr>
            <p:sp>
              <p:nvSpPr>
                <p:cNvPr id="61" name="Freeform 12">
                  <a:extLst>
                    <a:ext uri="{FF2B5EF4-FFF2-40B4-BE49-F238E27FC236}">
                      <a16:creationId xmlns:a16="http://schemas.microsoft.com/office/drawing/2014/main" id="{1308B5B2-B9EA-A44A-8BBD-11BA2D307B1A}"/>
                    </a:ext>
                  </a:extLst>
                </p:cNvPr>
                <p:cNvSpPr>
                  <a:spLocks/>
                </p:cNvSpPr>
                <p:nvPr/>
              </p:nvSpPr>
              <p:spPr bwMode="auto">
                <a:xfrm>
                  <a:off x="1122" y="3126"/>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62" name="Rectangle 13">
                  <a:extLst>
                    <a:ext uri="{FF2B5EF4-FFF2-40B4-BE49-F238E27FC236}">
                      <a16:creationId xmlns:a16="http://schemas.microsoft.com/office/drawing/2014/main" id="{C161A981-4AAB-F043-9BDE-D5A0BC3D67FC}"/>
                    </a:ext>
                  </a:extLst>
                </p:cNvPr>
                <p:cNvSpPr>
                  <a:spLocks noChangeArrowheads="1"/>
                </p:cNvSpPr>
                <p:nvPr/>
              </p:nvSpPr>
              <p:spPr bwMode="auto">
                <a:xfrm>
                  <a:off x="1209" y="3126"/>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Publicity</a:t>
                  </a:r>
                </a:p>
                <a:p>
                  <a:pPr eaLnBrk="0" hangingPunct="0"/>
                  <a:r>
                    <a:rPr lang="en-US" sz="1200" b="1">
                      <a:latin typeface="Arial" charset="0"/>
                      <a:cs typeface="Arial" charset="0"/>
                    </a:rPr>
                    <a:t>grouping</a:t>
                  </a:r>
                </a:p>
              </p:txBody>
            </p:sp>
          </p:grpSp>
          <p:grpSp>
            <p:nvGrpSpPr>
              <p:cNvPr id="30" name="Group 14">
                <a:extLst>
                  <a:ext uri="{FF2B5EF4-FFF2-40B4-BE49-F238E27FC236}">
                    <a16:creationId xmlns:a16="http://schemas.microsoft.com/office/drawing/2014/main" id="{5FEDFACF-4835-C647-AED0-1A8F42E6A23F}"/>
                  </a:ext>
                </a:extLst>
              </p:cNvPr>
              <p:cNvGrpSpPr>
                <a:grpSpLocks/>
              </p:cNvGrpSpPr>
              <p:nvPr/>
            </p:nvGrpSpPr>
            <p:grpSpPr bwMode="auto">
              <a:xfrm>
                <a:off x="2170" y="1833"/>
                <a:ext cx="846" cy="390"/>
                <a:chOff x="2694" y="2550"/>
                <a:chExt cx="846" cy="390"/>
              </a:xfrm>
            </p:grpSpPr>
            <p:sp>
              <p:nvSpPr>
                <p:cNvPr id="59" name="Freeform 15">
                  <a:extLst>
                    <a:ext uri="{FF2B5EF4-FFF2-40B4-BE49-F238E27FC236}">
                      <a16:creationId xmlns:a16="http://schemas.microsoft.com/office/drawing/2014/main" id="{80AD4245-B271-A145-B4AA-5A66E52FDB76}"/>
                    </a:ext>
                  </a:extLst>
                </p:cNvPr>
                <p:cNvSpPr>
                  <a:spLocks/>
                </p:cNvSpPr>
                <p:nvPr/>
              </p:nvSpPr>
              <p:spPr bwMode="auto">
                <a:xfrm>
                  <a:off x="2694" y="2550"/>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60" name="Rectangle 16">
                  <a:extLst>
                    <a:ext uri="{FF2B5EF4-FFF2-40B4-BE49-F238E27FC236}">
                      <a16:creationId xmlns:a16="http://schemas.microsoft.com/office/drawing/2014/main" id="{456EED03-F9C6-3D47-8CBB-235BA1B96F4C}"/>
                    </a:ext>
                  </a:extLst>
                </p:cNvPr>
                <p:cNvSpPr>
                  <a:spLocks noChangeArrowheads="1"/>
                </p:cNvSpPr>
                <p:nvPr/>
              </p:nvSpPr>
              <p:spPr bwMode="auto">
                <a:xfrm>
                  <a:off x="2781" y="2550"/>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Delegates</a:t>
                  </a:r>
                </a:p>
                <a:p>
                  <a:pPr eaLnBrk="0" hangingPunct="0"/>
                  <a:r>
                    <a:rPr lang="en-US" sz="1200" b="1">
                      <a:latin typeface="Arial" charset="0"/>
                      <a:cs typeface="Arial" charset="0"/>
                    </a:rPr>
                    <a:t>grouping</a:t>
                  </a:r>
                </a:p>
              </p:txBody>
            </p:sp>
          </p:grpSp>
          <p:grpSp>
            <p:nvGrpSpPr>
              <p:cNvPr id="31" name="Group 17">
                <a:extLst>
                  <a:ext uri="{FF2B5EF4-FFF2-40B4-BE49-F238E27FC236}">
                    <a16:creationId xmlns:a16="http://schemas.microsoft.com/office/drawing/2014/main" id="{10C118CD-39B6-E546-AC3C-9F71F4F603CD}"/>
                  </a:ext>
                </a:extLst>
              </p:cNvPr>
              <p:cNvGrpSpPr>
                <a:grpSpLocks/>
              </p:cNvGrpSpPr>
              <p:nvPr/>
            </p:nvGrpSpPr>
            <p:grpSpPr bwMode="auto">
              <a:xfrm>
                <a:off x="1184" y="1833"/>
                <a:ext cx="846" cy="390"/>
                <a:chOff x="3924" y="2142"/>
                <a:chExt cx="846" cy="390"/>
              </a:xfrm>
            </p:grpSpPr>
            <p:sp>
              <p:nvSpPr>
                <p:cNvPr id="57" name="Freeform 18">
                  <a:extLst>
                    <a:ext uri="{FF2B5EF4-FFF2-40B4-BE49-F238E27FC236}">
                      <a16:creationId xmlns:a16="http://schemas.microsoft.com/office/drawing/2014/main" id="{5C594484-C62B-7D4C-9B1D-C41CEADDEE83}"/>
                    </a:ext>
                  </a:extLst>
                </p:cNvPr>
                <p:cNvSpPr>
                  <a:spLocks/>
                </p:cNvSpPr>
                <p:nvPr/>
              </p:nvSpPr>
              <p:spPr bwMode="auto">
                <a:xfrm>
                  <a:off x="3924" y="2142"/>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8" name="Rectangle 19">
                  <a:extLst>
                    <a:ext uri="{FF2B5EF4-FFF2-40B4-BE49-F238E27FC236}">
                      <a16:creationId xmlns:a16="http://schemas.microsoft.com/office/drawing/2014/main" id="{9F35F9A8-43F9-8B41-8130-14CA2F648DDA}"/>
                    </a:ext>
                  </a:extLst>
                </p:cNvPr>
                <p:cNvSpPr>
                  <a:spLocks noChangeArrowheads="1"/>
                </p:cNvSpPr>
                <p:nvPr/>
              </p:nvSpPr>
              <p:spPr bwMode="auto">
                <a:xfrm>
                  <a:off x="4011" y="2142"/>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Venue</a:t>
                  </a:r>
                </a:p>
                <a:p>
                  <a:pPr eaLnBrk="0" hangingPunct="0"/>
                  <a:r>
                    <a:rPr lang="en-US" sz="1200" b="1">
                      <a:latin typeface="Arial" charset="0"/>
                      <a:cs typeface="Arial" charset="0"/>
                    </a:rPr>
                    <a:t>grouping</a:t>
                  </a:r>
                </a:p>
              </p:txBody>
            </p:sp>
          </p:grpSp>
          <p:grpSp>
            <p:nvGrpSpPr>
              <p:cNvPr id="32" name="Group 20">
                <a:extLst>
                  <a:ext uri="{FF2B5EF4-FFF2-40B4-BE49-F238E27FC236}">
                    <a16:creationId xmlns:a16="http://schemas.microsoft.com/office/drawing/2014/main" id="{D897FE48-6D0C-D74A-9B64-E3EEFFE64578}"/>
                  </a:ext>
                </a:extLst>
              </p:cNvPr>
              <p:cNvGrpSpPr>
                <a:grpSpLocks/>
              </p:cNvGrpSpPr>
              <p:nvPr/>
            </p:nvGrpSpPr>
            <p:grpSpPr bwMode="auto">
              <a:xfrm>
                <a:off x="5004" y="1833"/>
                <a:ext cx="846" cy="390"/>
                <a:chOff x="4236" y="3132"/>
                <a:chExt cx="846" cy="390"/>
              </a:xfrm>
            </p:grpSpPr>
            <p:sp>
              <p:nvSpPr>
                <p:cNvPr id="55" name="Freeform 21">
                  <a:extLst>
                    <a:ext uri="{FF2B5EF4-FFF2-40B4-BE49-F238E27FC236}">
                      <a16:creationId xmlns:a16="http://schemas.microsoft.com/office/drawing/2014/main" id="{FEBAFED9-9755-074D-89C2-9F3EAE172777}"/>
                    </a:ext>
                  </a:extLst>
                </p:cNvPr>
                <p:cNvSpPr>
                  <a:spLocks/>
                </p:cNvSpPr>
                <p:nvPr/>
              </p:nvSpPr>
              <p:spPr bwMode="auto">
                <a:xfrm>
                  <a:off x="4236" y="3132"/>
                  <a:ext cx="846" cy="390"/>
                </a:xfrm>
                <a:custGeom>
                  <a:avLst/>
                  <a:gdLst>
                    <a:gd name="T0" fmla="*/ 0 w 846"/>
                    <a:gd name="T1" fmla="*/ 315 h 402"/>
                    <a:gd name="T2" fmla="*/ 720 w 846"/>
                    <a:gd name="T3" fmla="*/ 315 h 402"/>
                    <a:gd name="T4" fmla="*/ 846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56" name="Rectangle 22">
                  <a:extLst>
                    <a:ext uri="{FF2B5EF4-FFF2-40B4-BE49-F238E27FC236}">
                      <a16:creationId xmlns:a16="http://schemas.microsoft.com/office/drawing/2014/main" id="{1F5618CC-083D-0446-A4D8-97BED1C8B8C5}"/>
                    </a:ext>
                  </a:extLst>
                </p:cNvPr>
                <p:cNvSpPr>
                  <a:spLocks noChangeArrowheads="1"/>
                </p:cNvSpPr>
                <p:nvPr/>
              </p:nvSpPr>
              <p:spPr bwMode="auto">
                <a:xfrm>
                  <a:off x="4311" y="3132"/>
                  <a:ext cx="720" cy="390"/>
                </a:xfrm>
                <a:prstGeom prst="rect">
                  <a:avLst/>
                </a:prstGeom>
                <a:noFill/>
                <a:ln w="9525">
                  <a:noFill/>
                  <a:miter lim="800000"/>
                  <a:headEnd/>
                  <a:tailEnd/>
                </a:ln>
              </p:spPr>
              <p:txBody>
                <a:bodyPr anchor="ctr"/>
                <a:lstStyle/>
                <a:p>
                  <a:pPr eaLnBrk="0" hangingPunct="0"/>
                  <a:r>
                    <a:rPr lang="en-US" sz="1200" b="1">
                      <a:latin typeface="Arial" charset="0"/>
                      <a:cs typeface="Arial" charset="0"/>
                    </a:rPr>
                    <a:t>Structure and format</a:t>
                  </a:r>
                </a:p>
                <a:p>
                  <a:pPr eaLnBrk="0" hangingPunct="0"/>
                  <a:r>
                    <a:rPr lang="en-US" sz="1200" b="1">
                      <a:latin typeface="Arial" charset="0"/>
                      <a:cs typeface="Arial" charset="0"/>
                    </a:rPr>
                    <a:t>grouping</a:t>
                  </a:r>
                </a:p>
              </p:txBody>
            </p:sp>
          </p:grpSp>
          <p:sp>
            <p:nvSpPr>
              <p:cNvPr id="33" name="Rectangle 23">
                <a:extLst>
                  <a:ext uri="{FF2B5EF4-FFF2-40B4-BE49-F238E27FC236}">
                    <a16:creationId xmlns:a16="http://schemas.microsoft.com/office/drawing/2014/main" id="{B8FFFC8D-1B66-2941-A417-AFD3487264AB}"/>
                  </a:ext>
                </a:extLst>
              </p:cNvPr>
              <p:cNvSpPr>
                <a:spLocks noChangeArrowheads="1"/>
              </p:cNvSpPr>
              <p:nvPr/>
            </p:nvSpPr>
            <p:spPr bwMode="auto">
              <a:xfrm>
                <a:off x="4143" y="1833"/>
                <a:ext cx="720" cy="390"/>
              </a:xfrm>
              <a:prstGeom prst="rect">
                <a:avLst/>
              </a:prstGeom>
              <a:solidFill>
                <a:srgbClr val="CCFFCC"/>
              </a:solidFill>
              <a:ln w="9525">
                <a:solidFill>
                  <a:srgbClr val="009900"/>
                </a:solidFill>
                <a:miter lim="800000"/>
                <a:headEnd/>
                <a:tailEnd/>
              </a:ln>
            </p:spPr>
            <p:txBody>
              <a:bodyPr/>
              <a:lstStyle/>
              <a:p>
                <a:pPr eaLnBrk="0" hangingPunct="0"/>
                <a:r>
                  <a:rPr lang="en-US" sz="1200" b="1" dirty="0">
                    <a:latin typeface="Arial" charset="0"/>
                    <a:cs typeface="Arial" charset="0"/>
                  </a:rPr>
                  <a:t>Delegate</a:t>
                </a:r>
              </a:p>
              <a:p>
                <a:pPr eaLnBrk="0" hangingPunct="0"/>
                <a:r>
                  <a:rPr lang="en-US" sz="1200" b="1" dirty="0">
                    <a:latin typeface="Arial" charset="0"/>
                    <a:cs typeface="Arial" charset="0"/>
                  </a:rPr>
                  <a:t>handout </a:t>
                </a:r>
              </a:p>
              <a:p>
                <a:pPr eaLnBrk="0" hangingPunct="0"/>
                <a:r>
                  <a:rPr lang="en-US" sz="1200" b="1" dirty="0">
                    <a:latin typeface="Arial" charset="0"/>
                    <a:cs typeface="Arial" charset="0"/>
                  </a:rPr>
                  <a:t>pack</a:t>
                </a:r>
              </a:p>
            </p:txBody>
          </p:sp>
          <p:sp>
            <p:nvSpPr>
              <p:cNvPr id="34" name="Oval 24">
                <a:extLst>
                  <a:ext uri="{FF2B5EF4-FFF2-40B4-BE49-F238E27FC236}">
                    <a16:creationId xmlns:a16="http://schemas.microsoft.com/office/drawing/2014/main" id="{07C6016B-6D3C-3F41-A8B8-1D819FE8F298}"/>
                  </a:ext>
                </a:extLst>
              </p:cNvPr>
              <p:cNvSpPr>
                <a:spLocks noChangeArrowheads="1"/>
              </p:cNvSpPr>
              <p:nvPr/>
            </p:nvSpPr>
            <p:spPr bwMode="auto">
              <a:xfrm>
                <a:off x="378" y="1815"/>
                <a:ext cx="666" cy="426"/>
              </a:xfrm>
              <a:prstGeom prst="ellipse">
                <a:avLst/>
              </a:prstGeom>
              <a:solidFill>
                <a:srgbClr val="FFCCCC"/>
              </a:solidFill>
              <a:ln w="12700">
                <a:solidFill>
                  <a:schemeClr val="tx1"/>
                </a:solidFill>
                <a:round/>
                <a:headEnd/>
                <a:tailEnd/>
              </a:ln>
            </p:spPr>
            <p:txBody>
              <a:bodyPr wrap="none" anchor="ctr"/>
              <a:lstStyle/>
              <a:p>
                <a:pPr eaLnBrk="0" hangingPunct="0"/>
                <a:r>
                  <a:rPr lang="en-US" sz="1200" b="1" dirty="0">
                    <a:latin typeface="Arial" charset="0"/>
                    <a:cs typeface="Arial" charset="0"/>
                  </a:rPr>
                  <a:t>Required </a:t>
                </a:r>
              </a:p>
              <a:p>
                <a:pPr eaLnBrk="0" hangingPunct="0"/>
                <a:r>
                  <a:rPr lang="en-US" sz="1200" b="1" dirty="0">
                    <a:latin typeface="Arial" charset="0"/>
                    <a:cs typeface="Arial" charset="0"/>
                  </a:rPr>
                  <a:t>date</a:t>
                </a:r>
                <a:endParaRPr lang="en-US" sz="2000" dirty="0">
                  <a:latin typeface="Arial" charset="0"/>
                  <a:cs typeface="Arial" charset="0"/>
                </a:endParaRPr>
              </a:p>
            </p:txBody>
          </p:sp>
          <p:sp>
            <p:nvSpPr>
              <p:cNvPr id="35" name="Rectangle 25">
                <a:extLst>
                  <a:ext uri="{FF2B5EF4-FFF2-40B4-BE49-F238E27FC236}">
                    <a16:creationId xmlns:a16="http://schemas.microsoft.com/office/drawing/2014/main" id="{C9C0486F-F89F-5542-AB0F-083960A04B3E}"/>
                  </a:ext>
                </a:extLst>
              </p:cNvPr>
              <p:cNvSpPr>
                <a:spLocks noChangeArrowheads="1"/>
              </p:cNvSpPr>
              <p:nvPr/>
            </p:nvSpPr>
            <p:spPr bwMode="auto">
              <a:xfrm>
                <a:off x="2715" y="2580"/>
                <a:ext cx="720" cy="390"/>
              </a:xfrm>
              <a:prstGeom prst="rect">
                <a:avLst/>
              </a:prstGeom>
              <a:solidFill>
                <a:srgbClr val="FFFFCC"/>
              </a:solidFill>
              <a:ln w="19050">
                <a:solidFill>
                  <a:schemeClr val="bg2"/>
                </a:solidFill>
                <a:miter lim="800000"/>
                <a:headEnd/>
                <a:tailEnd/>
              </a:ln>
            </p:spPr>
            <p:txBody>
              <a:bodyPr anchor="ctr"/>
              <a:lstStyle/>
              <a:p>
                <a:pPr eaLnBrk="0" hangingPunct="0"/>
                <a:r>
                  <a:rPr lang="en-US" sz="1200" b="1">
                    <a:latin typeface="Arial" charset="0"/>
                    <a:cs typeface="Arial" charset="0"/>
                  </a:rPr>
                  <a:t>Mail shots</a:t>
                </a:r>
              </a:p>
            </p:txBody>
          </p:sp>
          <p:sp>
            <p:nvSpPr>
              <p:cNvPr id="36" name="Rectangle 26">
                <a:extLst>
                  <a:ext uri="{FF2B5EF4-FFF2-40B4-BE49-F238E27FC236}">
                    <a16:creationId xmlns:a16="http://schemas.microsoft.com/office/drawing/2014/main" id="{9DF1E7A8-E9CC-D646-B580-6D96A415E67E}"/>
                  </a:ext>
                </a:extLst>
              </p:cNvPr>
              <p:cNvSpPr>
                <a:spLocks noChangeArrowheads="1"/>
              </p:cNvSpPr>
              <p:nvPr/>
            </p:nvSpPr>
            <p:spPr bwMode="auto">
              <a:xfrm>
                <a:off x="3681" y="2580"/>
                <a:ext cx="720" cy="390"/>
              </a:xfrm>
              <a:prstGeom prst="rect">
                <a:avLst/>
              </a:prstGeom>
              <a:solidFill>
                <a:srgbClr val="FFFFCC"/>
              </a:solidFill>
              <a:ln w="19050">
                <a:solidFill>
                  <a:schemeClr val="bg2"/>
                </a:solidFill>
                <a:miter lim="800000"/>
                <a:headEnd/>
                <a:tailEnd/>
              </a:ln>
            </p:spPr>
            <p:txBody>
              <a:bodyPr anchor="ctr"/>
              <a:lstStyle/>
              <a:p>
                <a:pPr eaLnBrk="0" hangingPunct="0"/>
                <a:r>
                  <a:rPr lang="en-US" sz="1200" b="1">
                    <a:latin typeface="Arial" charset="0"/>
                    <a:cs typeface="Arial" charset="0"/>
                  </a:rPr>
                  <a:t>Press release</a:t>
                </a:r>
              </a:p>
            </p:txBody>
          </p:sp>
          <p:cxnSp>
            <p:nvCxnSpPr>
              <p:cNvPr id="37" name="AutoShape 27">
                <a:extLst>
                  <a:ext uri="{FF2B5EF4-FFF2-40B4-BE49-F238E27FC236}">
                    <a16:creationId xmlns:a16="http://schemas.microsoft.com/office/drawing/2014/main" id="{4D0356A6-6E7D-8D48-BDDA-D0EB18400F85}"/>
                  </a:ext>
                </a:extLst>
              </p:cNvPr>
              <p:cNvCxnSpPr>
                <a:cxnSpLocks noChangeShapeType="1"/>
              </p:cNvCxnSpPr>
              <p:nvPr/>
            </p:nvCxnSpPr>
            <p:spPr bwMode="auto">
              <a:xfrm rot="-5400000">
                <a:off x="1748" y="408"/>
                <a:ext cx="378" cy="2451"/>
              </a:xfrm>
              <a:prstGeom prst="bentConnector3">
                <a:avLst>
                  <a:gd name="adj1" fmla="val 51060"/>
                </a:avLst>
              </a:prstGeom>
              <a:noFill/>
              <a:ln w="19050">
                <a:solidFill>
                  <a:schemeClr val="tx1"/>
                </a:solidFill>
                <a:miter lim="800000"/>
                <a:headEnd/>
                <a:tailEnd/>
              </a:ln>
            </p:spPr>
          </p:cxnSp>
          <p:cxnSp>
            <p:nvCxnSpPr>
              <p:cNvPr id="38" name="AutoShape 28">
                <a:extLst>
                  <a:ext uri="{FF2B5EF4-FFF2-40B4-BE49-F238E27FC236}">
                    <a16:creationId xmlns:a16="http://schemas.microsoft.com/office/drawing/2014/main" id="{FCAF9228-B290-6348-9AD7-51D880C7D3E4}"/>
                  </a:ext>
                </a:extLst>
              </p:cNvPr>
              <p:cNvCxnSpPr>
                <a:cxnSpLocks noChangeShapeType="1"/>
              </p:cNvCxnSpPr>
              <p:nvPr/>
            </p:nvCxnSpPr>
            <p:spPr bwMode="auto">
              <a:xfrm rot="16200000" flipH="1">
                <a:off x="4099" y="496"/>
                <a:ext cx="396" cy="2277"/>
              </a:xfrm>
              <a:prstGeom prst="bentConnector3">
                <a:avLst>
                  <a:gd name="adj1" fmla="val 48736"/>
                </a:avLst>
              </a:prstGeom>
              <a:noFill/>
              <a:ln w="19050">
                <a:solidFill>
                  <a:schemeClr val="tx1"/>
                </a:solidFill>
                <a:miter lim="800000"/>
                <a:headEnd/>
                <a:tailEnd/>
              </a:ln>
            </p:spPr>
          </p:cxnSp>
          <p:sp>
            <p:nvSpPr>
              <p:cNvPr id="39" name="Line 29">
                <a:extLst>
                  <a:ext uri="{FF2B5EF4-FFF2-40B4-BE49-F238E27FC236}">
                    <a16:creationId xmlns:a16="http://schemas.microsoft.com/office/drawing/2014/main" id="{E61B003D-8A92-F44E-A38A-5CC4508EC548}"/>
                  </a:ext>
                </a:extLst>
              </p:cNvPr>
              <p:cNvSpPr>
                <a:spLocks noChangeShapeType="1"/>
              </p:cNvSpPr>
              <p:nvPr/>
            </p:nvSpPr>
            <p:spPr bwMode="auto">
              <a:xfrm>
                <a:off x="1600" y="1626"/>
                <a:ext cx="0" cy="204"/>
              </a:xfrm>
              <a:prstGeom prst="line">
                <a:avLst/>
              </a:prstGeom>
              <a:noFill/>
              <a:ln w="19050">
                <a:solidFill>
                  <a:schemeClr val="tx1"/>
                </a:solidFill>
                <a:round/>
                <a:headEnd/>
                <a:tailEnd/>
              </a:ln>
            </p:spPr>
            <p:txBody>
              <a:bodyPr wrap="none" anchor="ctr"/>
              <a:lstStyle/>
              <a:p>
                <a:endParaRPr lang="en-GB"/>
              </a:p>
            </p:txBody>
          </p:sp>
          <p:sp>
            <p:nvSpPr>
              <p:cNvPr id="40" name="Line 30">
                <a:extLst>
                  <a:ext uri="{FF2B5EF4-FFF2-40B4-BE49-F238E27FC236}">
                    <a16:creationId xmlns:a16="http://schemas.microsoft.com/office/drawing/2014/main" id="{9BED7CA7-4FF7-FF48-9B61-9C40E44BC23D}"/>
                  </a:ext>
                </a:extLst>
              </p:cNvPr>
              <p:cNvSpPr>
                <a:spLocks noChangeShapeType="1"/>
              </p:cNvSpPr>
              <p:nvPr/>
            </p:nvSpPr>
            <p:spPr bwMode="auto">
              <a:xfrm>
                <a:off x="2652" y="1622"/>
                <a:ext cx="0" cy="216"/>
              </a:xfrm>
              <a:prstGeom prst="line">
                <a:avLst/>
              </a:prstGeom>
              <a:noFill/>
              <a:ln w="19050">
                <a:solidFill>
                  <a:schemeClr val="tx1"/>
                </a:solidFill>
                <a:round/>
                <a:headEnd/>
                <a:tailEnd/>
              </a:ln>
            </p:spPr>
            <p:txBody>
              <a:bodyPr wrap="none" anchor="ctr"/>
              <a:lstStyle/>
              <a:p>
                <a:endParaRPr lang="en-GB"/>
              </a:p>
            </p:txBody>
          </p:sp>
          <p:sp>
            <p:nvSpPr>
              <p:cNvPr id="41" name="Line 31">
                <a:extLst>
                  <a:ext uri="{FF2B5EF4-FFF2-40B4-BE49-F238E27FC236}">
                    <a16:creationId xmlns:a16="http://schemas.microsoft.com/office/drawing/2014/main" id="{4D560D09-26B7-3A41-BEEA-FB4AFDD0450E}"/>
                  </a:ext>
                </a:extLst>
              </p:cNvPr>
              <p:cNvSpPr>
                <a:spLocks noChangeShapeType="1"/>
              </p:cNvSpPr>
              <p:nvPr/>
            </p:nvSpPr>
            <p:spPr bwMode="auto">
              <a:xfrm>
                <a:off x="3612" y="1622"/>
                <a:ext cx="0" cy="216"/>
              </a:xfrm>
              <a:prstGeom prst="line">
                <a:avLst/>
              </a:prstGeom>
              <a:noFill/>
              <a:ln w="19050">
                <a:solidFill>
                  <a:schemeClr val="tx1"/>
                </a:solidFill>
                <a:round/>
                <a:headEnd/>
                <a:tailEnd/>
              </a:ln>
            </p:spPr>
            <p:txBody>
              <a:bodyPr wrap="none" anchor="ctr"/>
              <a:lstStyle/>
              <a:p>
                <a:endParaRPr lang="en-GB"/>
              </a:p>
            </p:txBody>
          </p:sp>
          <p:sp>
            <p:nvSpPr>
              <p:cNvPr id="42" name="Line 32">
                <a:extLst>
                  <a:ext uri="{FF2B5EF4-FFF2-40B4-BE49-F238E27FC236}">
                    <a16:creationId xmlns:a16="http://schemas.microsoft.com/office/drawing/2014/main" id="{306CE02A-DA88-2140-8838-CB137B54309F}"/>
                  </a:ext>
                </a:extLst>
              </p:cNvPr>
              <p:cNvSpPr>
                <a:spLocks noChangeShapeType="1"/>
              </p:cNvSpPr>
              <p:nvPr/>
            </p:nvSpPr>
            <p:spPr bwMode="auto">
              <a:xfrm>
                <a:off x="4504" y="1622"/>
                <a:ext cx="0" cy="212"/>
              </a:xfrm>
              <a:prstGeom prst="line">
                <a:avLst/>
              </a:prstGeom>
              <a:noFill/>
              <a:ln w="19050">
                <a:solidFill>
                  <a:schemeClr val="tx1"/>
                </a:solidFill>
                <a:round/>
                <a:headEnd/>
                <a:tailEnd/>
              </a:ln>
            </p:spPr>
            <p:txBody>
              <a:bodyPr wrap="none" anchor="ctr"/>
              <a:lstStyle/>
              <a:p>
                <a:endParaRPr lang="en-GB"/>
              </a:p>
            </p:txBody>
          </p:sp>
          <p:cxnSp>
            <p:nvCxnSpPr>
              <p:cNvPr id="43" name="AutoShape 33">
                <a:extLst>
                  <a:ext uri="{FF2B5EF4-FFF2-40B4-BE49-F238E27FC236}">
                    <a16:creationId xmlns:a16="http://schemas.microsoft.com/office/drawing/2014/main" id="{53C430AE-8DF3-EB42-B6B0-9249751CAD73}"/>
                  </a:ext>
                </a:extLst>
              </p:cNvPr>
              <p:cNvCxnSpPr>
                <a:cxnSpLocks noChangeShapeType="1"/>
                <a:stCxn id="62" idx="2"/>
                <a:endCxn id="35" idx="0"/>
              </p:cNvCxnSpPr>
              <p:nvPr/>
            </p:nvCxnSpPr>
            <p:spPr bwMode="auto">
              <a:xfrm rot="5400000">
                <a:off x="3164" y="2134"/>
                <a:ext cx="351" cy="529"/>
              </a:xfrm>
              <a:prstGeom prst="bentConnector3">
                <a:avLst>
                  <a:gd name="adj1" fmla="val 50713"/>
                </a:avLst>
              </a:prstGeom>
              <a:noFill/>
              <a:ln w="19050">
                <a:solidFill>
                  <a:schemeClr val="tx1"/>
                </a:solidFill>
                <a:miter lim="800000"/>
                <a:headEnd/>
                <a:tailEnd/>
              </a:ln>
            </p:spPr>
          </p:cxnSp>
          <p:cxnSp>
            <p:nvCxnSpPr>
              <p:cNvPr id="44" name="AutoShape 34">
                <a:extLst>
                  <a:ext uri="{FF2B5EF4-FFF2-40B4-BE49-F238E27FC236}">
                    <a16:creationId xmlns:a16="http://schemas.microsoft.com/office/drawing/2014/main" id="{11229F05-9AF4-0F44-B0B3-B598ED43C676}"/>
                  </a:ext>
                </a:extLst>
              </p:cNvPr>
              <p:cNvCxnSpPr>
                <a:cxnSpLocks noChangeShapeType="1"/>
                <a:stCxn id="62" idx="2"/>
                <a:endCxn id="36" idx="0"/>
              </p:cNvCxnSpPr>
              <p:nvPr/>
            </p:nvCxnSpPr>
            <p:spPr bwMode="auto">
              <a:xfrm rot="16200000" flipH="1">
                <a:off x="3647" y="2180"/>
                <a:ext cx="351" cy="437"/>
              </a:xfrm>
              <a:prstGeom prst="bentConnector3">
                <a:avLst>
                  <a:gd name="adj1" fmla="val 50713"/>
                </a:avLst>
              </a:prstGeom>
              <a:noFill/>
              <a:ln w="19050">
                <a:solidFill>
                  <a:schemeClr val="tx1"/>
                </a:solidFill>
                <a:miter lim="800000"/>
                <a:headEnd/>
                <a:tailEnd/>
              </a:ln>
            </p:spPr>
          </p:cxnSp>
          <p:grpSp>
            <p:nvGrpSpPr>
              <p:cNvPr id="45" name="Group 35">
                <a:extLst>
                  <a:ext uri="{FF2B5EF4-FFF2-40B4-BE49-F238E27FC236}">
                    <a16:creationId xmlns:a16="http://schemas.microsoft.com/office/drawing/2014/main" id="{FD30FB0B-6448-EF42-BD86-DBFF5528E91C}"/>
                  </a:ext>
                </a:extLst>
              </p:cNvPr>
              <p:cNvGrpSpPr>
                <a:grpSpLocks/>
              </p:cNvGrpSpPr>
              <p:nvPr/>
            </p:nvGrpSpPr>
            <p:grpSpPr bwMode="auto">
              <a:xfrm>
                <a:off x="2521" y="2212"/>
                <a:ext cx="74" cy="898"/>
                <a:chOff x="2521" y="2464"/>
                <a:chExt cx="74" cy="898"/>
              </a:xfrm>
            </p:grpSpPr>
            <p:sp>
              <p:nvSpPr>
                <p:cNvPr id="52" name="Line 36">
                  <a:extLst>
                    <a:ext uri="{FF2B5EF4-FFF2-40B4-BE49-F238E27FC236}">
                      <a16:creationId xmlns:a16="http://schemas.microsoft.com/office/drawing/2014/main" id="{2156ADC0-656E-CE43-BE87-F293B6C59854}"/>
                    </a:ext>
                  </a:extLst>
                </p:cNvPr>
                <p:cNvSpPr>
                  <a:spLocks noChangeShapeType="1"/>
                </p:cNvSpPr>
                <p:nvPr/>
              </p:nvSpPr>
              <p:spPr bwMode="auto">
                <a:xfrm>
                  <a:off x="2559" y="2464"/>
                  <a:ext cx="0" cy="898"/>
                </a:xfrm>
                <a:prstGeom prst="line">
                  <a:avLst/>
                </a:prstGeom>
                <a:noFill/>
                <a:ln w="19050">
                  <a:solidFill>
                    <a:schemeClr val="tx1"/>
                  </a:solidFill>
                  <a:round/>
                  <a:headEnd/>
                  <a:tailEnd/>
                </a:ln>
              </p:spPr>
              <p:txBody>
                <a:bodyPr wrap="none" anchor="ctr"/>
                <a:lstStyle/>
                <a:p>
                  <a:endParaRPr lang="en-GB"/>
                </a:p>
              </p:txBody>
            </p:sp>
            <p:sp>
              <p:nvSpPr>
                <p:cNvPr id="53" name="Rectangle 37">
                  <a:extLst>
                    <a:ext uri="{FF2B5EF4-FFF2-40B4-BE49-F238E27FC236}">
                      <a16:creationId xmlns:a16="http://schemas.microsoft.com/office/drawing/2014/main" id="{F463ABD2-9928-EF44-B640-5EBCB84CD45A}"/>
                    </a:ext>
                  </a:extLst>
                </p:cNvPr>
                <p:cNvSpPr>
                  <a:spLocks noChangeArrowheads="1"/>
                </p:cNvSpPr>
                <p:nvPr/>
              </p:nvSpPr>
              <p:spPr bwMode="auto">
                <a:xfrm>
                  <a:off x="2521" y="3159"/>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4" name="Rectangle 38">
                  <a:extLst>
                    <a:ext uri="{FF2B5EF4-FFF2-40B4-BE49-F238E27FC236}">
                      <a16:creationId xmlns:a16="http://schemas.microsoft.com/office/drawing/2014/main" id="{74D861D1-6BD4-C34A-8866-E763F3B9C9EF}"/>
                    </a:ext>
                  </a:extLst>
                </p:cNvPr>
                <p:cNvSpPr>
                  <a:spLocks noChangeArrowheads="1"/>
                </p:cNvSpPr>
                <p:nvPr/>
              </p:nvSpPr>
              <p:spPr bwMode="auto">
                <a:xfrm>
                  <a:off x="2521" y="3014"/>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grpSp>
          <p:sp>
            <p:nvSpPr>
              <p:cNvPr id="46" name="Line 39">
                <a:extLst>
                  <a:ext uri="{FF2B5EF4-FFF2-40B4-BE49-F238E27FC236}">
                    <a16:creationId xmlns:a16="http://schemas.microsoft.com/office/drawing/2014/main" id="{75EEEDCF-5457-D442-AB06-B04934AFF8F7}"/>
                  </a:ext>
                </a:extLst>
              </p:cNvPr>
              <p:cNvSpPr>
                <a:spLocks noChangeShapeType="1"/>
              </p:cNvSpPr>
              <p:nvPr/>
            </p:nvSpPr>
            <p:spPr bwMode="auto">
              <a:xfrm>
                <a:off x="4515" y="2222"/>
                <a:ext cx="0" cy="1156"/>
              </a:xfrm>
              <a:prstGeom prst="line">
                <a:avLst/>
              </a:prstGeom>
              <a:noFill/>
              <a:ln w="19050">
                <a:solidFill>
                  <a:schemeClr val="tx1"/>
                </a:solidFill>
                <a:round/>
                <a:headEnd/>
                <a:tailEnd/>
              </a:ln>
            </p:spPr>
            <p:txBody>
              <a:bodyPr wrap="none" anchor="ctr"/>
              <a:lstStyle/>
              <a:p>
                <a:endParaRPr lang="en-GB"/>
              </a:p>
            </p:txBody>
          </p:sp>
          <p:sp>
            <p:nvSpPr>
              <p:cNvPr id="47" name="Rectangle 40">
                <a:extLst>
                  <a:ext uri="{FF2B5EF4-FFF2-40B4-BE49-F238E27FC236}">
                    <a16:creationId xmlns:a16="http://schemas.microsoft.com/office/drawing/2014/main" id="{5491B520-B1C2-7049-897A-ED5B97433AB5}"/>
                  </a:ext>
                </a:extLst>
              </p:cNvPr>
              <p:cNvSpPr>
                <a:spLocks noChangeArrowheads="1"/>
              </p:cNvSpPr>
              <p:nvPr/>
            </p:nvSpPr>
            <p:spPr bwMode="auto">
              <a:xfrm>
                <a:off x="4477" y="3163"/>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48" name="Rectangle 41">
                <a:extLst>
                  <a:ext uri="{FF2B5EF4-FFF2-40B4-BE49-F238E27FC236}">
                    <a16:creationId xmlns:a16="http://schemas.microsoft.com/office/drawing/2014/main" id="{CACFD8A3-C6CF-FA48-A208-8BDA9E8E1F09}"/>
                  </a:ext>
                </a:extLst>
              </p:cNvPr>
              <p:cNvSpPr>
                <a:spLocks noChangeArrowheads="1"/>
              </p:cNvSpPr>
              <p:nvPr/>
            </p:nvSpPr>
            <p:spPr bwMode="auto">
              <a:xfrm>
                <a:off x="4477" y="3018"/>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49" name="Line 42">
                <a:extLst>
                  <a:ext uri="{FF2B5EF4-FFF2-40B4-BE49-F238E27FC236}">
                    <a16:creationId xmlns:a16="http://schemas.microsoft.com/office/drawing/2014/main" id="{BDAA6F52-FBFE-9448-9F5B-D897FF167967}"/>
                  </a:ext>
                </a:extLst>
              </p:cNvPr>
              <p:cNvSpPr>
                <a:spLocks noChangeShapeType="1"/>
              </p:cNvSpPr>
              <p:nvPr/>
            </p:nvSpPr>
            <p:spPr bwMode="auto">
              <a:xfrm>
                <a:off x="5439" y="2218"/>
                <a:ext cx="0" cy="1156"/>
              </a:xfrm>
              <a:prstGeom prst="line">
                <a:avLst/>
              </a:prstGeom>
              <a:noFill/>
              <a:ln w="19050">
                <a:solidFill>
                  <a:schemeClr val="tx1"/>
                </a:solidFill>
                <a:round/>
                <a:headEnd/>
                <a:tailEnd/>
              </a:ln>
            </p:spPr>
            <p:txBody>
              <a:bodyPr wrap="none" anchor="ctr"/>
              <a:lstStyle/>
              <a:p>
                <a:endParaRPr lang="en-GB"/>
              </a:p>
            </p:txBody>
          </p:sp>
          <p:sp>
            <p:nvSpPr>
              <p:cNvPr id="50" name="Rectangle 43">
                <a:extLst>
                  <a:ext uri="{FF2B5EF4-FFF2-40B4-BE49-F238E27FC236}">
                    <a16:creationId xmlns:a16="http://schemas.microsoft.com/office/drawing/2014/main" id="{BACD3A1F-17B8-8145-9695-C5B76335A490}"/>
                  </a:ext>
                </a:extLst>
              </p:cNvPr>
              <p:cNvSpPr>
                <a:spLocks noChangeArrowheads="1"/>
              </p:cNvSpPr>
              <p:nvPr/>
            </p:nvSpPr>
            <p:spPr bwMode="auto">
              <a:xfrm>
                <a:off x="5401" y="3159"/>
                <a:ext cx="74" cy="114"/>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sp>
            <p:nvSpPr>
              <p:cNvPr id="51" name="Rectangle 44">
                <a:extLst>
                  <a:ext uri="{FF2B5EF4-FFF2-40B4-BE49-F238E27FC236}">
                    <a16:creationId xmlns:a16="http://schemas.microsoft.com/office/drawing/2014/main" id="{DD0D1C4B-2F9C-D443-A91F-43DEDCA2CCC4}"/>
                  </a:ext>
                </a:extLst>
              </p:cNvPr>
              <p:cNvSpPr>
                <a:spLocks noChangeArrowheads="1"/>
              </p:cNvSpPr>
              <p:nvPr/>
            </p:nvSpPr>
            <p:spPr bwMode="auto">
              <a:xfrm>
                <a:off x="5401" y="3014"/>
                <a:ext cx="74" cy="76"/>
              </a:xfrm>
              <a:prstGeom prst="rect">
                <a:avLst/>
              </a:prstGeom>
              <a:solidFill>
                <a:schemeClr val="bg1"/>
              </a:solidFill>
              <a:ln w="19050">
                <a:noFill/>
                <a:miter lim="800000"/>
                <a:headEnd/>
                <a:tailEnd/>
              </a:ln>
            </p:spPr>
            <p:txBody>
              <a:bodyPr wrap="none" anchor="ctr"/>
              <a:lstStyle/>
              <a:p>
                <a:pPr eaLnBrk="0" hangingPunct="0"/>
                <a:endParaRPr lang="en-GB">
                  <a:latin typeface="Arial" charset="0"/>
                  <a:cs typeface="Arial" charset="0"/>
                </a:endParaRPr>
              </a:p>
            </p:txBody>
          </p:sp>
        </p:grpSp>
        <p:grpSp>
          <p:nvGrpSpPr>
            <p:cNvPr id="7" name="Group 45">
              <a:extLst>
                <a:ext uri="{FF2B5EF4-FFF2-40B4-BE49-F238E27FC236}">
                  <a16:creationId xmlns:a16="http://schemas.microsoft.com/office/drawing/2014/main" id="{F516A6C1-64FA-5747-A5A5-6D11D0123DD0}"/>
                </a:ext>
              </a:extLst>
            </p:cNvPr>
            <p:cNvGrpSpPr>
              <a:grpSpLocks/>
            </p:cNvGrpSpPr>
            <p:nvPr/>
          </p:nvGrpSpPr>
          <p:grpSpPr bwMode="auto">
            <a:xfrm>
              <a:off x="438" y="2580"/>
              <a:ext cx="4901" cy="1408"/>
              <a:chOff x="438" y="2580"/>
              <a:chExt cx="4901" cy="1408"/>
            </a:xfrm>
          </p:grpSpPr>
          <p:grpSp>
            <p:nvGrpSpPr>
              <p:cNvPr id="8" name="Group 46">
                <a:extLst>
                  <a:ext uri="{FF2B5EF4-FFF2-40B4-BE49-F238E27FC236}">
                    <a16:creationId xmlns:a16="http://schemas.microsoft.com/office/drawing/2014/main" id="{FBF846BB-A18A-2E45-AA4E-4C449FBEA621}"/>
                  </a:ext>
                </a:extLst>
              </p:cNvPr>
              <p:cNvGrpSpPr>
                <a:grpSpLocks/>
              </p:cNvGrpSpPr>
              <p:nvPr/>
            </p:nvGrpSpPr>
            <p:grpSpPr bwMode="auto">
              <a:xfrm>
                <a:off x="438" y="2949"/>
                <a:ext cx="4735" cy="1039"/>
                <a:chOff x="438" y="2949"/>
                <a:chExt cx="4735" cy="1039"/>
              </a:xfrm>
            </p:grpSpPr>
            <p:grpSp>
              <p:nvGrpSpPr>
                <p:cNvPr id="10" name="Group 47">
                  <a:extLst>
                    <a:ext uri="{FF2B5EF4-FFF2-40B4-BE49-F238E27FC236}">
                      <a16:creationId xmlns:a16="http://schemas.microsoft.com/office/drawing/2014/main" id="{72768F4C-A5E9-624B-AE83-F51811831576}"/>
                    </a:ext>
                  </a:extLst>
                </p:cNvPr>
                <p:cNvGrpSpPr>
                  <a:grpSpLocks/>
                </p:cNvGrpSpPr>
                <p:nvPr/>
              </p:nvGrpSpPr>
              <p:grpSpPr bwMode="auto">
                <a:xfrm>
                  <a:off x="438" y="2949"/>
                  <a:ext cx="1397" cy="309"/>
                  <a:chOff x="474" y="2949"/>
                  <a:chExt cx="1514" cy="309"/>
                </a:xfrm>
              </p:grpSpPr>
              <p:sp>
                <p:nvSpPr>
                  <p:cNvPr id="22" name="Oval 48">
                    <a:extLst>
                      <a:ext uri="{FF2B5EF4-FFF2-40B4-BE49-F238E27FC236}">
                        <a16:creationId xmlns:a16="http://schemas.microsoft.com/office/drawing/2014/main" id="{900DB0D2-6FE1-804E-A8C4-FBBF82907F81}"/>
                      </a:ext>
                    </a:extLst>
                  </p:cNvPr>
                  <p:cNvSpPr>
                    <a:spLocks noChangeAspect="1" noChangeArrowheads="1"/>
                  </p:cNvSpPr>
                  <p:nvPr/>
                </p:nvSpPr>
                <p:spPr bwMode="auto">
                  <a:xfrm>
                    <a:off x="474" y="2949"/>
                    <a:ext cx="483" cy="309"/>
                  </a:xfrm>
                  <a:prstGeom prst="ellipse">
                    <a:avLst/>
                  </a:prstGeom>
                  <a:solidFill>
                    <a:srgbClr val="FFCCCC"/>
                  </a:solidFill>
                  <a:ln w="12700">
                    <a:solidFill>
                      <a:schemeClr val="tx1"/>
                    </a:solidFill>
                    <a:round/>
                    <a:headEnd/>
                    <a:tailEnd/>
                  </a:ln>
                </p:spPr>
                <p:txBody>
                  <a:bodyPr wrap="none" anchor="ctr"/>
                  <a:lstStyle/>
                  <a:p>
                    <a:pPr eaLnBrk="0" hangingPunct="0"/>
                    <a:endParaRPr lang="en-GB" sz="2000">
                      <a:latin typeface="Arial" charset="0"/>
                      <a:cs typeface="Arial" charset="0"/>
                    </a:endParaRPr>
                  </a:p>
                </p:txBody>
              </p:sp>
              <p:sp>
                <p:nvSpPr>
                  <p:cNvPr id="23" name="Text Box 49">
                    <a:extLst>
                      <a:ext uri="{FF2B5EF4-FFF2-40B4-BE49-F238E27FC236}">
                        <a16:creationId xmlns:a16="http://schemas.microsoft.com/office/drawing/2014/main" id="{E0292DE5-C648-624A-876E-8F24D89BB1C7}"/>
                      </a:ext>
                    </a:extLst>
                  </p:cNvPr>
                  <p:cNvSpPr txBox="1">
                    <a:spLocks noChangeArrowheads="1"/>
                  </p:cNvSpPr>
                  <p:nvPr/>
                </p:nvSpPr>
                <p:spPr bwMode="auto">
                  <a:xfrm>
                    <a:off x="973" y="3007"/>
                    <a:ext cx="1015"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External product</a:t>
                    </a:r>
                    <a:endParaRPr lang="en-US" sz="2000">
                      <a:latin typeface="Arial" charset="0"/>
                      <a:cs typeface="Arial" charset="0"/>
                    </a:endParaRPr>
                  </a:p>
                </p:txBody>
              </p:sp>
            </p:grpSp>
            <p:grpSp>
              <p:nvGrpSpPr>
                <p:cNvPr id="11" name="Group 50">
                  <a:extLst>
                    <a:ext uri="{FF2B5EF4-FFF2-40B4-BE49-F238E27FC236}">
                      <a16:creationId xmlns:a16="http://schemas.microsoft.com/office/drawing/2014/main" id="{8834925D-80A8-D04A-93B3-EB3FB1AE9DD2}"/>
                    </a:ext>
                  </a:extLst>
                </p:cNvPr>
                <p:cNvGrpSpPr>
                  <a:grpSpLocks/>
                </p:cNvGrpSpPr>
                <p:nvPr/>
              </p:nvGrpSpPr>
              <p:grpSpPr bwMode="auto">
                <a:xfrm>
                  <a:off x="462" y="3426"/>
                  <a:ext cx="1305" cy="233"/>
                  <a:chOff x="500" y="3426"/>
                  <a:chExt cx="1414" cy="233"/>
                </a:xfrm>
              </p:grpSpPr>
              <p:sp>
                <p:nvSpPr>
                  <p:cNvPr id="20" name="Text Box 51">
                    <a:extLst>
                      <a:ext uri="{FF2B5EF4-FFF2-40B4-BE49-F238E27FC236}">
                        <a16:creationId xmlns:a16="http://schemas.microsoft.com/office/drawing/2014/main" id="{D02718E1-CD10-5F43-81BB-8AA54A228F18}"/>
                      </a:ext>
                    </a:extLst>
                  </p:cNvPr>
                  <p:cNvSpPr txBox="1">
                    <a:spLocks noChangeArrowheads="1"/>
                  </p:cNvSpPr>
                  <p:nvPr/>
                </p:nvSpPr>
                <p:spPr bwMode="auto">
                  <a:xfrm>
                    <a:off x="973" y="3445"/>
                    <a:ext cx="941"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Simple product</a:t>
                    </a:r>
                    <a:endParaRPr lang="en-US" sz="2000">
                      <a:latin typeface="Arial" charset="0"/>
                      <a:cs typeface="Arial" charset="0"/>
                    </a:endParaRPr>
                  </a:p>
                </p:txBody>
              </p:sp>
              <p:sp>
                <p:nvSpPr>
                  <p:cNvPr id="21" name="Rectangle 52">
                    <a:extLst>
                      <a:ext uri="{FF2B5EF4-FFF2-40B4-BE49-F238E27FC236}">
                        <a16:creationId xmlns:a16="http://schemas.microsoft.com/office/drawing/2014/main" id="{F16C4D45-669F-5A44-9EC0-016B51B8F9E9}"/>
                      </a:ext>
                    </a:extLst>
                  </p:cNvPr>
                  <p:cNvSpPr>
                    <a:spLocks noChangeAspect="1" noChangeArrowheads="1"/>
                  </p:cNvSpPr>
                  <p:nvPr/>
                </p:nvSpPr>
                <p:spPr bwMode="auto">
                  <a:xfrm>
                    <a:off x="500" y="3426"/>
                    <a:ext cx="431" cy="233"/>
                  </a:xfrm>
                  <a:prstGeom prst="rect">
                    <a:avLst/>
                  </a:prstGeom>
                  <a:solidFill>
                    <a:srgbClr val="FFFFCC"/>
                  </a:solidFill>
                  <a:ln w="19050">
                    <a:solidFill>
                      <a:schemeClr val="bg2"/>
                    </a:solidFill>
                    <a:miter lim="800000"/>
                    <a:headEnd/>
                    <a:tailEnd/>
                  </a:ln>
                </p:spPr>
                <p:txBody>
                  <a:bodyPr anchor="ctr"/>
                  <a:lstStyle/>
                  <a:p>
                    <a:pPr eaLnBrk="0" hangingPunct="0"/>
                    <a:endParaRPr lang="en-GB" sz="1200" b="1">
                      <a:latin typeface="Arial" charset="0"/>
                      <a:cs typeface="Arial" charset="0"/>
                    </a:endParaRPr>
                  </a:p>
                </p:txBody>
              </p:sp>
            </p:grpSp>
            <p:grpSp>
              <p:nvGrpSpPr>
                <p:cNvPr id="12" name="Group 53">
                  <a:extLst>
                    <a:ext uri="{FF2B5EF4-FFF2-40B4-BE49-F238E27FC236}">
                      <a16:creationId xmlns:a16="http://schemas.microsoft.com/office/drawing/2014/main" id="{0AD9E534-6A38-6C47-9F20-0B8FCADB48E5}"/>
                    </a:ext>
                  </a:extLst>
                </p:cNvPr>
                <p:cNvGrpSpPr>
                  <a:grpSpLocks/>
                </p:cNvGrpSpPr>
                <p:nvPr/>
              </p:nvGrpSpPr>
              <p:grpSpPr bwMode="auto">
                <a:xfrm>
                  <a:off x="668" y="3739"/>
                  <a:ext cx="4505" cy="249"/>
                  <a:chOff x="724" y="3739"/>
                  <a:chExt cx="4880" cy="249"/>
                </a:xfrm>
              </p:grpSpPr>
              <p:grpSp>
                <p:nvGrpSpPr>
                  <p:cNvPr id="13" name="Group 54">
                    <a:extLst>
                      <a:ext uri="{FF2B5EF4-FFF2-40B4-BE49-F238E27FC236}">
                        <a16:creationId xmlns:a16="http://schemas.microsoft.com/office/drawing/2014/main" id="{EB280A85-DD69-E143-8B1B-B6B4C4DF2790}"/>
                      </a:ext>
                    </a:extLst>
                  </p:cNvPr>
                  <p:cNvGrpSpPr>
                    <a:grpSpLocks noChangeAspect="1"/>
                  </p:cNvGrpSpPr>
                  <p:nvPr/>
                </p:nvGrpSpPr>
                <p:grpSpPr bwMode="auto">
                  <a:xfrm>
                    <a:off x="2156" y="3739"/>
                    <a:ext cx="540" cy="249"/>
                    <a:chOff x="3924" y="2142"/>
                    <a:chExt cx="846" cy="390"/>
                  </a:xfrm>
                </p:grpSpPr>
                <p:sp>
                  <p:nvSpPr>
                    <p:cNvPr id="18" name="Freeform 55">
                      <a:extLst>
                        <a:ext uri="{FF2B5EF4-FFF2-40B4-BE49-F238E27FC236}">
                          <a16:creationId xmlns:a16="http://schemas.microsoft.com/office/drawing/2014/main" id="{D7112306-95B9-BB43-BFDB-76F49A3C2D3C}"/>
                        </a:ext>
                      </a:extLst>
                    </p:cNvPr>
                    <p:cNvSpPr>
                      <a:spLocks noChangeAspect="1"/>
                    </p:cNvSpPr>
                    <p:nvPr/>
                  </p:nvSpPr>
                  <p:spPr bwMode="auto">
                    <a:xfrm>
                      <a:off x="3924" y="2142"/>
                      <a:ext cx="844" cy="390"/>
                    </a:xfrm>
                    <a:custGeom>
                      <a:avLst/>
                      <a:gdLst>
                        <a:gd name="T0" fmla="*/ 0 w 846"/>
                        <a:gd name="T1" fmla="*/ 315 h 402"/>
                        <a:gd name="T2" fmla="*/ 704 w 846"/>
                        <a:gd name="T3" fmla="*/ 315 h 402"/>
                        <a:gd name="T4" fmla="*/ 830 w 846"/>
                        <a:gd name="T5" fmla="*/ 0 h 402"/>
                        <a:gd name="T6" fmla="*/ 144 w 846"/>
                        <a:gd name="T7" fmla="*/ 0 h 402"/>
                        <a:gd name="T8" fmla="*/ 0 w 846"/>
                        <a:gd name="T9" fmla="*/ 315 h 402"/>
                        <a:gd name="T10" fmla="*/ 0 60000 65536"/>
                        <a:gd name="T11" fmla="*/ 0 60000 65536"/>
                        <a:gd name="T12" fmla="*/ 0 60000 65536"/>
                        <a:gd name="T13" fmla="*/ 0 60000 65536"/>
                        <a:gd name="T14" fmla="*/ 0 60000 65536"/>
                        <a:gd name="T15" fmla="*/ 0 w 846"/>
                        <a:gd name="T16" fmla="*/ 0 h 402"/>
                        <a:gd name="T17" fmla="*/ 846 w 846"/>
                        <a:gd name="T18" fmla="*/ 402 h 402"/>
                      </a:gdLst>
                      <a:ahLst/>
                      <a:cxnLst>
                        <a:cxn ang="T10">
                          <a:pos x="T0" y="T1"/>
                        </a:cxn>
                        <a:cxn ang="T11">
                          <a:pos x="T2" y="T3"/>
                        </a:cxn>
                        <a:cxn ang="T12">
                          <a:pos x="T4" y="T5"/>
                        </a:cxn>
                        <a:cxn ang="T13">
                          <a:pos x="T6" y="T7"/>
                        </a:cxn>
                        <a:cxn ang="T14">
                          <a:pos x="T8" y="T9"/>
                        </a:cxn>
                      </a:cxnLst>
                      <a:rect l="T15" t="T16" r="T17" b="T18"/>
                      <a:pathLst>
                        <a:path w="846" h="402">
                          <a:moveTo>
                            <a:pt x="0" y="402"/>
                          </a:moveTo>
                          <a:lnTo>
                            <a:pt x="720" y="402"/>
                          </a:lnTo>
                          <a:lnTo>
                            <a:pt x="846" y="0"/>
                          </a:lnTo>
                          <a:lnTo>
                            <a:pt x="144" y="0"/>
                          </a:lnTo>
                          <a:lnTo>
                            <a:pt x="0" y="402"/>
                          </a:lnTo>
                          <a:close/>
                        </a:path>
                      </a:pathLst>
                    </a:custGeom>
                    <a:solidFill>
                      <a:srgbClr val="CCFFFF"/>
                    </a:solidFill>
                    <a:ln w="12700" cap="flat" cmpd="sng">
                      <a:solidFill>
                        <a:schemeClr val="tx1"/>
                      </a:solidFill>
                      <a:prstDash val="solid"/>
                      <a:round/>
                      <a:headEnd/>
                      <a:tailEnd/>
                    </a:ln>
                  </p:spPr>
                  <p:txBody>
                    <a:bodyPr wrap="none" anchor="ctr"/>
                    <a:lstStyle/>
                    <a:p>
                      <a:endParaRPr lang="en-GB"/>
                    </a:p>
                  </p:txBody>
                </p:sp>
                <p:sp>
                  <p:nvSpPr>
                    <p:cNvPr id="19" name="Rectangle 56">
                      <a:extLst>
                        <a:ext uri="{FF2B5EF4-FFF2-40B4-BE49-F238E27FC236}">
                          <a16:creationId xmlns:a16="http://schemas.microsoft.com/office/drawing/2014/main" id="{FB05B217-96E3-1947-9A11-C7BA6EA62012}"/>
                        </a:ext>
                      </a:extLst>
                    </p:cNvPr>
                    <p:cNvSpPr>
                      <a:spLocks noChangeAspect="1" noChangeArrowheads="1"/>
                    </p:cNvSpPr>
                    <p:nvPr/>
                  </p:nvSpPr>
                  <p:spPr bwMode="auto">
                    <a:xfrm>
                      <a:off x="4011" y="2142"/>
                      <a:ext cx="720" cy="390"/>
                    </a:xfrm>
                    <a:prstGeom prst="rect">
                      <a:avLst/>
                    </a:prstGeom>
                    <a:noFill/>
                    <a:ln w="9525">
                      <a:noFill/>
                      <a:miter lim="800000"/>
                      <a:headEnd/>
                      <a:tailEnd/>
                    </a:ln>
                  </p:spPr>
                  <p:txBody>
                    <a:bodyPr anchor="ctr"/>
                    <a:lstStyle/>
                    <a:p>
                      <a:pPr eaLnBrk="0" hangingPunct="0"/>
                      <a:endParaRPr lang="en-GB" sz="1200" b="1">
                        <a:latin typeface="Arial" charset="0"/>
                        <a:cs typeface="Arial" charset="0"/>
                      </a:endParaRPr>
                    </a:p>
                  </p:txBody>
                </p:sp>
              </p:grpSp>
              <p:sp>
                <p:nvSpPr>
                  <p:cNvPr id="14" name="Text Box 57">
                    <a:extLst>
                      <a:ext uri="{FF2B5EF4-FFF2-40B4-BE49-F238E27FC236}">
                        <a16:creationId xmlns:a16="http://schemas.microsoft.com/office/drawing/2014/main" id="{46164C4F-CA6A-EC46-91EE-A03CD589AAE3}"/>
                      </a:ext>
                    </a:extLst>
                  </p:cNvPr>
                  <p:cNvSpPr txBox="1">
                    <a:spLocks noChangeArrowheads="1"/>
                  </p:cNvSpPr>
                  <p:nvPr/>
                </p:nvSpPr>
                <p:spPr bwMode="auto">
                  <a:xfrm>
                    <a:off x="2675" y="3767"/>
                    <a:ext cx="1165"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Collective grouping</a:t>
                    </a:r>
                    <a:endParaRPr lang="en-US" sz="2000">
                      <a:latin typeface="Arial" charset="0"/>
                      <a:cs typeface="Arial" charset="0"/>
                    </a:endParaRPr>
                  </a:p>
                </p:txBody>
              </p:sp>
              <p:sp>
                <p:nvSpPr>
                  <p:cNvPr id="15" name="Rectangle 58">
                    <a:extLst>
                      <a:ext uri="{FF2B5EF4-FFF2-40B4-BE49-F238E27FC236}">
                        <a16:creationId xmlns:a16="http://schemas.microsoft.com/office/drawing/2014/main" id="{087FE066-13A0-EF4B-A9D8-C0DB927CAC2E}"/>
                      </a:ext>
                    </a:extLst>
                  </p:cNvPr>
                  <p:cNvSpPr>
                    <a:spLocks noChangeAspect="1" noChangeArrowheads="1"/>
                  </p:cNvSpPr>
                  <p:nvPr/>
                </p:nvSpPr>
                <p:spPr bwMode="auto">
                  <a:xfrm>
                    <a:off x="4035" y="3747"/>
                    <a:ext cx="431" cy="233"/>
                  </a:xfrm>
                  <a:prstGeom prst="rect">
                    <a:avLst/>
                  </a:prstGeom>
                  <a:solidFill>
                    <a:srgbClr val="CCFFCC"/>
                  </a:solidFill>
                  <a:ln w="9525">
                    <a:solidFill>
                      <a:srgbClr val="009900"/>
                    </a:solidFill>
                    <a:miter lim="800000"/>
                    <a:headEnd/>
                    <a:tailEnd/>
                  </a:ln>
                </p:spPr>
                <p:txBody>
                  <a:bodyPr/>
                  <a:lstStyle/>
                  <a:p>
                    <a:pPr eaLnBrk="0" hangingPunct="0"/>
                    <a:endParaRPr lang="en-GB" sz="1200" b="1">
                      <a:latin typeface="Arial" charset="0"/>
                      <a:cs typeface="Arial" charset="0"/>
                    </a:endParaRPr>
                  </a:p>
                </p:txBody>
              </p:sp>
              <p:sp>
                <p:nvSpPr>
                  <p:cNvPr id="16" name="Text Box 59">
                    <a:extLst>
                      <a:ext uri="{FF2B5EF4-FFF2-40B4-BE49-F238E27FC236}">
                        <a16:creationId xmlns:a16="http://schemas.microsoft.com/office/drawing/2014/main" id="{97E085D4-6F9B-C345-8D26-B3FE05C86B69}"/>
                      </a:ext>
                    </a:extLst>
                  </p:cNvPr>
                  <p:cNvSpPr txBox="1">
                    <a:spLocks noChangeArrowheads="1"/>
                  </p:cNvSpPr>
                  <p:nvPr/>
                </p:nvSpPr>
                <p:spPr bwMode="auto">
                  <a:xfrm>
                    <a:off x="4461" y="3766"/>
                    <a:ext cx="1143"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Integration product</a:t>
                    </a:r>
                    <a:endParaRPr lang="en-US" sz="2000">
                      <a:latin typeface="Arial" charset="0"/>
                      <a:cs typeface="Arial" charset="0"/>
                    </a:endParaRPr>
                  </a:p>
                </p:txBody>
              </p:sp>
              <p:sp>
                <p:nvSpPr>
                  <p:cNvPr id="17" name="Text Box 60">
                    <a:extLst>
                      <a:ext uri="{FF2B5EF4-FFF2-40B4-BE49-F238E27FC236}">
                        <a16:creationId xmlns:a16="http://schemas.microsoft.com/office/drawing/2014/main" id="{54C57840-25EA-E748-9019-1120E5E1D007}"/>
                      </a:ext>
                    </a:extLst>
                  </p:cNvPr>
                  <p:cNvSpPr txBox="1">
                    <a:spLocks noChangeArrowheads="1"/>
                  </p:cNvSpPr>
                  <p:nvPr/>
                </p:nvSpPr>
                <p:spPr bwMode="auto">
                  <a:xfrm>
                    <a:off x="724" y="3766"/>
                    <a:ext cx="1340" cy="194"/>
                  </a:xfrm>
                  <a:prstGeom prst="rect">
                    <a:avLst/>
                  </a:prstGeom>
                  <a:noFill/>
                  <a:ln w="12700">
                    <a:noFill/>
                    <a:miter lim="800000"/>
                    <a:headEnd/>
                    <a:tailEnd/>
                  </a:ln>
                </p:spPr>
                <p:txBody>
                  <a:bodyPr wrap="none" anchor="ctr">
                    <a:spAutoFit/>
                  </a:bodyPr>
                  <a:lstStyle/>
                  <a:p>
                    <a:pPr eaLnBrk="0" hangingPunct="0">
                      <a:spcBef>
                        <a:spcPct val="50000"/>
                      </a:spcBef>
                    </a:pPr>
                    <a:r>
                      <a:rPr lang="en-US" sz="1400">
                        <a:latin typeface="Arial" charset="0"/>
                        <a:cs typeface="Arial" charset="0"/>
                      </a:rPr>
                      <a:t>Intermediate products:</a:t>
                    </a:r>
                    <a:endParaRPr lang="en-US" sz="2000">
                      <a:latin typeface="Arial" charset="0"/>
                      <a:cs typeface="Arial" charset="0"/>
                    </a:endParaRPr>
                  </a:p>
                </p:txBody>
              </p:sp>
            </p:grpSp>
          </p:grpSp>
          <p:sp>
            <p:nvSpPr>
              <p:cNvPr id="9" name="Freeform 61">
                <a:extLst>
                  <a:ext uri="{FF2B5EF4-FFF2-40B4-BE49-F238E27FC236}">
                    <a16:creationId xmlns:a16="http://schemas.microsoft.com/office/drawing/2014/main" id="{F46C49B5-54C7-A448-ABEE-78F2012CD0B6}"/>
                  </a:ext>
                </a:extLst>
              </p:cNvPr>
              <p:cNvSpPr>
                <a:spLocks/>
              </p:cNvSpPr>
              <p:nvPr/>
            </p:nvSpPr>
            <p:spPr bwMode="auto">
              <a:xfrm>
                <a:off x="493" y="2580"/>
                <a:ext cx="4846" cy="970"/>
              </a:xfrm>
              <a:custGeom>
                <a:avLst/>
                <a:gdLst>
                  <a:gd name="T0" fmla="*/ 0 w 5250"/>
                  <a:gd name="T1" fmla="*/ 0 h 970"/>
                  <a:gd name="T2" fmla="*/ 815 w 5250"/>
                  <a:gd name="T3" fmla="*/ 348 h 970"/>
                  <a:gd name="T4" fmla="*/ 1146 w 5250"/>
                  <a:gd name="T5" fmla="*/ 870 h 970"/>
                  <a:gd name="T6" fmla="*/ 2766 w 5250"/>
                  <a:gd name="T7" fmla="*/ 948 h 970"/>
                  <a:gd name="T8" fmla="*/ 0 60000 65536"/>
                  <a:gd name="T9" fmla="*/ 0 60000 65536"/>
                  <a:gd name="T10" fmla="*/ 0 60000 65536"/>
                  <a:gd name="T11" fmla="*/ 0 60000 65536"/>
                  <a:gd name="T12" fmla="*/ 0 w 5250"/>
                  <a:gd name="T13" fmla="*/ 0 h 970"/>
                  <a:gd name="T14" fmla="*/ 5250 w 5250"/>
                  <a:gd name="T15" fmla="*/ 970 h 970"/>
                </a:gdLst>
                <a:ahLst/>
                <a:cxnLst>
                  <a:cxn ang="T8">
                    <a:pos x="T0" y="T1"/>
                  </a:cxn>
                  <a:cxn ang="T9">
                    <a:pos x="T2" y="T3"/>
                  </a:cxn>
                  <a:cxn ang="T10">
                    <a:pos x="T4" y="T5"/>
                  </a:cxn>
                  <a:cxn ang="T11">
                    <a:pos x="T6" y="T7"/>
                  </a:cxn>
                </a:cxnLst>
                <a:rect l="T12" t="T13" r="T14" b="T15"/>
                <a:pathLst>
                  <a:path w="5250" h="970">
                    <a:moveTo>
                      <a:pt x="0" y="0"/>
                    </a:moveTo>
                    <a:cubicBezTo>
                      <a:pt x="258" y="58"/>
                      <a:pt x="1185" y="203"/>
                      <a:pt x="1548" y="348"/>
                    </a:cubicBezTo>
                    <a:cubicBezTo>
                      <a:pt x="1911" y="493"/>
                      <a:pt x="1561" y="770"/>
                      <a:pt x="2178" y="870"/>
                    </a:cubicBezTo>
                    <a:cubicBezTo>
                      <a:pt x="2795" y="970"/>
                      <a:pt x="4026" y="953"/>
                      <a:pt x="5250" y="948"/>
                    </a:cubicBezTo>
                  </a:path>
                </a:pathLst>
              </a:custGeom>
              <a:noFill/>
              <a:ln w="28575" cap="flat" cmpd="sng">
                <a:solidFill>
                  <a:schemeClr val="bg2"/>
                </a:solidFill>
                <a:prstDash val="dashDot"/>
                <a:round/>
                <a:headEnd/>
                <a:tailEnd/>
              </a:ln>
            </p:spPr>
            <p:txBody>
              <a:bodyPr wrap="none" anchor="ctr"/>
              <a:lstStyle/>
              <a:p>
                <a:endParaRPr lang="en-GB"/>
              </a:p>
            </p:txBody>
          </p:sp>
        </p:grpSp>
      </p:grpSp>
    </p:spTree>
    <p:extLst>
      <p:ext uri="{BB962C8B-B14F-4D97-AF65-F5344CB8AC3E}">
        <p14:creationId xmlns:p14="http://schemas.microsoft.com/office/powerpoint/2010/main" val="3021242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C2D7-27D1-FE4F-9BDA-DC92C5356203}"/>
              </a:ext>
            </a:extLst>
          </p:cNvPr>
          <p:cNvSpPr>
            <a:spLocks noGrp="1"/>
          </p:cNvSpPr>
          <p:nvPr>
            <p:ph type="title"/>
          </p:nvPr>
        </p:nvSpPr>
        <p:spPr/>
        <p:txBody>
          <a:bodyPr/>
          <a:lstStyle/>
          <a:p>
            <a:r>
              <a:rPr lang="en-US" dirty="0"/>
              <a:t>Product Flow Diagram</a:t>
            </a:r>
          </a:p>
        </p:txBody>
      </p:sp>
      <p:sp>
        <p:nvSpPr>
          <p:cNvPr id="4" name="Slide Number Placeholder 3">
            <a:extLst>
              <a:ext uri="{FF2B5EF4-FFF2-40B4-BE49-F238E27FC236}">
                <a16:creationId xmlns:a16="http://schemas.microsoft.com/office/drawing/2014/main" id="{CF476B81-88B1-8F40-B75F-81F30AAC52E2}"/>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11</a:t>
            </a:fld>
            <a:endParaRPr lang="en-GB"/>
          </a:p>
        </p:txBody>
      </p:sp>
      <p:grpSp>
        <p:nvGrpSpPr>
          <p:cNvPr id="5" name="Group 4">
            <a:extLst>
              <a:ext uri="{FF2B5EF4-FFF2-40B4-BE49-F238E27FC236}">
                <a16:creationId xmlns:a16="http://schemas.microsoft.com/office/drawing/2014/main" id="{599CC788-B9E2-AE48-9DAA-A0C4DB637CAC}"/>
              </a:ext>
            </a:extLst>
          </p:cNvPr>
          <p:cNvGrpSpPr>
            <a:grpSpLocks/>
          </p:cNvGrpSpPr>
          <p:nvPr/>
        </p:nvGrpSpPr>
        <p:grpSpPr bwMode="auto">
          <a:xfrm>
            <a:off x="6717847" y="1058632"/>
            <a:ext cx="4588782" cy="4407580"/>
            <a:chOff x="282" y="1347"/>
            <a:chExt cx="2498" cy="2226"/>
          </a:xfrm>
        </p:grpSpPr>
        <p:grpSp>
          <p:nvGrpSpPr>
            <p:cNvPr id="6" name="Group 5">
              <a:extLst>
                <a:ext uri="{FF2B5EF4-FFF2-40B4-BE49-F238E27FC236}">
                  <a16:creationId xmlns:a16="http://schemas.microsoft.com/office/drawing/2014/main" id="{7BEF6303-07FB-B148-9E83-080F29165D44}"/>
                </a:ext>
              </a:extLst>
            </p:cNvPr>
            <p:cNvGrpSpPr>
              <a:grpSpLocks/>
            </p:cNvGrpSpPr>
            <p:nvPr/>
          </p:nvGrpSpPr>
          <p:grpSpPr bwMode="auto">
            <a:xfrm>
              <a:off x="1224" y="1347"/>
              <a:ext cx="1556" cy="900"/>
              <a:chOff x="1326" y="1347"/>
              <a:chExt cx="1686" cy="900"/>
            </a:xfrm>
          </p:grpSpPr>
          <p:sp>
            <p:nvSpPr>
              <p:cNvPr id="21" name="Rectangle 6">
                <a:extLst>
                  <a:ext uri="{FF2B5EF4-FFF2-40B4-BE49-F238E27FC236}">
                    <a16:creationId xmlns:a16="http://schemas.microsoft.com/office/drawing/2014/main" id="{97837840-C561-A646-8AC7-275718E94099}"/>
                  </a:ext>
                </a:extLst>
              </p:cNvPr>
              <p:cNvSpPr>
                <a:spLocks noChangeArrowheads="1"/>
              </p:cNvSpPr>
              <p:nvPr/>
            </p:nvSpPr>
            <p:spPr bwMode="auto">
              <a:xfrm>
                <a:off x="1326" y="1347"/>
                <a:ext cx="719"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dirty="0">
                    <a:solidFill>
                      <a:srgbClr val="CC0000"/>
                    </a:solidFill>
                    <a:effectLst>
                      <a:outerShdw blurRad="38100" dist="38100" dir="2700000" algn="tl">
                        <a:srgbClr val="C0C0C0"/>
                      </a:outerShdw>
                    </a:effectLst>
                    <a:latin typeface="Arial" pitchFamily="34" charset="0"/>
                    <a:cs typeface="Arial" pitchFamily="34" charset="0"/>
                  </a:rPr>
                  <a:t>Long list </a:t>
                </a:r>
              </a:p>
              <a:p>
                <a:pPr eaLnBrk="0" hangingPunct="0">
                  <a:defRPr/>
                </a:pPr>
                <a:r>
                  <a:rPr lang="en-US" sz="1200" b="1" dirty="0">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22" name="Oval 7">
                <a:extLst>
                  <a:ext uri="{FF2B5EF4-FFF2-40B4-BE49-F238E27FC236}">
                    <a16:creationId xmlns:a16="http://schemas.microsoft.com/office/drawing/2014/main" id="{BA6A6646-E636-F848-9F46-437859FEEDDD}"/>
                  </a:ext>
                </a:extLst>
              </p:cNvPr>
              <p:cNvSpPr>
                <a:spLocks noChangeArrowheads="1"/>
              </p:cNvSpPr>
              <p:nvPr/>
            </p:nvSpPr>
            <p:spPr bwMode="auto">
              <a:xfrm>
                <a:off x="2346" y="182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Fees &amp;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charges</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23" name="Line 8">
                <a:extLst>
                  <a:ext uri="{FF2B5EF4-FFF2-40B4-BE49-F238E27FC236}">
                    <a16:creationId xmlns:a16="http://schemas.microsoft.com/office/drawing/2014/main" id="{9AD8B021-C8C2-B54C-9F14-D3F685A6E3DD}"/>
                  </a:ext>
                </a:extLst>
              </p:cNvPr>
              <p:cNvSpPr>
                <a:spLocks noChangeShapeType="1"/>
              </p:cNvSpPr>
              <p:nvPr/>
            </p:nvSpPr>
            <p:spPr bwMode="auto">
              <a:xfrm>
                <a:off x="2045" y="1596"/>
                <a:ext cx="404" cy="276"/>
              </a:xfrm>
              <a:prstGeom prst="line">
                <a:avLst/>
              </a:prstGeom>
              <a:noFill/>
              <a:ln w="28575">
                <a:solidFill>
                  <a:schemeClr val="tx1"/>
                </a:solidFill>
                <a:round/>
                <a:headEnd/>
                <a:tailEnd type="triangle" w="med" len="med"/>
              </a:ln>
            </p:spPr>
            <p:txBody>
              <a:bodyPr wrap="none" anchor="ctr"/>
              <a:lstStyle/>
              <a:p>
                <a:endParaRPr lang="en-GB"/>
              </a:p>
            </p:txBody>
          </p:sp>
        </p:grpSp>
        <p:grpSp>
          <p:nvGrpSpPr>
            <p:cNvPr id="7" name="Group 9">
              <a:extLst>
                <a:ext uri="{FF2B5EF4-FFF2-40B4-BE49-F238E27FC236}">
                  <a16:creationId xmlns:a16="http://schemas.microsoft.com/office/drawing/2014/main" id="{EF60BE17-7F62-CC4E-8E39-298C63EFE1AE}"/>
                </a:ext>
              </a:extLst>
            </p:cNvPr>
            <p:cNvGrpSpPr>
              <a:grpSpLocks/>
            </p:cNvGrpSpPr>
            <p:nvPr/>
          </p:nvGrpSpPr>
          <p:grpSpPr bwMode="auto">
            <a:xfrm>
              <a:off x="321" y="1746"/>
              <a:ext cx="1950" cy="912"/>
              <a:chOff x="348" y="1746"/>
              <a:chExt cx="2112" cy="912"/>
            </a:xfrm>
          </p:grpSpPr>
          <p:sp>
            <p:nvSpPr>
              <p:cNvPr id="16" name="Oval 10">
                <a:extLst>
                  <a:ext uri="{FF2B5EF4-FFF2-40B4-BE49-F238E27FC236}">
                    <a16:creationId xmlns:a16="http://schemas.microsoft.com/office/drawing/2014/main" id="{5A074CD9-7204-1B4A-A843-A36F73CC1865}"/>
                  </a:ext>
                </a:extLst>
              </p:cNvPr>
              <p:cNvSpPr>
                <a:spLocks noChangeArrowheads="1"/>
              </p:cNvSpPr>
              <p:nvPr/>
            </p:nvSpPr>
            <p:spPr bwMode="auto">
              <a:xfrm>
                <a:off x="348" y="182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Budget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available</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17" name="Rectangle 11">
                <a:extLst>
                  <a:ext uri="{FF2B5EF4-FFF2-40B4-BE49-F238E27FC236}">
                    <a16:creationId xmlns:a16="http://schemas.microsoft.com/office/drawing/2014/main" id="{1C4A7EF5-8510-434F-9877-C916F3D8B333}"/>
                  </a:ext>
                </a:extLst>
              </p:cNvPr>
              <p:cNvSpPr>
                <a:spLocks noChangeArrowheads="1"/>
              </p:cNvSpPr>
              <p:nvPr/>
            </p:nvSpPr>
            <p:spPr bwMode="auto">
              <a:xfrm>
                <a:off x="1326" y="2268"/>
                <a:ext cx="720"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Short list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of venues</a:t>
                </a:r>
              </a:p>
            </p:txBody>
          </p:sp>
          <p:sp>
            <p:nvSpPr>
              <p:cNvPr id="18" name="Line 12">
                <a:extLst>
                  <a:ext uri="{FF2B5EF4-FFF2-40B4-BE49-F238E27FC236}">
                    <a16:creationId xmlns:a16="http://schemas.microsoft.com/office/drawing/2014/main" id="{452768F1-DCC8-2346-86DE-20512A161A39}"/>
                  </a:ext>
                </a:extLst>
              </p:cNvPr>
              <p:cNvSpPr>
                <a:spLocks noChangeShapeType="1"/>
              </p:cNvSpPr>
              <p:nvPr/>
            </p:nvSpPr>
            <p:spPr bwMode="auto">
              <a:xfrm flipH="1">
                <a:off x="2052" y="2208"/>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19" name="Line 13">
                <a:extLst>
                  <a:ext uri="{FF2B5EF4-FFF2-40B4-BE49-F238E27FC236}">
                    <a16:creationId xmlns:a16="http://schemas.microsoft.com/office/drawing/2014/main" id="{27C63796-D67B-944E-B47B-59C624DF6B1E}"/>
                  </a:ext>
                </a:extLst>
              </p:cNvPr>
              <p:cNvSpPr>
                <a:spLocks noChangeShapeType="1"/>
              </p:cNvSpPr>
              <p:nvPr/>
            </p:nvSpPr>
            <p:spPr bwMode="auto">
              <a:xfrm>
                <a:off x="924" y="2178"/>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20" name="Line 14">
                <a:extLst>
                  <a:ext uri="{FF2B5EF4-FFF2-40B4-BE49-F238E27FC236}">
                    <a16:creationId xmlns:a16="http://schemas.microsoft.com/office/drawing/2014/main" id="{5B8FF67D-9823-7946-AE79-345A2920D480}"/>
                  </a:ext>
                </a:extLst>
              </p:cNvPr>
              <p:cNvSpPr>
                <a:spLocks noChangeShapeType="1"/>
              </p:cNvSpPr>
              <p:nvPr/>
            </p:nvSpPr>
            <p:spPr bwMode="auto">
              <a:xfrm>
                <a:off x="1686" y="1746"/>
                <a:ext cx="0" cy="516"/>
              </a:xfrm>
              <a:prstGeom prst="line">
                <a:avLst/>
              </a:prstGeom>
              <a:noFill/>
              <a:ln w="28575">
                <a:solidFill>
                  <a:schemeClr val="tx1"/>
                </a:solidFill>
                <a:round/>
                <a:headEnd/>
                <a:tailEnd type="triangle" w="med" len="med"/>
              </a:ln>
            </p:spPr>
            <p:txBody>
              <a:bodyPr wrap="none" anchor="ctr"/>
              <a:lstStyle/>
              <a:p>
                <a:endParaRPr lang="en-GB"/>
              </a:p>
            </p:txBody>
          </p:sp>
        </p:grpSp>
        <p:grpSp>
          <p:nvGrpSpPr>
            <p:cNvPr id="8" name="Group 15">
              <a:extLst>
                <a:ext uri="{FF2B5EF4-FFF2-40B4-BE49-F238E27FC236}">
                  <a16:creationId xmlns:a16="http://schemas.microsoft.com/office/drawing/2014/main" id="{EB6840DF-8338-E04C-9D6C-B7C1625CD66E}"/>
                </a:ext>
              </a:extLst>
            </p:cNvPr>
            <p:cNvGrpSpPr>
              <a:grpSpLocks/>
            </p:cNvGrpSpPr>
            <p:nvPr/>
          </p:nvGrpSpPr>
          <p:grpSpPr bwMode="auto">
            <a:xfrm>
              <a:off x="282" y="2526"/>
              <a:ext cx="2487" cy="1047"/>
              <a:chOff x="306" y="2526"/>
              <a:chExt cx="2694" cy="1047"/>
            </a:xfrm>
          </p:grpSpPr>
          <p:sp>
            <p:nvSpPr>
              <p:cNvPr id="9" name="Oval 16">
                <a:extLst>
                  <a:ext uri="{FF2B5EF4-FFF2-40B4-BE49-F238E27FC236}">
                    <a16:creationId xmlns:a16="http://schemas.microsoft.com/office/drawing/2014/main" id="{EEDB4D84-F645-0A4D-B852-A461D8D2001B}"/>
                  </a:ext>
                </a:extLst>
              </p:cNvPr>
              <p:cNvSpPr>
                <a:spLocks noChangeArrowheads="1"/>
              </p:cNvSpPr>
              <p:nvPr/>
            </p:nvSpPr>
            <p:spPr bwMode="auto">
              <a:xfrm>
                <a:off x="306" y="2703"/>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Required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date</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10" name="Rectangle 17">
                <a:extLst>
                  <a:ext uri="{FF2B5EF4-FFF2-40B4-BE49-F238E27FC236}">
                    <a16:creationId xmlns:a16="http://schemas.microsoft.com/office/drawing/2014/main" id="{2F497AB4-5C7B-1841-B2C0-F791F649D1DC}"/>
                  </a:ext>
                </a:extLst>
              </p:cNvPr>
              <p:cNvSpPr>
                <a:spLocks noChangeArrowheads="1"/>
              </p:cNvSpPr>
              <p:nvPr/>
            </p:nvSpPr>
            <p:spPr bwMode="auto">
              <a:xfrm>
                <a:off x="1326" y="3183"/>
                <a:ext cx="717" cy="390"/>
              </a:xfrm>
              <a:prstGeom prst="rect">
                <a:avLst/>
              </a:prstGeom>
              <a:solidFill>
                <a:schemeClr val="bg1"/>
              </a:solidFill>
              <a:ln w="19050">
                <a:solidFill>
                  <a:srgbClr val="CC0000"/>
                </a:solidFill>
                <a:miter lim="800000"/>
                <a:headEnd/>
                <a:tailEnd/>
              </a:ln>
            </p:spPr>
            <p:txBody>
              <a:bodyPr anchor="ctr" anchorCtr="1"/>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Chosen </a:t>
                </a:r>
              </a:p>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venue</a:t>
                </a:r>
              </a:p>
            </p:txBody>
          </p:sp>
          <p:sp>
            <p:nvSpPr>
              <p:cNvPr id="11" name="Line 18">
                <a:extLst>
                  <a:ext uri="{FF2B5EF4-FFF2-40B4-BE49-F238E27FC236}">
                    <a16:creationId xmlns:a16="http://schemas.microsoft.com/office/drawing/2014/main" id="{49629C11-9798-7840-B232-8A59DD3B3C6C}"/>
                  </a:ext>
                </a:extLst>
              </p:cNvPr>
              <p:cNvSpPr>
                <a:spLocks noChangeShapeType="1"/>
              </p:cNvSpPr>
              <p:nvPr/>
            </p:nvSpPr>
            <p:spPr bwMode="auto">
              <a:xfrm>
                <a:off x="912" y="3060"/>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12" name="Line 19">
                <a:extLst>
                  <a:ext uri="{FF2B5EF4-FFF2-40B4-BE49-F238E27FC236}">
                    <a16:creationId xmlns:a16="http://schemas.microsoft.com/office/drawing/2014/main" id="{83B62925-4845-AC40-AC92-400E57EB5F73}"/>
                  </a:ext>
                </a:extLst>
              </p:cNvPr>
              <p:cNvSpPr>
                <a:spLocks noChangeShapeType="1"/>
              </p:cNvSpPr>
              <p:nvPr/>
            </p:nvSpPr>
            <p:spPr bwMode="auto">
              <a:xfrm>
                <a:off x="1686" y="2664"/>
                <a:ext cx="0" cy="516"/>
              </a:xfrm>
              <a:prstGeom prst="line">
                <a:avLst/>
              </a:prstGeom>
              <a:noFill/>
              <a:ln w="28575">
                <a:solidFill>
                  <a:schemeClr val="tx1"/>
                </a:solidFill>
                <a:round/>
                <a:headEnd/>
                <a:tailEnd type="triangle" w="med" len="med"/>
              </a:ln>
            </p:spPr>
            <p:txBody>
              <a:bodyPr wrap="none" anchor="ctr"/>
              <a:lstStyle/>
              <a:p>
                <a:endParaRPr lang="en-GB"/>
              </a:p>
            </p:txBody>
          </p:sp>
          <p:sp>
            <p:nvSpPr>
              <p:cNvPr id="13" name="Oval 20">
                <a:extLst>
                  <a:ext uri="{FF2B5EF4-FFF2-40B4-BE49-F238E27FC236}">
                    <a16:creationId xmlns:a16="http://schemas.microsoft.com/office/drawing/2014/main" id="{B8387663-4689-F347-A0F8-E48E21D88638}"/>
                  </a:ext>
                </a:extLst>
              </p:cNvPr>
              <p:cNvSpPr>
                <a:spLocks noChangeArrowheads="1"/>
              </p:cNvSpPr>
              <p:nvPr/>
            </p:nvSpPr>
            <p:spPr bwMode="auto">
              <a:xfrm>
                <a:off x="2334" y="2751"/>
                <a:ext cx="666" cy="426"/>
              </a:xfrm>
              <a:prstGeom prst="ellipse">
                <a:avLst/>
              </a:prstGeom>
              <a:solidFill>
                <a:schemeClr val="bg1"/>
              </a:solidFill>
              <a:ln w="19050">
                <a:solidFill>
                  <a:srgbClr val="CC0000"/>
                </a:solidFill>
                <a:round/>
                <a:headEnd/>
                <a:tailEnd/>
              </a:ln>
              <a:effectLst/>
            </p:spPr>
            <p:txBody>
              <a:bodyPr wrap="none" anchor="ctr"/>
              <a:lstStyle/>
              <a:p>
                <a:pPr eaLnBrk="0" hangingPunct="0">
                  <a:defRPr/>
                </a:pPr>
                <a:r>
                  <a:rPr lang="en-US" sz="1200" b="1">
                    <a:solidFill>
                      <a:srgbClr val="CC0000"/>
                    </a:solidFill>
                    <a:effectLst>
                      <a:outerShdw blurRad="38100" dist="38100" dir="2700000" algn="tl">
                        <a:srgbClr val="C0C0C0"/>
                      </a:outerShdw>
                    </a:effectLst>
                    <a:latin typeface="Arial" pitchFamily="34" charset="0"/>
                    <a:cs typeface="Arial" pitchFamily="34" charset="0"/>
                  </a:rPr>
                  <a:t>Availability</a:t>
                </a:r>
                <a:endParaRPr lang="en-US" sz="2000">
                  <a:solidFill>
                    <a:srgbClr val="CC0000"/>
                  </a:solidFill>
                  <a:effectLst>
                    <a:outerShdw blurRad="38100" dist="38100" dir="2700000" algn="tl">
                      <a:srgbClr val="C0C0C0"/>
                    </a:outerShdw>
                  </a:effectLst>
                  <a:latin typeface="Arial" pitchFamily="34" charset="0"/>
                  <a:cs typeface="Arial" pitchFamily="34" charset="0"/>
                </a:endParaRPr>
              </a:p>
            </p:txBody>
          </p:sp>
          <p:sp>
            <p:nvSpPr>
              <p:cNvPr id="14" name="Line 21">
                <a:extLst>
                  <a:ext uri="{FF2B5EF4-FFF2-40B4-BE49-F238E27FC236}">
                    <a16:creationId xmlns:a16="http://schemas.microsoft.com/office/drawing/2014/main" id="{75544C86-A874-DE40-B1ED-805F4F0A733C}"/>
                  </a:ext>
                </a:extLst>
              </p:cNvPr>
              <p:cNvSpPr>
                <a:spLocks noChangeShapeType="1"/>
              </p:cNvSpPr>
              <p:nvPr/>
            </p:nvSpPr>
            <p:spPr bwMode="auto">
              <a:xfrm>
                <a:off x="2034" y="2526"/>
                <a:ext cx="408" cy="276"/>
              </a:xfrm>
              <a:prstGeom prst="line">
                <a:avLst/>
              </a:prstGeom>
              <a:noFill/>
              <a:ln w="28575">
                <a:solidFill>
                  <a:schemeClr val="tx1"/>
                </a:solidFill>
                <a:round/>
                <a:headEnd/>
                <a:tailEnd type="triangle" w="med" len="med"/>
              </a:ln>
            </p:spPr>
            <p:txBody>
              <a:bodyPr wrap="none" anchor="ctr"/>
              <a:lstStyle/>
              <a:p>
                <a:endParaRPr lang="en-GB"/>
              </a:p>
            </p:txBody>
          </p:sp>
          <p:sp>
            <p:nvSpPr>
              <p:cNvPr id="15" name="Line 22">
                <a:extLst>
                  <a:ext uri="{FF2B5EF4-FFF2-40B4-BE49-F238E27FC236}">
                    <a16:creationId xmlns:a16="http://schemas.microsoft.com/office/drawing/2014/main" id="{4B79EBFF-15D6-874F-B754-F1E5FDC9EA5D}"/>
                  </a:ext>
                </a:extLst>
              </p:cNvPr>
              <p:cNvSpPr>
                <a:spLocks noChangeShapeType="1"/>
              </p:cNvSpPr>
              <p:nvPr/>
            </p:nvSpPr>
            <p:spPr bwMode="auto">
              <a:xfrm flipH="1">
                <a:off x="2040" y="3138"/>
                <a:ext cx="406" cy="276"/>
              </a:xfrm>
              <a:prstGeom prst="line">
                <a:avLst/>
              </a:prstGeom>
              <a:noFill/>
              <a:ln w="28575">
                <a:solidFill>
                  <a:schemeClr val="tx1"/>
                </a:solidFill>
                <a:round/>
                <a:headEnd/>
                <a:tailEnd type="triangle" w="med" len="med"/>
              </a:ln>
            </p:spPr>
            <p:txBody>
              <a:bodyPr wrap="none" anchor="ctr"/>
              <a:lstStyle/>
              <a:p>
                <a:endParaRPr lang="en-GB"/>
              </a:p>
            </p:txBody>
          </p:sp>
        </p:grpSp>
      </p:grpSp>
      <p:sp>
        <p:nvSpPr>
          <p:cNvPr id="25" name="TextBox 24">
            <a:extLst>
              <a:ext uri="{FF2B5EF4-FFF2-40B4-BE49-F238E27FC236}">
                <a16:creationId xmlns:a16="http://schemas.microsoft.com/office/drawing/2014/main" id="{AAD16100-8A59-7E4D-A2BC-8354ED634C21}"/>
              </a:ext>
            </a:extLst>
          </p:cNvPr>
          <p:cNvSpPr txBox="1"/>
          <p:nvPr/>
        </p:nvSpPr>
        <p:spPr>
          <a:xfrm>
            <a:off x="344790" y="1233699"/>
            <a:ext cx="5326009" cy="923330"/>
          </a:xfrm>
          <a:prstGeom prst="rect">
            <a:avLst/>
          </a:prstGeom>
          <a:noFill/>
        </p:spPr>
        <p:txBody>
          <a:bodyPr wrap="square" rtlCol="0">
            <a:spAutoFit/>
          </a:bodyPr>
          <a:lstStyle/>
          <a:p>
            <a:r>
              <a:rPr lang="en-US" dirty="0"/>
              <a:t>This shows the sequence of production and interdependencies of the products listed in a product breakdown structure </a:t>
            </a:r>
          </a:p>
        </p:txBody>
      </p:sp>
    </p:spTree>
    <p:extLst>
      <p:ext uri="{BB962C8B-B14F-4D97-AF65-F5344CB8AC3E}">
        <p14:creationId xmlns:p14="http://schemas.microsoft.com/office/powerpoint/2010/main" val="3407944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6F15B-AC4F-9A4E-B4EC-EC0E45B27338}"/>
              </a:ext>
            </a:extLst>
          </p:cNvPr>
          <p:cNvSpPr>
            <a:spLocks noGrp="1"/>
          </p:cNvSpPr>
          <p:nvPr>
            <p:ph type="title"/>
          </p:nvPr>
        </p:nvSpPr>
        <p:spPr/>
        <p:txBody>
          <a:bodyPr/>
          <a:lstStyle/>
          <a:p>
            <a:r>
              <a:rPr lang="en-US" dirty="0"/>
              <a:t>Product Description</a:t>
            </a:r>
          </a:p>
        </p:txBody>
      </p:sp>
      <p:sp>
        <p:nvSpPr>
          <p:cNvPr id="4" name="Slide Number Placeholder 3">
            <a:extLst>
              <a:ext uri="{FF2B5EF4-FFF2-40B4-BE49-F238E27FC236}">
                <a16:creationId xmlns:a16="http://schemas.microsoft.com/office/drawing/2014/main" id="{2CE56481-B0D0-914D-9082-EB88BF768AAC}"/>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12</a:t>
            </a:fld>
            <a:endParaRPr lang="en-GB"/>
          </a:p>
        </p:txBody>
      </p:sp>
      <p:grpSp>
        <p:nvGrpSpPr>
          <p:cNvPr id="5" name="Group 9">
            <a:extLst>
              <a:ext uri="{FF2B5EF4-FFF2-40B4-BE49-F238E27FC236}">
                <a16:creationId xmlns:a16="http://schemas.microsoft.com/office/drawing/2014/main" id="{69BFBFA4-BFB9-304A-8363-F1BFD645CD04}"/>
              </a:ext>
            </a:extLst>
          </p:cNvPr>
          <p:cNvGrpSpPr>
            <a:grpSpLocks/>
          </p:cNvGrpSpPr>
          <p:nvPr/>
        </p:nvGrpSpPr>
        <p:grpSpPr bwMode="auto">
          <a:xfrm>
            <a:off x="922564" y="1174746"/>
            <a:ext cx="2551113" cy="4138613"/>
            <a:chOff x="380" y="1030"/>
            <a:chExt cx="1607" cy="2607"/>
          </a:xfrm>
        </p:grpSpPr>
        <p:grpSp>
          <p:nvGrpSpPr>
            <p:cNvPr id="6" name="Group 10">
              <a:extLst>
                <a:ext uri="{FF2B5EF4-FFF2-40B4-BE49-F238E27FC236}">
                  <a16:creationId xmlns:a16="http://schemas.microsoft.com/office/drawing/2014/main" id="{79096DD2-9D8F-1742-9193-B12053A44530}"/>
                </a:ext>
              </a:extLst>
            </p:cNvPr>
            <p:cNvGrpSpPr>
              <a:grpSpLocks/>
            </p:cNvGrpSpPr>
            <p:nvPr/>
          </p:nvGrpSpPr>
          <p:grpSpPr bwMode="auto">
            <a:xfrm>
              <a:off x="380" y="1325"/>
              <a:ext cx="1607" cy="2312"/>
              <a:chOff x="412" y="1097"/>
              <a:chExt cx="1741" cy="2312"/>
            </a:xfrm>
          </p:grpSpPr>
          <p:grpSp>
            <p:nvGrpSpPr>
              <p:cNvPr id="8" name="Group 11">
                <a:extLst>
                  <a:ext uri="{FF2B5EF4-FFF2-40B4-BE49-F238E27FC236}">
                    <a16:creationId xmlns:a16="http://schemas.microsoft.com/office/drawing/2014/main" id="{69899664-2689-3342-9E44-0272BF2392B4}"/>
                  </a:ext>
                </a:extLst>
              </p:cNvPr>
              <p:cNvGrpSpPr>
                <a:grpSpLocks noChangeAspect="1"/>
              </p:cNvGrpSpPr>
              <p:nvPr/>
            </p:nvGrpSpPr>
            <p:grpSpPr bwMode="auto">
              <a:xfrm>
                <a:off x="412" y="1097"/>
                <a:ext cx="1741" cy="2312"/>
                <a:chOff x="1594" y="1091"/>
                <a:chExt cx="2405" cy="2891"/>
              </a:xfrm>
            </p:grpSpPr>
            <p:sp>
              <p:nvSpPr>
                <p:cNvPr id="14" name="Freeform 12">
                  <a:extLst>
                    <a:ext uri="{FF2B5EF4-FFF2-40B4-BE49-F238E27FC236}">
                      <a16:creationId xmlns:a16="http://schemas.microsoft.com/office/drawing/2014/main" id="{A6FA268C-646F-8448-8A8F-595D77660611}"/>
                    </a:ext>
                  </a:extLst>
                </p:cNvPr>
                <p:cNvSpPr>
                  <a:spLocks noChangeAspect="1"/>
                </p:cNvSpPr>
                <p:nvPr/>
              </p:nvSpPr>
              <p:spPr bwMode="auto">
                <a:xfrm>
                  <a:off x="1604" y="1100"/>
                  <a:ext cx="2384" cy="2873"/>
                </a:xfrm>
                <a:custGeom>
                  <a:avLst/>
                  <a:gdLst>
                    <a:gd name="T0" fmla="*/ 0 w 4769"/>
                    <a:gd name="T1" fmla="*/ 22 h 5746"/>
                    <a:gd name="T2" fmla="*/ 0 w 4769"/>
                    <a:gd name="T3" fmla="*/ 3 h 5746"/>
                    <a:gd name="T4" fmla="*/ 2 w 4769"/>
                    <a:gd name="T5" fmla="*/ 0 h 5746"/>
                    <a:gd name="T6" fmla="*/ 18 w 4769"/>
                    <a:gd name="T7" fmla="*/ 0 h 5746"/>
                    <a:gd name="T8" fmla="*/ 18 w 4769"/>
                    <a:gd name="T9" fmla="*/ 22 h 5746"/>
                    <a:gd name="T10" fmla="*/ 0 w 4769"/>
                    <a:gd name="T11" fmla="*/ 22 h 5746"/>
                    <a:gd name="T12" fmla="*/ 0 60000 65536"/>
                    <a:gd name="T13" fmla="*/ 0 60000 65536"/>
                    <a:gd name="T14" fmla="*/ 0 60000 65536"/>
                    <a:gd name="T15" fmla="*/ 0 60000 65536"/>
                    <a:gd name="T16" fmla="*/ 0 60000 65536"/>
                    <a:gd name="T17" fmla="*/ 0 60000 65536"/>
                    <a:gd name="T18" fmla="*/ 0 w 4769"/>
                    <a:gd name="T19" fmla="*/ 0 h 5746"/>
                    <a:gd name="T20" fmla="*/ 4769 w 4769"/>
                    <a:gd name="T21" fmla="*/ 5746 h 5746"/>
                  </a:gdLst>
                  <a:ahLst/>
                  <a:cxnLst>
                    <a:cxn ang="T12">
                      <a:pos x="T0" y="T1"/>
                    </a:cxn>
                    <a:cxn ang="T13">
                      <a:pos x="T2" y="T3"/>
                    </a:cxn>
                    <a:cxn ang="T14">
                      <a:pos x="T4" y="T5"/>
                    </a:cxn>
                    <a:cxn ang="T15">
                      <a:pos x="T6" y="T7"/>
                    </a:cxn>
                    <a:cxn ang="T16">
                      <a:pos x="T8" y="T9"/>
                    </a:cxn>
                    <a:cxn ang="T17">
                      <a:pos x="T10" y="T11"/>
                    </a:cxn>
                  </a:cxnLst>
                  <a:rect l="T18" t="T19" r="T20" b="T21"/>
                  <a:pathLst>
                    <a:path w="4769" h="5746">
                      <a:moveTo>
                        <a:pt x="0" y="5746"/>
                      </a:moveTo>
                      <a:lnTo>
                        <a:pt x="0" y="575"/>
                      </a:lnTo>
                      <a:lnTo>
                        <a:pt x="682" y="0"/>
                      </a:lnTo>
                      <a:lnTo>
                        <a:pt x="4769" y="0"/>
                      </a:lnTo>
                      <a:lnTo>
                        <a:pt x="4769" y="5746"/>
                      </a:lnTo>
                      <a:lnTo>
                        <a:pt x="0" y="5746"/>
                      </a:lnTo>
                      <a:close/>
                    </a:path>
                  </a:pathLst>
                </a:custGeom>
                <a:solidFill>
                  <a:srgbClr val="FFFFFF"/>
                </a:solidFill>
                <a:ln w="9525">
                  <a:noFill/>
                  <a:round/>
                  <a:headEnd/>
                  <a:tailEnd/>
                </a:ln>
              </p:spPr>
              <p:txBody>
                <a:bodyPr/>
                <a:lstStyle/>
                <a:p>
                  <a:endParaRPr lang="en-GB"/>
                </a:p>
              </p:txBody>
            </p:sp>
            <p:sp>
              <p:nvSpPr>
                <p:cNvPr id="15" name="Freeform 13">
                  <a:extLst>
                    <a:ext uri="{FF2B5EF4-FFF2-40B4-BE49-F238E27FC236}">
                      <a16:creationId xmlns:a16="http://schemas.microsoft.com/office/drawing/2014/main" id="{A2FF868E-CEB9-0B42-8340-C16AEF0C3A52}"/>
                    </a:ext>
                  </a:extLst>
                </p:cNvPr>
                <p:cNvSpPr>
                  <a:spLocks noChangeAspect="1"/>
                </p:cNvSpPr>
                <p:nvPr/>
              </p:nvSpPr>
              <p:spPr bwMode="auto">
                <a:xfrm>
                  <a:off x="1594" y="1382"/>
                  <a:ext cx="19" cy="2591"/>
                </a:xfrm>
                <a:custGeom>
                  <a:avLst/>
                  <a:gdLst>
                    <a:gd name="T0" fmla="*/ 0 w 40"/>
                    <a:gd name="T1" fmla="*/ 0 h 5183"/>
                    <a:gd name="T2" fmla="*/ 0 w 40"/>
                    <a:gd name="T3" fmla="*/ 0 h 5183"/>
                    <a:gd name="T4" fmla="*/ 0 w 40"/>
                    <a:gd name="T5" fmla="*/ 20 h 5183"/>
                    <a:gd name="T6" fmla="*/ 0 w 40"/>
                    <a:gd name="T7" fmla="*/ 20 h 5183"/>
                    <a:gd name="T8" fmla="*/ 0 w 40"/>
                    <a:gd name="T9" fmla="*/ 0 h 5183"/>
                    <a:gd name="T10" fmla="*/ 0 w 40"/>
                    <a:gd name="T11" fmla="*/ 0 h 5183"/>
                    <a:gd name="T12" fmla="*/ 0 w 40"/>
                    <a:gd name="T13" fmla="*/ 0 h 5183"/>
                    <a:gd name="T14" fmla="*/ 0 60000 65536"/>
                    <a:gd name="T15" fmla="*/ 0 60000 65536"/>
                    <a:gd name="T16" fmla="*/ 0 60000 65536"/>
                    <a:gd name="T17" fmla="*/ 0 60000 65536"/>
                    <a:gd name="T18" fmla="*/ 0 60000 65536"/>
                    <a:gd name="T19" fmla="*/ 0 60000 65536"/>
                    <a:gd name="T20" fmla="*/ 0 60000 65536"/>
                    <a:gd name="T21" fmla="*/ 0 w 40"/>
                    <a:gd name="T22" fmla="*/ 0 h 5183"/>
                    <a:gd name="T23" fmla="*/ 40 w 40"/>
                    <a:gd name="T24" fmla="*/ 5183 h 518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0" h="5183">
                      <a:moveTo>
                        <a:pt x="6" y="0"/>
                      </a:moveTo>
                      <a:lnTo>
                        <a:pt x="0" y="12"/>
                      </a:lnTo>
                      <a:lnTo>
                        <a:pt x="0" y="5183"/>
                      </a:lnTo>
                      <a:lnTo>
                        <a:pt x="40" y="5183"/>
                      </a:lnTo>
                      <a:lnTo>
                        <a:pt x="40" y="12"/>
                      </a:lnTo>
                      <a:lnTo>
                        <a:pt x="34" y="23"/>
                      </a:lnTo>
                      <a:lnTo>
                        <a:pt x="6" y="0"/>
                      </a:lnTo>
                      <a:close/>
                    </a:path>
                  </a:pathLst>
                </a:custGeom>
                <a:solidFill>
                  <a:srgbClr val="000000"/>
                </a:solidFill>
                <a:ln w="9525">
                  <a:noFill/>
                  <a:round/>
                  <a:headEnd/>
                  <a:tailEnd/>
                </a:ln>
              </p:spPr>
              <p:txBody>
                <a:bodyPr/>
                <a:lstStyle/>
                <a:p>
                  <a:endParaRPr lang="en-GB"/>
                </a:p>
              </p:txBody>
            </p:sp>
            <p:sp>
              <p:nvSpPr>
                <p:cNvPr id="16" name="Freeform 14">
                  <a:extLst>
                    <a:ext uri="{FF2B5EF4-FFF2-40B4-BE49-F238E27FC236}">
                      <a16:creationId xmlns:a16="http://schemas.microsoft.com/office/drawing/2014/main" id="{6E01D76E-9582-B94F-8155-4B0D2F67CEB3}"/>
                    </a:ext>
                  </a:extLst>
                </p:cNvPr>
                <p:cNvSpPr>
                  <a:spLocks noChangeAspect="1"/>
                </p:cNvSpPr>
                <p:nvPr/>
              </p:nvSpPr>
              <p:spPr bwMode="auto">
                <a:xfrm>
                  <a:off x="1597" y="1091"/>
                  <a:ext cx="355" cy="303"/>
                </a:xfrm>
                <a:custGeom>
                  <a:avLst/>
                  <a:gdLst>
                    <a:gd name="T0" fmla="*/ 3 w 709"/>
                    <a:gd name="T1" fmla="*/ 0 h 603"/>
                    <a:gd name="T2" fmla="*/ 3 w 709"/>
                    <a:gd name="T3" fmla="*/ 1 h 603"/>
                    <a:gd name="T4" fmla="*/ 0 w 709"/>
                    <a:gd name="T5" fmla="*/ 3 h 603"/>
                    <a:gd name="T6" fmla="*/ 1 w 709"/>
                    <a:gd name="T7" fmla="*/ 3 h 603"/>
                    <a:gd name="T8" fmla="*/ 3 w 709"/>
                    <a:gd name="T9" fmla="*/ 1 h 603"/>
                    <a:gd name="T10" fmla="*/ 3 w 709"/>
                    <a:gd name="T11" fmla="*/ 1 h 603"/>
                    <a:gd name="T12" fmla="*/ 3 w 709"/>
                    <a:gd name="T13" fmla="*/ 0 h 603"/>
                    <a:gd name="T14" fmla="*/ 0 60000 65536"/>
                    <a:gd name="T15" fmla="*/ 0 60000 65536"/>
                    <a:gd name="T16" fmla="*/ 0 60000 65536"/>
                    <a:gd name="T17" fmla="*/ 0 60000 65536"/>
                    <a:gd name="T18" fmla="*/ 0 60000 65536"/>
                    <a:gd name="T19" fmla="*/ 0 60000 65536"/>
                    <a:gd name="T20" fmla="*/ 0 60000 65536"/>
                    <a:gd name="T21" fmla="*/ 0 w 709"/>
                    <a:gd name="T22" fmla="*/ 0 h 603"/>
                    <a:gd name="T23" fmla="*/ 709 w 709"/>
                    <a:gd name="T24" fmla="*/ 603 h 60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09" h="603">
                      <a:moveTo>
                        <a:pt x="696" y="0"/>
                      </a:moveTo>
                      <a:lnTo>
                        <a:pt x="682" y="6"/>
                      </a:lnTo>
                      <a:lnTo>
                        <a:pt x="0" y="580"/>
                      </a:lnTo>
                      <a:lnTo>
                        <a:pt x="28" y="603"/>
                      </a:lnTo>
                      <a:lnTo>
                        <a:pt x="709" y="28"/>
                      </a:lnTo>
                      <a:lnTo>
                        <a:pt x="696" y="34"/>
                      </a:lnTo>
                      <a:lnTo>
                        <a:pt x="696" y="0"/>
                      </a:lnTo>
                      <a:close/>
                    </a:path>
                  </a:pathLst>
                </a:custGeom>
                <a:solidFill>
                  <a:srgbClr val="000000"/>
                </a:solidFill>
                <a:ln w="9525">
                  <a:noFill/>
                  <a:round/>
                  <a:headEnd/>
                  <a:tailEnd/>
                </a:ln>
              </p:spPr>
              <p:txBody>
                <a:bodyPr/>
                <a:lstStyle/>
                <a:p>
                  <a:endParaRPr lang="en-GB"/>
                </a:p>
              </p:txBody>
            </p:sp>
            <p:sp>
              <p:nvSpPr>
                <p:cNvPr id="17" name="Freeform 15">
                  <a:extLst>
                    <a:ext uri="{FF2B5EF4-FFF2-40B4-BE49-F238E27FC236}">
                      <a16:creationId xmlns:a16="http://schemas.microsoft.com/office/drawing/2014/main" id="{C3796677-3D64-694B-9316-D2A1A2B4F605}"/>
                    </a:ext>
                  </a:extLst>
                </p:cNvPr>
                <p:cNvSpPr>
                  <a:spLocks noChangeAspect="1"/>
                </p:cNvSpPr>
                <p:nvPr/>
              </p:nvSpPr>
              <p:spPr bwMode="auto">
                <a:xfrm>
                  <a:off x="1946" y="1091"/>
                  <a:ext cx="2053" cy="18"/>
                </a:xfrm>
                <a:custGeom>
                  <a:avLst/>
                  <a:gdLst>
                    <a:gd name="T0" fmla="*/ 16 w 4108"/>
                    <a:gd name="T1" fmla="*/ 1 h 34"/>
                    <a:gd name="T2" fmla="*/ 15 w 4108"/>
                    <a:gd name="T3" fmla="*/ 0 h 34"/>
                    <a:gd name="T4" fmla="*/ 0 w 4108"/>
                    <a:gd name="T5" fmla="*/ 0 h 34"/>
                    <a:gd name="T6" fmla="*/ 0 w 4108"/>
                    <a:gd name="T7" fmla="*/ 1 h 34"/>
                    <a:gd name="T8" fmla="*/ 15 w 4108"/>
                    <a:gd name="T9" fmla="*/ 1 h 34"/>
                    <a:gd name="T10" fmla="*/ 15 w 4108"/>
                    <a:gd name="T11" fmla="*/ 1 h 34"/>
                    <a:gd name="T12" fmla="*/ 16 w 4108"/>
                    <a:gd name="T13" fmla="*/ 1 h 34"/>
                    <a:gd name="T14" fmla="*/ 0 60000 65536"/>
                    <a:gd name="T15" fmla="*/ 0 60000 65536"/>
                    <a:gd name="T16" fmla="*/ 0 60000 65536"/>
                    <a:gd name="T17" fmla="*/ 0 60000 65536"/>
                    <a:gd name="T18" fmla="*/ 0 60000 65536"/>
                    <a:gd name="T19" fmla="*/ 0 60000 65536"/>
                    <a:gd name="T20" fmla="*/ 0 60000 65536"/>
                    <a:gd name="T21" fmla="*/ 0 w 4108"/>
                    <a:gd name="T22" fmla="*/ 0 h 34"/>
                    <a:gd name="T23" fmla="*/ 4108 w 4108"/>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08" h="34">
                      <a:moveTo>
                        <a:pt x="4108" y="17"/>
                      </a:moveTo>
                      <a:lnTo>
                        <a:pt x="4087" y="0"/>
                      </a:lnTo>
                      <a:lnTo>
                        <a:pt x="0" y="0"/>
                      </a:lnTo>
                      <a:lnTo>
                        <a:pt x="0" y="34"/>
                      </a:lnTo>
                      <a:lnTo>
                        <a:pt x="4087" y="34"/>
                      </a:lnTo>
                      <a:lnTo>
                        <a:pt x="4067" y="17"/>
                      </a:lnTo>
                      <a:lnTo>
                        <a:pt x="4108" y="17"/>
                      </a:lnTo>
                      <a:close/>
                    </a:path>
                  </a:pathLst>
                </a:custGeom>
                <a:solidFill>
                  <a:srgbClr val="000000"/>
                </a:solidFill>
                <a:ln w="9525">
                  <a:noFill/>
                  <a:round/>
                  <a:headEnd/>
                  <a:tailEnd/>
                </a:ln>
              </p:spPr>
              <p:txBody>
                <a:bodyPr/>
                <a:lstStyle/>
                <a:p>
                  <a:endParaRPr lang="en-GB"/>
                </a:p>
              </p:txBody>
            </p:sp>
            <p:sp>
              <p:nvSpPr>
                <p:cNvPr id="18" name="Freeform 16">
                  <a:extLst>
                    <a:ext uri="{FF2B5EF4-FFF2-40B4-BE49-F238E27FC236}">
                      <a16:creationId xmlns:a16="http://schemas.microsoft.com/office/drawing/2014/main" id="{A4582EB3-EC50-BC4D-9245-6F04BDBCD6F8}"/>
                    </a:ext>
                  </a:extLst>
                </p:cNvPr>
                <p:cNvSpPr>
                  <a:spLocks noChangeAspect="1"/>
                </p:cNvSpPr>
                <p:nvPr/>
              </p:nvSpPr>
              <p:spPr bwMode="auto">
                <a:xfrm>
                  <a:off x="3978" y="1100"/>
                  <a:ext cx="21" cy="2882"/>
                </a:xfrm>
                <a:custGeom>
                  <a:avLst/>
                  <a:gdLst>
                    <a:gd name="T0" fmla="*/ 1 w 41"/>
                    <a:gd name="T1" fmla="*/ 23 h 5763"/>
                    <a:gd name="T2" fmla="*/ 1 w 41"/>
                    <a:gd name="T3" fmla="*/ 23 h 5763"/>
                    <a:gd name="T4" fmla="*/ 1 w 41"/>
                    <a:gd name="T5" fmla="*/ 0 h 5763"/>
                    <a:gd name="T6" fmla="*/ 0 w 41"/>
                    <a:gd name="T7" fmla="*/ 0 h 5763"/>
                    <a:gd name="T8" fmla="*/ 0 w 41"/>
                    <a:gd name="T9" fmla="*/ 23 h 5763"/>
                    <a:gd name="T10" fmla="*/ 1 w 41"/>
                    <a:gd name="T11" fmla="*/ 23 h 5763"/>
                    <a:gd name="T12" fmla="*/ 1 w 41"/>
                    <a:gd name="T13" fmla="*/ 23 h 5763"/>
                    <a:gd name="T14" fmla="*/ 0 60000 65536"/>
                    <a:gd name="T15" fmla="*/ 0 60000 65536"/>
                    <a:gd name="T16" fmla="*/ 0 60000 65536"/>
                    <a:gd name="T17" fmla="*/ 0 60000 65536"/>
                    <a:gd name="T18" fmla="*/ 0 60000 65536"/>
                    <a:gd name="T19" fmla="*/ 0 60000 65536"/>
                    <a:gd name="T20" fmla="*/ 0 60000 65536"/>
                    <a:gd name="T21" fmla="*/ 0 w 41"/>
                    <a:gd name="T22" fmla="*/ 0 h 5763"/>
                    <a:gd name="T23" fmla="*/ 41 w 41"/>
                    <a:gd name="T24" fmla="*/ 5763 h 576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 h="5763">
                      <a:moveTo>
                        <a:pt x="20" y="5763"/>
                      </a:moveTo>
                      <a:lnTo>
                        <a:pt x="41" y="5746"/>
                      </a:lnTo>
                      <a:lnTo>
                        <a:pt x="41" y="0"/>
                      </a:lnTo>
                      <a:lnTo>
                        <a:pt x="0" y="0"/>
                      </a:lnTo>
                      <a:lnTo>
                        <a:pt x="0" y="5746"/>
                      </a:lnTo>
                      <a:lnTo>
                        <a:pt x="20" y="5729"/>
                      </a:lnTo>
                      <a:lnTo>
                        <a:pt x="20" y="5763"/>
                      </a:lnTo>
                      <a:close/>
                    </a:path>
                  </a:pathLst>
                </a:custGeom>
                <a:solidFill>
                  <a:srgbClr val="000000"/>
                </a:solidFill>
                <a:ln w="9525">
                  <a:noFill/>
                  <a:round/>
                  <a:headEnd/>
                  <a:tailEnd/>
                </a:ln>
              </p:spPr>
              <p:txBody>
                <a:bodyPr/>
                <a:lstStyle/>
                <a:p>
                  <a:endParaRPr lang="en-GB"/>
                </a:p>
              </p:txBody>
            </p:sp>
            <p:sp>
              <p:nvSpPr>
                <p:cNvPr id="19" name="Freeform 17">
                  <a:extLst>
                    <a:ext uri="{FF2B5EF4-FFF2-40B4-BE49-F238E27FC236}">
                      <a16:creationId xmlns:a16="http://schemas.microsoft.com/office/drawing/2014/main" id="{4EB54EC3-46A8-DD4A-AE79-090E41C8C951}"/>
                    </a:ext>
                  </a:extLst>
                </p:cNvPr>
                <p:cNvSpPr>
                  <a:spLocks noChangeAspect="1"/>
                </p:cNvSpPr>
                <p:nvPr/>
              </p:nvSpPr>
              <p:spPr bwMode="auto">
                <a:xfrm>
                  <a:off x="1594" y="3964"/>
                  <a:ext cx="2395" cy="18"/>
                </a:xfrm>
                <a:custGeom>
                  <a:avLst/>
                  <a:gdLst>
                    <a:gd name="T0" fmla="*/ 0 w 4789"/>
                    <a:gd name="T1" fmla="*/ 1 h 34"/>
                    <a:gd name="T2" fmla="*/ 1 w 4789"/>
                    <a:gd name="T3" fmla="*/ 1 h 34"/>
                    <a:gd name="T4" fmla="*/ 19 w 4789"/>
                    <a:gd name="T5" fmla="*/ 1 h 34"/>
                    <a:gd name="T6" fmla="*/ 19 w 4789"/>
                    <a:gd name="T7" fmla="*/ 0 h 34"/>
                    <a:gd name="T8" fmla="*/ 1 w 4789"/>
                    <a:gd name="T9" fmla="*/ 0 h 34"/>
                    <a:gd name="T10" fmla="*/ 1 w 4789"/>
                    <a:gd name="T11" fmla="*/ 1 h 34"/>
                    <a:gd name="T12" fmla="*/ 0 w 4789"/>
                    <a:gd name="T13" fmla="*/ 1 h 34"/>
                    <a:gd name="T14" fmla="*/ 0 60000 65536"/>
                    <a:gd name="T15" fmla="*/ 0 60000 65536"/>
                    <a:gd name="T16" fmla="*/ 0 60000 65536"/>
                    <a:gd name="T17" fmla="*/ 0 60000 65536"/>
                    <a:gd name="T18" fmla="*/ 0 60000 65536"/>
                    <a:gd name="T19" fmla="*/ 0 60000 65536"/>
                    <a:gd name="T20" fmla="*/ 0 60000 65536"/>
                    <a:gd name="T21" fmla="*/ 0 w 4789"/>
                    <a:gd name="T22" fmla="*/ 0 h 34"/>
                    <a:gd name="T23" fmla="*/ 4789 w 4789"/>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789" h="34">
                      <a:moveTo>
                        <a:pt x="0" y="17"/>
                      </a:moveTo>
                      <a:lnTo>
                        <a:pt x="20" y="34"/>
                      </a:lnTo>
                      <a:lnTo>
                        <a:pt x="4789" y="34"/>
                      </a:lnTo>
                      <a:lnTo>
                        <a:pt x="4789" y="0"/>
                      </a:lnTo>
                      <a:lnTo>
                        <a:pt x="20" y="0"/>
                      </a:lnTo>
                      <a:lnTo>
                        <a:pt x="40" y="17"/>
                      </a:lnTo>
                      <a:lnTo>
                        <a:pt x="0" y="17"/>
                      </a:lnTo>
                      <a:close/>
                    </a:path>
                  </a:pathLst>
                </a:custGeom>
                <a:solidFill>
                  <a:srgbClr val="000000"/>
                </a:solidFill>
                <a:ln w="9525">
                  <a:noFill/>
                  <a:round/>
                  <a:headEnd/>
                  <a:tailEnd/>
                </a:ln>
              </p:spPr>
              <p:txBody>
                <a:bodyPr/>
                <a:lstStyle/>
                <a:p>
                  <a:endParaRPr lang="en-GB"/>
                </a:p>
              </p:txBody>
            </p:sp>
            <p:sp>
              <p:nvSpPr>
                <p:cNvPr id="20" name="Freeform 18">
                  <a:extLst>
                    <a:ext uri="{FF2B5EF4-FFF2-40B4-BE49-F238E27FC236}">
                      <a16:creationId xmlns:a16="http://schemas.microsoft.com/office/drawing/2014/main" id="{A674B91C-F64B-5741-A05F-EAC1975ACC12}"/>
                    </a:ext>
                  </a:extLst>
                </p:cNvPr>
                <p:cNvSpPr>
                  <a:spLocks noChangeAspect="1"/>
                </p:cNvSpPr>
                <p:nvPr/>
              </p:nvSpPr>
              <p:spPr bwMode="auto">
                <a:xfrm>
                  <a:off x="1604" y="1107"/>
                  <a:ext cx="341" cy="288"/>
                </a:xfrm>
                <a:custGeom>
                  <a:avLst/>
                  <a:gdLst>
                    <a:gd name="T0" fmla="*/ 0 w 682"/>
                    <a:gd name="T1" fmla="*/ 3 h 575"/>
                    <a:gd name="T2" fmla="*/ 3 w 682"/>
                    <a:gd name="T3" fmla="*/ 0 h 575"/>
                    <a:gd name="T4" fmla="*/ 3 w 682"/>
                    <a:gd name="T5" fmla="*/ 3 h 575"/>
                    <a:gd name="T6" fmla="*/ 0 w 682"/>
                    <a:gd name="T7" fmla="*/ 3 h 575"/>
                    <a:gd name="T8" fmla="*/ 0 60000 65536"/>
                    <a:gd name="T9" fmla="*/ 0 60000 65536"/>
                    <a:gd name="T10" fmla="*/ 0 60000 65536"/>
                    <a:gd name="T11" fmla="*/ 0 60000 65536"/>
                    <a:gd name="T12" fmla="*/ 0 w 682"/>
                    <a:gd name="T13" fmla="*/ 0 h 575"/>
                    <a:gd name="T14" fmla="*/ 682 w 682"/>
                    <a:gd name="T15" fmla="*/ 575 h 575"/>
                  </a:gdLst>
                  <a:ahLst/>
                  <a:cxnLst>
                    <a:cxn ang="T8">
                      <a:pos x="T0" y="T1"/>
                    </a:cxn>
                    <a:cxn ang="T9">
                      <a:pos x="T2" y="T3"/>
                    </a:cxn>
                    <a:cxn ang="T10">
                      <a:pos x="T4" y="T5"/>
                    </a:cxn>
                    <a:cxn ang="T11">
                      <a:pos x="T6" y="T7"/>
                    </a:cxn>
                  </a:cxnLst>
                  <a:rect l="T12" t="T13" r="T14" b="T15"/>
                  <a:pathLst>
                    <a:path w="682" h="575">
                      <a:moveTo>
                        <a:pt x="0" y="575"/>
                      </a:moveTo>
                      <a:lnTo>
                        <a:pt x="682" y="0"/>
                      </a:lnTo>
                      <a:lnTo>
                        <a:pt x="682" y="575"/>
                      </a:lnTo>
                      <a:lnTo>
                        <a:pt x="0" y="575"/>
                      </a:lnTo>
                      <a:close/>
                    </a:path>
                  </a:pathLst>
                </a:custGeom>
                <a:solidFill>
                  <a:srgbClr val="EAF2F2"/>
                </a:solidFill>
                <a:ln w="9525">
                  <a:noFill/>
                  <a:round/>
                  <a:headEnd/>
                  <a:tailEnd/>
                </a:ln>
              </p:spPr>
              <p:txBody>
                <a:bodyPr/>
                <a:lstStyle/>
                <a:p>
                  <a:endParaRPr lang="en-GB"/>
                </a:p>
              </p:txBody>
            </p:sp>
            <p:sp>
              <p:nvSpPr>
                <p:cNvPr id="21" name="Freeform 19">
                  <a:extLst>
                    <a:ext uri="{FF2B5EF4-FFF2-40B4-BE49-F238E27FC236}">
                      <a16:creationId xmlns:a16="http://schemas.microsoft.com/office/drawing/2014/main" id="{9C733599-2EAC-284C-99FB-C047ACF2D0AB}"/>
                    </a:ext>
                  </a:extLst>
                </p:cNvPr>
                <p:cNvSpPr>
                  <a:spLocks noChangeAspect="1"/>
                </p:cNvSpPr>
                <p:nvPr/>
              </p:nvSpPr>
              <p:spPr bwMode="auto">
                <a:xfrm>
                  <a:off x="1598" y="1102"/>
                  <a:ext cx="358" cy="299"/>
                </a:xfrm>
                <a:custGeom>
                  <a:avLst/>
                  <a:gdLst>
                    <a:gd name="T0" fmla="*/ 3 w 715"/>
                    <a:gd name="T1" fmla="*/ 1 h 598"/>
                    <a:gd name="T2" fmla="*/ 3 w 715"/>
                    <a:gd name="T3" fmla="*/ 0 h 598"/>
                    <a:gd name="T4" fmla="*/ 0 w 715"/>
                    <a:gd name="T5" fmla="*/ 2 h 598"/>
                    <a:gd name="T6" fmla="*/ 1 w 715"/>
                    <a:gd name="T7" fmla="*/ 2 h 598"/>
                    <a:gd name="T8" fmla="*/ 3 w 715"/>
                    <a:gd name="T9" fmla="*/ 1 h 598"/>
                    <a:gd name="T10" fmla="*/ 3 w 715"/>
                    <a:gd name="T11" fmla="*/ 1 h 598"/>
                    <a:gd name="T12" fmla="*/ 3 w 715"/>
                    <a:gd name="T13" fmla="*/ 1 h 598"/>
                    <a:gd name="T14" fmla="*/ 0 60000 65536"/>
                    <a:gd name="T15" fmla="*/ 0 60000 65536"/>
                    <a:gd name="T16" fmla="*/ 0 60000 65536"/>
                    <a:gd name="T17" fmla="*/ 0 60000 65536"/>
                    <a:gd name="T18" fmla="*/ 0 60000 65536"/>
                    <a:gd name="T19" fmla="*/ 0 60000 65536"/>
                    <a:gd name="T20" fmla="*/ 0 60000 65536"/>
                    <a:gd name="T21" fmla="*/ 0 w 715"/>
                    <a:gd name="T22" fmla="*/ 0 h 598"/>
                    <a:gd name="T23" fmla="*/ 715 w 715"/>
                    <a:gd name="T24" fmla="*/ 598 h 5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15" h="598">
                      <a:moveTo>
                        <a:pt x="715" y="12"/>
                      </a:moveTo>
                      <a:lnTo>
                        <a:pt x="681" y="0"/>
                      </a:lnTo>
                      <a:lnTo>
                        <a:pt x="0" y="575"/>
                      </a:lnTo>
                      <a:lnTo>
                        <a:pt x="27" y="598"/>
                      </a:lnTo>
                      <a:lnTo>
                        <a:pt x="709" y="23"/>
                      </a:lnTo>
                      <a:lnTo>
                        <a:pt x="674" y="12"/>
                      </a:lnTo>
                      <a:lnTo>
                        <a:pt x="715" y="12"/>
                      </a:lnTo>
                      <a:close/>
                    </a:path>
                  </a:pathLst>
                </a:custGeom>
                <a:solidFill>
                  <a:srgbClr val="000000"/>
                </a:solidFill>
                <a:ln w="9525">
                  <a:noFill/>
                  <a:round/>
                  <a:headEnd/>
                  <a:tailEnd/>
                </a:ln>
              </p:spPr>
              <p:txBody>
                <a:bodyPr/>
                <a:lstStyle/>
                <a:p>
                  <a:endParaRPr lang="en-GB"/>
                </a:p>
              </p:txBody>
            </p:sp>
            <p:sp>
              <p:nvSpPr>
                <p:cNvPr id="22" name="Freeform 20">
                  <a:extLst>
                    <a:ext uri="{FF2B5EF4-FFF2-40B4-BE49-F238E27FC236}">
                      <a16:creationId xmlns:a16="http://schemas.microsoft.com/office/drawing/2014/main" id="{F500F6AF-CD67-B04A-B997-A1C4F02A095A}"/>
                    </a:ext>
                  </a:extLst>
                </p:cNvPr>
                <p:cNvSpPr>
                  <a:spLocks noChangeAspect="1"/>
                </p:cNvSpPr>
                <p:nvPr/>
              </p:nvSpPr>
              <p:spPr bwMode="auto">
                <a:xfrm>
                  <a:off x="1935" y="1107"/>
                  <a:ext cx="21" cy="296"/>
                </a:xfrm>
                <a:custGeom>
                  <a:avLst/>
                  <a:gdLst>
                    <a:gd name="T0" fmla="*/ 1 w 41"/>
                    <a:gd name="T1" fmla="*/ 2 h 592"/>
                    <a:gd name="T2" fmla="*/ 1 w 41"/>
                    <a:gd name="T3" fmla="*/ 2 h 592"/>
                    <a:gd name="T4" fmla="*/ 1 w 41"/>
                    <a:gd name="T5" fmla="*/ 0 h 592"/>
                    <a:gd name="T6" fmla="*/ 0 w 41"/>
                    <a:gd name="T7" fmla="*/ 0 h 592"/>
                    <a:gd name="T8" fmla="*/ 0 w 41"/>
                    <a:gd name="T9" fmla="*/ 2 h 592"/>
                    <a:gd name="T10" fmla="*/ 1 w 41"/>
                    <a:gd name="T11" fmla="*/ 2 h 592"/>
                    <a:gd name="T12" fmla="*/ 1 w 41"/>
                    <a:gd name="T13" fmla="*/ 2 h 592"/>
                    <a:gd name="T14" fmla="*/ 0 60000 65536"/>
                    <a:gd name="T15" fmla="*/ 0 60000 65536"/>
                    <a:gd name="T16" fmla="*/ 0 60000 65536"/>
                    <a:gd name="T17" fmla="*/ 0 60000 65536"/>
                    <a:gd name="T18" fmla="*/ 0 60000 65536"/>
                    <a:gd name="T19" fmla="*/ 0 60000 65536"/>
                    <a:gd name="T20" fmla="*/ 0 60000 65536"/>
                    <a:gd name="T21" fmla="*/ 0 w 41"/>
                    <a:gd name="T22" fmla="*/ 0 h 592"/>
                    <a:gd name="T23" fmla="*/ 41 w 41"/>
                    <a:gd name="T24" fmla="*/ 592 h 59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1" h="592">
                      <a:moveTo>
                        <a:pt x="21" y="592"/>
                      </a:moveTo>
                      <a:lnTo>
                        <a:pt x="41" y="575"/>
                      </a:lnTo>
                      <a:lnTo>
                        <a:pt x="41" y="0"/>
                      </a:lnTo>
                      <a:lnTo>
                        <a:pt x="0" y="0"/>
                      </a:lnTo>
                      <a:lnTo>
                        <a:pt x="0" y="575"/>
                      </a:lnTo>
                      <a:lnTo>
                        <a:pt x="21" y="558"/>
                      </a:lnTo>
                      <a:lnTo>
                        <a:pt x="21" y="592"/>
                      </a:lnTo>
                      <a:close/>
                    </a:path>
                  </a:pathLst>
                </a:custGeom>
                <a:solidFill>
                  <a:srgbClr val="000000"/>
                </a:solidFill>
                <a:ln w="9525">
                  <a:noFill/>
                  <a:round/>
                  <a:headEnd/>
                  <a:tailEnd/>
                </a:ln>
              </p:spPr>
              <p:txBody>
                <a:bodyPr/>
                <a:lstStyle/>
                <a:p>
                  <a:endParaRPr lang="en-GB"/>
                </a:p>
              </p:txBody>
            </p:sp>
            <p:sp>
              <p:nvSpPr>
                <p:cNvPr id="23" name="Freeform 21">
                  <a:extLst>
                    <a:ext uri="{FF2B5EF4-FFF2-40B4-BE49-F238E27FC236}">
                      <a16:creationId xmlns:a16="http://schemas.microsoft.com/office/drawing/2014/main" id="{7F5A4B25-1C3F-CF44-9E49-8CBC8B93F9B9}"/>
                    </a:ext>
                  </a:extLst>
                </p:cNvPr>
                <p:cNvSpPr>
                  <a:spLocks noChangeAspect="1"/>
                </p:cNvSpPr>
                <p:nvPr/>
              </p:nvSpPr>
              <p:spPr bwMode="auto">
                <a:xfrm>
                  <a:off x="1598" y="1386"/>
                  <a:ext cx="347" cy="18"/>
                </a:xfrm>
                <a:custGeom>
                  <a:avLst/>
                  <a:gdLst>
                    <a:gd name="T0" fmla="*/ 0 w 695"/>
                    <a:gd name="T1" fmla="*/ 1 h 34"/>
                    <a:gd name="T2" fmla="*/ 0 w 695"/>
                    <a:gd name="T3" fmla="*/ 1 h 34"/>
                    <a:gd name="T4" fmla="*/ 2 w 695"/>
                    <a:gd name="T5" fmla="*/ 1 h 34"/>
                    <a:gd name="T6" fmla="*/ 2 w 695"/>
                    <a:gd name="T7" fmla="*/ 0 h 34"/>
                    <a:gd name="T8" fmla="*/ 0 w 695"/>
                    <a:gd name="T9" fmla="*/ 0 h 34"/>
                    <a:gd name="T10" fmla="*/ 0 w 695"/>
                    <a:gd name="T11" fmla="*/ 1 h 34"/>
                    <a:gd name="T12" fmla="*/ 0 w 695"/>
                    <a:gd name="T13" fmla="*/ 1 h 34"/>
                    <a:gd name="T14" fmla="*/ 0 60000 65536"/>
                    <a:gd name="T15" fmla="*/ 0 60000 65536"/>
                    <a:gd name="T16" fmla="*/ 0 60000 65536"/>
                    <a:gd name="T17" fmla="*/ 0 60000 65536"/>
                    <a:gd name="T18" fmla="*/ 0 60000 65536"/>
                    <a:gd name="T19" fmla="*/ 0 60000 65536"/>
                    <a:gd name="T20" fmla="*/ 0 60000 65536"/>
                    <a:gd name="T21" fmla="*/ 0 w 695"/>
                    <a:gd name="T22" fmla="*/ 0 h 34"/>
                    <a:gd name="T23" fmla="*/ 695 w 695"/>
                    <a:gd name="T24" fmla="*/ 34 h 3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95" h="34">
                      <a:moveTo>
                        <a:pt x="0" y="5"/>
                      </a:moveTo>
                      <a:lnTo>
                        <a:pt x="13" y="34"/>
                      </a:lnTo>
                      <a:lnTo>
                        <a:pt x="695" y="34"/>
                      </a:lnTo>
                      <a:lnTo>
                        <a:pt x="695" y="0"/>
                      </a:lnTo>
                      <a:lnTo>
                        <a:pt x="13" y="0"/>
                      </a:lnTo>
                      <a:lnTo>
                        <a:pt x="27" y="28"/>
                      </a:lnTo>
                      <a:lnTo>
                        <a:pt x="0" y="5"/>
                      </a:lnTo>
                      <a:close/>
                    </a:path>
                  </a:pathLst>
                </a:custGeom>
                <a:solidFill>
                  <a:srgbClr val="000000"/>
                </a:solidFill>
                <a:ln w="9525">
                  <a:noFill/>
                  <a:round/>
                  <a:headEnd/>
                  <a:tailEnd/>
                </a:ln>
              </p:spPr>
              <p:txBody>
                <a:bodyPr/>
                <a:lstStyle/>
                <a:p>
                  <a:endParaRPr lang="en-GB"/>
                </a:p>
              </p:txBody>
            </p:sp>
            <p:sp>
              <p:nvSpPr>
                <p:cNvPr id="24" name="Rectangle 22">
                  <a:extLst>
                    <a:ext uri="{FF2B5EF4-FFF2-40B4-BE49-F238E27FC236}">
                      <a16:creationId xmlns:a16="http://schemas.microsoft.com/office/drawing/2014/main" id="{05D574AE-AF35-2E41-B791-3F2CF667FBD0}"/>
                    </a:ext>
                  </a:extLst>
                </p:cNvPr>
                <p:cNvSpPr>
                  <a:spLocks noChangeAspect="1" noChangeArrowheads="1"/>
                </p:cNvSpPr>
                <p:nvPr/>
              </p:nvSpPr>
              <p:spPr bwMode="auto">
                <a:xfrm>
                  <a:off x="1789" y="1517"/>
                  <a:ext cx="1959" cy="105"/>
                </a:xfrm>
                <a:prstGeom prst="rect">
                  <a:avLst/>
                </a:prstGeom>
                <a:solidFill>
                  <a:srgbClr val="C4CCCC"/>
                </a:solidFill>
                <a:ln w="9525">
                  <a:noFill/>
                  <a:miter lim="800000"/>
                  <a:headEnd/>
                  <a:tailEnd/>
                </a:ln>
              </p:spPr>
              <p:txBody>
                <a:bodyPr/>
                <a:lstStyle/>
                <a:p>
                  <a:pPr eaLnBrk="0" hangingPunct="0"/>
                  <a:endParaRPr lang="en-GB"/>
                </a:p>
              </p:txBody>
            </p:sp>
            <p:sp>
              <p:nvSpPr>
                <p:cNvPr id="25" name="Rectangle 23">
                  <a:extLst>
                    <a:ext uri="{FF2B5EF4-FFF2-40B4-BE49-F238E27FC236}">
                      <a16:creationId xmlns:a16="http://schemas.microsoft.com/office/drawing/2014/main" id="{064BE8C8-112A-D741-8238-A564D068A25A}"/>
                    </a:ext>
                  </a:extLst>
                </p:cNvPr>
                <p:cNvSpPr>
                  <a:spLocks noChangeAspect="1" noChangeArrowheads="1"/>
                </p:cNvSpPr>
                <p:nvPr/>
              </p:nvSpPr>
              <p:spPr bwMode="auto">
                <a:xfrm>
                  <a:off x="1789" y="1804"/>
                  <a:ext cx="1959" cy="109"/>
                </a:xfrm>
                <a:prstGeom prst="rect">
                  <a:avLst/>
                </a:prstGeom>
                <a:solidFill>
                  <a:srgbClr val="C4CCCC"/>
                </a:solidFill>
                <a:ln w="9525">
                  <a:noFill/>
                  <a:miter lim="800000"/>
                  <a:headEnd/>
                  <a:tailEnd/>
                </a:ln>
              </p:spPr>
              <p:txBody>
                <a:bodyPr/>
                <a:lstStyle/>
                <a:p>
                  <a:pPr eaLnBrk="0" hangingPunct="0"/>
                  <a:endParaRPr lang="en-GB"/>
                </a:p>
              </p:txBody>
            </p:sp>
            <p:sp>
              <p:nvSpPr>
                <p:cNvPr id="26" name="Rectangle 24">
                  <a:extLst>
                    <a:ext uri="{FF2B5EF4-FFF2-40B4-BE49-F238E27FC236}">
                      <a16:creationId xmlns:a16="http://schemas.microsoft.com/office/drawing/2014/main" id="{D0177532-2C2E-F64C-A9E8-1D4656FCF1F0}"/>
                    </a:ext>
                  </a:extLst>
                </p:cNvPr>
                <p:cNvSpPr>
                  <a:spLocks noChangeAspect="1" noChangeArrowheads="1"/>
                </p:cNvSpPr>
                <p:nvPr/>
              </p:nvSpPr>
              <p:spPr bwMode="auto">
                <a:xfrm>
                  <a:off x="1789" y="2093"/>
                  <a:ext cx="1959" cy="105"/>
                </a:xfrm>
                <a:prstGeom prst="rect">
                  <a:avLst/>
                </a:prstGeom>
                <a:solidFill>
                  <a:srgbClr val="C4CCCC"/>
                </a:solidFill>
                <a:ln w="9525">
                  <a:noFill/>
                  <a:miter lim="800000"/>
                  <a:headEnd/>
                  <a:tailEnd/>
                </a:ln>
              </p:spPr>
              <p:txBody>
                <a:bodyPr/>
                <a:lstStyle/>
                <a:p>
                  <a:pPr eaLnBrk="0" hangingPunct="0"/>
                  <a:endParaRPr lang="en-GB"/>
                </a:p>
              </p:txBody>
            </p:sp>
            <p:sp>
              <p:nvSpPr>
                <p:cNvPr id="27" name="Rectangle 25">
                  <a:extLst>
                    <a:ext uri="{FF2B5EF4-FFF2-40B4-BE49-F238E27FC236}">
                      <a16:creationId xmlns:a16="http://schemas.microsoft.com/office/drawing/2014/main" id="{0C80E064-DE91-4F44-A47A-32838A9179F8}"/>
                    </a:ext>
                  </a:extLst>
                </p:cNvPr>
                <p:cNvSpPr>
                  <a:spLocks noChangeAspect="1" noChangeArrowheads="1"/>
                </p:cNvSpPr>
                <p:nvPr/>
              </p:nvSpPr>
              <p:spPr bwMode="auto">
                <a:xfrm>
                  <a:off x="1789" y="2379"/>
                  <a:ext cx="1959" cy="108"/>
                </a:xfrm>
                <a:prstGeom prst="rect">
                  <a:avLst/>
                </a:prstGeom>
                <a:solidFill>
                  <a:srgbClr val="C4CCCC"/>
                </a:solidFill>
                <a:ln w="9525">
                  <a:noFill/>
                  <a:miter lim="800000"/>
                  <a:headEnd/>
                  <a:tailEnd/>
                </a:ln>
              </p:spPr>
              <p:txBody>
                <a:bodyPr/>
                <a:lstStyle/>
                <a:p>
                  <a:pPr eaLnBrk="0" hangingPunct="0"/>
                  <a:endParaRPr lang="en-GB"/>
                </a:p>
              </p:txBody>
            </p:sp>
            <p:sp>
              <p:nvSpPr>
                <p:cNvPr id="28" name="Rectangle 26">
                  <a:extLst>
                    <a:ext uri="{FF2B5EF4-FFF2-40B4-BE49-F238E27FC236}">
                      <a16:creationId xmlns:a16="http://schemas.microsoft.com/office/drawing/2014/main" id="{8D3FEBA8-BCED-F344-BBAF-CB132C14B2EC}"/>
                    </a:ext>
                  </a:extLst>
                </p:cNvPr>
                <p:cNvSpPr>
                  <a:spLocks noChangeAspect="1" noChangeArrowheads="1"/>
                </p:cNvSpPr>
                <p:nvPr/>
              </p:nvSpPr>
              <p:spPr bwMode="auto">
                <a:xfrm>
                  <a:off x="1789" y="2667"/>
                  <a:ext cx="1959" cy="106"/>
                </a:xfrm>
                <a:prstGeom prst="rect">
                  <a:avLst/>
                </a:prstGeom>
                <a:solidFill>
                  <a:srgbClr val="C4CCCC"/>
                </a:solidFill>
                <a:ln w="9525">
                  <a:noFill/>
                  <a:miter lim="800000"/>
                  <a:headEnd/>
                  <a:tailEnd/>
                </a:ln>
              </p:spPr>
              <p:txBody>
                <a:bodyPr/>
                <a:lstStyle/>
                <a:p>
                  <a:pPr eaLnBrk="0" hangingPunct="0"/>
                  <a:endParaRPr lang="en-GB"/>
                </a:p>
              </p:txBody>
            </p:sp>
            <p:sp>
              <p:nvSpPr>
                <p:cNvPr id="29" name="Rectangle 27">
                  <a:extLst>
                    <a:ext uri="{FF2B5EF4-FFF2-40B4-BE49-F238E27FC236}">
                      <a16:creationId xmlns:a16="http://schemas.microsoft.com/office/drawing/2014/main" id="{76D0C045-FE27-AE49-8AD1-1B4A9E01541E}"/>
                    </a:ext>
                  </a:extLst>
                </p:cNvPr>
                <p:cNvSpPr>
                  <a:spLocks noChangeAspect="1" noChangeArrowheads="1"/>
                </p:cNvSpPr>
                <p:nvPr/>
              </p:nvSpPr>
              <p:spPr bwMode="auto">
                <a:xfrm>
                  <a:off x="1789" y="2954"/>
                  <a:ext cx="1959" cy="106"/>
                </a:xfrm>
                <a:prstGeom prst="rect">
                  <a:avLst/>
                </a:prstGeom>
                <a:solidFill>
                  <a:srgbClr val="C4CCCC"/>
                </a:solidFill>
                <a:ln w="9525">
                  <a:noFill/>
                  <a:miter lim="800000"/>
                  <a:headEnd/>
                  <a:tailEnd/>
                </a:ln>
              </p:spPr>
              <p:txBody>
                <a:bodyPr/>
                <a:lstStyle/>
                <a:p>
                  <a:pPr eaLnBrk="0" hangingPunct="0"/>
                  <a:endParaRPr lang="en-GB"/>
                </a:p>
              </p:txBody>
            </p:sp>
            <p:sp>
              <p:nvSpPr>
                <p:cNvPr id="30" name="Rectangle 28">
                  <a:extLst>
                    <a:ext uri="{FF2B5EF4-FFF2-40B4-BE49-F238E27FC236}">
                      <a16:creationId xmlns:a16="http://schemas.microsoft.com/office/drawing/2014/main" id="{BC78B198-AF52-1442-B583-182418E73BBF}"/>
                    </a:ext>
                  </a:extLst>
                </p:cNvPr>
                <p:cNvSpPr>
                  <a:spLocks noChangeAspect="1" noChangeArrowheads="1"/>
                </p:cNvSpPr>
                <p:nvPr/>
              </p:nvSpPr>
              <p:spPr bwMode="auto">
                <a:xfrm>
                  <a:off x="1789" y="3242"/>
                  <a:ext cx="1959" cy="106"/>
                </a:xfrm>
                <a:prstGeom prst="rect">
                  <a:avLst/>
                </a:prstGeom>
                <a:solidFill>
                  <a:srgbClr val="C4CCCC"/>
                </a:solidFill>
                <a:ln w="9525">
                  <a:noFill/>
                  <a:miter lim="800000"/>
                  <a:headEnd/>
                  <a:tailEnd/>
                </a:ln>
              </p:spPr>
              <p:txBody>
                <a:bodyPr/>
                <a:lstStyle/>
                <a:p>
                  <a:pPr eaLnBrk="0" hangingPunct="0"/>
                  <a:endParaRPr lang="en-GB"/>
                </a:p>
              </p:txBody>
            </p:sp>
            <p:sp>
              <p:nvSpPr>
                <p:cNvPr id="31" name="Rectangle 29">
                  <a:extLst>
                    <a:ext uri="{FF2B5EF4-FFF2-40B4-BE49-F238E27FC236}">
                      <a16:creationId xmlns:a16="http://schemas.microsoft.com/office/drawing/2014/main" id="{1CA083D2-5049-B64D-9ED4-F5BF9D386AFC}"/>
                    </a:ext>
                  </a:extLst>
                </p:cNvPr>
                <p:cNvSpPr>
                  <a:spLocks noChangeAspect="1" noChangeArrowheads="1"/>
                </p:cNvSpPr>
                <p:nvPr/>
              </p:nvSpPr>
              <p:spPr bwMode="auto">
                <a:xfrm>
                  <a:off x="1789" y="3529"/>
                  <a:ext cx="1959" cy="105"/>
                </a:xfrm>
                <a:prstGeom prst="rect">
                  <a:avLst/>
                </a:prstGeom>
                <a:solidFill>
                  <a:srgbClr val="C4CCCC"/>
                </a:solidFill>
                <a:ln w="9525">
                  <a:noFill/>
                  <a:miter lim="800000"/>
                  <a:headEnd/>
                  <a:tailEnd/>
                </a:ln>
              </p:spPr>
              <p:txBody>
                <a:bodyPr/>
                <a:lstStyle/>
                <a:p>
                  <a:pPr eaLnBrk="0" hangingPunct="0"/>
                  <a:endParaRPr lang="en-GB"/>
                </a:p>
              </p:txBody>
            </p:sp>
            <p:sp>
              <p:nvSpPr>
                <p:cNvPr id="32" name="Rectangle 30">
                  <a:extLst>
                    <a:ext uri="{FF2B5EF4-FFF2-40B4-BE49-F238E27FC236}">
                      <a16:creationId xmlns:a16="http://schemas.microsoft.com/office/drawing/2014/main" id="{ABF61D88-B2E2-0B48-9351-0C8379BB9CC8}"/>
                    </a:ext>
                  </a:extLst>
                </p:cNvPr>
                <p:cNvSpPr>
                  <a:spLocks noChangeAspect="1" noChangeArrowheads="1"/>
                </p:cNvSpPr>
                <p:nvPr/>
              </p:nvSpPr>
              <p:spPr bwMode="auto">
                <a:xfrm>
                  <a:off x="1896" y="2134"/>
                  <a:ext cx="2035" cy="288"/>
                </a:xfrm>
                <a:prstGeom prst="rect">
                  <a:avLst/>
                </a:prstGeom>
                <a:noFill/>
                <a:ln w="12700">
                  <a:noFill/>
                  <a:miter lim="800000"/>
                  <a:headEnd/>
                  <a:tailEnd/>
                </a:ln>
              </p:spPr>
              <p:txBody>
                <a:bodyPr wrap="none" anchor="ctr"/>
                <a:lstStyle/>
                <a:p>
                  <a:pPr eaLnBrk="0" hangingPunct="0"/>
                  <a:endParaRPr lang="en-GB"/>
                </a:p>
              </p:txBody>
            </p:sp>
          </p:grpSp>
          <p:sp>
            <p:nvSpPr>
              <p:cNvPr id="9" name="Rectangle 31">
                <a:extLst>
                  <a:ext uri="{FF2B5EF4-FFF2-40B4-BE49-F238E27FC236}">
                    <a16:creationId xmlns:a16="http://schemas.microsoft.com/office/drawing/2014/main" id="{562EFEFA-3673-4049-B9D1-27B09EFDF710}"/>
                  </a:ext>
                </a:extLst>
              </p:cNvPr>
              <p:cNvSpPr>
                <a:spLocks noChangeArrowheads="1"/>
              </p:cNvSpPr>
              <p:nvPr/>
            </p:nvSpPr>
            <p:spPr bwMode="auto">
              <a:xfrm>
                <a:off x="507" y="1943"/>
                <a:ext cx="875"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Composition</a:t>
                </a:r>
              </a:p>
            </p:txBody>
          </p:sp>
          <p:sp>
            <p:nvSpPr>
              <p:cNvPr id="10" name="Rectangle 32">
                <a:extLst>
                  <a:ext uri="{FF2B5EF4-FFF2-40B4-BE49-F238E27FC236}">
                    <a16:creationId xmlns:a16="http://schemas.microsoft.com/office/drawing/2014/main" id="{CC499FB2-4902-4F4B-9857-3D10374E6B24}"/>
                  </a:ext>
                </a:extLst>
              </p:cNvPr>
              <p:cNvSpPr>
                <a:spLocks noChangeArrowheads="1"/>
              </p:cNvSpPr>
              <p:nvPr/>
            </p:nvSpPr>
            <p:spPr bwMode="auto">
              <a:xfrm>
                <a:off x="489" y="2399"/>
                <a:ext cx="748"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Derivation</a:t>
                </a:r>
              </a:p>
            </p:txBody>
          </p:sp>
          <p:sp>
            <p:nvSpPr>
              <p:cNvPr id="11" name="Rectangle 33">
                <a:extLst>
                  <a:ext uri="{FF2B5EF4-FFF2-40B4-BE49-F238E27FC236}">
                    <a16:creationId xmlns:a16="http://schemas.microsoft.com/office/drawing/2014/main" id="{14E5C62A-3023-D24A-9C8F-55274DF9399D}"/>
                  </a:ext>
                </a:extLst>
              </p:cNvPr>
              <p:cNvSpPr>
                <a:spLocks noChangeArrowheads="1"/>
              </p:cNvSpPr>
              <p:nvPr/>
            </p:nvSpPr>
            <p:spPr bwMode="auto">
              <a:xfrm>
                <a:off x="489" y="2857"/>
                <a:ext cx="1044"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Quality Criteria</a:t>
                </a:r>
              </a:p>
            </p:txBody>
          </p:sp>
          <p:sp>
            <p:nvSpPr>
              <p:cNvPr id="12" name="Rectangle 34">
                <a:extLst>
                  <a:ext uri="{FF2B5EF4-FFF2-40B4-BE49-F238E27FC236}">
                    <a16:creationId xmlns:a16="http://schemas.microsoft.com/office/drawing/2014/main" id="{F5C35380-55CC-9F40-9C21-A7DA43A37508}"/>
                  </a:ext>
                </a:extLst>
              </p:cNvPr>
              <p:cNvSpPr>
                <a:spLocks noChangeArrowheads="1"/>
              </p:cNvSpPr>
              <p:nvPr/>
            </p:nvSpPr>
            <p:spPr bwMode="auto">
              <a:xfrm>
                <a:off x="799" y="1151"/>
                <a:ext cx="950"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Product Name</a:t>
                </a:r>
              </a:p>
            </p:txBody>
          </p:sp>
          <p:sp>
            <p:nvSpPr>
              <p:cNvPr id="13" name="Rectangle 35">
                <a:extLst>
                  <a:ext uri="{FF2B5EF4-FFF2-40B4-BE49-F238E27FC236}">
                    <a16:creationId xmlns:a16="http://schemas.microsoft.com/office/drawing/2014/main" id="{7FD928FE-27A3-D647-8047-942BF298FB4C}"/>
                  </a:ext>
                </a:extLst>
              </p:cNvPr>
              <p:cNvSpPr>
                <a:spLocks noChangeArrowheads="1"/>
              </p:cNvSpPr>
              <p:nvPr/>
            </p:nvSpPr>
            <p:spPr bwMode="auto">
              <a:xfrm>
                <a:off x="489" y="1481"/>
                <a:ext cx="590" cy="210"/>
              </a:xfrm>
              <a:prstGeom prst="rect">
                <a:avLst/>
              </a:prstGeom>
              <a:noFill/>
              <a:ln w="12700">
                <a:noFill/>
                <a:miter lim="800000"/>
                <a:headEnd/>
                <a:tailEnd/>
              </a:ln>
            </p:spPr>
            <p:txBody>
              <a:bodyPr wrap="none" lIns="90488" tIns="44450" rIns="90488" bIns="44450">
                <a:spAutoFit/>
              </a:bodyPr>
              <a:lstStyle/>
              <a:p>
                <a:pPr eaLnBrk="0" hangingPunct="0"/>
                <a:r>
                  <a:rPr lang="en-US" sz="1600" b="1">
                    <a:latin typeface="Book Antiqua" pitchFamily="18" charset="0"/>
                  </a:rPr>
                  <a:t>Purpose</a:t>
                </a:r>
              </a:p>
            </p:txBody>
          </p:sp>
        </p:grpSp>
        <p:sp>
          <p:nvSpPr>
            <p:cNvPr id="7" name="Rectangle 36">
              <a:extLst>
                <a:ext uri="{FF2B5EF4-FFF2-40B4-BE49-F238E27FC236}">
                  <a16:creationId xmlns:a16="http://schemas.microsoft.com/office/drawing/2014/main" id="{9DE715E9-44F4-534B-A96E-DC053F0488C7}"/>
                </a:ext>
              </a:extLst>
            </p:cNvPr>
            <p:cNvSpPr>
              <a:spLocks noChangeArrowheads="1"/>
            </p:cNvSpPr>
            <p:nvPr/>
          </p:nvSpPr>
          <p:spPr bwMode="auto">
            <a:xfrm>
              <a:off x="635" y="1030"/>
              <a:ext cx="1269" cy="154"/>
            </a:xfrm>
            <a:prstGeom prst="rect">
              <a:avLst/>
            </a:prstGeom>
            <a:noFill/>
            <a:ln w="9525">
              <a:noFill/>
              <a:miter lim="800000"/>
              <a:headEnd/>
              <a:tailEnd/>
            </a:ln>
          </p:spPr>
          <p:txBody>
            <a:bodyPr lIns="0" tIns="0" rIns="0" bIns="0">
              <a:spAutoFit/>
            </a:bodyPr>
            <a:lstStyle/>
            <a:p>
              <a:pPr eaLnBrk="0" hangingPunct="0"/>
              <a:r>
                <a:rPr lang="en-GB" sz="1600" b="1">
                  <a:solidFill>
                    <a:srgbClr val="000080"/>
                  </a:solidFill>
                  <a:latin typeface="Arial Rounded MT Bold" pitchFamily="34" charset="0"/>
                </a:rPr>
                <a:t>Product Description</a:t>
              </a:r>
              <a:endParaRPr lang="en-GB" sz="2000">
                <a:latin typeface="Book Antiqua" pitchFamily="18" charset="0"/>
              </a:endParaRPr>
            </a:p>
          </p:txBody>
        </p:sp>
      </p:grpSp>
      <p:sp>
        <p:nvSpPr>
          <p:cNvPr id="33" name="Rectangle 8">
            <a:extLst>
              <a:ext uri="{FF2B5EF4-FFF2-40B4-BE49-F238E27FC236}">
                <a16:creationId xmlns:a16="http://schemas.microsoft.com/office/drawing/2014/main" id="{42D029C9-BC25-CC46-8A40-758F86A5FB10}"/>
              </a:ext>
            </a:extLst>
          </p:cNvPr>
          <p:cNvSpPr txBox="1">
            <a:spLocks noChangeArrowheads="1"/>
          </p:cNvSpPr>
          <p:nvPr/>
        </p:nvSpPr>
        <p:spPr>
          <a:xfrm>
            <a:off x="3995738" y="1628775"/>
            <a:ext cx="8007576"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90000"/>
              </a:lnSpc>
              <a:buFontTx/>
              <a:buNone/>
              <a:defRPr/>
            </a:pPr>
            <a:r>
              <a:rPr lang="en-US" sz="2000" b="1" dirty="0">
                <a:latin typeface="Arial" charset="0"/>
                <a:cs typeface="Arial" charset="0"/>
              </a:rPr>
              <a:t>The purpose of the Product Description is to:</a:t>
            </a:r>
            <a:br>
              <a:rPr lang="en-US" sz="2000" i="1" dirty="0">
                <a:latin typeface="Arial" charset="0"/>
                <a:cs typeface="Arial" charset="0"/>
              </a:rPr>
            </a:br>
            <a:endParaRPr lang="en-US" sz="2000" i="1" dirty="0">
              <a:latin typeface="Arial" charset="0"/>
              <a:cs typeface="Arial" charset="0"/>
            </a:endParaRPr>
          </a:p>
          <a:p>
            <a:pPr>
              <a:lnSpc>
                <a:spcPct val="90000"/>
              </a:lnSpc>
              <a:defRPr/>
            </a:pPr>
            <a:r>
              <a:rPr lang="en-US" sz="2000" dirty="0">
                <a:latin typeface="Arial" charset="0"/>
                <a:cs typeface="Arial" charset="0"/>
              </a:rPr>
              <a:t>Understand the product’s detailed nature, purpose and function</a:t>
            </a:r>
          </a:p>
          <a:p>
            <a:pPr>
              <a:lnSpc>
                <a:spcPct val="90000"/>
              </a:lnSpc>
              <a:defRPr/>
            </a:pPr>
            <a:r>
              <a:rPr lang="en-US" sz="2000" dirty="0">
                <a:latin typeface="Arial" charset="0"/>
                <a:cs typeface="Arial" charset="0"/>
              </a:rPr>
              <a:t>Identify the sources of information or supply (for the product)</a:t>
            </a:r>
          </a:p>
          <a:p>
            <a:pPr>
              <a:lnSpc>
                <a:spcPct val="90000"/>
              </a:lnSpc>
              <a:defRPr/>
            </a:pPr>
            <a:r>
              <a:rPr lang="en-US" sz="2000" dirty="0">
                <a:latin typeface="Arial" charset="0"/>
                <a:cs typeface="Arial" charset="0"/>
              </a:rPr>
              <a:t>Describe its required appearance</a:t>
            </a:r>
          </a:p>
          <a:p>
            <a:pPr>
              <a:lnSpc>
                <a:spcPct val="90000"/>
              </a:lnSpc>
              <a:defRPr/>
            </a:pPr>
            <a:r>
              <a:rPr lang="en-US" sz="2000" dirty="0">
                <a:latin typeface="Arial" charset="0"/>
                <a:cs typeface="Arial" charset="0"/>
              </a:rPr>
              <a:t>Identify the level of quality required of the product</a:t>
            </a:r>
          </a:p>
          <a:p>
            <a:pPr>
              <a:lnSpc>
                <a:spcPct val="90000"/>
              </a:lnSpc>
              <a:defRPr/>
            </a:pPr>
            <a:r>
              <a:rPr lang="en-US" sz="2000" dirty="0">
                <a:latin typeface="Arial" charset="0"/>
                <a:cs typeface="Arial" charset="0"/>
              </a:rPr>
              <a:t>Identify product development and quality control activities</a:t>
            </a:r>
          </a:p>
          <a:p>
            <a:pPr>
              <a:lnSpc>
                <a:spcPct val="90000"/>
              </a:lnSpc>
              <a:defRPr/>
            </a:pPr>
            <a:r>
              <a:rPr lang="en-US" sz="2000" dirty="0">
                <a:latin typeface="Arial" charset="0"/>
                <a:cs typeface="Arial" charset="0"/>
              </a:rPr>
              <a:t>Define the people or skills required to develop and check the product”</a:t>
            </a:r>
          </a:p>
          <a:p>
            <a:pPr>
              <a:lnSpc>
                <a:spcPct val="90000"/>
              </a:lnSpc>
              <a:defRPr/>
            </a:pPr>
            <a:endParaRPr lang="en-GB" sz="2000" dirty="0">
              <a:latin typeface="Arial" charset="0"/>
              <a:cs typeface="Arial" charset="0"/>
            </a:endParaRPr>
          </a:p>
        </p:txBody>
      </p:sp>
    </p:spTree>
    <p:extLst>
      <p:ext uri="{BB962C8B-B14F-4D97-AF65-F5344CB8AC3E}">
        <p14:creationId xmlns:p14="http://schemas.microsoft.com/office/powerpoint/2010/main" val="39253050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CBE555E-1C14-4A4A-997B-31D59C5AE8D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13</a:t>
            </a:fld>
            <a:endParaRPr lang="en-GB"/>
          </a:p>
        </p:txBody>
      </p:sp>
      <p:pic>
        <p:nvPicPr>
          <p:cNvPr id="5" name="Picture 4" descr="Screen Shot 2018-07-23 at 13.31.23.png">
            <a:extLst>
              <a:ext uri="{FF2B5EF4-FFF2-40B4-BE49-F238E27FC236}">
                <a16:creationId xmlns:a16="http://schemas.microsoft.com/office/drawing/2014/main" id="{85D75E79-7058-BD46-B21E-E795BC05AC7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88427" y="51554"/>
            <a:ext cx="10054853" cy="5573002"/>
          </a:xfrm>
          <a:prstGeom prst="rect">
            <a:avLst/>
          </a:prstGeom>
        </p:spPr>
      </p:pic>
    </p:spTree>
    <p:extLst>
      <p:ext uri="{BB962C8B-B14F-4D97-AF65-F5344CB8AC3E}">
        <p14:creationId xmlns:p14="http://schemas.microsoft.com/office/powerpoint/2010/main" val="30437015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9ED912B-C9F6-7148-AFDA-2BBE27D7176A}"/>
              </a:ext>
            </a:extLst>
          </p:cNvPr>
          <p:cNvSpPr>
            <a:spLocks noGrp="1"/>
          </p:cNvSpPr>
          <p:nvPr>
            <p:ph type="title"/>
          </p:nvPr>
        </p:nvSpPr>
        <p:spPr/>
        <p:txBody>
          <a:bodyPr/>
          <a:lstStyle/>
          <a:p>
            <a:r>
              <a:rPr lang="en-US" dirty="0"/>
              <a:t>Work Breakdown Structure – 100% Rule</a:t>
            </a:r>
          </a:p>
        </p:txBody>
      </p:sp>
      <p:sp>
        <p:nvSpPr>
          <p:cNvPr id="4" name="Slide Number Placeholder 3">
            <a:extLst>
              <a:ext uri="{FF2B5EF4-FFF2-40B4-BE49-F238E27FC236}">
                <a16:creationId xmlns:a16="http://schemas.microsoft.com/office/drawing/2014/main" id="{1162FEA4-D548-6A42-996D-F29F667C736D}"/>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14</a:t>
            </a:fld>
            <a:endParaRPr lang="en-GB"/>
          </a:p>
        </p:txBody>
      </p:sp>
      <p:sp>
        <p:nvSpPr>
          <p:cNvPr id="8" name="Rectangle 7">
            <a:extLst>
              <a:ext uri="{FF2B5EF4-FFF2-40B4-BE49-F238E27FC236}">
                <a16:creationId xmlns:a16="http://schemas.microsoft.com/office/drawing/2014/main" id="{CCDBB94D-93CD-DA4A-99E6-032F59CAF381}"/>
              </a:ext>
            </a:extLst>
          </p:cNvPr>
          <p:cNvSpPr/>
          <p:nvPr/>
        </p:nvSpPr>
        <p:spPr>
          <a:xfrm>
            <a:off x="619934" y="1372980"/>
            <a:ext cx="11132949" cy="3693319"/>
          </a:xfrm>
          <a:prstGeom prst="rect">
            <a:avLst/>
          </a:prstGeom>
        </p:spPr>
        <p:txBody>
          <a:bodyPr wrap="square">
            <a:spAutoFit/>
          </a:bodyPr>
          <a:lstStyle/>
          <a:p>
            <a:pPr lvl="0">
              <a:defRPr/>
            </a:pPr>
            <a:r>
              <a:rPr lang="en-US" sz="2400" dirty="0"/>
              <a:t>The WBS includes 100% of the work defined by the project scope and captures all deliverables – internal, external, interim – in terms of the work to be completed, including project management.</a:t>
            </a:r>
          </a:p>
          <a:p>
            <a:pPr lvl="0">
              <a:defRPr/>
            </a:pPr>
            <a:endParaRPr lang="en-US" sz="2400" dirty="0"/>
          </a:p>
          <a:p>
            <a:r>
              <a:rPr lang="en-GB" altLang="en-US" sz="2400" b="1" dirty="0">
                <a:latin typeface="Arial" panose="020B0604020202020204" pitchFamily="34" charset="0"/>
              </a:rPr>
              <a:t>General Rules:</a:t>
            </a:r>
            <a:br>
              <a:rPr lang="en-GB" altLang="en-US" sz="2400" b="1" dirty="0">
                <a:latin typeface="Arial" panose="020B0604020202020204" pitchFamily="34" charset="0"/>
              </a:rPr>
            </a:br>
            <a:r>
              <a:rPr lang="en-GB" altLang="en-US" sz="2400" b="1" dirty="0">
                <a:latin typeface="Arial" panose="020B0604020202020204" pitchFamily="34" charset="0"/>
              </a:rPr>
              <a:t>No Gaps:</a:t>
            </a:r>
            <a:r>
              <a:rPr lang="en-GB" altLang="en-US" sz="2400" dirty="0">
                <a:latin typeface="Arial" panose="020B0604020202020204" pitchFamily="34" charset="0"/>
              </a:rPr>
              <a:t> All work for a given task must be encompassed in its sub-tasks</a:t>
            </a:r>
          </a:p>
          <a:p>
            <a:endParaRPr lang="en-GB" altLang="en-US" sz="2400" dirty="0">
              <a:latin typeface="Arial" panose="020B0604020202020204" pitchFamily="34" charset="0"/>
            </a:endParaRPr>
          </a:p>
          <a:p>
            <a:r>
              <a:rPr lang="en-GB" altLang="en-US" sz="2400" b="1" dirty="0">
                <a:latin typeface="Arial" panose="020B0604020202020204" pitchFamily="34" charset="0"/>
              </a:rPr>
              <a:t>No Overlaps: </a:t>
            </a:r>
            <a:r>
              <a:rPr lang="en-GB" altLang="en-US" sz="2400" dirty="0">
                <a:latin typeface="Arial" panose="020B0604020202020204" pitchFamily="34" charset="0"/>
              </a:rPr>
              <a:t>The same work should not be included in more than one sub-task. </a:t>
            </a:r>
          </a:p>
          <a:p>
            <a:pPr lvl="0">
              <a:defRPr/>
            </a:pPr>
            <a:endParaRPr lang="en-US" sz="2400" dirty="0"/>
          </a:p>
          <a:p>
            <a:endParaRPr lang="en-US" dirty="0"/>
          </a:p>
        </p:txBody>
      </p:sp>
    </p:spTree>
    <p:extLst>
      <p:ext uri="{BB962C8B-B14F-4D97-AF65-F5344CB8AC3E}">
        <p14:creationId xmlns:p14="http://schemas.microsoft.com/office/powerpoint/2010/main" val="20528724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1308F-A125-634A-93F4-DFA4FB93A4AE}"/>
              </a:ext>
            </a:extLst>
          </p:cNvPr>
          <p:cNvSpPr>
            <a:spLocks noGrp="1"/>
          </p:cNvSpPr>
          <p:nvPr>
            <p:ph type="title"/>
          </p:nvPr>
        </p:nvSpPr>
        <p:spPr>
          <a:xfrm>
            <a:off x="381000" y="102676"/>
            <a:ext cx="10972800" cy="832272"/>
          </a:xfrm>
        </p:spPr>
        <p:txBody>
          <a:bodyPr/>
          <a:lstStyle/>
          <a:p>
            <a:r>
              <a:rPr lang="en-US" dirty="0"/>
              <a:t>Managing Dependencies</a:t>
            </a:r>
          </a:p>
        </p:txBody>
      </p:sp>
      <p:sp>
        <p:nvSpPr>
          <p:cNvPr id="4" name="Slide Number Placeholder 3">
            <a:extLst>
              <a:ext uri="{FF2B5EF4-FFF2-40B4-BE49-F238E27FC236}">
                <a16:creationId xmlns:a16="http://schemas.microsoft.com/office/drawing/2014/main" id="{7DCD528F-7680-1745-9A99-E71BFABA4DDF}"/>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15</a:t>
            </a:fld>
            <a:endParaRPr lang="en-GB"/>
          </a:p>
        </p:txBody>
      </p:sp>
      <p:sp>
        <p:nvSpPr>
          <p:cNvPr id="21" name="Rectangle 8">
            <a:extLst>
              <a:ext uri="{FF2B5EF4-FFF2-40B4-BE49-F238E27FC236}">
                <a16:creationId xmlns:a16="http://schemas.microsoft.com/office/drawing/2014/main" id="{1401BFDB-8BF8-4947-BA70-9056A1E5D184}"/>
              </a:ext>
            </a:extLst>
          </p:cNvPr>
          <p:cNvSpPr>
            <a:spLocks noChangeArrowheads="1"/>
          </p:cNvSpPr>
          <p:nvPr/>
        </p:nvSpPr>
        <p:spPr bwMode="auto">
          <a:xfrm>
            <a:off x="5192713" y="674176"/>
            <a:ext cx="184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pPr algn="ctr"/>
            <a:endParaRPr lang="en-US" altLang="en-US" sz="2000"/>
          </a:p>
        </p:txBody>
      </p:sp>
      <p:sp>
        <p:nvSpPr>
          <p:cNvPr id="23" name="Text Box 12">
            <a:extLst>
              <a:ext uri="{FF2B5EF4-FFF2-40B4-BE49-F238E27FC236}">
                <a16:creationId xmlns:a16="http://schemas.microsoft.com/office/drawing/2014/main" id="{DAA7513E-DB33-8E4C-BEB8-B50273CD0F1D}"/>
              </a:ext>
            </a:extLst>
          </p:cNvPr>
          <p:cNvSpPr txBox="1">
            <a:spLocks noChangeArrowheads="1"/>
          </p:cNvSpPr>
          <p:nvPr/>
        </p:nvSpPr>
        <p:spPr bwMode="auto">
          <a:xfrm>
            <a:off x="286431" y="1071051"/>
            <a:ext cx="5417684"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panose="020B0604020202020204" pitchFamily="34" charset="0"/>
              </a:defRPr>
            </a:lvl1pPr>
            <a:lvl2pPr marL="742950" indent="-285750" eaLnBrk="0" hangingPunct="0">
              <a:defRPr sz="2400">
                <a:solidFill>
                  <a:schemeClr val="tx1"/>
                </a:solidFill>
                <a:latin typeface="Arial" panose="020B0604020202020204" pitchFamily="34" charset="0"/>
              </a:defRPr>
            </a:lvl2pPr>
            <a:lvl3pPr marL="1143000" indent="-228600" eaLnBrk="0" hangingPunct="0">
              <a:defRPr sz="2400">
                <a:solidFill>
                  <a:schemeClr val="tx1"/>
                </a:solidFill>
                <a:latin typeface="Arial" panose="020B0604020202020204" pitchFamily="34" charset="0"/>
              </a:defRPr>
            </a:lvl3pPr>
            <a:lvl4pPr marL="1600200" indent="-228600" eaLnBrk="0" hangingPunct="0">
              <a:defRPr sz="2400">
                <a:solidFill>
                  <a:schemeClr val="tx1"/>
                </a:solidFill>
                <a:latin typeface="Arial" panose="020B0604020202020204" pitchFamily="34" charset="0"/>
              </a:defRPr>
            </a:lvl4pPr>
            <a:lvl5pPr marL="2057400" indent="-228600" eaLnBrk="0" hangingPunct="0">
              <a:defRPr sz="2400">
                <a:solidFill>
                  <a:schemeClr val="tx1"/>
                </a:solidFill>
                <a:latin typeface="Arial" panose="020B0604020202020204" pitchFamily="34" charset="0"/>
              </a:defRPr>
            </a:lvl5pPr>
            <a:lvl6pPr marL="2514600" indent="-228600" eaLnBrk="0" fontAlgn="base" hangingPunct="0">
              <a:spcBef>
                <a:spcPct val="0"/>
              </a:spcBef>
              <a:spcAft>
                <a:spcPct val="0"/>
              </a:spcAft>
              <a:defRPr sz="2400">
                <a:solidFill>
                  <a:schemeClr val="tx1"/>
                </a:solidFill>
                <a:latin typeface="Arial" panose="020B0604020202020204" pitchFamily="34" charset="0"/>
              </a:defRPr>
            </a:lvl6pPr>
            <a:lvl7pPr marL="2971800" indent="-228600" eaLnBrk="0" fontAlgn="base" hangingPunct="0">
              <a:spcBef>
                <a:spcPct val="0"/>
              </a:spcBef>
              <a:spcAft>
                <a:spcPct val="0"/>
              </a:spcAft>
              <a:defRPr sz="2400">
                <a:solidFill>
                  <a:schemeClr val="tx1"/>
                </a:solidFill>
                <a:latin typeface="Arial" panose="020B0604020202020204" pitchFamily="34" charset="0"/>
              </a:defRPr>
            </a:lvl7pPr>
            <a:lvl8pPr marL="3429000" indent="-228600" eaLnBrk="0" fontAlgn="base" hangingPunct="0">
              <a:spcBef>
                <a:spcPct val="0"/>
              </a:spcBef>
              <a:spcAft>
                <a:spcPct val="0"/>
              </a:spcAft>
              <a:defRPr sz="2400">
                <a:solidFill>
                  <a:schemeClr val="tx1"/>
                </a:solidFill>
                <a:latin typeface="Arial" panose="020B0604020202020204" pitchFamily="34" charset="0"/>
              </a:defRPr>
            </a:lvl8pPr>
            <a:lvl9pPr marL="3886200" indent="-228600" eaLnBrk="0" fontAlgn="base" hangingPunct="0">
              <a:spcBef>
                <a:spcPct val="0"/>
              </a:spcBef>
              <a:spcAft>
                <a:spcPct val="0"/>
              </a:spcAft>
              <a:defRPr sz="2400">
                <a:solidFill>
                  <a:schemeClr val="tx1"/>
                </a:solidFill>
                <a:latin typeface="Arial" panose="020B0604020202020204" pitchFamily="34" charset="0"/>
              </a:defRPr>
            </a:lvl9pPr>
          </a:lstStyle>
          <a:p>
            <a:r>
              <a:rPr lang="en-US" altLang="en-US" dirty="0"/>
              <a:t>Dependencies</a:t>
            </a:r>
            <a:br>
              <a:rPr lang="en-US" altLang="en-US" dirty="0"/>
            </a:br>
            <a:endParaRPr lang="en-US" altLang="en-US" dirty="0"/>
          </a:p>
          <a:p>
            <a:pPr marL="285750" indent="-285750">
              <a:buFont typeface="Arial" panose="020B0604020202020204" pitchFamily="34" charset="0"/>
              <a:buChar char="•"/>
            </a:pPr>
            <a:r>
              <a:rPr lang="en-GB" sz="1800" dirty="0"/>
              <a:t>Internal dependencies -  relationships between tasks within the project plan.</a:t>
            </a:r>
            <a:br>
              <a:rPr lang="en-GB" sz="1800" dirty="0"/>
            </a:br>
            <a:endParaRPr lang="en-GB" sz="1800" dirty="0"/>
          </a:p>
          <a:p>
            <a:pPr marL="342900" indent="-342900">
              <a:buFont typeface="Arial" panose="020B0604020202020204" pitchFamily="34" charset="0"/>
              <a:buChar char="•"/>
            </a:pPr>
            <a:r>
              <a:rPr lang="en-GB" sz="1800" dirty="0"/>
              <a:t>External dependencies - relationships between tasks within the project and tasks external to the project. The latter may or may not be on another project. These are sometimes called interfaces.</a:t>
            </a:r>
            <a:br>
              <a:rPr lang="en-GB" sz="1800" dirty="0"/>
            </a:br>
            <a:br>
              <a:rPr lang="en-GB" sz="1800" dirty="0"/>
            </a:br>
            <a:endParaRPr lang="en-GB" sz="1800" dirty="0"/>
          </a:p>
          <a:p>
            <a:r>
              <a:rPr lang="en-GB" sz="1800" dirty="0"/>
              <a:t>It is important that project managers monitor </a:t>
            </a:r>
          </a:p>
          <a:p>
            <a:r>
              <a:rPr lang="en-GB" sz="1800" dirty="0"/>
              <a:t>and manage dependencies, otherwise projects can fail. </a:t>
            </a:r>
          </a:p>
        </p:txBody>
      </p:sp>
      <p:pic>
        <p:nvPicPr>
          <p:cNvPr id="6" name="Picture 5">
            <a:extLst>
              <a:ext uri="{FF2B5EF4-FFF2-40B4-BE49-F238E27FC236}">
                <a16:creationId xmlns:a16="http://schemas.microsoft.com/office/drawing/2014/main" id="{F03E8C35-970A-DC43-AD48-1A22AE6FB9A5}"/>
              </a:ext>
            </a:extLst>
          </p:cNvPr>
          <p:cNvPicPr>
            <a:picLocks noChangeAspect="1"/>
          </p:cNvPicPr>
          <p:nvPr/>
        </p:nvPicPr>
        <p:blipFill>
          <a:blip r:embed="rId3"/>
          <a:stretch>
            <a:fillRect/>
          </a:stretch>
        </p:blipFill>
        <p:spPr>
          <a:xfrm>
            <a:off x="6462363" y="1266848"/>
            <a:ext cx="5453866" cy="3959187"/>
          </a:xfrm>
          <a:prstGeom prst="rect">
            <a:avLst/>
          </a:prstGeom>
        </p:spPr>
      </p:pic>
    </p:spTree>
    <p:extLst>
      <p:ext uri="{BB962C8B-B14F-4D97-AF65-F5344CB8AC3E}">
        <p14:creationId xmlns:p14="http://schemas.microsoft.com/office/powerpoint/2010/main" val="1865898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177EF-3014-CF40-A20D-1DE0EAA53315}"/>
              </a:ext>
            </a:extLst>
          </p:cNvPr>
          <p:cNvSpPr>
            <a:spLocks noGrp="1"/>
          </p:cNvSpPr>
          <p:nvPr>
            <p:ph type="title"/>
          </p:nvPr>
        </p:nvSpPr>
        <p:spPr/>
        <p:txBody>
          <a:bodyPr/>
          <a:lstStyle/>
          <a:p>
            <a:r>
              <a:rPr lang="en-US" dirty="0"/>
              <a:t>Network Diagram</a:t>
            </a:r>
          </a:p>
        </p:txBody>
      </p:sp>
      <p:sp>
        <p:nvSpPr>
          <p:cNvPr id="4" name="Slide Number Placeholder 3">
            <a:extLst>
              <a:ext uri="{FF2B5EF4-FFF2-40B4-BE49-F238E27FC236}">
                <a16:creationId xmlns:a16="http://schemas.microsoft.com/office/drawing/2014/main" id="{2E82B026-D78B-AF43-9D31-B8212ABC0CAA}"/>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16</a:t>
            </a:fld>
            <a:endParaRPr lang="en-GB"/>
          </a:p>
        </p:txBody>
      </p:sp>
      <p:pic>
        <p:nvPicPr>
          <p:cNvPr id="5" name="Picture 2" descr="activity on arrow and activity on node">
            <a:extLst>
              <a:ext uri="{FF2B5EF4-FFF2-40B4-BE49-F238E27FC236}">
                <a16:creationId xmlns:a16="http://schemas.microsoft.com/office/drawing/2014/main" id="{DC6A7F94-BFA3-BD48-A6A3-84F8CEAA9C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8091" y="947852"/>
            <a:ext cx="4604309" cy="4557374"/>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8D4F489C-A6CB-4F4E-9AEE-531EF7E58634}"/>
              </a:ext>
            </a:extLst>
          </p:cNvPr>
          <p:cNvSpPr/>
          <p:nvPr/>
        </p:nvSpPr>
        <p:spPr>
          <a:xfrm>
            <a:off x="609600" y="1149732"/>
            <a:ext cx="6096000" cy="3416320"/>
          </a:xfrm>
          <a:prstGeom prst="rect">
            <a:avLst/>
          </a:prstGeom>
        </p:spPr>
        <p:txBody>
          <a:bodyPr>
            <a:spAutoFit/>
          </a:bodyPr>
          <a:lstStyle/>
          <a:p>
            <a:r>
              <a:rPr lang="en-GB" dirty="0">
                <a:latin typeface="Arial" panose="020B0604020202020204" pitchFamily="34" charset="0"/>
                <a:cs typeface="Arial" panose="020B0604020202020204" pitchFamily="34" charset="0"/>
              </a:rPr>
              <a:t>Because project network diagrams show chronology, PMs always draw them left to right.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first format, </a:t>
            </a:r>
            <a:r>
              <a:rPr lang="en-GB" dirty="0">
                <a:solidFill>
                  <a:srgbClr val="00B050"/>
                </a:solidFill>
                <a:latin typeface="Arial" panose="020B0604020202020204" pitchFamily="34" charset="0"/>
                <a:cs typeface="Arial" panose="020B0604020202020204" pitchFamily="34" charset="0"/>
              </a:rPr>
              <a:t>Event</a:t>
            </a:r>
            <a:r>
              <a:rPr lang="en-GB" dirty="0">
                <a:latin typeface="Arial" panose="020B0604020202020204" pitchFamily="34" charset="0"/>
                <a:cs typeface="Arial" panose="020B0604020202020204" pitchFamily="34" charset="0"/>
              </a:rPr>
              <a:t> or </a:t>
            </a:r>
            <a:r>
              <a:rPr lang="en-GB" dirty="0">
                <a:solidFill>
                  <a:srgbClr val="00B050"/>
                </a:solidFill>
                <a:latin typeface="Arial" panose="020B0604020202020204" pitchFamily="34" charset="0"/>
                <a:cs typeface="Arial" panose="020B0604020202020204" pitchFamily="34" charset="0"/>
              </a:rPr>
              <a:t>activity</a:t>
            </a:r>
            <a:r>
              <a:rPr lang="en-GB" dirty="0">
                <a:latin typeface="Arial" panose="020B0604020202020204" pitchFamily="34" charset="0"/>
                <a:cs typeface="Arial" panose="020B0604020202020204" pitchFamily="34" charset="0"/>
              </a:rPr>
              <a:t> (task to be completed) on either side of  </a:t>
            </a:r>
            <a:r>
              <a:rPr lang="en-GB" dirty="0">
                <a:solidFill>
                  <a:srgbClr val="00B050"/>
                </a:solidFill>
                <a:latin typeface="Arial" panose="020B0604020202020204" pitchFamily="34" charset="0"/>
                <a:cs typeface="Arial" panose="020B0604020202020204" pitchFamily="34" charset="0"/>
              </a:rPr>
              <a:t>node</a:t>
            </a:r>
            <a:r>
              <a:rPr lang="en-GB" dirty="0">
                <a:latin typeface="Arial" panose="020B0604020202020204" pitchFamily="34" charset="0"/>
                <a:cs typeface="Arial" panose="020B0604020202020204" pitchFamily="34" charset="0"/>
              </a:rPr>
              <a:t>, shows an </a:t>
            </a:r>
            <a:r>
              <a:rPr lang="en-GB" dirty="0">
                <a:solidFill>
                  <a:srgbClr val="00B050"/>
                </a:solidFill>
                <a:latin typeface="Arial" panose="020B0604020202020204" pitchFamily="34" charset="0"/>
                <a:cs typeface="Arial" panose="020B0604020202020204" pitchFamily="34" charset="0"/>
              </a:rPr>
              <a:t>event/ activity</a:t>
            </a:r>
            <a:r>
              <a:rPr lang="en-GB" dirty="0">
                <a:latin typeface="Arial" panose="020B0604020202020204" pitchFamily="34" charset="0"/>
                <a:cs typeface="Arial" panose="020B0604020202020204" pitchFamily="34" charset="0"/>
              </a:rPr>
              <a:t> as a box. Arrows connect them together to show sequence.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second format, </a:t>
            </a:r>
            <a:r>
              <a:rPr lang="en-GB" dirty="0">
                <a:solidFill>
                  <a:srgbClr val="00B050"/>
                </a:solidFill>
                <a:latin typeface="Arial" panose="020B0604020202020204" pitchFamily="34" charset="0"/>
                <a:cs typeface="Arial" panose="020B0604020202020204" pitchFamily="34" charset="0"/>
              </a:rPr>
              <a:t>Event</a:t>
            </a:r>
            <a:r>
              <a:rPr lang="en-GB" dirty="0">
                <a:latin typeface="Arial" panose="020B0604020202020204" pitchFamily="34" charset="0"/>
                <a:cs typeface="Arial" panose="020B0604020202020204" pitchFamily="34" charset="0"/>
              </a:rPr>
              <a:t>/ </a:t>
            </a:r>
            <a:r>
              <a:rPr lang="en-GB" dirty="0">
                <a:solidFill>
                  <a:srgbClr val="00B050"/>
                </a:solidFill>
                <a:latin typeface="Arial" panose="020B0604020202020204" pitchFamily="34" charset="0"/>
                <a:cs typeface="Arial" panose="020B0604020202020204" pitchFamily="34" charset="0"/>
              </a:rPr>
              <a:t>activity</a:t>
            </a:r>
            <a:r>
              <a:rPr lang="en-GB" dirty="0">
                <a:latin typeface="Arial" panose="020B0604020202020204" pitchFamily="34" charset="0"/>
                <a:cs typeface="Arial" panose="020B0604020202020204" pitchFamily="34" charset="0"/>
              </a:rPr>
              <a:t> (on either side), shows the arrows that </a:t>
            </a:r>
            <a:r>
              <a:rPr lang="en-GB" dirty="0">
                <a:solidFill>
                  <a:srgbClr val="00B050"/>
                </a:solidFill>
                <a:latin typeface="Arial" panose="020B0604020202020204" pitchFamily="34" charset="0"/>
                <a:cs typeface="Arial" panose="020B0604020202020204" pitchFamily="34" charset="0"/>
              </a:rPr>
              <a:t>connect</a:t>
            </a:r>
            <a:r>
              <a:rPr lang="en-GB" dirty="0">
                <a:latin typeface="Arial" panose="020B0604020202020204" pitchFamily="34" charset="0"/>
                <a:cs typeface="Arial" panose="020B0604020202020204" pitchFamily="34" charset="0"/>
              </a:rPr>
              <a:t> </a:t>
            </a:r>
            <a:r>
              <a:rPr lang="en-GB" dirty="0">
                <a:solidFill>
                  <a:srgbClr val="00B050"/>
                </a:solidFill>
                <a:latin typeface="Arial" panose="020B0604020202020204" pitchFamily="34" charset="0"/>
                <a:cs typeface="Arial" panose="020B0604020202020204" pitchFamily="34" charset="0"/>
              </a:rPr>
              <a:t>nodes</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523890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B062E-B126-524D-8FCB-5A012B910201}"/>
              </a:ext>
            </a:extLst>
          </p:cNvPr>
          <p:cNvSpPr>
            <a:spLocks noGrp="1"/>
          </p:cNvSpPr>
          <p:nvPr>
            <p:ph type="title"/>
          </p:nvPr>
        </p:nvSpPr>
        <p:spPr/>
        <p:txBody>
          <a:bodyPr/>
          <a:lstStyle/>
          <a:p>
            <a:r>
              <a:rPr lang="en-US" dirty="0"/>
              <a:t>2 Rules of Network Diagrams</a:t>
            </a:r>
          </a:p>
        </p:txBody>
      </p:sp>
      <p:sp>
        <p:nvSpPr>
          <p:cNvPr id="3" name="Content Placeholder 2">
            <a:extLst>
              <a:ext uri="{FF2B5EF4-FFF2-40B4-BE49-F238E27FC236}">
                <a16:creationId xmlns:a16="http://schemas.microsoft.com/office/drawing/2014/main" id="{1B7B12C7-9923-2F46-A971-DD8FF255845E}"/>
              </a:ext>
            </a:extLst>
          </p:cNvPr>
          <p:cNvSpPr>
            <a:spLocks noGrp="1"/>
          </p:cNvSpPr>
          <p:nvPr>
            <p:ph idx="1"/>
          </p:nvPr>
        </p:nvSpPr>
        <p:spPr/>
        <p:txBody>
          <a:bodyPr>
            <a:normAutofit/>
          </a:bodyPr>
          <a:lstStyle/>
          <a:p>
            <a:pPr marL="0" indent="0">
              <a:buNone/>
            </a:pPr>
            <a:r>
              <a:rPr lang="en-GB" altLang="en-US" dirty="0">
                <a:solidFill>
                  <a:srgbClr val="FF0000"/>
                </a:solidFill>
                <a:latin typeface="Arial" panose="020B0604020202020204" pitchFamily="34" charset="0"/>
              </a:rPr>
              <a:t>Rule 1</a:t>
            </a:r>
            <a:r>
              <a:rPr lang="en-GB" altLang="en-US" dirty="0">
                <a:latin typeface="Arial" panose="020B0604020202020204" pitchFamily="34" charset="0"/>
              </a:rPr>
              <a:t> </a:t>
            </a:r>
            <a:br>
              <a:rPr lang="en-GB" altLang="en-US" dirty="0">
                <a:latin typeface="Arial" panose="020B0604020202020204" pitchFamily="34" charset="0"/>
              </a:rPr>
            </a:br>
            <a:br>
              <a:rPr lang="en-GB" altLang="en-US" dirty="0">
                <a:latin typeface="Arial" panose="020B0604020202020204" pitchFamily="34" charset="0"/>
              </a:rPr>
            </a:br>
            <a:r>
              <a:rPr lang="en-GB" altLang="en-US" dirty="0">
                <a:latin typeface="Arial" panose="020B0604020202020204" pitchFamily="34" charset="0"/>
              </a:rPr>
              <a:t>After you finish an activity or reach an event you can proceed to the next activity or event as indicated by the arrow(s) leaving that activity or event.</a:t>
            </a:r>
          </a:p>
          <a:p>
            <a:pPr marL="0" indent="0">
              <a:buNone/>
            </a:pPr>
            <a:r>
              <a:rPr lang="en-GB" altLang="en-US" dirty="0">
                <a:solidFill>
                  <a:srgbClr val="FF0000"/>
                </a:solidFill>
                <a:latin typeface="Arial" panose="020B0604020202020204" pitchFamily="34" charset="0"/>
              </a:rPr>
              <a:t>Rule 2</a:t>
            </a:r>
            <a:r>
              <a:rPr lang="en-GB" altLang="en-US" dirty="0">
                <a:latin typeface="Arial" panose="020B0604020202020204" pitchFamily="34" charset="0"/>
              </a:rPr>
              <a:t> </a:t>
            </a:r>
            <a:br>
              <a:rPr lang="en-GB" altLang="en-US" dirty="0">
                <a:latin typeface="Arial" panose="020B0604020202020204" pitchFamily="34" charset="0"/>
              </a:rPr>
            </a:br>
            <a:br>
              <a:rPr lang="en-GB" altLang="en-US" dirty="0">
                <a:latin typeface="Arial" panose="020B0604020202020204" pitchFamily="34" charset="0"/>
              </a:rPr>
            </a:br>
            <a:r>
              <a:rPr lang="en-GB" altLang="en-US" dirty="0">
                <a:latin typeface="Arial" panose="020B0604020202020204" pitchFamily="34" charset="0"/>
              </a:rPr>
              <a:t>To be able to start an activity or reach an event you must complete all activities and reach all events from which arrows entering that activity or event emanate.</a:t>
            </a:r>
          </a:p>
          <a:p>
            <a:endParaRPr lang="en-US" dirty="0"/>
          </a:p>
        </p:txBody>
      </p:sp>
      <p:sp>
        <p:nvSpPr>
          <p:cNvPr id="4" name="Slide Number Placeholder 3">
            <a:extLst>
              <a:ext uri="{FF2B5EF4-FFF2-40B4-BE49-F238E27FC236}">
                <a16:creationId xmlns:a16="http://schemas.microsoft.com/office/drawing/2014/main" id="{A4A7C90F-9CC9-D149-933F-6985C4C6FF53}"/>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17</a:t>
            </a:fld>
            <a:endParaRPr lang="en-GB"/>
          </a:p>
        </p:txBody>
      </p:sp>
    </p:spTree>
    <p:extLst>
      <p:ext uri="{BB962C8B-B14F-4D97-AF65-F5344CB8AC3E}">
        <p14:creationId xmlns:p14="http://schemas.microsoft.com/office/powerpoint/2010/main" val="30949630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540CC-850A-7F43-82F8-674E3DEA832B}"/>
              </a:ext>
            </a:extLst>
          </p:cNvPr>
          <p:cNvSpPr>
            <a:spLocks noGrp="1"/>
          </p:cNvSpPr>
          <p:nvPr>
            <p:ph type="title"/>
          </p:nvPr>
        </p:nvSpPr>
        <p:spPr/>
        <p:txBody>
          <a:bodyPr/>
          <a:lstStyle/>
          <a:p>
            <a:r>
              <a:rPr lang="en-US" dirty="0"/>
              <a:t>Network Diagrams</a:t>
            </a:r>
          </a:p>
        </p:txBody>
      </p:sp>
      <p:sp>
        <p:nvSpPr>
          <p:cNvPr id="4" name="Slide Number Placeholder 3">
            <a:extLst>
              <a:ext uri="{FF2B5EF4-FFF2-40B4-BE49-F238E27FC236}">
                <a16:creationId xmlns:a16="http://schemas.microsoft.com/office/drawing/2014/main" id="{B2DDB716-4C90-8640-85DD-4752DC9791CC}"/>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18</a:t>
            </a:fld>
            <a:endParaRPr lang="en-GB"/>
          </a:p>
        </p:txBody>
      </p:sp>
      <p:sp>
        <p:nvSpPr>
          <p:cNvPr id="5" name="AutoShape 3">
            <a:extLst>
              <a:ext uri="{FF2B5EF4-FFF2-40B4-BE49-F238E27FC236}">
                <a16:creationId xmlns:a16="http://schemas.microsoft.com/office/drawing/2014/main" id="{E7019FEA-469F-924A-9405-DC50A2C9399A}"/>
              </a:ext>
            </a:extLst>
          </p:cNvPr>
          <p:cNvSpPr>
            <a:spLocks noChangeArrowheads="1"/>
          </p:cNvSpPr>
          <p:nvPr/>
        </p:nvSpPr>
        <p:spPr bwMode="auto">
          <a:xfrm>
            <a:off x="2081439" y="2595965"/>
            <a:ext cx="1079500" cy="727075"/>
          </a:xfrm>
          <a:prstGeom prst="flowChartPredefined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START</a:t>
            </a:r>
          </a:p>
        </p:txBody>
      </p:sp>
      <p:sp>
        <p:nvSpPr>
          <p:cNvPr id="6" name="AutoShape 4">
            <a:extLst>
              <a:ext uri="{FF2B5EF4-FFF2-40B4-BE49-F238E27FC236}">
                <a16:creationId xmlns:a16="http://schemas.microsoft.com/office/drawing/2014/main" id="{C6CA626B-942E-E44F-9CF3-C35BF8A159B3}"/>
              </a:ext>
            </a:extLst>
          </p:cNvPr>
          <p:cNvSpPr>
            <a:spLocks noChangeArrowheads="1"/>
          </p:cNvSpPr>
          <p:nvPr/>
        </p:nvSpPr>
        <p:spPr bwMode="auto">
          <a:xfrm>
            <a:off x="4129314" y="1495828"/>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1</a:t>
            </a:r>
            <a:br>
              <a:rPr lang="en-GB" altLang="en-US" sz="1400"/>
            </a:br>
            <a:r>
              <a:rPr lang="en-GB" altLang="en-US" sz="1400"/>
              <a:t>t</a:t>
            </a:r>
            <a:r>
              <a:rPr lang="en-GB" altLang="en-US" sz="1400" baseline="-25000"/>
              <a:t>1 </a:t>
            </a:r>
            <a:r>
              <a:rPr lang="en-GB" altLang="en-US" sz="1400"/>
              <a:t>= 5</a:t>
            </a:r>
          </a:p>
        </p:txBody>
      </p:sp>
      <p:sp>
        <p:nvSpPr>
          <p:cNvPr id="7" name="AutoShape 5">
            <a:extLst>
              <a:ext uri="{FF2B5EF4-FFF2-40B4-BE49-F238E27FC236}">
                <a16:creationId xmlns:a16="http://schemas.microsoft.com/office/drawing/2014/main" id="{A57F9F45-904D-9545-A115-8BACDAE7A6CC}"/>
              </a:ext>
            </a:extLst>
          </p:cNvPr>
          <p:cNvSpPr>
            <a:spLocks noChangeArrowheads="1"/>
          </p:cNvSpPr>
          <p:nvPr/>
        </p:nvSpPr>
        <p:spPr bwMode="auto">
          <a:xfrm>
            <a:off x="6567714" y="1487890"/>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2</a:t>
            </a:r>
            <a:br>
              <a:rPr lang="en-GB" altLang="en-US" sz="1400"/>
            </a:br>
            <a:r>
              <a:rPr lang="en-GB" altLang="en-US" sz="1400"/>
              <a:t>t</a:t>
            </a:r>
            <a:r>
              <a:rPr lang="en-GB" altLang="en-US" sz="1400" baseline="-25000"/>
              <a:t>2</a:t>
            </a:r>
            <a:r>
              <a:rPr lang="en-GB" altLang="en-US" sz="1400"/>
              <a:t> = 1</a:t>
            </a:r>
          </a:p>
        </p:txBody>
      </p:sp>
      <p:sp>
        <p:nvSpPr>
          <p:cNvPr id="8" name="AutoShape 12">
            <a:extLst>
              <a:ext uri="{FF2B5EF4-FFF2-40B4-BE49-F238E27FC236}">
                <a16:creationId xmlns:a16="http://schemas.microsoft.com/office/drawing/2014/main" id="{2A3FB10B-102B-394B-B5BC-43BDD5111B62}"/>
              </a:ext>
            </a:extLst>
          </p:cNvPr>
          <p:cNvSpPr>
            <a:spLocks noChangeArrowheads="1"/>
          </p:cNvSpPr>
          <p:nvPr/>
        </p:nvSpPr>
        <p:spPr bwMode="auto">
          <a:xfrm>
            <a:off x="7834539" y="3510365"/>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5</a:t>
            </a:r>
          </a:p>
          <a:p>
            <a:r>
              <a:rPr lang="en-GB" altLang="en-US" sz="1400"/>
              <a:t>t</a:t>
            </a:r>
            <a:r>
              <a:rPr lang="en-GB" altLang="en-US" sz="1400" baseline="-25000"/>
              <a:t>5</a:t>
            </a:r>
            <a:r>
              <a:rPr lang="en-GB" altLang="en-US" sz="1400"/>
              <a:t> = 2</a:t>
            </a:r>
          </a:p>
        </p:txBody>
      </p:sp>
      <p:sp>
        <p:nvSpPr>
          <p:cNvPr id="9" name="AutoShape 13">
            <a:extLst>
              <a:ext uri="{FF2B5EF4-FFF2-40B4-BE49-F238E27FC236}">
                <a16:creationId xmlns:a16="http://schemas.microsoft.com/office/drawing/2014/main" id="{4121C58F-8C3E-224A-9227-91807E964578}"/>
              </a:ext>
            </a:extLst>
          </p:cNvPr>
          <p:cNvSpPr>
            <a:spLocks noChangeArrowheads="1"/>
          </p:cNvSpPr>
          <p:nvPr/>
        </p:nvSpPr>
        <p:spPr bwMode="auto">
          <a:xfrm>
            <a:off x="9172802" y="2443565"/>
            <a:ext cx="1079500" cy="727075"/>
          </a:xfrm>
          <a:prstGeom prst="flowChartPredefined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END</a:t>
            </a:r>
          </a:p>
        </p:txBody>
      </p:sp>
      <p:sp>
        <p:nvSpPr>
          <p:cNvPr id="10" name="AutoShape 14">
            <a:extLst>
              <a:ext uri="{FF2B5EF4-FFF2-40B4-BE49-F238E27FC236}">
                <a16:creationId xmlns:a16="http://schemas.microsoft.com/office/drawing/2014/main" id="{68961999-63E7-E441-A57A-0A4B03D332C2}"/>
              </a:ext>
            </a:extLst>
          </p:cNvPr>
          <p:cNvSpPr>
            <a:spLocks noChangeArrowheads="1"/>
          </p:cNvSpPr>
          <p:nvPr/>
        </p:nvSpPr>
        <p:spPr bwMode="auto">
          <a:xfrm>
            <a:off x="3929289" y="3510365"/>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3</a:t>
            </a:r>
            <a:br>
              <a:rPr lang="en-GB" altLang="en-US" sz="1400"/>
            </a:br>
            <a:r>
              <a:rPr lang="en-GB" altLang="en-US" sz="1400"/>
              <a:t>t</a:t>
            </a:r>
            <a:r>
              <a:rPr lang="en-GB" altLang="en-US" sz="1400" baseline="-25000"/>
              <a:t>3</a:t>
            </a:r>
            <a:r>
              <a:rPr lang="en-GB" altLang="en-US" sz="1400"/>
              <a:t> = 1</a:t>
            </a:r>
          </a:p>
        </p:txBody>
      </p:sp>
      <p:sp>
        <p:nvSpPr>
          <p:cNvPr id="11" name="AutoShape 15">
            <a:extLst>
              <a:ext uri="{FF2B5EF4-FFF2-40B4-BE49-F238E27FC236}">
                <a16:creationId xmlns:a16="http://schemas.microsoft.com/office/drawing/2014/main" id="{20006353-F0E4-5045-9BD8-549CEB82B6BC}"/>
              </a:ext>
            </a:extLst>
          </p:cNvPr>
          <p:cNvSpPr>
            <a:spLocks noChangeArrowheads="1"/>
          </p:cNvSpPr>
          <p:nvPr/>
        </p:nvSpPr>
        <p:spPr bwMode="auto">
          <a:xfrm>
            <a:off x="5888264" y="3510365"/>
            <a:ext cx="1079500" cy="727075"/>
          </a:xfrm>
          <a:prstGeom prst="flowChartProcess">
            <a:avLst/>
          </a:prstGeom>
          <a:solidFill>
            <a:srgbClr val="FFFFFF"/>
          </a:solidFill>
          <a:ln w="25400">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Activity 4</a:t>
            </a:r>
            <a:br>
              <a:rPr lang="en-GB" altLang="en-US" sz="1400"/>
            </a:br>
            <a:r>
              <a:rPr lang="en-GB" altLang="en-US" sz="1400"/>
              <a:t>t</a:t>
            </a:r>
            <a:r>
              <a:rPr lang="en-GB" altLang="en-US" sz="1400" baseline="-25000"/>
              <a:t>4 </a:t>
            </a:r>
            <a:r>
              <a:rPr lang="en-GB" altLang="en-US" sz="1400"/>
              <a:t>= 3</a:t>
            </a:r>
          </a:p>
        </p:txBody>
      </p:sp>
      <p:cxnSp>
        <p:nvCxnSpPr>
          <p:cNvPr id="12" name="AutoShape 19">
            <a:extLst>
              <a:ext uri="{FF2B5EF4-FFF2-40B4-BE49-F238E27FC236}">
                <a16:creationId xmlns:a16="http://schemas.microsoft.com/office/drawing/2014/main" id="{FC338A97-D35C-3D44-A4DC-D983B686668C}"/>
              </a:ext>
            </a:extLst>
          </p:cNvPr>
          <p:cNvCxnSpPr>
            <a:cxnSpLocks noChangeShapeType="1"/>
            <a:stCxn id="6" idx="3"/>
            <a:endCxn id="7" idx="1"/>
          </p:cNvCxnSpPr>
          <p:nvPr/>
        </p:nvCxnSpPr>
        <p:spPr bwMode="auto">
          <a:xfrm flipV="1">
            <a:off x="5221514" y="1851428"/>
            <a:ext cx="1333500" cy="7937"/>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3" name="AutoShape 24">
            <a:extLst>
              <a:ext uri="{FF2B5EF4-FFF2-40B4-BE49-F238E27FC236}">
                <a16:creationId xmlns:a16="http://schemas.microsoft.com/office/drawing/2014/main" id="{252843C6-1DE3-8E47-AFE6-A723A85AB0F8}"/>
              </a:ext>
            </a:extLst>
          </p:cNvPr>
          <p:cNvCxnSpPr>
            <a:cxnSpLocks noChangeShapeType="1"/>
            <a:stCxn id="10" idx="3"/>
            <a:endCxn id="11" idx="1"/>
          </p:cNvCxnSpPr>
          <p:nvPr/>
        </p:nvCxnSpPr>
        <p:spPr bwMode="auto">
          <a:xfrm>
            <a:off x="5021490" y="3873902"/>
            <a:ext cx="8540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4" name="AutoShape 27">
            <a:extLst>
              <a:ext uri="{FF2B5EF4-FFF2-40B4-BE49-F238E27FC236}">
                <a16:creationId xmlns:a16="http://schemas.microsoft.com/office/drawing/2014/main" id="{F8ABB956-B47F-D944-B94A-451EC5F90F06}"/>
              </a:ext>
            </a:extLst>
          </p:cNvPr>
          <p:cNvCxnSpPr>
            <a:cxnSpLocks noChangeShapeType="1"/>
            <a:stCxn id="5" idx="2"/>
            <a:endCxn id="10" idx="1"/>
          </p:cNvCxnSpPr>
          <p:nvPr/>
        </p:nvCxnSpPr>
        <p:spPr bwMode="auto">
          <a:xfrm rot="16200000" flipH="1">
            <a:off x="2999808" y="2957121"/>
            <a:ext cx="538163" cy="1295400"/>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5" name="AutoShape 28">
            <a:extLst>
              <a:ext uri="{FF2B5EF4-FFF2-40B4-BE49-F238E27FC236}">
                <a16:creationId xmlns:a16="http://schemas.microsoft.com/office/drawing/2014/main" id="{7021F6AC-D2EC-0A43-A6FE-C540CE6F7293}"/>
              </a:ext>
            </a:extLst>
          </p:cNvPr>
          <p:cNvCxnSpPr>
            <a:cxnSpLocks noChangeShapeType="1"/>
            <a:stCxn id="11" idx="3"/>
            <a:endCxn id="8" idx="1"/>
          </p:cNvCxnSpPr>
          <p:nvPr/>
        </p:nvCxnSpPr>
        <p:spPr bwMode="auto">
          <a:xfrm>
            <a:off x="6980465" y="3873902"/>
            <a:ext cx="841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6" name="AutoShape 29">
            <a:extLst>
              <a:ext uri="{FF2B5EF4-FFF2-40B4-BE49-F238E27FC236}">
                <a16:creationId xmlns:a16="http://schemas.microsoft.com/office/drawing/2014/main" id="{BC04F5C0-A1EF-164E-99ED-EBE74735640C}"/>
              </a:ext>
            </a:extLst>
          </p:cNvPr>
          <p:cNvCxnSpPr>
            <a:cxnSpLocks noChangeShapeType="1"/>
            <a:stCxn id="6" idx="2"/>
            <a:endCxn id="8" idx="0"/>
          </p:cNvCxnSpPr>
          <p:nvPr/>
        </p:nvCxnSpPr>
        <p:spPr bwMode="auto">
          <a:xfrm rot="16200000" flipH="1">
            <a:off x="5890646" y="1014021"/>
            <a:ext cx="1262062" cy="3705225"/>
          </a:xfrm>
          <a:prstGeom prst="bentConnector3">
            <a:avLst>
              <a:gd name="adj1" fmla="val 49935"/>
            </a:avLst>
          </a:prstGeom>
          <a:noFill/>
          <a:ln w="38100">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7" name="AutoShape 49">
            <a:extLst>
              <a:ext uri="{FF2B5EF4-FFF2-40B4-BE49-F238E27FC236}">
                <a16:creationId xmlns:a16="http://schemas.microsoft.com/office/drawing/2014/main" id="{45C065A7-A91E-BD41-9DF9-1380421CF1C6}"/>
              </a:ext>
            </a:extLst>
          </p:cNvPr>
          <p:cNvCxnSpPr>
            <a:cxnSpLocks noChangeShapeType="1"/>
            <a:stCxn id="5" idx="0"/>
            <a:endCxn id="6" idx="1"/>
          </p:cNvCxnSpPr>
          <p:nvPr/>
        </p:nvCxnSpPr>
        <p:spPr bwMode="auto">
          <a:xfrm rot="16200000">
            <a:off x="3006952" y="1473602"/>
            <a:ext cx="723900" cy="1495425"/>
          </a:xfrm>
          <a:prstGeom prst="bentConnector2">
            <a:avLst/>
          </a:prstGeom>
          <a:noFill/>
          <a:ln w="38100">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8" name="AutoShape 50">
            <a:extLst>
              <a:ext uri="{FF2B5EF4-FFF2-40B4-BE49-F238E27FC236}">
                <a16:creationId xmlns:a16="http://schemas.microsoft.com/office/drawing/2014/main" id="{0B00271E-9BD1-AA4D-9D0D-8A632E6CDEE3}"/>
              </a:ext>
            </a:extLst>
          </p:cNvPr>
          <p:cNvCxnSpPr>
            <a:cxnSpLocks noChangeShapeType="1"/>
            <a:stCxn id="7" idx="3"/>
            <a:endCxn id="9" idx="0"/>
          </p:cNvCxnSpPr>
          <p:nvPr/>
        </p:nvCxnSpPr>
        <p:spPr bwMode="auto">
          <a:xfrm>
            <a:off x="7659914" y="1851428"/>
            <a:ext cx="2052638" cy="579437"/>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19" name="AutoShape 51">
            <a:extLst>
              <a:ext uri="{FF2B5EF4-FFF2-40B4-BE49-F238E27FC236}">
                <a16:creationId xmlns:a16="http://schemas.microsoft.com/office/drawing/2014/main" id="{36A3EA58-D066-594F-812B-18E4E9755755}"/>
              </a:ext>
            </a:extLst>
          </p:cNvPr>
          <p:cNvCxnSpPr>
            <a:cxnSpLocks noChangeShapeType="1"/>
            <a:stCxn id="8" idx="3"/>
            <a:endCxn id="9" idx="2"/>
          </p:cNvCxnSpPr>
          <p:nvPr/>
        </p:nvCxnSpPr>
        <p:spPr bwMode="auto">
          <a:xfrm flipV="1">
            <a:off x="8926740" y="3183340"/>
            <a:ext cx="785813" cy="690563"/>
          </a:xfrm>
          <a:prstGeom prst="bentConnector2">
            <a:avLst/>
          </a:prstGeom>
          <a:noFill/>
          <a:ln w="38100">
            <a:solidFill>
              <a:schemeClr val="tx1"/>
            </a:solidFill>
            <a:miter lim="800000"/>
            <a:headEnd/>
            <a:tailEnd type="arrow" w="sm" len="sm"/>
          </a:ln>
          <a:extLst>
            <a:ext uri="{909E8E84-426E-40DD-AFC4-6F175D3DCCD1}">
              <a14:hiddenFill xmlns:a14="http://schemas.microsoft.com/office/drawing/2010/main">
                <a:noFill/>
              </a14:hiddenFill>
            </a:ext>
          </a:extLst>
        </p:spPr>
      </p:cxnSp>
      <p:sp>
        <p:nvSpPr>
          <p:cNvPr id="20" name="Text Box 52">
            <a:extLst>
              <a:ext uri="{FF2B5EF4-FFF2-40B4-BE49-F238E27FC236}">
                <a16:creationId xmlns:a16="http://schemas.microsoft.com/office/drawing/2014/main" id="{06DBAA7E-86D4-9B4B-A952-0CA100480AC5}"/>
              </a:ext>
            </a:extLst>
          </p:cNvPr>
          <p:cNvSpPr txBox="1">
            <a:spLocks noChangeArrowheads="1"/>
          </p:cNvSpPr>
          <p:nvPr/>
        </p:nvSpPr>
        <p:spPr bwMode="auto">
          <a:xfrm>
            <a:off x="1936977" y="4561290"/>
            <a:ext cx="8496300" cy="779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lgn="l">
              <a:spcBef>
                <a:spcPct val="50000"/>
              </a:spcBef>
            </a:pPr>
            <a:r>
              <a:rPr lang="en-GB" altLang="en-US" sz="1800">
                <a:latin typeface="Times New Roman" panose="02020603050405020304" pitchFamily="18" charset="0"/>
              </a:rPr>
              <a:t>All inputs to an activity box must have been completed before it can begin.</a:t>
            </a:r>
          </a:p>
          <a:p>
            <a:pPr algn="l">
              <a:spcBef>
                <a:spcPct val="50000"/>
              </a:spcBef>
            </a:pPr>
            <a:r>
              <a:rPr lang="en-GB" altLang="en-US" sz="1800">
                <a:latin typeface="Times New Roman" panose="02020603050405020304" pitchFamily="18" charset="0"/>
              </a:rPr>
              <a:t>E.g. Activity 1 and 4 must be completed before 5 can commence. Total minimum time is 7</a:t>
            </a:r>
          </a:p>
        </p:txBody>
      </p:sp>
    </p:spTree>
    <p:extLst>
      <p:ext uri="{BB962C8B-B14F-4D97-AF65-F5344CB8AC3E}">
        <p14:creationId xmlns:p14="http://schemas.microsoft.com/office/powerpoint/2010/main" val="20886836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00859-6158-A943-845E-A35EE1D6459F}"/>
              </a:ext>
            </a:extLst>
          </p:cNvPr>
          <p:cNvSpPr>
            <a:spLocks noGrp="1"/>
          </p:cNvSpPr>
          <p:nvPr>
            <p:ph type="title"/>
          </p:nvPr>
        </p:nvSpPr>
        <p:spPr/>
        <p:txBody>
          <a:bodyPr/>
          <a:lstStyle/>
          <a:p>
            <a:r>
              <a:rPr lang="en-US" dirty="0"/>
              <a:t>Critical Path Analysis</a:t>
            </a:r>
          </a:p>
        </p:txBody>
      </p:sp>
      <p:sp>
        <p:nvSpPr>
          <p:cNvPr id="3" name="Content Placeholder 2">
            <a:extLst>
              <a:ext uri="{FF2B5EF4-FFF2-40B4-BE49-F238E27FC236}">
                <a16:creationId xmlns:a16="http://schemas.microsoft.com/office/drawing/2014/main" id="{200DFA0B-6A9E-6843-AE61-77A35BB23418}"/>
              </a:ext>
            </a:extLst>
          </p:cNvPr>
          <p:cNvSpPr>
            <a:spLocks noGrp="1"/>
          </p:cNvSpPr>
          <p:nvPr>
            <p:ph idx="1"/>
          </p:nvPr>
        </p:nvSpPr>
        <p:spPr>
          <a:xfrm>
            <a:off x="623783" y="1359894"/>
            <a:ext cx="10972800" cy="937080"/>
          </a:xfrm>
        </p:spPr>
        <p:txBody>
          <a:bodyPr>
            <a:normAutofit/>
          </a:bodyPr>
          <a:lstStyle/>
          <a:p>
            <a:pPr marL="0" indent="0">
              <a:buNone/>
            </a:pPr>
            <a:r>
              <a:rPr lang="en-GB" altLang="en-US" sz="2000" b="1" dirty="0">
                <a:latin typeface="Arial" panose="020B0604020202020204" pitchFamily="34" charset="0"/>
              </a:rPr>
              <a:t>Critical Path</a:t>
            </a:r>
            <a:r>
              <a:rPr lang="en-GB" altLang="en-US" sz="2000" dirty="0">
                <a:latin typeface="Arial" panose="020B0604020202020204" pitchFamily="34" charset="0"/>
              </a:rPr>
              <a:t> – a sequence of activities in your project that takes the </a:t>
            </a:r>
            <a:r>
              <a:rPr lang="en-GB" altLang="en-US" sz="2000" dirty="0">
                <a:solidFill>
                  <a:srgbClr val="00B050"/>
                </a:solidFill>
                <a:latin typeface="Arial" panose="020B0604020202020204" pitchFamily="34" charset="0"/>
              </a:rPr>
              <a:t>longest</a:t>
            </a:r>
            <a:r>
              <a:rPr lang="en-GB" altLang="en-US" sz="2000" dirty="0">
                <a:latin typeface="Arial" panose="020B0604020202020204" pitchFamily="34" charset="0"/>
              </a:rPr>
              <a:t> time to complete.</a:t>
            </a:r>
          </a:p>
          <a:p>
            <a:endParaRPr lang="en-US" dirty="0"/>
          </a:p>
        </p:txBody>
      </p:sp>
      <p:sp>
        <p:nvSpPr>
          <p:cNvPr id="4" name="Slide Number Placeholder 3">
            <a:extLst>
              <a:ext uri="{FF2B5EF4-FFF2-40B4-BE49-F238E27FC236}">
                <a16:creationId xmlns:a16="http://schemas.microsoft.com/office/drawing/2014/main" id="{3DCC797A-A629-194D-9C6C-5DF356FABE97}"/>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19</a:t>
            </a:fld>
            <a:endParaRPr lang="en-GB"/>
          </a:p>
        </p:txBody>
      </p:sp>
      <p:sp>
        <p:nvSpPr>
          <p:cNvPr id="5" name="AutoShape 3">
            <a:extLst>
              <a:ext uri="{FF2B5EF4-FFF2-40B4-BE49-F238E27FC236}">
                <a16:creationId xmlns:a16="http://schemas.microsoft.com/office/drawing/2014/main" id="{F0144A30-A2EC-B043-8111-46B131BBC1EF}"/>
              </a:ext>
            </a:extLst>
          </p:cNvPr>
          <p:cNvSpPr>
            <a:spLocks noChangeArrowheads="1"/>
          </p:cNvSpPr>
          <p:nvPr/>
        </p:nvSpPr>
        <p:spPr bwMode="auto">
          <a:xfrm>
            <a:off x="1623908" y="3710702"/>
            <a:ext cx="1079500" cy="727075"/>
          </a:xfrm>
          <a:prstGeom prst="flowChartPredefined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START</a:t>
            </a:r>
          </a:p>
          <a:p>
            <a:pPr algn="ctr" eaLnBrk="0" fontAlgn="base" hangingPunct="0">
              <a:spcBef>
                <a:spcPct val="0"/>
              </a:spcBef>
              <a:spcAft>
                <a:spcPct val="0"/>
              </a:spcAft>
            </a:pPr>
            <a:r>
              <a:rPr lang="en-GB" altLang="en-US" sz="1400">
                <a:solidFill>
                  <a:srgbClr val="000000"/>
                </a:solidFill>
              </a:rPr>
              <a:t>T=0</a:t>
            </a:r>
          </a:p>
        </p:txBody>
      </p:sp>
      <p:cxnSp>
        <p:nvCxnSpPr>
          <p:cNvPr id="6" name="AutoShape 12">
            <a:extLst>
              <a:ext uri="{FF2B5EF4-FFF2-40B4-BE49-F238E27FC236}">
                <a16:creationId xmlns:a16="http://schemas.microsoft.com/office/drawing/2014/main" id="{8917EA96-96B9-EE48-9497-E7300A1DFAD7}"/>
              </a:ext>
            </a:extLst>
          </p:cNvPr>
          <p:cNvCxnSpPr>
            <a:cxnSpLocks noChangeShapeType="1"/>
          </p:cNvCxnSpPr>
          <p:nvPr/>
        </p:nvCxnSpPr>
        <p:spPr bwMode="auto">
          <a:xfrm rot="16200000" flipH="1">
            <a:off x="2542277" y="4071858"/>
            <a:ext cx="538163" cy="1295400"/>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7" name="AutoShape 15">
            <a:extLst>
              <a:ext uri="{FF2B5EF4-FFF2-40B4-BE49-F238E27FC236}">
                <a16:creationId xmlns:a16="http://schemas.microsoft.com/office/drawing/2014/main" id="{309A853C-85F6-5545-973E-4A78801A2476}"/>
              </a:ext>
            </a:extLst>
          </p:cNvPr>
          <p:cNvCxnSpPr>
            <a:cxnSpLocks noChangeShapeType="1"/>
          </p:cNvCxnSpPr>
          <p:nvPr/>
        </p:nvCxnSpPr>
        <p:spPr bwMode="auto">
          <a:xfrm rot="16200000">
            <a:off x="2549421" y="2588339"/>
            <a:ext cx="723900" cy="1495425"/>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sp>
        <p:nvSpPr>
          <p:cNvPr id="8" name="AutoShape 4">
            <a:extLst>
              <a:ext uri="{FF2B5EF4-FFF2-40B4-BE49-F238E27FC236}">
                <a16:creationId xmlns:a16="http://schemas.microsoft.com/office/drawing/2014/main" id="{F0804BAD-FF5C-2947-9B8F-6420EC600C96}"/>
              </a:ext>
            </a:extLst>
          </p:cNvPr>
          <p:cNvSpPr>
            <a:spLocks noChangeArrowheads="1"/>
          </p:cNvSpPr>
          <p:nvPr/>
        </p:nvSpPr>
        <p:spPr bwMode="auto">
          <a:xfrm>
            <a:off x="3671783" y="2610565"/>
            <a:ext cx="1079500" cy="727075"/>
          </a:xfrm>
          <a:prstGeom prst="flowChart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Activity 1</a:t>
            </a:r>
            <a:br>
              <a:rPr lang="en-GB" altLang="en-US" sz="1400">
                <a:solidFill>
                  <a:srgbClr val="000000"/>
                </a:solidFill>
              </a:rPr>
            </a:br>
            <a:r>
              <a:rPr lang="en-GB" altLang="en-US" sz="1400">
                <a:solidFill>
                  <a:srgbClr val="000000"/>
                </a:solidFill>
              </a:rPr>
              <a:t>T</a:t>
            </a:r>
            <a:r>
              <a:rPr lang="en-GB" altLang="en-US" sz="1400" baseline="-25000">
                <a:solidFill>
                  <a:srgbClr val="000000"/>
                </a:solidFill>
              </a:rPr>
              <a:t> </a:t>
            </a:r>
            <a:r>
              <a:rPr lang="en-GB" altLang="en-US" sz="1400">
                <a:solidFill>
                  <a:srgbClr val="000000"/>
                </a:solidFill>
              </a:rPr>
              <a:t>= 5</a:t>
            </a:r>
          </a:p>
        </p:txBody>
      </p:sp>
      <p:cxnSp>
        <p:nvCxnSpPr>
          <p:cNvPr id="9" name="AutoShape 14">
            <a:extLst>
              <a:ext uri="{FF2B5EF4-FFF2-40B4-BE49-F238E27FC236}">
                <a16:creationId xmlns:a16="http://schemas.microsoft.com/office/drawing/2014/main" id="{C5AE5C4B-6333-9844-AFA9-E49BD0C97DF4}"/>
              </a:ext>
            </a:extLst>
          </p:cNvPr>
          <p:cNvCxnSpPr>
            <a:cxnSpLocks noChangeShapeType="1"/>
          </p:cNvCxnSpPr>
          <p:nvPr/>
        </p:nvCxnSpPr>
        <p:spPr bwMode="auto">
          <a:xfrm rot="16200000" flipH="1">
            <a:off x="5433115" y="2128758"/>
            <a:ext cx="1262062" cy="3705225"/>
          </a:xfrm>
          <a:prstGeom prst="bentConnector3">
            <a:avLst>
              <a:gd name="adj1" fmla="val 49935"/>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10" name="AutoShape 10">
            <a:extLst>
              <a:ext uri="{FF2B5EF4-FFF2-40B4-BE49-F238E27FC236}">
                <a16:creationId xmlns:a16="http://schemas.microsoft.com/office/drawing/2014/main" id="{35E62088-7A16-914E-8CEA-3BDD0C95BDA7}"/>
              </a:ext>
            </a:extLst>
          </p:cNvPr>
          <p:cNvCxnSpPr>
            <a:cxnSpLocks noChangeShapeType="1"/>
          </p:cNvCxnSpPr>
          <p:nvPr/>
        </p:nvCxnSpPr>
        <p:spPr bwMode="auto">
          <a:xfrm flipV="1">
            <a:off x="4763983" y="2966165"/>
            <a:ext cx="1333500" cy="7937"/>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1" name="AutoShape 15">
            <a:extLst>
              <a:ext uri="{FF2B5EF4-FFF2-40B4-BE49-F238E27FC236}">
                <a16:creationId xmlns:a16="http://schemas.microsoft.com/office/drawing/2014/main" id="{F7FCE5A9-34CB-A449-A32B-CF96F49632FF}"/>
              </a:ext>
            </a:extLst>
          </p:cNvPr>
          <p:cNvCxnSpPr>
            <a:cxnSpLocks noChangeShapeType="1"/>
          </p:cNvCxnSpPr>
          <p:nvPr/>
        </p:nvCxnSpPr>
        <p:spPr bwMode="auto">
          <a:xfrm rot="16200000">
            <a:off x="2549421" y="2588339"/>
            <a:ext cx="723900" cy="1495425"/>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sp>
        <p:nvSpPr>
          <p:cNvPr id="12" name="AutoShape 5">
            <a:extLst>
              <a:ext uri="{FF2B5EF4-FFF2-40B4-BE49-F238E27FC236}">
                <a16:creationId xmlns:a16="http://schemas.microsoft.com/office/drawing/2014/main" id="{88F17137-065A-D942-8CE2-C8620F174BCC}"/>
              </a:ext>
            </a:extLst>
          </p:cNvPr>
          <p:cNvSpPr>
            <a:spLocks noChangeArrowheads="1"/>
          </p:cNvSpPr>
          <p:nvPr/>
        </p:nvSpPr>
        <p:spPr bwMode="auto">
          <a:xfrm>
            <a:off x="6110183" y="2602627"/>
            <a:ext cx="1079500" cy="727075"/>
          </a:xfrm>
          <a:prstGeom prst="flowChart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Activity 2</a:t>
            </a:r>
            <a:br>
              <a:rPr lang="en-GB" altLang="en-US" sz="1400">
                <a:solidFill>
                  <a:srgbClr val="000000"/>
                </a:solidFill>
              </a:rPr>
            </a:br>
            <a:r>
              <a:rPr lang="en-GB" altLang="en-US" sz="1400">
                <a:solidFill>
                  <a:srgbClr val="000000"/>
                </a:solidFill>
              </a:rPr>
              <a:t>T = 1</a:t>
            </a:r>
          </a:p>
        </p:txBody>
      </p:sp>
      <p:cxnSp>
        <p:nvCxnSpPr>
          <p:cNvPr id="13" name="AutoShape 10">
            <a:extLst>
              <a:ext uri="{FF2B5EF4-FFF2-40B4-BE49-F238E27FC236}">
                <a16:creationId xmlns:a16="http://schemas.microsoft.com/office/drawing/2014/main" id="{71D32898-FC56-B54F-8EE2-385034F3E986}"/>
              </a:ext>
            </a:extLst>
          </p:cNvPr>
          <p:cNvCxnSpPr>
            <a:cxnSpLocks noChangeShapeType="1"/>
          </p:cNvCxnSpPr>
          <p:nvPr/>
        </p:nvCxnSpPr>
        <p:spPr bwMode="auto">
          <a:xfrm flipV="1">
            <a:off x="4763983" y="2966165"/>
            <a:ext cx="1333500" cy="7937"/>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4" name="AutoShape 16">
            <a:extLst>
              <a:ext uri="{FF2B5EF4-FFF2-40B4-BE49-F238E27FC236}">
                <a16:creationId xmlns:a16="http://schemas.microsoft.com/office/drawing/2014/main" id="{53903B95-E4E1-CF4E-B005-F77A03E8FB36}"/>
              </a:ext>
            </a:extLst>
          </p:cNvPr>
          <p:cNvCxnSpPr>
            <a:cxnSpLocks noChangeShapeType="1"/>
          </p:cNvCxnSpPr>
          <p:nvPr/>
        </p:nvCxnSpPr>
        <p:spPr bwMode="auto">
          <a:xfrm>
            <a:off x="7202383" y="2966165"/>
            <a:ext cx="2052638" cy="579437"/>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sp>
        <p:nvSpPr>
          <p:cNvPr id="15" name="AutoShape 6">
            <a:extLst>
              <a:ext uri="{FF2B5EF4-FFF2-40B4-BE49-F238E27FC236}">
                <a16:creationId xmlns:a16="http://schemas.microsoft.com/office/drawing/2014/main" id="{743D8DBF-C8CD-8D4F-8E3F-C96CB20AB56C}"/>
              </a:ext>
            </a:extLst>
          </p:cNvPr>
          <p:cNvSpPr>
            <a:spLocks noChangeArrowheads="1"/>
          </p:cNvSpPr>
          <p:nvPr/>
        </p:nvSpPr>
        <p:spPr bwMode="auto">
          <a:xfrm>
            <a:off x="7377008" y="4625102"/>
            <a:ext cx="1079500" cy="727075"/>
          </a:xfrm>
          <a:prstGeom prst="flowChart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dirty="0">
                <a:solidFill>
                  <a:srgbClr val="000000"/>
                </a:solidFill>
              </a:rPr>
              <a:t>Activity 5</a:t>
            </a:r>
          </a:p>
          <a:p>
            <a:pPr algn="ctr" eaLnBrk="0" fontAlgn="base" hangingPunct="0">
              <a:spcBef>
                <a:spcPct val="0"/>
              </a:spcBef>
              <a:spcAft>
                <a:spcPct val="0"/>
              </a:spcAft>
            </a:pPr>
            <a:r>
              <a:rPr lang="en-GB" altLang="en-US" sz="1400" dirty="0">
                <a:solidFill>
                  <a:srgbClr val="000000"/>
                </a:solidFill>
              </a:rPr>
              <a:t>T = 2</a:t>
            </a:r>
          </a:p>
        </p:txBody>
      </p:sp>
      <p:cxnSp>
        <p:nvCxnSpPr>
          <p:cNvPr id="16" name="AutoShape 14">
            <a:extLst>
              <a:ext uri="{FF2B5EF4-FFF2-40B4-BE49-F238E27FC236}">
                <a16:creationId xmlns:a16="http://schemas.microsoft.com/office/drawing/2014/main" id="{8BB5F62F-C9CE-334C-91B4-BCA2F4423657}"/>
              </a:ext>
            </a:extLst>
          </p:cNvPr>
          <p:cNvCxnSpPr>
            <a:cxnSpLocks noChangeShapeType="1"/>
          </p:cNvCxnSpPr>
          <p:nvPr/>
        </p:nvCxnSpPr>
        <p:spPr bwMode="auto">
          <a:xfrm rot="16200000" flipH="1">
            <a:off x="5433115" y="2128758"/>
            <a:ext cx="1262062" cy="3705225"/>
          </a:xfrm>
          <a:prstGeom prst="bentConnector3">
            <a:avLst>
              <a:gd name="adj1" fmla="val 49935"/>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17" name="AutoShape 13">
            <a:extLst>
              <a:ext uri="{FF2B5EF4-FFF2-40B4-BE49-F238E27FC236}">
                <a16:creationId xmlns:a16="http://schemas.microsoft.com/office/drawing/2014/main" id="{70DDA849-8996-F041-9199-04D7E4B27D5D}"/>
              </a:ext>
            </a:extLst>
          </p:cNvPr>
          <p:cNvCxnSpPr>
            <a:cxnSpLocks noChangeShapeType="1"/>
          </p:cNvCxnSpPr>
          <p:nvPr/>
        </p:nvCxnSpPr>
        <p:spPr bwMode="auto">
          <a:xfrm>
            <a:off x="6522934" y="4988639"/>
            <a:ext cx="841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18" name="AutoShape 17">
            <a:extLst>
              <a:ext uri="{FF2B5EF4-FFF2-40B4-BE49-F238E27FC236}">
                <a16:creationId xmlns:a16="http://schemas.microsoft.com/office/drawing/2014/main" id="{A15C4C69-6CCE-C643-B625-022A6B3D0CCD}"/>
              </a:ext>
            </a:extLst>
          </p:cNvPr>
          <p:cNvCxnSpPr>
            <a:cxnSpLocks noChangeShapeType="1"/>
          </p:cNvCxnSpPr>
          <p:nvPr/>
        </p:nvCxnSpPr>
        <p:spPr bwMode="auto">
          <a:xfrm flipV="1">
            <a:off x="8469209" y="4298077"/>
            <a:ext cx="785813" cy="690563"/>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sp>
        <p:nvSpPr>
          <p:cNvPr id="19" name="AutoShape 7">
            <a:extLst>
              <a:ext uri="{FF2B5EF4-FFF2-40B4-BE49-F238E27FC236}">
                <a16:creationId xmlns:a16="http://schemas.microsoft.com/office/drawing/2014/main" id="{EB20D8FC-24D7-244B-A1D3-939C40CDCD47}"/>
              </a:ext>
            </a:extLst>
          </p:cNvPr>
          <p:cNvSpPr>
            <a:spLocks noChangeArrowheads="1"/>
          </p:cNvSpPr>
          <p:nvPr/>
        </p:nvSpPr>
        <p:spPr bwMode="auto">
          <a:xfrm>
            <a:off x="8715271" y="3558302"/>
            <a:ext cx="1079500" cy="727075"/>
          </a:xfrm>
          <a:prstGeom prst="flowChartPredefined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END</a:t>
            </a:r>
          </a:p>
          <a:p>
            <a:pPr algn="ctr" eaLnBrk="0" fontAlgn="base" hangingPunct="0">
              <a:spcBef>
                <a:spcPct val="0"/>
              </a:spcBef>
              <a:spcAft>
                <a:spcPct val="0"/>
              </a:spcAft>
            </a:pPr>
            <a:r>
              <a:rPr lang="en-GB" altLang="en-US" sz="1400">
                <a:solidFill>
                  <a:srgbClr val="000000"/>
                </a:solidFill>
              </a:rPr>
              <a:t>T=7</a:t>
            </a:r>
          </a:p>
        </p:txBody>
      </p:sp>
      <p:cxnSp>
        <p:nvCxnSpPr>
          <p:cNvPr id="20" name="AutoShape 16">
            <a:extLst>
              <a:ext uri="{FF2B5EF4-FFF2-40B4-BE49-F238E27FC236}">
                <a16:creationId xmlns:a16="http://schemas.microsoft.com/office/drawing/2014/main" id="{FD05732D-D217-F742-A1D1-28D077BE553A}"/>
              </a:ext>
            </a:extLst>
          </p:cNvPr>
          <p:cNvCxnSpPr>
            <a:cxnSpLocks noChangeShapeType="1"/>
          </p:cNvCxnSpPr>
          <p:nvPr/>
        </p:nvCxnSpPr>
        <p:spPr bwMode="auto">
          <a:xfrm>
            <a:off x="7202383" y="2966165"/>
            <a:ext cx="2052638" cy="579437"/>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21" name="AutoShape 17">
            <a:extLst>
              <a:ext uri="{FF2B5EF4-FFF2-40B4-BE49-F238E27FC236}">
                <a16:creationId xmlns:a16="http://schemas.microsoft.com/office/drawing/2014/main" id="{253594DA-5086-D94F-AC1F-182762A44835}"/>
              </a:ext>
            </a:extLst>
          </p:cNvPr>
          <p:cNvCxnSpPr>
            <a:cxnSpLocks noChangeShapeType="1"/>
          </p:cNvCxnSpPr>
          <p:nvPr/>
        </p:nvCxnSpPr>
        <p:spPr bwMode="auto">
          <a:xfrm flipV="1">
            <a:off x="8469209" y="4298077"/>
            <a:ext cx="785813" cy="690563"/>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sp>
        <p:nvSpPr>
          <p:cNvPr id="22" name="AutoShape 8">
            <a:extLst>
              <a:ext uri="{FF2B5EF4-FFF2-40B4-BE49-F238E27FC236}">
                <a16:creationId xmlns:a16="http://schemas.microsoft.com/office/drawing/2014/main" id="{7F196FAC-E1F7-2E4F-9D4D-F97333A8D246}"/>
              </a:ext>
            </a:extLst>
          </p:cNvPr>
          <p:cNvSpPr>
            <a:spLocks noChangeArrowheads="1"/>
          </p:cNvSpPr>
          <p:nvPr/>
        </p:nvSpPr>
        <p:spPr bwMode="auto">
          <a:xfrm>
            <a:off x="3471758" y="4625102"/>
            <a:ext cx="1079500" cy="727075"/>
          </a:xfrm>
          <a:prstGeom prst="flowChart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Activity 3</a:t>
            </a:r>
            <a:br>
              <a:rPr lang="en-GB" altLang="en-US" sz="1400">
                <a:solidFill>
                  <a:srgbClr val="000000"/>
                </a:solidFill>
              </a:rPr>
            </a:br>
            <a:r>
              <a:rPr lang="en-GB" altLang="en-US" sz="1400">
                <a:solidFill>
                  <a:srgbClr val="000000"/>
                </a:solidFill>
              </a:rPr>
              <a:t>T = 1</a:t>
            </a:r>
          </a:p>
        </p:txBody>
      </p:sp>
      <p:cxnSp>
        <p:nvCxnSpPr>
          <p:cNvPr id="23" name="AutoShape 11">
            <a:extLst>
              <a:ext uri="{FF2B5EF4-FFF2-40B4-BE49-F238E27FC236}">
                <a16:creationId xmlns:a16="http://schemas.microsoft.com/office/drawing/2014/main" id="{ED286323-3BE4-D34D-BBD7-5B614BD18C34}"/>
              </a:ext>
            </a:extLst>
          </p:cNvPr>
          <p:cNvCxnSpPr>
            <a:cxnSpLocks noChangeShapeType="1"/>
          </p:cNvCxnSpPr>
          <p:nvPr/>
        </p:nvCxnSpPr>
        <p:spPr bwMode="auto">
          <a:xfrm>
            <a:off x="4563959" y="4988639"/>
            <a:ext cx="8540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4" name="AutoShape 12">
            <a:extLst>
              <a:ext uri="{FF2B5EF4-FFF2-40B4-BE49-F238E27FC236}">
                <a16:creationId xmlns:a16="http://schemas.microsoft.com/office/drawing/2014/main" id="{E7326197-52D3-764E-8D13-4793B75F2093}"/>
              </a:ext>
            </a:extLst>
          </p:cNvPr>
          <p:cNvCxnSpPr>
            <a:cxnSpLocks noChangeShapeType="1"/>
          </p:cNvCxnSpPr>
          <p:nvPr/>
        </p:nvCxnSpPr>
        <p:spPr bwMode="auto">
          <a:xfrm rot="16200000" flipH="1">
            <a:off x="2542277" y="4071858"/>
            <a:ext cx="538163" cy="1295400"/>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sp>
        <p:nvSpPr>
          <p:cNvPr id="25" name="AutoShape 9">
            <a:extLst>
              <a:ext uri="{FF2B5EF4-FFF2-40B4-BE49-F238E27FC236}">
                <a16:creationId xmlns:a16="http://schemas.microsoft.com/office/drawing/2014/main" id="{647E65AB-8805-E34C-ABAB-2BFD89E8E7B9}"/>
              </a:ext>
            </a:extLst>
          </p:cNvPr>
          <p:cNvSpPr>
            <a:spLocks noChangeArrowheads="1"/>
          </p:cNvSpPr>
          <p:nvPr/>
        </p:nvSpPr>
        <p:spPr bwMode="auto">
          <a:xfrm>
            <a:off x="5430733" y="4625102"/>
            <a:ext cx="1079500" cy="727075"/>
          </a:xfrm>
          <a:prstGeom prst="flowChartProcess">
            <a:avLst/>
          </a:prstGeom>
          <a:solidFill>
            <a:srgbClr val="FFFFFF"/>
          </a:solidFill>
          <a:ln w="25400">
            <a:solidFill>
              <a:schemeClr val="tx1"/>
            </a:solidFill>
            <a:miter lim="800000"/>
            <a:headEnd/>
            <a:tailEnd/>
          </a:ln>
        </p:spPr>
        <p:style>
          <a:lnRef idx="0">
            <a:scrgbClr r="0" g="0" b="0"/>
          </a:lnRef>
          <a:fillRef idx="0">
            <a:scrgbClr r="0" g="0" b="0"/>
          </a:fillRef>
          <a:effectRef idx="0">
            <a:scrgbClr r="0" g="0" b="0"/>
          </a:effectRef>
          <a:fontRef idx="major"/>
        </p:style>
        <p:txBody>
          <a:bodyPr wrap="none" anchor="ct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algn="ctr" eaLnBrk="0" fontAlgn="base" hangingPunct="0">
              <a:spcBef>
                <a:spcPct val="0"/>
              </a:spcBef>
              <a:spcAft>
                <a:spcPct val="0"/>
              </a:spcAft>
            </a:pPr>
            <a:r>
              <a:rPr lang="en-GB" altLang="en-US" sz="1400">
                <a:solidFill>
                  <a:srgbClr val="000000"/>
                </a:solidFill>
              </a:rPr>
              <a:t>Activity 4</a:t>
            </a:r>
            <a:br>
              <a:rPr lang="en-GB" altLang="en-US" sz="1400">
                <a:solidFill>
                  <a:srgbClr val="000000"/>
                </a:solidFill>
              </a:rPr>
            </a:br>
            <a:r>
              <a:rPr lang="en-GB" altLang="en-US" sz="1400">
                <a:solidFill>
                  <a:srgbClr val="000000"/>
                </a:solidFill>
              </a:rPr>
              <a:t>T</a:t>
            </a:r>
            <a:r>
              <a:rPr lang="en-GB" altLang="en-US" sz="1400" baseline="-25000">
                <a:solidFill>
                  <a:srgbClr val="000000"/>
                </a:solidFill>
              </a:rPr>
              <a:t> </a:t>
            </a:r>
            <a:r>
              <a:rPr lang="en-GB" altLang="en-US" sz="1400">
                <a:solidFill>
                  <a:srgbClr val="000000"/>
                </a:solidFill>
              </a:rPr>
              <a:t>= 3</a:t>
            </a:r>
          </a:p>
        </p:txBody>
      </p:sp>
      <p:cxnSp>
        <p:nvCxnSpPr>
          <p:cNvPr id="26" name="AutoShape 13">
            <a:extLst>
              <a:ext uri="{FF2B5EF4-FFF2-40B4-BE49-F238E27FC236}">
                <a16:creationId xmlns:a16="http://schemas.microsoft.com/office/drawing/2014/main" id="{16D6117A-451C-C947-8C6A-6BC76BBBA703}"/>
              </a:ext>
            </a:extLst>
          </p:cNvPr>
          <p:cNvCxnSpPr>
            <a:cxnSpLocks noChangeShapeType="1"/>
          </p:cNvCxnSpPr>
          <p:nvPr/>
        </p:nvCxnSpPr>
        <p:spPr bwMode="auto">
          <a:xfrm>
            <a:off x="6522934" y="4988639"/>
            <a:ext cx="841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7" name="AutoShape 11">
            <a:extLst>
              <a:ext uri="{FF2B5EF4-FFF2-40B4-BE49-F238E27FC236}">
                <a16:creationId xmlns:a16="http://schemas.microsoft.com/office/drawing/2014/main" id="{6680618E-0446-F944-8F58-AC6A119CAA9D}"/>
              </a:ext>
            </a:extLst>
          </p:cNvPr>
          <p:cNvCxnSpPr>
            <a:cxnSpLocks noChangeShapeType="1"/>
          </p:cNvCxnSpPr>
          <p:nvPr/>
        </p:nvCxnSpPr>
        <p:spPr bwMode="auto">
          <a:xfrm>
            <a:off x="4563959" y="4988639"/>
            <a:ext cx="8540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8" name="AutoShape 10">
            <a:extLst>
              <a:ext uri="{FF2B5EF4-FFF2-40B4-BE49-F238E27FC236}">
                <a16:creationId xmlns:a16="http://schemas.microsoft.com/office/drawing/2014/main" id="{DC88CEAF-7CD0-2344-87A6-ECBEFA2198C8}"/>
              </a:ext>
            </a:extLst>
          </p:cNvPr>
          <p:cNvCxnSpPr>
            <a:cxnSpLocks noChangeShapeType="1"/>
          </p:cNvCxnSpPr>
          <p:nvPr/>
        </p:nvCxnSpPr>
        <p:spPr bwMode="auto">
          <a:xfrm flipV="1">
            <a:off x="4763983" y="2966165"/>
            <a:ext cx="1333500" cy="7937"/>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9" name="AutoShape 11">
            <a:extLst>
              <a:ext uri="{FF2B5EF4-FFF2-40B4-BE49-F238E27FC236}">
                <a16:creationId xmlns:a16="http://schemas.microsoft.com/office/drawing/2014/main" id="{EB829A04-3E39-6F4F-99F4-EB6819401827}"/>
              </a:ext>
            </a:extLst>
          </p:cNvPr>
          <p:cNvCxnSpPr>
            <a:cxnSpLocks noChangeShapeType="1"/>
          </p:cNvCxnSpPr>
          <p:nvPr/>
        </p:nvCxnSpPr>
        <p:spPr bwMode="auto">
          <a:xfrm>
            <a:off x="4563959" y="4988639"/>
            <a:ext cx="8540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30" name="AutoShape 12">
            <a:extLst>
              <a:ext uri="{FF2B5EF4-FFF2-40B4-BE49-F238E27FC236}">
                <a16:creationId xmlns:a16="http://schemas.microsoft.com/office/drawing/2014/main" id="{FDBFD715-7C15-9044-B345-F7F8828B68EA}"/>
              </a:ext>
            </a:extLst>
          </p:cNvPr>
          <p:cNvCxnSpPr>
            <a:cxnSpLocks noChangeShapeType="1"/>
          </p:cNvCxnSpPr>
          <p:nvPr/>
        </p:nvCxnSpPr>
        <p:spPr bwMode="auto">
          <a:xfrm rot="16200000" flipH="1">
            <a:off x="2542277" y="4071858"/>
            <a:ext cx="538163" cy="1295400"/>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1" name="AutoShape 13">
            <a:extLst>
              <a:ext uri="{FF2B5EF4-FFF2-40B4-BE49-F238E27FC236}">
                <a16:creationId xmlns:a16="http://schemas.microsoft.com/office/drawing/2014/main" id="{BB59F7A0-0BF5-874C-A482-1FC53FF1CF5F}"/>
              </a:ext>
            </a:extLst>
          </p:cNvPr>
          <p:cNvCxnSpPr>
            <a:cxnSpLocks noChangeShapeType="1"/>
          </p:cNvCxnSpPr>
          <p:nvPr/>
        </p:nvCxnSpPr>
        <p:spPr bwMode="auto">
          <a:xfrm>
            <a:off x="6522934" y="4988639"/>
            <a:ext cx="841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32" name="AutoShape 14">
            <a:extLst>
              <a:ext uri="{FF2B5EF4-FFF2-40B4-BE49-F238E27FC236}">
                <a16:creationId xmlns:a16="http://schemas.microsoft.com/office/drawing/2014/main" id="{811BE14A-A19B-3343-A49B-FFFCC0D92D65}"/>
              </a:ext>
            </a:extLst>
          </p:cNvPr>
          <p:cNvCxnSpPr>
            <a:cxnSpLocks noChangeShapeType="1"/>
          </p:cNvCxnSpPr>
          <p:nvPr/>
        </p:nvCxnSpPr>
        <p:spPr bwMode="auto">
          <a:xfrm rot="16200000" flipH="1">
            <a:off x="5433115" y="2128758"/>
            <a:ext cx="1262062" cy="3705225"/>
          </a:xfrm>
          <a:prstGeom prst="bentConnector3">
            <a:avLst>
              <a:gd name="adj1" fmla="val 49935"/>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3" name="AutoShape 15">
            <a:extLst>
              <a:ext uri="{FF2B5EF4-FFF2-40B4-BE49-F238E27FC236}">
                <a16:creationId xmlns:a16="http://schemas.microsoft.com/office/drawing/2014/main" id="{A151A3AA-3AAD-6A43-8B52-D7EDAA4E7148}"/>
              </a:ext>
            </a:extLst>
          </p:cNvPr>
          <p:cNvCxnSpPr>
            <a:cxnSpLocks noChangeShapeType="1"/>
          </p:cNvCxnSpPr>
          <p:nvPr/>
        </p:nvCxnSpPr>
        <p:spPr bwMode="auto">
          <a:xfrm rot="16200000">
            <a:off x="2549421" y="2588339"/>
            <a:ext cx="723900" cy="1495425"/>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4" name="AutoShape 16">
            <a:extLst>
              <a:ext uri="{FF2B5EF4-FFF2-40B4-BE49-F238E27FC236}">
                <a16:creationId xmlns:a16="http://schemas.microsoft.com/office/drawing/2014/main" id="{E6EF3F33-6589-D04B-8F10-A934B7063063}"/>
              </a:ext>
            </a:extLst>
          </p:cNvPr>
          <p:cNvCxnSpPr>
            <a:cxnSpLocks noChangeShapeType="1"/>
          </p:cNvCxnSpPr>
          <p:nvPr/>
        </p:nvCxnSpPr>
        <p:spPr bwMode="auto">
          <a:xfrm>
            <a:off x="7202383" y="2966165"/>
            <a:ext cx="2052638" cy="579437"/>
          </a:xfrm>
          <a:prstGeom prst="bentConnector2">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5" name="AutoShape 17">
            <a:extLst>
              <a:ext uri="{FF2B5EF4-FFF2-40B4-BE49-F238E27FC236}">
                <a16:creationId xmlns:a16="http://schemas.microsoft.com/office/drawing/2014/main" id="{CA58AFE5-88EC-0946-843D-E1A26FF5B710}"/>
              </a:ext>
            </a:extLst>
          </p:cNvPr>
          <p:cNvCxnSpPr>
            <a:cxnSpLocks noChangeShapeType="1"/>
          </p:cNvCxnSpPr>
          <p:nvPr/>
        </p:nvCxnSpPr>
        <p:spPr bwMode="auto">
          <a:xfrm flipV="1">
            <a:off x="8469209" y="4298077"/>
            <a:ext cx="785813" cy="690563"/>
          </a:xfrm>
          <a:prstGeom prst="bentConnector2">
            <a:avLst/>
          </a:prstGeom>
          <a:noFill/>
          <a:ln w="38100">
            <a:solidFill>
              <a:srgbClr val="FF0000"/>
            </a:solidFill>
            <a:miter lim="800000"/>
            <a:headEnd/>
            <a:tailEnd type="arrow" w="sm" len="sm"/>
          </a:ln>
          <a:extLst>
            <a:ext uri="{909E8E84-426E-40DD-AFC4-6F175D3DCCD1}">
              <a14:hiddenFill xmlns:a14="http://schemas.microsoft.com/office/drawing/2010/main">
                <a:noFill/>
              </a14:hiddenFill>
            </a:ext>
          </a:extLst>
        </p:spPr>
      </p:cxnSp>
      <p:sp>
        <p:nvSpPr>
          <p:cNvPr id="36" name="Text Box 18">
            <a:extLst>
              <a:ext uri="{FF2B5EF4-FFF2-40B4-BE49-F238E27FC236}">
                <a16:creationId xmlns:a16="http://schemas.microsoft.com/office/drawing/2014/main" id="{B5444B86-0CB8-534A-8544-22E1B33D84A4}"/>
              </a:ext>
            </a:extLst>
          </p:cNvPr>
          <p:cNvSpPr txBox="1">
            <a:spLocks noChangeArrowheads="1"/>
          </p:cNvSpPr>
          <p:nvPr/>
        </p:nvSpPr>
        <p:spPr bwMode="auto">
          <a:xfrm>
            <a:off x="9794771" y="4450476"/>
            <a:ext cx="2339102" cy="7848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style>
          <a:lnRef idx="0">
            <a:scrgbClr r="0" g="0" b="0"/>
          </a:lnRef>
          <a:fillRef idx="0">
            <a:scrgbClr r="0" g="0" b="0"/>
          </a:fillRef>
          <a:effectRef idx="0">
            <a:scrgbClr r="0" g="0" b="0"/>
          </a:effectRef>
          <a:fontRef idx="major"/>
        </p:style>
        <p:txBody>
          <a:bodyPr wrap="none" anchor="ctr">
            <a:spAutoFit/>
          </a:bodyPr>
          <a:lstStyle>
            <a:lvl1pPr>
              <a:defRPr>
                <a:latin typeface="+mj-lt"/>
                <a:ea typeface="+mj-ea"/>
                <a:cs typeface="+mj-cs"/>
              </a:defRPr>
            </a:lvl1pPr>
            <a:lvl2pPr>
              <a:defRPr>
                <a:latin typeface="+mj-lt"/>
                <a:ea typeface="+mj-ea"/>
                <a:cs typeface="+mj-cs"/>
              </a:defRPr>
            </a:lvl2pPr>
            <a:lvl3pPr>
              <a:defRPr>
                <a:latin typeface="+mj-lt"/>
                <a:ea typeface="+mj-ea"/>
                <a:cs typeface="+mj-cs"/>
              </a:defRPr>
            </a:lvl3pPr>
            <a:lvl4pPr>
              <a:defRPr>
                <a:latin typeface="+mj-lt"/>
                <a:ea typeface="+mj-ea"/>
                <a:cs typeface="+mj-cs"/>
              </a:defRPr>
            </a:lvl4pPr>
            <a:lvl5pPr>
              <a:defRPr>
                <a:latin typeface="+mj-lt"/>
                <a:ea typeface="+mj-ea"/>
                <a:cs typeface="+mj-cs"/>
              </a:defRPr>
            </a:lvl5pPr>
            <a:lvl6pPr>
              <a:defRPr>
                <a:latin typeface="+mj-lt"/>
                <a:ea typeface="+mj-ea"/>
                <a:cs typeface="+mj-cs"/>
              </a:defRPr>
            </a:lvl6pPr>
            <a:lvl7pPr>
              <a:defRPr>
                <a:latin typeface="+mj-lt"/>
                <a:ea typeface="+mj-ea"/>
                <a:cs typeface="+mj-cs"/>
              </a:defRPr>
            </a:lvl7pPr>
            <a:lvl8pPr>
              <a:defRPr>
                <a:latin typeface="+mj-lt"/>
                <a:ea typeface="+mj-ea"/>
                <a:cs typeface="+mj-cs"/>
              </a:defRPr>
            </a:lvl8pPr>
            <a:lvl9pPr>
              <a:defRPr>
                <a:latin typeface="+mj-lt"/>
                <a:ea typeface="+mj-ea"/>
                <a:cs typeface="+mj-cs"/>
              </a:defRPr>
            </a:lvl9pPr>
          </a:lstStyle>
          <a:p>
            <a:pPr eaLnBrk="0" fontAlgn="base" hangingPunct="0">
              <a:spcBef>
                <a:spcPct val="50000"/>
              </a:spcBef>
              <a:spcAft>
                <a:spcPct val="0"/>
              </a:spcAft>
            </a:pPr>
            <a:r>
              <a:rPr lang="en-GB" altLang="en-US" sz="1800" b="1" dirty="0">
                <a:solidFill>
                  <a:srgbClr val="FF3300"/>
                </a:solidFill>
                <a:latin typeface="Arial" panose="020B0604020202020204" pitchFamily="34" charset="0"/>
                <a:cs typeface="Arial" panose="020B0604020202020204" pitchFamily="34" charset="0"/>
              </a:rPr>
              <a:t>Critical Path is red.</a:t>
            </a:r>
            <a:r>
              <a:rPr lang="en-GB" altLang="en-US" sz="1800" dirty="0">
                <a:solidFill>
                  <a:srgbClr val="FF3300"/>
                </a:solidFill>
                <a:latin typeface="Arial" panose="020B0604020202020204" pitchFamily="34" charset="0"/>
                <a:cs typeface="Arial" panose="020B0604020202020204" pitchFamily="34" charset="0"/>
              </a:rPr>
              <a:t> </a:t>
            </a:r>
          </a:p>
          <a:p>
            <a:pPr eaLnBrk="0" fontAlgn="base" hangingPunct="0">
              <a:spcBef>
                <a:spcPct val="50000"/>
              </a:spcBef>
              <a:spcAft>
                <a:spcPct val="0"/>
              </a:spcAft>
            </a:pPr>
            <a:r>
              <a:rPr lang="en-GB" altLang="en-US" sz="1800" dirty="0">
                <a:solidFill>
                  <a:srgbClr val="000000"/>
                </a:solidFill>
                <a:latin typeface="Arial" panose="020B0604020202020204" pitchFamily="34" charset="0"/>
                <a:cs typeface="Arial" panose="020B0604020202020204" pitchFamily="34" charset="0"/>
              </a:rPr>
              <a:t>Time T is in weeks</a:t>
            </a:r>
            <a:endParaRPr lang="en-GB" altLang="en-US" sz="1800" dirty="0">
              <a:solidFill>
                <a:srgbClr val="FF33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63106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FDE89-69C4-DB49-9DC7-57857BEA0C41}"/>
              </a:ext>
            </a:extLst>
          </p:cNvPr>
          <p:cNvSpPr>
            <a:spLocks noGrp="1"/>
          </p:cNvSpPr>
          <p:nvPr>
            <p:ph type="title"/>
          </p:nvPr>
        </p:nvSpPr>
        <p:spPr/>
        <p:txBody>
          <a:bodyPr/>
          <a:lstStyle/>
          <a:p>
            <a:r>
              <a:rPr lang="en-US" dirty="0"/>
              <a:t>Critical Path Analysis</a:t>
            </a:r>
          </a:p>
        </p:txBody>
      </p:sp>
      <p:sp>
        <p:nvSpPr>
          <p:cNvPr id="4" name="Slide Number Placeholder 3">
            <a:extLst>
              <a:ext uri="{FF2B5EF4-FFF2-40B4-BE49-F238E27FC236}">
                <a16:creationId xmlns:a16="http://schemas.microsoft.com/office/drawing/2014/main" id="{50ABA264-1F8E-444C-83F1-8363DBC23ED7}"/>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20</a:t>
            </a:fld>
            <a:endParaRPr lang="en-GB"/>
          </a:p>
        </p:txBody>
      </p:sp>
      <p:sp>
        <p:nvSpPr>
          <p:cNvPr id="5" name="AutoShape 3">
            <a:extLst>
              <a:ext uri="{FF2B5EF4-FFF2-40B4-BE49-F238E27FC236}">
                <a16:creationId xmlns:a16="http://schemas.microsoft.com/office/drawing/2014/main" id="{92F5CF99-76D4-2343-A0FC-D1A1B91E93B5}"/>
              </a:ext>
            </a:extLst>
          </p:cNvPr>
          <p:cNvSpPr>
            <a:spLocks noChangeArrowheads="1"/>
          </p:cNvSpPr>
          <p:nvPr/>
        </p:nvSpPr>
        <p:spPr bwMode="auto">
          <a:xfrm>
            <a:off x="1642872" y="2012946"/>
            <a:ext cx="762000" cy="685800"/>
          </a:xfrm>
          <a:prstGeom prst="flowChartPredefined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START</a:t>
            </a:r>
          </a:p>
        </p:txBody>
      </p:sp>
      <p:sp>
        <p:nvSpPr>
          <p:cNvPr id="6" name="AutoShape 4">
            <a:extLst>
              <a:ext uri="{FF2B5EF4-FFF2-40B4-BE49-F238E27FC236}">
                <a16:creationId xmlns:a16="http://schemas.microsoft.com/office/drawing/2014/main" id="{6EB6642B-E537-4E42-98D6-AA67908E85CB}"/>
              </a:ext>
            </a:extLst>
          </p:cNvPr>
          <p:cNvSpPr>
            <a:spLocks noChangeArrowheads="1"/>
          </p:cNvSpPr>
          <p:nvPr/>
        </p:nvSpPr>
        <p:spPr bwMode="auto">
          <a:xfrm>
            <a:off x="2623947"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Fill</a:t>
            </a:r>
            <a:br>
              <a:rPr lang="en-GB" altLang="en-US" sz="1400"/>
            </a:br>
            <a:r>
              <a:rPr lang="en-GB" altLang="en-US" sz="1400"/>
              <a:t>Kettle</a:t>
            </a:r>
          </a:p>
        </p:txBody>
      </p:sp>
      <p:sp>
        <p:nvSpPr>
          <p:cNvPr id="7" name="AutoShape 5">
            <a:extLst>
              <a:ext uri="{FF2B5EF4-FFF2-40B4-BE49-F238E27FC236}">
                <a16:creationId xmlns:a16="http://schemas.microsoft.com/office/drawing/2014/main" id="{FA624C10-F711-274E-B79F-EB4F0FEBD131}"/>
              </a:ext>
            </a:extLst>
          </p:cNvPr>
          <p:cNvSpPr>
            <a:spLocks noChangeArrowheads="1"/>
          </p:cNvSpPr>
          <p:nvPr/>
        </p:nvSpPr>
        <p:spPr bwMode="auto">
          <a:xfrm>
            <a:off x="3579622"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Switch</a:t>
            </a:r>
            <a:br>
              <a:rPr lang="en-GB" altLang="en-US" sz="1400"/>
            </a:br>
            <a:r>
              <a:rPr lang="en-GB" altLang="en-US" sz="1400"/>
              <a:t> Kettle On</a:t>
            </a:r>
          </a:p>
        </p:txBody>
      </p:sp>
      <p:sp>
        <p:nvSpPr>
          <p:cNvPr id="8" name="AutoShape 6">
            <a:extLst>
              <a:ext uri="{FF2B5EF4-FFF2-40B4-BE49-F238E27FC236}">
                <a16:creationId xmlns:a16="http://schemas.microsoft.com/office/drawing/2014/main" id="{DC507728-F37E-A044-A4FB-D17724687D27}"/>
              </a:ext>
            </a:extLst>
          </p:cNvPr>
          <p:cNvSpPr>
            <a:spLocks noChangeArrowheads="1"/>
          </p:cNvSpPr>
          <p:nvPr/>
        </p:nvSpPr>
        <p:spPr bwMode="auto">
          <a:xfrm>
            <a:off x="4603560"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Boil Water</a:t>
            </a:r>
            <a:br>
              <a:rPr lang="en-GB" altLang="en-US" sz="1400"/>
            </a:br>
            <a:r>
              <a:rPr lang="en-GB" altLang="en-US" sz="1400"/>
              <a:t>(Initial)</a:t>
            </a:r>
          </a:p>
        </p:txBody>
      </p:sp>
      <p:sp>
        <p:nvSpPr>
          <p:cNvPr id="9" name="AutoShape 7">
            <a:extLst>
              <a:ext uri="{FF2B5EF4-FFF2-40B4-BE49-F238E27FC236}">
                <a16:creationId xmlns:a16="http://schemas.microsoft.com/office/drawing/2014/main" id="{C9E7DB75-BF3F-344B-9511-39F3E991ED2D}"/>
              </a:ext>
            </a:extLst>
          </p:cNvPr>
          <p:cNvSpPr>
            <a:spLocks noChangeArrowheads="1"/>
          </p:cNvSpPr>
          <p:nvPr/>
        </p:nvSpPr>
        <p:spPr bwMode="auto">
          <a:xfrm>
            <a:off x="5502085"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Scold Pot</a:t>
            </a:r>
          </a:p>
        </p:txBody>
      </p:sp>
      <p:sp>
        <p:nvSpPr>
          <p:cNvPr id="10" name="AutoShape 8">
            <a:extLst>
              <a:ext uri="{FF2B5EF4-FFF2-40B4-BE49-F238E27FC236}">
                <a16:creationId xmlns:a16="http://schemas.microsoft.com/office/drawing/2014/main" id="{DBC3A164-88A2-9240-9052-9DD5B63896EA}"/>
              </a:ext>
            </a:extLst>
          </p:cNvPr>
          <p:cNvSpPr>
            <a:spLocks noChangeArrowheads="1"/>
          </p:cNvSpPr>
          <p:nvPr/>
        </p:nvSpPr>
        <p:spPr bwMode="auto">
          <a:xfrm>
            <a:off x="6824472" y="20891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a:t>
            </a:r>
            <a:br>
              <a:rPr lang="en-GB" altLang="en-US" sz="1400"/>
            </a:br>
            <a:r>
              <a:rPr lang="en-GB" altLang="en-US" sz="1400"/>
              <a:t>Tea-bag In</a:t>
            </a:r>
          </a:p>
        </p:txBody>
      </p:sp>
      <p:sp>
        <p:nvSpPr>
          <p:cNvPr id="11" name="AutoShape 9">
            <a:extLst>
              <a:ext uri="{FF2B5EF4-FFF2-40B4-BE49-F238E27FC236}">
                <a16:creationId xmlns:a16="http://schemas.microsoft.com/office/drawing/2014/main" id="{1C6C995B-50A2-9F43-AB4F-45B8AC8B993B}"/>
              </a:ext>
            </a:extLst>
          </p:cNvPr>
          <p:cNvSpPr>
            <a:spLocks noChangeArrowheads="1"/>
          </p:cNvSpPr>
          <p:nvPr/>
        </p:nvSpPr>
        <p:spPr bwMode="auto">
          <a:xfrm>
            <a:off x="6824472" y="11747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Re-Boil</a:t>
            </a:r>
          </a:p>
        </p:txBody>
      </p:sp>
      <p:sp>
        <p:nvSpPr>
          <p:cNvPr id="12" name="AutoShape 10">
            <a:extLst>
              <a:ext uri="{FF2B5EF4-FFF2-40B4-BE49-F238E27FC236}">
                <a16:creationId xmlns:a16="http://schemas.microsoft.com/office/drawing/2014/main" id="{BAFFC6F0-B2F5-1948-B16F-B72BCB7E043E}"/>
              </a:ext>
            </a:extLst>
          </p:cNvPr>
          <p:cNvSpPr>
            <a:spLocks noChangeArrowheads="1"/>
          </p:cNvSpPr>
          <p:nvPr/>
        </p:nvSpPr>
        <p:spPr bwMode="auto">
          <a:xfrm>
            <a:off x="8086535"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Pour</a:t>
            </a:r>
            <a:br>
              <a:rPr lang="en-GB" altLang="en-US" sz="1400"/>
            </a:br>
            <a:r>
              <a:rPr lang="en-GB" altLang="en-US" sz="1400"/>
              <a:t>Water</a:t>
            </a:r>
          </a:p>
        </p:txBody>
      </p:sp>
      <p:sp>
        <p:nvSpPr>
          <p:cNvPr id="13" name="AutoShape 11">
            <a:extLst>
              <a:ext uri="{FF2B5EF4-FFF2-40B4-BE49-F238E27FC236}">
                <a16:creationId xmlns:a16="http://schemas.microsoft.com/office/drawing/2014/main" id="{D09BC0FA-4FCE-C342-9C59-F3C5BA7CC809}"/>
              </a:ext>
            </a:extLst>
          </p:cNvPr>
          <p:cNvSpPr>
            <a:spLocks noChangeArrowheads="1"/>
          </p:cNvSpPr>
          <p:nvPr/>
        </p:nvSpPr>
        <p:spPr bwMode="auto">
          <a:xfrm>
            <a:off x="8958072"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Place Pot</a:t>
            </a:r>
            <a:br>
              <a:rPr lang="en-GB" altLang="en-US" sz="1400"/>
            </a:br>
            <a:r>
              <a:rPr lang="en-GB" altLang="en-US" sz="1400"/>
              <a:t>On Tray</a:t>
            </a:r>
          </a:p>
        </p:txBody>
      </p:sp>
      <p:sp>
        <p:nvSpPr>
          <p:cNvPr id="14" name="AutoShape 12">
            <a:extLst>
              <a:ext uri="{FF2B5EF4-FFF2-40B4-BE49-F238E27FC236}">
                <a16:creationId xmlns:a16="http://schemas.microsoft.com/office/drawing/2014/main" id="{AC8B03BC-E0B5-2C44-9F62-02844538A8FA}"/>
              </a:ext>
            </a:extLst>
          </p:cNvPr>
          <p:cNvSpPr>
            <a:spLocks noChangeArrowheads="1"/>
          </p:cNvSpPr>
          <p:nvPr/>
        </p:nvSpPr>
        <p:spPr bwMode="auto">
          <a:xfrm>
            <a:off x="8196072" y="39179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dirty="0"/>
              <a:t>Draw &amp;</a:t>
            </a:r>
            <a:br>
              <a:rPr lang="en-GB" altLang="en-US" sz="1400" dirty="0"/>
            </a:br>
            <a:r>
              <a:rPr lang="en-GB" altLang="en-US" sz="1400" dirty="0"/>
              <a:t>Serve</a:t>
            </a:r>
          </a:p>
        </p:txBody>
      </p:sp>
      <p:sp>
        <p:nvSpPr>
          <p:cNvPr id="15" name="AutoShape 13">
            <a:extLst>
              <a:ext uri="{FF2B5EF4-FFF2-40B4-BE49-F238E27FC236}">
                <a16:creationId xmlns:a16="http://schemas.microsoft.com/office/drawing/2014/main" id="{8DBCBC6B-2F6C-6046-9FA9-C93A7E074338}"/>
              </a:ext>
            </a:extLst>
          </p:cNvPr>
          <p:cNvSpPr>
            <a:spLocks noChangeArrowheads="1"/>
          </p:cNvSpPr>
          <p:nvPr/>
        </p:nvSpPr>
        <p:spPr bwMode="auto">
          <a:xfrm>
            <a:off x="9262872" y="3841746"/>
            <a:ext cx="914400" cy="685800"/>
          </a:xfrm>
          <a:prstGeom prst="flowChartPredefined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dirty="0"/>
              <a:t>END.</a:t>
            </a:r>
            <a:br>
              <a:rPr lang="en-GB" altLang="en-US" sz="1400" dirty="0"/>
            </a:br>
            <a:r>
              <a:rPr lang="en-GB" altLang="en-US" sz="1400" dirty="0"/>
              <a:t>TEA </a:t>
            </a:r>
            <a:br>
              <a:rPr lang="en-GB" altLang="en-US" sz="1400" dirty="0"/>
            </a:br>
            <a:r>
              <a:rPr lang="en-GB" altLang="en-US" sz="1400" dirty="0"/>
              <a:t>SERVED</a:t>
            </a:r>
          </a:p>
        </p:txBody>
      </p:sp>
      <p:sp>
        <p:nvSpPr>
          <p:cNvPr id="16" name="AutoShape 14">
            <a:extLst>
              <a:ext uri="{FF2B5EF4-FFF2-40B4-BE49-F238E27FC236}">
                <a16:creationId xmlns:a16="http://schemas.microsoft.com/office/drawing/2014/main" id="{0740D324-E93A-804E-B251-EFA3E7A72B6E}"/>
              </a:ext>
            </a:extLst>
          </p:cNvPr>
          <p:cNvSpPr>
            <a:spLocks noChangeArrowheads="1"/>
          </p:cNvSpPr>
          <p:nvPr/>
        </p:nvSpPr>
        <p:spPr bwMode="auto">
          <a:xfrm>
            <a:off x="2785872" y="39179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Milk</a:t>
            </a:r>
            <a:br>
              <a:rPr lang="en-GB" altLang="en-US" sz="1400"/>
            </a:br>
            <a:r>
              <a:rPr lang="en-GB" altLang="en-US" sz="1400"/>
              <a:t>In Jug</a:t>
            </a:r>
          </a:p>
        </p:txBody>
      </p:sp>
      <p:sp>
        <p:nvSpPr>
          <p:cNvPr id="17" name="AutoShape 15">
            <a:extLst>
              <a:ext uri="{FF2B5EF4-FFF2-40B4-BE49-F238E27FC236}">
                <a16:creationId xmlns:a16="http://schemas.microsoft.com/office/drawing/2014/main" id="{91FAB944-6276-E243-9C29-7378C362A418}"/>
              </a:ext>
            </a:extLst>
          </p:cNvPr>
          <p:cNvSpPr>
            <a:spLocks noChangeArrowheads="1"/>
          </p:cNvSpPr>
          <p:nvPr/>
        </p:nvSpPr>
        <p:spPr bwMode="auto">
          <a:xfrm>
            <a:off x="3700272" y="39179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Sugar</a:t>
            </a:r>
            <a:br>
              <a:rPr lang="en-GB" altLang="en-US" sz="1400"/>
            </a:br>
            <a:r>
              <a:rPr lang="en-GB" altLang="en-US" sz="1400"/>
              <a:t>In Bowl</a:t>
            </a:r>
          </a:p>
        </p:txBody>
      </p:sp>
      <p:sp>
        <p:nvSpPr>
          <p:cNvPr id="18" name="AutoShape 16">
            <a:extLst>
              <a:ext uri="{FF2B5EF4-FFF2-40B4-BE49-F238E27FC236}">
                <a16:creationId xmlns:a16="http://schemas.microsoft.com/office/drawing/2014/main" id="{4CCC445C-958F-DC4D-913B-67452DA0600A}"/>
              </a:ext>
            </a:extLst>
          </p:cNvPr>
          <p:cNvSpPr>
            <a:spLocks noChangeArrowheads="1"/>
          </p:cNvSpPr>
          <p:nvPr/>
        </p:nvSpPr>
        <p:spPr bwMode="auto">
          <a:xfrm>
            <a:off x="4614672" y="39179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Get Tray</a:t>
            </a:r>
          </a:p>
        </p:txBody>
      </p:sp>
      <p:sp>
        <p:nvSpPr>
          <p:cNvPr id="19" name="AutoShape 17">
            <a:extLst>
              <a:ext uri="{FF2B5EF4-FFF2-40B4-BE49-F238E27FC236}">
                <a16:creationId xmlns:a16="http://schemas.microsoft.com/office/drawing/2014/main" id="{861225B0-00B1-3343-8BFD-99F19B1C6B36}"/>
              </a:ext>
            </a:extLst>
          </p:cNvPr>
          <p:cNvSpPr>
            <a:spLocks noChangeArrowheads="1"/>
          </p:cNvSpPr>
          <p:nvPr/>
        </p:nvSpPr>
        <p:spPr bwMode="auto">
          <a:xfrm>
            <a:off x="5529072" y="3917946"/>
            <a:ext cx="16002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Milk, Sugar,</a:t>
            </a:r>
            <a:br>
              <a:rPr lang="en-GB" altLang="en-US" sz="1400"/>
            </a:br>
            <a:r>
              <a:rPr lang="en-GB" altLang="en-US" sz="1400"/>
              <a:t> Cup &amp; Saucer on Tray</a:t>
            </a:r>
          </a:p>
        </p:txBody>
      </p:sp>
      <p:cxnSp>
        <p:nvCxnSpPr>
          <p:cNvPr id="20" name="AutoShape 18">
            <a:extLst>
              <a:ext uri="{FF2B5EF4-FFF2-40B4-BE49-F238E27FC236}">
                <a16:creationId xmlns:a16="http://schemas.microsoft.com/office/drawing/2014/main" id="{2DFFD144-B2D7-5E40-A09A-11D3D8812032}"/>
              </a:ext>
            </a:extLst>
          </p:cNvPr>
          <p:cNvCxnSpPr>
            <a:cxnSpLocks noChangeShapeType="1"/>
            <a:stCxn id="5" idx="3"/>
            <a:endCxn id="6" idx="1"/>
          </p:cNvCxnSpPr>
          <p:nvPr/>
        </p:nvCxnSpPr>
        <p:spPr bwMode="auto">
          <a:xfrm>
            <a:off x="2419160" y="2355846"/>
            <a:ext cx="190500"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1" name="AutoShape 19">
            <a:extLst>
              <a:ext uri="{FF2B5EF4-FFF2-40B4-BE49-F238E27FC236}">
                <a16:creationId xmlns:a16="http://schemas.microsoft.com/office/drawing/2014/main" id="{058036A6-103F-8847-BF82-1D32E308271D}"/>
              </a:ext>
            </a:extLst>
          </p:cNvPr>
          <p:cNvCxnSpPr>
            <a:cxnSpLocks noChangeShapeType="1"/>
            <a:stCxn id="6" idx="3"/>
            <a:endCxn id="7" idx="1"/>
          </p:cNvCxnSpPr>
          <p:nvPr/>
        </p:nvCxnSpPr>
        <p:spPr bwMode="auto">
          <a:xfrm>
            <a:off x="3400235" y="2355846"/>
            <a:ext cx="165100"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2" name="AutoShape 20">
            <a:extLst>
              <a:ext uri="{FF2B5EF4-FFF2-40B4-BE49-F238E27FC236}">
                <a16:creationId xmlns:a16="http://schemas.microsoft.com/office/drawing/2014/main" id="{FAAA8EEC-9BC7-154F-9315-D346B97BC0B3}"/>
              </a:ext>
            </a:extLst>
          </p:cNvPr>
          <p:cNvCxnSpPr>
            <a:cxnSpLocks noChangeShapeType="1"/>
            <a:stCxn id="7" idx="3"/>
            <a:endCxn id="8" idx="1"/>
          </p:cNvCxnSpPr>
          <p:nvPr/>
        </p:nvCxnSpPr>
        <p:spPr bwMode="auto">
          <a:xfrm>
            <a:off x="4355910" y="2355846"/>
            <a:ext cx="233362"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3" name="AutoShape 21">
            <a:extLst>
              <a:ext uri="{FF2B5EF4-FFF2-40B4-BE49-F238E27FC236}">
                <a16:creationId xmlns:a16="http://schemas.microsoft.com/office/drawing/2014/main" id="{5BCE02EC-0A72-3943-B6DD-2FD0C8D5CE3F}"/>
              </a:ext>
            </a:extLst>
          </p:cNvPr>
          <p:cNvCxnSpPr>
            <a:cxnSpLocks noChangeShapeType="1"/>
            <a:stCxn id="8" idx="3"/>
            <a:endCxn id="9" idx="1"/>
          </p:cNvCxnSpPr>
          <p:nvPr/>
        </p:nvCxnSpPr>
        <p:spPr bwMode="auto">
          <a:xfrm>
            <a:off x="5379847" y="2355846"/>
            <a:ext cx="107950"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4" name="AutoShape 22">
            <a:extLst>
              <a:ext uri="{FF2B5EF4-FFF2-40B4-BE49-F238E27FC236}">
                <a16:creationId xmlns:a16="http://schemas.microsoft.com/office/drawing/2014/main" id="{61F0B95F-FB9D-8548-B634-D638191D3B05}"/>
              </a:ext>
            </a:extLst>
          </p:cNvPr>
          <p:cNvCxnSpPr>
            <a:cxnSpLocks noChangeShapeType="1"/>
            <a:stCxn id="9" idx="3"/>
            <a:endCxn id="10" idx="1"/>
          </p:cNvCxnSpPr>
          <p:nvPr/>
        </p:nvCxnSpPr>
        <p:spPr bwMode="auto">
          <a:xfrm>
            <a:off x="6278373" y="2355846"/>
            <a:ext cx="531813"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5" name="AutoShape 23">
            <a:extLst>
              <a:ext uri="{FF2B5EF4-FFF2-40B4-BE49-F238E27FC236}">
                <a16:creationId xmlns:a16="http://schemas.microsoft.com/office/drawing/2014/main" id="{97E5F815-AA43-6B4C-B7D5-93C4637D5E1F}"/>
              </a:ext>
            </a:extLst>
          </p:cNvPr>
          <p:cNvCxnSpPr>
            <a:cxnSpLocks noChangeShapeType="1"/>
            <a:stCxn id="12" idx="3"/>
            <a:endCxn id="13" idx="1"/>
          </p:cNvCxnSpPr>
          <p:nvPr/>
        </p:nvCxnSpPr>
        <p:spPr bwMode="auto">
          <a:xfrm>
            <a:off x="8862823" y="2355846"/>
            <a:ext cx="80963" cy="0"/>
          </a:xfrm>
          <a:prstGeom prst="straightConnector1">
            <a:avLst/>
          </a:prstGeom>
          <a:noFill/>
          <a:ln w="952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6" name="AutoShape 24">
            <a:extLst>
              <a:ext uri="{FF2B5EF4-FFF2-40B4-BE49-F238E27FC236}">
                <a16:creationId xmlns:a16="http://schemas.microsoft.com/office/drawing/2014/main" id="{66AAE084-974C-3B45-B0B5-877D1C2C4D95}"/>
              </a:ext>
            </a:extLst>
          </p:cNvPr>
          <p:cNvCxnSpPr>
            <a:cxnSpLocks noChangeShapeType="1"/>
            <a:stCxn id="16" idx="3"/>
            <a:endCxn id="17" idx="1"/>
          </p:cNvCxnSpPr>
          <p:nvPr/>
        </p:nvCxnSpPr>
        <p:spPr bwMode="auto">
          <a:xfrm>
            <a:off x="3562161" y="4184646"/>
            <a:ext cx="12382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7" name="AutoShape 25">
            <a:extLst>
              <a:ext uri="{FF2B5EF4-FFF2-40B4-BE49-F238E27FC236}">
                <a16:creationId xmlns:a16="http://schemas.microsoft.com/office/drawing/2014/main" id="{5EF9A16A-6587-8748-AB1B-82118574EA5B}"/>
              </a:ext>
            </a:extLst>
          </p:cNvPr>
          <p:cNvCxnSpPr>
            <a:cxnSpLocks noChangeShapeType="1"/>
            <a:stCxn id="17" idx="3"/>
            <a:endCxn id="18" idx="1"/>
          </p:cNvCxnSpPr>
          <p:nvPr/>
        </p:nvCxnSpPr>
        <p:spPr bwMode="auto">
          <a:xfrm>
            <a:off x="4476561" y="4184646"/>
            <a:ext cx="12382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8" name="AutoShape 26">
            <a:extLst>
              <a:ext uri="{FF2B5EF4-FFF2-40B4-BE49-F238E27FC236}">
                <a16:creationId xmlns:a16="http://schemas.microsoft.com/office/drawing/2014/main" id="{8C95CBE2-02C0-5849-AE5D-3D44D22D0C1F}"/>
              </a:ext>
            </a:extLst>
          </p:cNvPr>
          <p:cNvCxnSpPr>
            <a:cxnSpLocks noChangeShapeType="1"/>
            <a:stCxn id="18" idx="3"/>
            <a:endCxn id="19" idx="1"/>
          </p:cNvCxnSpPr>
          <p:nvPr/>
        </p:nvCxnSpPr>
        <p:spPr bwMode="auto">
          <a:xfrm>
            <a:off x="5390961" y="4184646"/>
            <a:ext cx="12382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9" name="AutoShape 27">
            <a:extLst>
              <a:ext uri="{FF2B5EF4-FFF2-40B4-BE49-F238E27FC236}">
                <a16:creationId xmlns:a16="http://schemas.microsoft.com/office/drawing/2014/main" id="{8AD2FCA5-2A3D-C74C-8374-20E24A56AF0F}"/>
              </a:ext>
            </a:extLst>
          </p:cNvPr>
          <p:cNvCxnSpPr>
            <a:cxnSpLocks noChangeShapeType="1"/>
            <a:stCxn id="7" idx="3"/>
            <a:endCxn id="16" idx="1"/>
          </p:cNvCxnSpPr>
          <p:nvPr/>
        </p:nvCxnSpPr>
        <p:spPr bwMode="auto">
          <a:xfrm flipH="1">
            <a:off x="2771586" y="2355846"/>
            <a:ext cx="1584325" cy="1828800"/>
          </a:xfrm>
          <a:prstGeom prst="bentConnector5">
            <a:avLst>
              <a:gd name="adj1" fmla="val -6417"/>
              <a:gd name="adj2" fmla="val 50000"/>
              <a:gd name="adj3" fmla="val 113528"/>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0" name="AutoShape 28">
            <a:extLst>
              <a:ext uri="{FF2B5EF4-FFF2-40B4-BE49-F238E27FC236}">
                <a16:creationId xmlns:a16="http://schemas.microsoft.com/office/drawing/2014/main" id="{E5424CB8-A7DE-8449-ABF2-A231F2645716}"/>
              </a:ext>
            </a:extLst>
          </p:cNvPr>
          <p:cNvCxnSpPr>
            <a:cxnSpLocks noChangeShapeType="1"/>
            <a:stCxn id="19" idx="3"/>
            <a:endCxn id="14" idx="1"/>
          </p:cNvCxnSpPr>
          <p:nvPr/>
        </p:nvCxnSpPr>
        <p:spPr bwMode="auto">
          <a:xfrm>
            <a:off x="7143561" y="4184646"/>
            <a:ext cx="103822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31" name="AutoShape 29">
            <a:extLst>
              <a:ext uri="{FF2B5EF4-FFF2-40B4-BE49-F238E27FC236}">
                <a16:creationId xmlns:a16="http://schemas.microsoft.com/office/drawing/2014/main" id="{2F7F70B5-C268-2644-A9F9-E921F226EA92}"/>
              </a:ext>
            </a:extLst>
          </p:cNvPr>
          <p:cNvCxnSpPr>
            <a:cxnSpLocks noChangeShapeType="1"/>
            <a:stCxn id="13" idx="3"/>
            <a:endCxn id="14" idx="1"/>
          </p:cNvCxnSpPr>
          <p:nvPr/>
        </p:nvCxnSpPr>
        <p:spPr bwMode="auto">
          <a:xfrm flipH="1">
            <a:off x="8181786" y="2355846"/>
            <a:ext cx="1552575" cy="1828800"/>
          </a:xfrm>
          <a:prstGeom prst="bentConnector5">
            <a:avLst>
              <a:gd name="adj1" fmla="val -13806"/>
              <a:gd name="adj2" fmla="val 50000"/>
              <a:gd name="adj3" fmla="val 113806"/>
            </a:avLst>
          </a:prstGeom>
          <a:noFill/>
          <a:ln w="28575">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2" name="AutoShape 30">
            <a:extLst>
              <a:ext uri="{FF2B5EF4-FFF2-40B4-BE49-F238E27FC236}">
                <a16:creationId xmlns:a16="http://schemas.microsoft.com/office/drawing/2014/main" id="{01A21BD6-90CD-6C45-8F98-CFFE8E50D3D6}"/>
              </a:ext>
            </a:extLst>
          </p:cNvPr>
          <p:cNvCxnSpPr>
            <a:cxnSpLocks noChangeShapeType="1"/>
            <a:stCxn id="14" idx="3"/>
            <a:endCxn id="15" idx="1"/>
          </p:cNvCxnSpPr>
          <p:nvPr/>
        </p:nvCxnSpPr>
        <p:spPr bwMode="auto">
          <a:xfrm>
            <a:off x="8972361" y="4184646"/>
            <a:ext cx="2762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33" name="AutoShape 31">
            <a:extLst>
              <a:ext uri="{FF2B5EF4-FFF2-40B4-BE49-F238E27FC236}">
                <a16:creationId xmlns:a16="http://schemas.microsoft.com/office/drawing/2014/main" id="{F45EE855-854B-E047-97B6-5AADB669D95B}"/>
              </a:ext>
            </a:extLst>
          </p:cNvPr>
          <p:cNvCxnSpPr>
            <a:cxnSpLocks noChangeShapeType="1"/>
            <a:stCxn id="9" idx="3"/>
            <a:endCxn id="11" idx="1"/>
          </p:cNvCxnSpPr>
          <p:nvPr/>
        </p:nvCxnSpPr>
        <p:spPr bwMode="auto">
          <a:xfrm flipV="1">
            <a:off x="6278373" y="1441446"/>
            <a:ext cx="531813" cy="914400"/>
          </a:xfrm>
          <a:prstGeom prst="bentConnector3">
            <a:avLst>
              <a:gd name="adj1" fmla="val 49852"/>
            </a:avLst>
          </a:prstGeom>
          <a:noFill/>
          <a:ln w="28575">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4" name="AutoShape 32">
            <a:extLst>
              <a:ext uri="{FF2B5EF4-FFF2-40B4-BE49-F238E27FC236}">
                <a16:creationId xmlns:a16="http://schemas.microsoft.com/office/drawing/2014/main" id="{B26C21E6-D531-2144-894C-92C2D3642BC4}"/>
              </a:ext>
            </a:extLst>
          </p:cNvPr>
          <p:cNvCxnSpPr>
            <a:cxnSpLocks noChangeShapeType="1"/>
            <a:stCxn id="11" idx="3"/>
            <a:endCxn id="12" idx="1"/>
          </p:cNvCxnSpPr>
          <p:nvPr/>
        </p:nvCxnSpPr>
        <p:spPr bwMode="auto">
          <a:xfrm>
            <a:off x="7600761" y="1441446"/>
            <a:ext cx="471487" cy="914400"/>
          </a:xfrm>
          <a:prstGeom prst="bentConnector3">
            <a:avLst>
              <a:gd name="adj1" fmla="val 49833"/>
            </a:avLst>
          </a:prstGeom>
          <a:noFill/>
          <a:ln w="28575">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5" name="AutoShape 33">
            <a:extLst>
              <a:ext uri="{FF2B5EF4-FFF2-40B4-BE49-F238E27FC236}">
                <a16:creationId xmlns:a16="http://schemas.microsoft.com/office/drawing/2014/main" id="{9771D036-7B3D-614E-9DD9-121FD309E439}"/>
              </a:ext>
            </a:extLst>
          </p:cNvPr>
          <p:cNvCxnSpPr>
            <a:cxnSpLocks noChangeShapeType="1"/>
            <a:stCxn id="10" idx="3"/>
            <a:endCxn id="12" idx="1"/>
          </p:cNvCxnSpPr>
          <p:nvPr/>
        </p:nvCxnSpPr>
        <p:spPr bwMode="auto">
          <a:xfrm>
            <a:off x="7600761" y="2355846"/>
            <a:ext cx="471487"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grpSp>
        <p:nvGrpSpPr>
          <p:cNvPr id="36" name="Group 34">
            <a:extLst>
              <a:ext uri="{FF2B5EF4-FFF2-40B4-BE49-F238E27FC236}">
                <a16:creationId xmlns:a16="http://schemas.microsoft.com/office/drawing/2014/main" id="{60639B46-D46C-6B45-A94D-67D7C4860EFD}"/>
              </a:ext>
            </a:extLst>
          </p:cNvPr>
          <p:cNvGrpSpPr>
            <a:grpSpLocks/>
          </p:cNvGrpSpPr>
          <p:nvPr/>
        </p:nvGrpSpPr>
        <p:grpSpPr bwMode="auto">
          <a:xfrm>
            <a:off x="2858898" y="1676396"/>
            <a:ext cx="6634163" cy="3081338"/>
            <a:chOff x="910" y="988"/>
            <a:chExt cx="4179" cy="1941"/>
          </a:xfrm>
        </p:grpSpPr>
        <p:sp>
          <p:nvSpPr>
            <p:cNvPr id="37" name="Text Box 35">
              <a:extLst>
                <a:ext uri="{FF2B5EF4-FFF2-40B4-BE49-F238E27FC236}">
                  <a16:creationId xmlns:a16="http://schemas.microsoft.com/office/drawing/2014/main" id="{0BC9AE3D-D397-E943-BB27-4D70AA8A8F61}"/>
                </a:ext>
              </a:extLst>
            </p:cNvPr>
            <p:cNvSpPr txBox="1">
              <a:spLocks noChangeArrowheads="1"/>
            </p:cNvSpPr>
            <p:nvPr/>
          </p:nvSpPr>
          <p:spPr bwMode="auto">
            <a:xfrm>
              <a:off x="910"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38" name="Text Box 36">
              <a:extLst>
                <a:ext uri="{FF2B5EF4-FFF2-40B4-BE49-F238E27FC236}">
                  <a16:creationId xmlns:a16="http://schemas.microsoft.com/office/drawing/2014/main" id="{79307A5C-637D-1F4C-8895-591460FE6268}"/>
                </a:ext>
              </a:extLst>
            </p:cNvPr>
            <p:cNvSpPr txBox="1">
              <a:spLocks noChangeArrowheads="1"/>
            </p:cNvSpPr>
            <p:nvPr/>
          </p:nvSpPr>
          <p:spPr bwMode="auto">
            <a:xfrm>
              <a:off x="1486"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3s</a:t>
              </a:r>
            </a:p>
          </p:txBody>
        </p:sp>
        <p:sp>
          <p:nvSpPr>
            <p:cNvPr id="39" name="Text Box 37">
              <a:extLst>
                <a:ext uri="{FF2B5EF4-FFF2-40B4-BE49-F238E27FC236}">
                  <a16:creationId xmlns:a16="http://schemas.microsoft.com/office/drawing/2014/main" id="{62A89AC8-76EE-7D4A-BC36-29A12EF8D0D4}"/>
                </a:ext>
              </a:extLst>
            </p:cNvPr>
            <p:cNvSpPr txBox="1">
              <a:spLocks noChangeArrowheads="1"/>
            </p:cNvSpPr>
            <p:nvPr/>
          </p:nvSpPr>
          <p:spPr bwMode="auto">
            <a:xfrm>
              <a:off x="2110" y="1584"/>
              <a:ext cx="320"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180s</a:t>
              </a:r>
            </a:p>
          </p:txBody>
        </p:sp>
        <p:sp>
          <p:nvSpPr>
            <p:cNvPr id="40" name="Text Box 38">
              <a:extLst>
                <a:ext uri="{FF2B5EF4-FFF2-40B4-BE49-F238E27FC236}">
                  <a16:creationId xmlns:a16="http://schemas.microsoft.com/office/drawing/2014/main" id="{514BF12D-CD8D-6048-9D5E-6BD3F507FEDB}"/>
                </a:ext>
              </a:extLst>
            </p:cNvPr>
            <p:cNvSpPr txBox="1">
              <a:spLocks noChangeArrowheads="1"/>
            </p:cNvSpPr>
            <p:nvPr/>
          </p:nvSpPr>
          <p:spPr bwMode="auto">
            <a:xfrm>
              <a:off x="2686"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1" name="Text Box 39">
              <a:extLst>
                <a:ext uri="{FF2B5EF4-FFF2-40B4-BE49-F238E27FC236}">
                  <a16:creationId xmlns:a16="http://schemas.microsoft.com/office/drawing/2014/main" id="{3C40E27D-4750-544C-976F-8D9C7C3865A1}"/>
                </a:ext>
              </a:extLst>
            </p:cNvPr>
            <p:cNvSpPr txBox="1">
              <a:spLocks noChangeArrowheads="1"/>
            </p:cNvSpPr>
            <p:nvPr/>
          </p:nvSpPr>
          <p:spPr bwMode="auto">
            <a:xfrm>
              <a:off x="3550"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5s</a:t>
              </a:r>
            </a:p>
          </p:txBody>
        </p:sp>
        <p:sp>
          <p:nvSpPr>
            <p:cNvPr id="42" name="Text Box 40">
              <a:extLst>
                <a:ext uri="{FF2B5EF4-FFF2-40B4-BE49-F238E27FC236}">
                  <a16:creationId xmlns:a16="http://schemas.microsoft.com/office/drawing/2014/main" id="{24A3A458-B4AB-4349-839F-C7623D36101E}"/>
                </a:ext>
              </a:extLst>
            </p:cNvPr>
            <p:cNvSpPr txBox="1">
              <a:spLocks noChangeArrowheads="1"/>
            </p:cNvSpPr>
            <p:nvPr/>
          </p:nvSpPr>
          <p:spPr bwMode="auto">
            <a:xfrm>
              <a:off x="3502" y="988"/>
              <a:ext cx="316" cy="23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800" b="1" dirty="0">
                  <a:solidFill>
                    <a:srgbClr val="FF0000"/>
                  </a:solidFill>
                </a:rPr>
                <a:t>10s</a:t>
              </a:r>
            </a:p>
          </p:txBody>
        </p:sp>
        <p:sp>
          <p:nvSpPr>
            <p:cNvPr id="43" name="Text Box 41">
              <a:extLst>
                <a:ext uri="{FF2B5EF4-FFF2-40B4-BE49-F238E27FC236}">
                  <a16:creationId xmlns:a16="http://schemas.microsoft.com/office/drawing/2014/main" id="{F1A1520C-4D06-264B-9548-46049A667AD3}"/>
                </a:ext>
              </a:extLst>
            </p:cNvPr>
            <p:cNvSpPr txBox="1">
              <a:spLocks noChangeArrowheads="1"/>
            </p:cNvSpPr>
            <p:nvPr/>
          </p:nvSpPr>
          <p:spPr bwMode="auto">
            <a:xfrm>
              <a:off x="4318"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4" name="Text Box 42">
              <a:extLst>
                <a:ext uri="{FF2B5EF4-FFF2-40B4-BE49-F238E27FC236}">
                  <a16:creationId xmlns:a16="http://schemas.microsoft.com/office/drawing/2014/main" id="{C4C6CE16-A512-8B45-BD6B-E6E691DED752}"/>
                </a:ext>
              </a:extLst>
            </p:cNvPr>
            <p:cNvSpPr txBox="1">
              <a:spLocks noChangeArrowheads="1"/>
            </p:cNvSpPr>
            <p:nvPr/>
          </p:nvSpPr>
          <p:spPr bwMode="auto">
            <a:xfrm>
              <a:off x="4871"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5s</a:t>
              </a:r>
            </a:p>
          </p:txBody>
        </p:sp>
        <p:sp>
          <p:nvSpPr>
            <p:cNvPr id="45" name="Text Box 43">
              <a:extLst>
                <a:ext uri="{FF2B5EF4-FFF2-40B4-BE49-F238E27FC236}">
                  <a16:creationId xmlns:a16="http://schemas.microsoft.com/office/drawing/2014/main" id="{B0EA2E06-0AD2-6F49-8B5D-8464EB7C9C76}"/>
                </a:ext>
              </a:extLst>
            </p:cNvPr>
            <p:cNvSpPr txBox="1">
              <a:spLocks noChangeArrowheads="1"/>
            </p:cNvSpPr>
            <p:nvPr/>
          </p:nvSpPr>
          <p:spPr bwMode="auto">
            <a:xfrm>
              <a:off x="958"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6" name="Text Box 44">
              <a:extLst>
                <a:ext uri="{FF2B5EF4-FFF2-40B4-BE49-F238E27FC236}">
                  <a16:creationId xmlns:a16="http://schemas.microsoft.com/office/drawing/2014/main" id="{58030CC1-0ED8-F442-9539-8FDE33A0D50D}"/>
                </a:ext>
              </a:extLst>
            </p:cNvPr>
            <p:cNvSpPr txBox="1">
              <a:spLocks noChangeArrowheads="1"/>
            </p:cNvSpPr>
            <p:nvPr/>
          </p:nvSpPr>
          <p:spPr bwMode="auto">
            <a:xfrm>
              <a:off x="1534"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7" name="Text Box 45">
              <a:extLst>
                <a:ext uri="{FF2B5EF4-FFF2-40B4-BE49-F238E27FC236}">
                  <a16:creationId xmlns:a16="http://schemas.microsoft.com/office/drawing/2014/main" id="{C01E6AB8-BDBD-C54E-AA56-195CDCC2309A}"/>
                </a:ext>
              </a:extLst>
            </p:cNvPr>
            <p:cNvSpPr txBox="1">
              <a:spLocks noChangeArrowheads="1"/>
            </p:cNvSpPr>
            <p:nvPr/>
          </p:nvSpPr>
          <p:spPr bwMode="auto">
            <a:xfrm>
              <a:off x="2133"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8" name="Text Box 46">
              <a:extLst>
                <a:ext uri="{FF2B5EF4-FFF2-40B4-BE49-F238E27FC236}">
                  <a16:creationId xmlns:a16="http://schemas.microsoft.com/office/drawing/2014/main" id="{EFC0A74E-EE4C-F844-B93A-AD468E01C588}"/>
                </a:ext>
              </a:extLst>
            </p:cNvPr>
            <p:cNvSpPr txBox="1">
              <a:spLocks noChangeArrowheads="1"/>
            </p:cNvSpPr>
            <p:nvPr/>
          </p:nvSpPr>
          <p:spPr bwMode="auto">
            <a:xfrm>
              <a:off x="2926"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9" name="Text Box 47">
              <a:extLst>
                <a:ext uri="{FF2B5EF4-FFF2-40B4-BE49-F238E27FC236}">
                  <a16:creationId xmlns:a16="http://schemas.microsoft.com/office/drawing/2014/main" id="{D814EBDA-87DA-0544-8909-8C82655A7233}"/>
                </a:ext>
              </a:extLst>
            </p:cNvPr>
            <p:cNvSpPr txBox="1">
              <a:spLocks noChangeArrowheads="1"/>
            </p:cNvSpPr>
            <p:nvPr/>
          </p:nvSpPr>
          <p:spPr bwMode="auto">
            <a:xfrm>
              <a:off x="4366" y="2735"/>
              <a:ext cx="32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dirty="0"/>
                <a:t>180s</a:t>
              </a:r>
            </a:p>
          </p:txBody>
        </p:sp>
      </p:grpSp>
      <p:sp>
        <p:nvSpPr>
          <p:cNvPr id="50" name="Text Box 48">
            <a:extLst>
              <a:ext uri="{FF2B5EF4-FFF2-40B4-BE49-F238E27FC236}">
                <a16:creationId xmlns:a16="http://schemas.microsoft.com/office/drawing/2014/main" id="{BE625285-34C8-274B-9782-5829F097BE7B}"/>
              </a:ext>
            </a:extLst>
          </p:cNvPr>
          <p:cNvSpPr txBox="1">
            <a:spLocks noChangeArrowheads="1"/>
          </p:cNvSpPr>
          <p:nvPr/>
        </p:nvSpPr>
        <p:spPr bwMode="auto">
          <a:xfrm>
            <a:off x="3928872" y="4907238"/>
            <a:ext cx="594290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800" b="1" dirty="0">
                <a:latin typeface="Arial" panose="020B0604020202020204" pitchFamily="34" charset="0"/>
                <a:cs typeface="Arial" panose="020B0604020202020204" pitchFamily="34" charset="0"/>
              </a:rPr>
              <a:t>TOTAL TIME = TIME ON CRITICAL PATH = 413 secs!!</a:t>
            </a:r>
          </a:p>
        </p:txBody>
      </p:sp>
      <p:sp>
        <p:nvSpPr>
          <p:cNvPr id="51" name="Rectangle 49">
            <a:extLst>
              <a:ext uri="{FF2B5EF4-FFF2-40B4-BE49-F238E27FC236}">
                <a16:creationId xmlns:a16="http://schemas.microsoft.com/office/drawing/2014/main" id="{F76C1FA2-87E0-6744-B740-65ED8E5BD830}"/>
              </a:ext>
            </a:extLst>
          </p:cNvPr>
          <p:cNvSpPr>
            <a:spLocks noChangeArrowheads="1"/>
          </p:cNvSpPr>
          <p:nvPr/>
        </p:nvSpPr>
        <p:spPr bwMode="auto">
          <a:xfrm>
            <a:off x="1719072" y="4908546"/>
            <a:ext cx="838200" cy="304800"/>
          </a:xfrm>
          <a:prstGeom prst="rect">
            <a:avLst/>
          </a:prstGeom>
          <a:solidFill>
            <a:srgbClr val="FF9900"/>
          </a:solidFill>
          <a:ln w="9525">
            <a:solidFill>
              <a:schemeClr val="tx1"/>
            </a:solidFill>
            <a:miter lim="800000"/>
            <a:headEnd/>
            <a:tailEnd type="none" w="sm" len="sm"/>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52" name="Text Box 50">
            <a:extLst>
              <a:ext uri="{FF2B5EF4-FFF2-40B4-BE49-F238E27FC236}">
                <a16:creationId xmlns:a16="http://schemas.microsoft.com/office/drawing/2014/main" id="{4286F2F0-E903-2D49-9FC4-3664E7EAA925}"/>
              </a:ext>
            </a:extLst>
          </p:cNvPr>
          <p:cNvSpPr txBox="1">
            <a:spLocks noChangeArrowheads="1"/>
          </p:cNvSpPr>
          <p:nvPr/>
        </p:nvSpPr>
        <p:spPr bwMode="auto">
          <a:xfrm>
            <a:off x="2557273" y="4908546"/>
            <a:ext cx="9699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Critical Path</a:t>
            </a:r>
          </a:p>
        </p:txBody>
      </p:sp>
      <p:sp>
        <p:nvSpPr>
          <p:cNvPr id="53" name="Text Box 48">
            <a:extLst>
              <a:ext uri="{FF2B5EF4-FFF2-40B4-BE49-F238E27FC236}">
                <a16:creationId xmlns:a16="http://schemas.microsoft.com/office/drawing/2014/main" id="{199896DD-8E94-584A-B1CF-C2F48886F9DE}"/>
              </a:ext>
            </a:extLst>
          </p:cNvPr>
          <p:cNvSpPr txBox="1">
            <a:spLocks noChangeArrowheads="1"/>
          </p:cNvSpPr>
          <p:nvPr/>
        </p:nvSpPr>
        <p:spPr bwMode="auto">
          <a:xfrm>
            <a:off x="580264" y="1222803"/>
            <a:ext cx="2557110"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800" b="1" dirty="0">
                <a:latin typeface="Arial" panose="020B0604020202020204" pitchFamily="34" charset="0"/>
                <a:cs typeface="Arial" panose="020B0604020202020204" pitchFamily="34" charset="0"/>
              </a:rPr>
              <a:t>Making a cup of tea…</a:t>
            </a:r>
          </a:p>
        </p:txBody>
      </p:sp>
    </p:spTree>
    <p:extLst>
      <p:ext uri="{BB962C8B-B14F-4D97-AF65-F5344CB8AC3E}">
        <p14:creationId xmlns:p14="http://schemas.microsoft.com/office/powerpoint/2010/main" val="2135981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C8EE9-3214-364B-AF18-35DB44667378}"/>
              </a:ext>
            </a:extLst>
          </p:cNvPr>
          <p:cNvSpPr>
            <a:spLocks noGrp="1"/>
          </p:cNvSpPr>
          <p:nvPr>
            <p:ph type="title"/>
          </p:nvPr>
        </p:nvSpPr>
        <p:spPr/>
        <p:txBody>
          <a:bodyPr/>
          <a:lstStyle/>
          <a:p>
            <a:r>
              <a:rPr lang="en-US" dirty="0"/>
              <a:t>CPA – Resource Change (New Technology)</a:t>
            </a:r>
          </a:p>
        </p:txBody>
      </p:sp>
      <p:sp>
        <p:nvSpPr>
          <p:cNvPr id="4" name="Slide Number Placeholder 3">
            <a:extLst>
              <a:ext uri="{FF2B5EF4-FFF2-40B4-BE49-F238E27FC236}">
                <a16:creationId xmlns:a16="http://schemas.microsoft.com/office/drawing/2014/main" id="{61F943B0-49BE-054A-8063-74E1A6EB47C8}"/>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21</a:t>
            </a:fld>
            <a:endParaRPr lang="en-GB"/>
          </a:p>
        </p:txBody>
      </p:sp>
      <p:sp>
        <p:nvSpPr>
          <p:cNvPr id="5" name="AutoShape 3">
            <a:extLst>
              <a:ext uri="{FF2B5EF4-FFF2-40B4-BE49-F238E27FC236}">
                <a16:creationId xmlns:a16="http://schemas.microsoft.com/office/drawing/2014/main" id="{BB9FF6C4-B4C0-7347-B411-A2F71B69F8E6}"/>
              </a:ext>
            </a:extLst>
          </p:cNvPr>
          <p:cNvSpPr>
            <a:spLocks noChangeArrowheads="1"/>
          </p:cNvSpPr>
          <p:nvPr/>
        </p:nvSpPr>
        <p:spPr bwMode="auto">
          <a:xfrm>
            <a:off x="1940750" y="2012946"/>
            <a:ext cx="762000" cy="685800"/>
          </a:xfrm>
          <a:prstGeom prst="flowChartPredefined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START</a:t>
            </a:r>
          </a:p>
        </p:txBody>
      </p:sp>
      <p:sp>
        <p:nvSpPr>
          <p:cNvPr id="6" name="AutoShape 4">
            <a:extLst>
              <a:ext uri="{FF2B5EF4-FFF2-40B4-BE49-F238E27FC236}">
                <a16:creationId xmlns:a16="http://schemas.microsoft.com/office/drawing/2014/main" id="{8106F5A6-85FE-6247-8AC8-F0D54F31EA2D}"/>
              </a:ext>
            </a:extLst>
          </p:cNvPr>
          <p:cNvSpPr>
            <a:spLocks noChangeArrowheads="1"/>
          </p:cNvSpPr>
          <p:nvPr/>
        </p:nvSpPr>
        <p:spPr bwMode="auto">
          <a:xfrm>
            <a:off x="2978975"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Fill</a:t>
            </a:r>
            <a:br>
              <a:rPr lang="en-GB" altLang="en-US" sz="1400"/>
            </a:br>
            <a:r>
              <a:rPr lang="en-GB" altLang="en-US" sz="1400"/>
              <a:t>Kettle</a:t>
            </a:r>
          </a:p>
        </p:txBody>
      </p:sp>
      <p:sp>
        <p:nvSpPr>
          <p:cNvPr id="7" name="AutoShape 5">
            <a:extLst>
              <a:ext uri="{FF2B5EF4-FFF2-40B4-BE49-F238E27FC236}">
                <a16:creationId xmlns:a16="http://schemas.microsoft.com/office/drawing/2014/main" id="{1BBBB6A8-7BDE-F243-86C4-F87933A5EE6E}"/>
              </a:ext>
            </a:extLst>
          </p:cNvPr>
          <p:cNvSpPr>
            <a:spLocks noChangeArrowheads="1"/>
          </p:cNvSpPr>
          <p:nvPr/>
        </p:nvSpPr>
        <p:spPr bwMode="auto">
          <a:xfrm>
            <a:off x="3877500" y="20891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Switch</a:t>
            </a:r>
            <a:br>
              <a:rPr lang="en-GB" altLang="en-US" sz="1400"/>
            </a:br>
            <a:r>
              <a:rPr lang="en-GB" altLang="en-US" sz="1400"/>
              <a:t> Kettle On</a:t>
            </a:r>
          </a:p>
        </p:txBody>
      </p:sp>
      <p:sp>
        <p:nvSpPr>
          <p:cNvPr id="8" name="AutoShape 6">
            <a:extLst>
              <a:ext uri="{FF2B5EF4-FFF2-40B4-BE49-F238E27FC236}">
                <a16:creationId xmlns:a16="http://schemas.microsoft.com/office/drawing/2014/main" id="{EF8316ED-0E7F-D848-ABDB-AF36527E0A0F}"/>
              </a:ext>
            </a:extLst>
          </p:cNvPr>
          <p:cNvSpPr>
            <a:spLocks noChangeArrowheads="1"/>
          </p:cNvSpPr>
          <p:nvPr/>
        </p:nvSpPr>
        <p:spPr bwMode="auto">
          <a:xfrm>
            <a:off x="4901438" y="2089146"/>
            <a:ext cx="762000" cy="533400"/>
          </a:xfrm>
          <a:prstGeom prst="flowChartProcess">
            <a:avLst/>
          </a:prstGeom>
          <a:solidFill>
            <a:srgbClr val="FF99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Boil Water</a:t>
            </a:r>
            <a:br>
              <a:rPr lang="en-GB" altLang="en-US" sz="1400"/>
            </a:br>
            <a:r>
              <a:rPr lang="en-GB" altLang="en-US" sz="1400"/>
              <a:t>(Initial)</a:t>
            </a:r>
          </a:p>
        </p:txBody>
      </p:sp>
      <p:sp>
        <p:nvSpPr>
          <p:cNvPr id="9" name="AutoShape 7">
            <a:extLst>
              <a:ext uri="{FF2B5EF4-FFF2-40B4-BE49-F238E27FC236}">
                <a16:creationId xmlns:a16="http://schemas.microsoft.com/office/drawing/2014/main" id="{576DBD04-71B5-AA41-8597-39D9D4369023}"/>
              </a:ext>
            </a:extLst>
          </p:cNvPr>
          <p:cNvSpPr>
            <a:spLocks noChangeArrowheads="1"/>
          </p:cNvSpPr>
          <p:nvPr/>
        </p:nvSpPr>
        <p:spPr bwMode="auto">
          <a:xfrm>
            <a:off x="5771388" y="20891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Scold Pot</a:t>
            </a:r>
          </a:p>
        </p:txBody>
      </p:sp>
      <p:sp>
        <p:nvSpPr>
          <p:cNvPr id="10" name="AutoShape 8">
            <a:extLst>
              <a:ext uri="{FF2B5EF4-FFF2-40B4-BE49-F238E27FC236}">
                <a16:creationId xmlns:a16="http://schemas.microsoft.com/office/drawing/2014/main" id="{BE533040-22CC-CD4B-A953-B68C0BE0F1F5}"/>
              </a:ext>
            </a:extLst>
          </p:cNvPr>
          <p:cNvSpPr>
            <a:spLocks noChangeArrowheads="1"/>
          </p:cNvSpPr>
          <p:nvPr/>
        </p:nvSpPr>
        <p:spPr bwMode="auto">
          <a:xfrm>
            <a:off x="7122350" y="20891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a:t>
            </a:r>
            <a:br>
              <a:rPr lang="en-GB" altLang="en-US" sz="1400"/>
            </a:br>
            <a:r>
              <a:rPr lang="en-GB" altLang="en-US" sz="1400"/>
              <a:t>Tea-bag In</a:t>
            </a:r>
          </a:p>
        </p:txBody>
      </p:sp>
      <p:sp>
        <p:nvSpPr>
          <p:cNvPr id="11" name="AutoShape 9">
            <a:extLst>
              <a:ext uri="{FF2B5EF4-FFF2-40B4-BE49-F238E27FC236}">
                <a16:creationId xmlns:a16="http://schemas.microsoft.com/office/drawing/2014/main" id="{C7701CE7-9A88-C74E-AA0F-B9196758893D}"/>
              </a:ext>
            </a:extLst>
          </p:cNvPr>
          <p:cNvSpPr>
            <a:spLocks noChangeArrowheads="1"/>
          </p:cNvSpPr>
          <p:nvPr/>
        </p:nvSpPr>
        <p:spPr bwMode="auto">
          <a:xfrm>
            <a:off x="7122350" y="1174746"/>
            <a:ext cx="762000" cy="533400"/>
          </a:xfrm>
          <a:prstGeom prst="flowChartProcess">
            <a:avLst/>
          </a:prstGeom>
          <a:solidFill>
            <a:srgbClr val="FF99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Re-Boil</a:t>
            </a:r>
          </a:p>
        </p:txBody>
      </p:sp>
      <p:sp>
        <p:nvSpPr>
          <p:cNvPr id="12" name="AutoShape 10">
            <a:extLst>
              <a:ext uri="{FF2B5EF4-FFF2-40B4-BE49-F238E27FC236}">
                <a16:creationId xmlns:a16="http://schemas.microsoft.com/office/drawing/2014/main" id="{4EB9542D-2545-1243-ADD1-8977D00B6637}"/>
              </a:ext>
            </a:extLst>
          </p:cNvPr>
          <p:cNvSpPr>
            <a:spLocks noChangeArrowheads="1"/>
          </p:cNvSpPr>
          <p:nvPr/>
        </p:nvSpPr>
        <p:spPr bwMode="auto">
          <a:xfrm>
            <a:off x="8384413" y="20891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Pour</a:t>
            </a:r>
            <a:br>
              <a:rPr lang="en-GB" altLang="en-US" sz="1400"/>
            </a:br>
            <a:r>
              <a:rPr lang="en-GB" altLang="en-US" sz="1400"/>
              <a:t>Water</a:t>
            </a:r>
          </a:p>
        </p:txBody>
      </p:sp>
      <p:sp>
        <p:nvSpPr>
          <p:cNvPr id="13" name="AutoShape 11">
            <a:extLst>
              <a:ext uri="{FF2B5EF4-FFF2-40B4-BE49-F238E27FC236}">
                <a16:creationId xmlns:a16="http://schemas.microsoft.com/office/drawing/2014/main" id="{AD420A2E-DE4D-E040-B3E2-EF2ACBA6DC5A}"/>
              </a:ext>
            </a:extLst>
          </p:cNvPr>
          <p:cNvSpPr>
            <a:spLocks noChangeArrowheads="1"/>
          </p:cNvSpPr>
          <p:nvPr/>
        </p:nvSpPr>
        <p:spPr bwMode="auto">
          <a:xfrm>
            <a:off x="9255950" y="2089146"/>
            <a:ext cx="762000" cy="533400"/>
          </a:xfrm>
          <a:prstGeom prst="flowChart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Place Pot</a:t>
            </a:r>
            <a:br>
              <a:rPr lang="en-GB" altLang="en-US" sz="1400"/>
            </a:br>
            <a:r>
              <a:rPr lang="en-GB" altLang="en-US" sz="1400"/>
              <a:t>On Tray</a:t>
            </a:r>
          </a:p>
        </p:txBody>
      </p:sp>
      <p:sp>
        <p:nvSpPr>
          <p:cNvPr id="14" name="AutoShape 12">
            <a:extLst>
              <a:ext uri="{FF2B5EF4-FFF2-40B4-BE49-F238E27FC236}">
                <a16:creationId xmlns:a16="http://schemas.microsoft.com/office/drawing/2014/main" id="{93D638B5-9381-BF4D-A8F6-643795D707EF}"/>
              </a:ext>
            </a:extLst>
          </p:cNvPr>
          <p:cNvSpPr>
            <a:spLocks noChangeArrowheads="1"/>
          </p:cNvSpPr>
          <p:nvPr/>
        </p:nvSpPr>
        <p:spPr bwMode="auto">
          <a:xfrm>
            <a:off x="8493950" y="39179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dirty="0"/>
              <a:t>Draw &amp;</a:t>
            </a:r>
            <a:br>
              <a:rPr lang="en-GB" altLang="en-US" sz="1400" dirty="0"/>
            </a:br>
            <a:r>
              <a:rPr lang="en-GB" altLang="en-US" sz="1400" dirty="0"/>
              <a:t>Serve</a:t>
            </a:r>
          </a:p>
        </p:txBody>
      </p:sp>
      <p:sp>
        <p:nvSpPr>
          <p:cNvPr id="15" name="AutoShape 13">
            <a:extLst>
              <a:ext uri="{FF2B5EF4-FFF2-40B4-BE49-F238E27FC236}">
                <a16:creationId xmlns:a16="http://schemas.microsoft.com/office/drawing/2014/main" id="{BBC96D8C-B9C4-5349-AAFA-F9DF1528BB3E}"/>
              </a:ext>
            </a:extLst>
          </p:cNvPr>
          <p:cNvSpPr>
            <a:spLocks noChangeArrowheads="1"/>
          </p:cNvSpPr>
          <p:nvPr/>
        </p:nvSpPr>
        <p:spPr bwMode="auto">
          <a:xfrm>
            <a:off x="9560750" y="3841746"/>
            <a:ext cx="914400" cy="685800"/>
          </a:xfrm>
          <a:prstGeom prst="flowChartPredefinedProcess">
            <a:avLst/>
          </a:prstGeom>
          <a:solidFill>
            <a:srgbClr val="FFFFFF"/>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END</a:t>
            </a:r>
            <a:br>
              <a:rPr lang="en-GB" altLang="en-US" sz="1400"/>
            </a:br>
            <a:r>
              <a:rPr lang="en-GB" altLang="en-US" sz="1400"/>
              <a:t>TEA </a:t>
            </a:r>
            <a:br>
              <a:rPr lang="en-GB" altLang="en-US" sz="1400"/>
            </a:br>
            <a:r>
              <a:rPr lang="en-GB" altLang="en-US" sz="1400"/>
              <a:t>SERVED</a:t>
            </a:r>
          </a:p>
        </p:txBody>
      </p:sp>
      <p:sp>
        <p:nvSpPr>
          <p:cNvPr id="16" name="AutoShape 14">
            <a:extLst>
              <a:ext uri="{FF2B5EF4-FFF2-40B4-BE49-F238E27FC236}">
                <a16:creationId xmlns:a16="http://schemas.microsoft.com/office/drawing/2014/main" id="{2F93CBC2-B2E4-9A4B-9F84-A2A2C0AB888C}"/>
              </a:ext>
            </a:extLst>
          </p:cNvPr>
          <p:cNvSpPr>
            <a:spLocks noChangeArrowheads="1"/>
          </p:cNvSpPr>
          <p:nvPr/>
        </p:nvSpPr>
        <p:spPr bwMode="auto">
          <a:xfrm>
            <a:off x="3083750" y="39179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Milk</a:t>
            </a:r>
            <a:br>
              <a:rPr lang="en-GB" altLang="en-US" sz="1400"/>
            </a:br>
            <a:r>
              <a:rPr lang="en-GB" altLang="en-US" sz="1400"/>
              <a:t>In Jug</a:t>
            </a:r>
          </a:p>
        </p:txBody>
      </p:sp>
      <p:sp>
        <p:nvSpPr>
          <p:cNvPr id="17" name="AutoShape 15">
            <a:extLst>
              <a:ext uri="{FF2B5EF4-FFF2-40B4-BE49-F238E27FC236}">
                <a16:creationId xmlns:a16="http://schemas.microsoft.com/office/drawing/2014/main" id="{EC97D9D5-A2C9-874B-BA7E-06953788AA0E}"/>
              </a:ext>
            </a:extLst>
          </p:cNvPr>
          <p:cNvSpPr>
            <a:spLocks noChangeArrowheads="1"/>
          </p:cNvSpPr>
          <p:nvPr/>
        </p:nvSpPr>
        <p:spPr bwMode="auto">
          <a:xfrm>
            <a:off x="3998150" y="39179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Sugar</a:t>
            </a:r>
            <a:br>
              <a:rPr lang="en-GB" altLang="en-US" sz="1400"/>
            </a:br>
            <a:r>
              <a:rPr lang="en-GB" altLang="en-US" sz="1400"/>
              <a:t>In Bowl</a:t>
            </a:r>
          </a:p>
        </p:txBody>
      </p:sp>
      <p:sp>
        <p:nvSpPr>
          <p:cNvPr id="18" name="AutoShape 16">
            <a:extLst>
              <a:ext uri="{FF2B5EF4-FFF2-40B4-BE49-F238E27FC236}">
                <a16:creationId xmlns:a16="http://schemas.microsoft.com/office/drawing/2014/main" id="{1E4A6283-29C2-364E-9726-798E93C65BA9}"/>
              </a:ext>
            </a:extLst>
          </p:cNvPr>
          <p:cNvSpPr>
            <a:spLocks noChangeArrowheads="1"/>
          </p:cNvSpPr>
          <p:nvPr/>
        </p:nvSpPr>
        <p:spPr bwMode="auto">
          <a:xfrm>
            <a:off x="4912550" y="3917946"/>
            <a:ext cx="7620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Get Tray</a:t>
            </a:r>
          </a:p>
        </p:txBody>
      </p:sp>
      <p:sp>
        <p:nvSpPr>
          <p:cNvPr id="19" name="AutoShape 17">
            <a:extLst>
              <a:ext uri="{FF2B5EF4-FFF2-40B4-BE49-F238E27FC236}">
                <a16:creationId xmlns:a16="http://schemas.microsoft.com/office/drawing/2014/main" id="{4CA4B496-7EF0-AC47-BED0-2C63DC3E5B42}"/>
              </a:ext>
            </a:extLst>
          </p:cNvPr>
          <p:cNvSpPr>
            <a:spLocks noChangeArrowheads="1"/>
          </p:cNvSpPr>
          <p:nvPr/>
        </p:nvSpPr>
        <p:spPr bwMode="auto">
          <a:xfrm>
            <a:off x="5826950" y="3917946"/>
            <a:ext cx="1600200" cy="533400"/>
          </a:xfrm>
          <a:prstGeom prst="flowChartProcess">
            <a:avLst/>
          </a:prstGeom>
          <a:solidFill>
            <a:srgbClr val="FF9900"/>
          </a:solidFill>
          <a:ln w="28575">
            <a:solidFill>
              <a:schemeClr val="tx1"/>
            </a:solidFill>
            <a:miter lim="800000"/>
            <a:headEnd/>
            <a:tailEnd/>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Put Milk, Sugar,</a:t>
            </a:r>
            <a:br>
              <a:rPr lang="en-GB" altLang="en-US" sz="1400"/>
            </a:br>
            <a:r>
              <a:rPr lang="en-GB" altLang="en-US" sz="1400"/>
              <a:t> Cup &amp; Saucer on Tray</a:t>
            </a:r>
          </a:p>
        </p:txBody>
      </p:sp>
      <p:cxnSp>
        <p:nvCxnSpPr>
          <p:cNvPr id="20" name="AutoShape 18">
            <a:extLst>
              <a:ext uri="{FF2B5EF4-FFF2-40B4-BE49-F238E27FC236}">
                <a16:creationId xmlns:a16="http://schemas.microsoft.com/office/drawing/2014/main" id="{25825835-2511-D745-BC73-F900DF721725}"/>
              </a:ext>
            </a:extLst>
          </p:cNvPr>
          <p:cNvCxnSpPr>
            <a:cxnSpLocks noChangeShapeType="1"/>
            <a:stCxn id="5" idx="3"/>
            <a:endCxn id="6" idx="1"/>
          </p:cNvCxnSpPr>
          <p:nvPr/>
        </p:nvCxnSpPr>
        <p:spPr bwMode="auto">
          <a:xfrm>
            <a:off x="2717038" y="2355846"/>
            <a:ext cx="247650"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1" name="AutoShape 19">
            <a:extLst>
              <a:ext uri="{FF2B5EF4-FFF2-40B4-BE49-F238E27FC236}">
                <a16:creationId xmlns:a16="http://schemas.microsoft.com/office/drawing/2014/main" id="{A0C87D23-9537-6F48-9001-E281870F617E}"/>
              </a:ext>
            </a:extLst>
          </p:cNvPr>
          <p:cNvCxnSpPr>
            <a:cxnSpLocks noChangeShapeType="1"/>
            <a:stCxn id="6" idx="3"/>
            <a:endCxn id="7" idx="1"/>
          </p:cNvCxnSpPr>
          <p:nvPr/>
        </p:nvCxnSpPr>
        <p:spPr bwMode="auto">
          <a:xfrm>
            <a:off x="3755263" y="2355846"/>
            <a:ext cx="107950"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2" name="AutoShape 20">
            <a:extLst>
              <a:ext uri="{FF2B5EF4-FFF2-40B4-BE49-F238E27FC236}">
                <a16:creationId xmlns:a16="http://schemas.microsoft.com/office/drawing/2014/main" id="{37672FB5-CE66-E247-8E3E-24DDB90B4923}"/>
              </a:ext>
            </a:extLst>
          </p:cNvPr>
          <p:cNvCxnSpPr>
            <a:cxnSpLocks noChangeShapeType="1"/>
            <a:stCxn id="7" idx="3"/>
            <a:endCxn id="8" idx="1"/>
          </p:cNvCxnSpPr>
          <p:nvPr/>
        </p:nvCxnSpPr>
        <p:spPr bwMode="auto">
          <a:xfrm>
            <a:off x="4653788" y="2355846"/>
            <a:ext cx="233362"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3" name="AutoShape 21">
            <a:extLst>
              <a:ext uri="{FF2B5EF4-FFF2-40B4-BE49-F238E27FC236}">
                <a16:creationId xmlns:a16="http://schemas.microsoft.com/office/drawing/2014/main" id="{9CCC04FF-DD44-1A40-A2E7-2E7EB0A476F6}"/>
              </a:ext>
            </a:extLst>
          </p:cNvPr>
          <p:cNvCxnSpPr>
            <a:cxnSpLocks noChangeShapeType="1"/>
            <a:stCxn id="8" idx="3"/>
            <a:endCxn id="9" idx="1"/>
          </p:cNvCxnSpPr>
          <p:nvPr/>
        </p:nvCxnSpPr>
        <p:spPr bwMode="auto">
          <a:xfrm>
            <a:off x="5677726" y="2355846"/>
            <a:ext cx="79375"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4" name="AutoShape 22">
            <a:extLst>
              <a:ext uri="{FF2B5EF4-FFF2-40B4-BE49-F238E27FC236}">
                <a16:creationId xmlns:a16="http://schemas.microsoft.com/office/drawing/2014/main" id="{1BD5A829-6B02-DE41-97A7-087B6D402A96}"/>
              </a:ext>
            </a:extLst>
          </p:cNvPr>
          <p:cNvCxnSpPr>
            <a:cxnSpLocks noChangeShapeType="1"/>
            <a:stCxn id="9" idx="3"/>
            <a:endCxn id="10" idx="1"/>
          </p:cNvCxnSpPr>
          <p:nvPr/>
        </p:nvCxnSpPr>
        <p:spPr bwMode="auto">
          <a:xfrm>
            <a:off x="6547675" y="2355846"/>
            <a:ext cx="560388"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5" name="AutoShape 23">
            <a:extLst>
              <a:ext uri="{FF2B5EF4-FFF2-40B4-BE49-F238E27FC236}">
                <a16:creationId xmlns:a16="http://schemas.microsoft.com/office/drawing/2014/main" id="{054933FD-42D9-FD4F-8428-F0555771B67A}"/>
              </a:ext>
            </a:extLst>
          </p:cNvPr>
          <p:cNvCxnSpPr>
            <a:cxnSpLocks noChangeShapeType="1"/>
            <a:stCxn id="12" idx="3"/>
            <a:endCxn id="13" idx="1"/>
          </p:cNvCxnSpPr>
          <p:nvPr/>
        </p:nvCxnSpPr>
        <p:spPr bwMode="auto">
          <a:xfrm>
            <a:off x="9160701" y="2355846"/>
            <a:ext cx="80963"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cxnSp>
        <p:nvCxnSpPr>
          <p:cNvPr id="26" name="AutoShape 24">
            <a:extLst>
              <a:ext uri="{FF2B5EF4-FFF2-40B4-BE49-F238E27FC236}">
                <a16:creationId xmlns:a16="http://schemas.microsoft.com/office/drawing/2014/main" id="{F641CF43-E7A4-C046-AD14-346F85ACE82F}"/>
              </a:ext>
            </a:extLst>
          </p:cNvPr>
          <p:cNvCxnSpPr>
            <a:cxnSpLocks noChangeShapeType="1"/>
            <a:stCxn id="16" idx="3"/>
            <a:endCxn id="17" idx="1"/>
          </p:cNvCxnSpPr>
          <p:nvPr/>
        </p:nvCxnSpPr>
        <p:spPr bwMode="auto">
          <a:xfrm>
            <a:off x="3860039" y="4184646"/>
            <a:ext cx="1238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7" name="AutoShape 25">
            <a:extLst>
              <a:ext uri="{FF2B5EF4-FFF2-40B4-BE49-F238E27FC236}">
                <a16:creationId xmlns:a16="http://schemas.microsoft.com/office/drawing/2014/main" id="{7EBCDF44-78B9-6D46-8343-F1EA6007C3EE}"/>
              </a:ext>
            </a:extLst>
          </p:cNvPr>
          <p:cNvCxnSpPr>
            <a:cxnSpLocks noChangeShapeType="1"/>
            <a:stCxn id="17" idx="3"/>
            <a:endCxn id="18" idx="1"/>
          </p:cNvCxnSpPr>
          <p:nvPr/>
        </p:nvCxnSpPr>
        <p:spPr bwMode="auto">
          <a:xfrm>
            <a:off x="4774439" y="4184646"/>
            <a:ext cx="1238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8" name="AutoShape 26">
            <a:extLst>
              <a:ext uri="{FF2B5EF4-FFF2-40B4-BE49-F238E27FC236}">
                <a16:creationId xmlns:a16="http://schemas.microsoft.com/office/drawing/2014/main" id="{4B460C66-5644-E442-93BC-5DE3B509C748}"/>
              </a:ext>
            </a:extLst>
          </p:cNvPr>
          <p:cNvCxnSpPr>
            <a:cxnSpLocks noChangeShapeType="1"/>
            <a:stCxn id="18" idx="3"/>
            <a:endCxn id="19" idx="1"/>
          </p:cNvCxnSpPr>
          <p:nvPr/>
        </p:nvCxnSpPr>
        <p:spPr bwMode="auto">
          <a:xfrm>
            <a:off x="5688839" y="4184646"/>
            <a:ext cx="1238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29" name="AutoShape 27">
            <a:extLst>
              <a:ext uri="{FF2B5EF4-FFF2-40B4-BE49-F238E27FC236}">
                <a16:creationId xmlns:a16="http://schemas.microsoft.com/office/drawing/2014/main" id="{1C6E9DD8-E815-C245-BD78-22D2A0F05A7F}"/>
              </a:ext>
            </a:extLst>
          </p:cNvPr>
          <p:cNvCxnSpPr>
            <a:cxnSpLocks noChangeShapeType="1"/>
            <a:stCxn id="7" idx="3"/>
            <a:endCxn id="16" idx="1"/>
          </p:cNvCxnSpPr>
          <p:nvPr/>
        </p:nvCxnSpPr>
        <p:spPr bwMode="auto">
          <a:xfrm flipH="1">
            <a:off x="3069464" y="2355846"/>
            <a:ext cx="1584325" cy="1828800"/>
          </a:xfrm>
          <a:prstGeom prst="bentConnector5">
            <a:avLst>
              <a:gd name="adj1" fmla="val -7315"/>
              <a:gd name="adj2" fmla="val 50000"/>
              <a:gd name="adj3" fmla="val 113528"/>
            </a:avLst>
          </a:prstGeom>
          <a:noFill/>
          <a:ln w="28575">
            <a:solidFill>
              <a:srgbClr val="FF0000"/>
            </a:solidFill>
            <a:miter lim="800000"/>
            <a:headEnd/>
            <a:tailEnd type="arrow" w="sm" len="sm"/>
          </a:ln>
          <a:extLst>
            <a:ext uri="{909E8E84-426E-40DD-AFC4-6F175D3DCCD1}">
              <a14:hiddenFill xmlns:a14="http://schemas.microsoft.com/office/drawing/2010/main">
                <a:noFill/>
              </a14:hiddenFill>
            </a:ext>
          </a:extLst>
        </p:spPr>
      </p:cxnSp>
      <p:cxnSp>
        <p:nvCxnSpPr>
          <p:cNvPr id="30" name="AutoShape 28">
            <a:extLst>
              <a:ext uri="{FF2B5EF4-FFF2-40B4-BE49-F238E27FC236}">
                <a16:creationId xmlns:a16="http://schemas.microsoft.com/office/drawing/2014/main" id="{669C8242-DFE0-CD43-86A5-746D8E8AC1B3}"/>
              </a:ext>
            </a:extLst>
          </p:cNvPr>
          <p:cNvCxnSpPr>
            <a:cxnSpLocks noChangeShapeType="1"/>
            <a:stCxn id="19" idx="3"/>
            <a:endCxn id="14" idx="1"/>
          </p:cNvCxnSpPr>
          <p:nvPr/>
        </p:nvCxnSpPr>
        <p:spPr bwMode="auto">
          <a:xfrm>
            <a:off x="7441439" y="4184646"/>
            <a:ext cx="10382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31" name="AutoShape 29">
            <a:extLst>
              <a:ext uri="{FF2B5EF4-FFF2-40B4-BE49-F238E27FC236}">
                <a16:creationId xmlns:a16="http://schemas.microsoft.com/office/drawing/2014/main" id="{2A4F9A8B-ECF8-BB4E-AEAA-C41DB0A93C6F}"/>
              </a:ext>
            </a:extLst>
          </p:cNvPr>
          <p:cNvCxnSpPr>
            <a:cxnSpLocks noChangeShapeType="1"/>
            <a:stCxn id="13" idx="3"/>
            <a:endCxn id="14" idx="1"/>
          </p:cNvCxnSpPr>
          <p:nvPr/>
        </p:nvCxnSpPr>
        <p:spPr bwMode="auto">
          <a:xfrm flipH="1">
            <a:off x="8479664" y="2355846"/>
            <a:ext cx="1552575" cy="1828800"/>
          </a:xfrm>
          <a:prstGeom prst="bentConnector5">
            <a:avLst>
              <a:gd name="adj1" fmla="val -13806"/>
              <a:gd name="adj2" fmla="val 50000"/>
              <a:gd name="adj3" fmla="val 113806"/>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2" name="AutoShape 30">
            <a:extLst>
              <a:ext uri="{FF2B5EF4-FFF2-40B4-BE49-F238E27FC236}">
                <a16:creationId xmlns:a16="http://schemas.microsoft.com/office/drawing/2014/main" id="{2B8B1D27-1E23-CC4D-BA6A-B5ED23BBBC92}"/>
              </a:ext>
            </a:extLst>
          </p:cNvPr>
          <p:cNvCxnSpPr>
            <a:cxnSpLocks noChangeShapeType="1"/>
            <a:stCxn id="14" idx="3"/>
            <a:endCxn id="15" idx="1"/>
          </p:cNvCxnSpPr>
          <p:nvPr/>
        </p:nvCxnSpPr>
        <p:spPr bwMode="auto">
          <a:xfrm>
            <a:off x="9270239" y="4184646"/>
            <a:ext cx="276225" cy="0"/>
          </a:xfrm>
          <a:prstGeom prst="straightConnector1">
            <a:avLst/>
          </a:prstGeom>
          <a:noFill/>
          <a:ln w="28575">
            <a:solidFill>
              <a:srgbClr val="FF0000"/>
            </a:solidFill>
            <a:round/>
            <a:headEnd/>
            <a:tailEnd type="arrow" w="sm" len="sm"/>
          </a:ln>
          <a:extLst>
            <a:ext uri="{909E8E84-426E-40DD-AFC4-6F175D3DCCD1}">
              <a14:hiddenFill xmlns:a14="http://schemas.microsoft.com/office/drawing/2010/main">
                <a:noFill/>
              </a14:hiddenFill>
            </a:ext>
          </a:extLst>
        </p:spPr>
      </p:cxnSp>
      <p:cxnSp>
        <p:nvCxnSpPr>
          <p:cNvPr id="33" name="AutoShape 31">
            <a:extLst>
              <a:ext uri="{FF2B5EF4-FFF2-40B4-BE49-F238E27FC236}">
                <a16:creationId xmlns:a16="http://schemas.microsoft.com/office/drawing/2014/main" id="{CF26A6C7-CEFA-CE41-8594-B929E36220FF}"/>
              </a:ext>
            </a:extLst>
          </p:cNvPr>
          <p:cNvCxnSpPr>
            <a:cxnSpLocks noChangeShapeType="1"/>
            <a:stCxn id="9" idx="3"/>
            <a:endCxn id="11" idx="1"/>
          </p:cNvCxnSpPr>
          <p:nvPr/>
        </p:nvCxnSpPr>
        <p:spPr bwMode="auto">
          <a:xfrm flipV="1">
            <a:off x="6547675" y="1441446"/>
            <a:ext cx="560388" cy="914400"/>
          </a:xfrm>
          <a:prstGeom prst="bentConnector3">
            <a:avLst>
              <a:gd name="adj1" fmla="val 49856"/>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4" name="AutoShape 32">
            <a:extLst>
              <a:ext uri="{FF2B5EF4-FFF2-40B4-BE49-F238E27FC236}">
                <a16:creationId xmlns:a16="http://schemas.microsoft.com/office/drawing/2014/main" id="{571BAE22-BEEF-1C48-B52A-248927C68044}"/>
              </a:ext>
            </a:extLst>
          </p:cNvPr>
          <p:cNvCxnSpPr>
            <a:cxnSpLocks noChangeShapeType="1"/>
            <a:stCxn id="11" idx="3"/>
            <a:endCxn id="12" idx="1"/>
          </p:cNvCxnSpPr>
          <p:nvPr/>
        </p:nvCxnSpPr>
        <p:spPr bwMode="auto">
          <a:xfrm>
            <a:off x="7898639" y="1441446"/>
            <a:ext cx="471487" cy="914400"/>
          </a:xfrm>
          <a:prstGeom prst="bentConnector3">
            <a:avLst>
              <a:gd name="adj1" fmla="val 49833"/>
            </a:avLst>
          </a:prstGeom>
          <a:noFill/>
          <a:ln w="9525">
            <a:solidFill>
              <a:schemeClr val="tx1"/>
            </a:solidFill>
            <a:miter lim="800000"/>
            <a:headEnd/>
            <a:tailEnd type="arrow" w="sm" len="sm"/>
          </a:ln>
          <a:extLst>
            <a:ext uri="{909E8E84-426E-40DD-AFC4-6F175D3DCCD1}">
              <a14:hiddenFill xmlns:a14="http://schemas.microsoft.com/office/drawing/2010/main">
                <a:noFill/>
              </a14:hiddenFill>
            </a:ext>
          </a:extLst>
        </p:spPr>
      </p:cxnSp>
      <p:cxnSp>
        <p:nvCxnSpPr>
          <p:cNvPr id="35" name="AutoShape 33">
            <a:extLst>
              <a:ext uri="{FF2B5EF4-FFF2-40B4-BE49-F238E27FC236}">
                <a16:creationId xmlns:a16="http://schemas.microsoft.com/office/drawing/2014/main" id="{63D608A6-2EF0-4141-9061-20418FC8C2E1}"/>
              </a:ext>
            </a:extLst>
          </p:cNvPr>
          <p:cNvCxnSpPr>
            <a:cxnSpLocks noChangeShapeType="1"/>
            <a:stCxn id="10" idx="3"/>
            <a:endCxn id="12" idx="1"/>
          </p:cNvCxnSpPr>
          <p:nvPr/>
        </p:nvCxnSpPr>
        <p:spPr bwMode="auto">
          <a:xfrm>
            <a:off x="7898639" y="2355846"/>
            <a:ext cx="471487" cy="0"/>
          </a:xfrm>
          <a:prstGeom prst="straightConnector1">
            <a:avLst/>
          </a:prstGeom>
          <a:noFill/>
          <a:ln w="9525">
            <a:solidFill>
              <a:schemeClr val="tx1"/>
            </a:solidFill>
            <a:round/>
            <a:headEnd/>
            <a:tailEnd type="arrow" w="sm" len="sm"/>
          </a:ln>
          <a:extLst>
            <a:ext uri="{909E8E84-426E-40DD-AFC4-6F175D3DCCD1}">
              <a14:hiddenFill xmlns:a14="http://schemas.microsoft.com/office/drawing/2010/main">
                <a:noFill/>
              </a14:hiddenFill>
            </a:ext>
          </a:extLst>
        </p:spPr>
      </p:cxnSp>
      <p:grpSp>
        <p:nvGrpSpPr>
          <p:cNvPr id="36" name="Group 34">
            <a:extLst>
              <a:ext uri="{FF2B5EF4-FFF2-40B4-BE49-F238E27FC236}">
                <a16:creationId xmlns:a16="http://schemas.microsoft.com/office/drawing/2014/main" id="{798CD53D-1F28-CD45-A683-B193B77047DE}"/>
              </a:ext>
            </a:extLst>
          </p:cNvPr>
          <p:cNvGrpSpPr>
            <a:grpSpLocks/>
          </p:cNvGrpSpPr>
          <p:nvPr/>
        </p:nvGrpSpPr>
        <p:grpSpPr bwMode="auto">
          <a:xfrm>
            <a:off x="3156776" y="1708146"/>
            <a:ext cx="6634163" cy="3049588"/>
            <a:chOff x="910" y="1008"/>
            <a:chExt cx="4179" cy="1921"/>
          </a:xfrm>
        </p:grpSpPr>
        <p:sp>
          <p:nvSpPr>
            <p:cNvPr id="37" name="Text Box 35">
              <a:extLst>
                <a:ext uri="{FF2B5EF4-FFF2-40B4-BE49-F238E27FC236}">
                  <a16:creationId xmlns:a16="http://schemas.microsoft.com/office/drawing/2014/main" id="{7BAA1E75-AC45-7F4F-AABA-833C87B7F8FE}"/>
                </a:ext>
              </a:extLst>
            </p:cNvPr>
            <p:cNvSpPr txBox="1">
              <a:spLocks noChangeArrowheads="1"/>
            </p:cNvSpPr>
            <p:nvPr/>
          </p:nvSpPr>
          <p:spPr bwMode="auto">
            <a:xfrm>
              <a:off x="910"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38" name="Text Box 36">
              <a:extLst>
                <a:ext uri="{FF2B5EF4-FFF2-40B4-BE49-F238E27FC236}">
                  <a16:creationId xmlns:a16="http://schemas.microsoft.com/office/drawing/2014/main" id="{AAD0D966-A8B0-6A4F-9484-B264E2EAB4D1}"/>
                </a:ext>
              </a:extLst>
            </p:cNvPr>
            <p:cNvSpPr txBox="1">
              <a:spLocks noChangeArrowheads="1"/>
            </p:cNvSpPr>
            <p:nvPr/>
          </p:nvSpPr>
          <p:spPr bwMode="auto">
            <a:xfrm>
              <a:off x="1486"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3s</a:t>
              </a:r>
            </a:p>
          </p:txBody>
        </p:sp>
        <p:sp>
          <p:nvSpPr>
            <p:cNvPr id="39" name="Text Box 37">
              <a:extLst>
                <a:ext uri="{FF2B5EF4-FFF2-40B4-BE49-F238E27FC236}">
                  <a16:creationId xmlns:a16="http://schemas.microsoft.com/office/drawing/2014/main" id="{0FA28C5A-8EF5-4640-98F2-58869B2AB013}"/>
                </a:ext>
              </a:extLst>
            </p:cNvPr>
            <p:cNvSpPr txBox="1">
              <a:spLocks noChangeArrowheads="1"/>
            </p:cNvSpPr>
            <p:nvPr/>
          </p:nvSpPr>
          <p:spPr bwMode="auto">
            <a:xfrm>
              <a:off x="2135"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0" name="Text Box 38">
              <a:extLst>
                <a:ext uri="{FF2B5EF4-FFF2-40B4-BE49-F238E27FC236}">
                  <a16:creationId xmlns:a16="http://schemas.microsoft.com/office/drawing/2014/main" id="{F4BFFCFA-AFED-FE45-A953-F44A53C4A0D8}"/>
                </a:ext>
              </a:extLst>
            </p:cNvPr>
            <p:cNvSpPr txBox="1">
              <a:spLocks noChangeArrowheads="1"/>
            </p:cNvSpPr>
            <p:nvPr/>
          </p:nvSpPr>
          <p:spPr bwMode="auto">
            <a:xfrm>
              <a:off x="2686"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1" name="Text Box 39">
              <a:extLst>
                <a:ext uri="{FF2B5EF4-FFF2-40B4-BE49-F238E27FC236}">
                  <a16:creationId xmlns:a16="http://schemas.microsoft.com/office/drawing/2014/main" id="{7A21FD81-0247-874D-B45F-290A63077724}"/>
                </a:ext>
              </a:extLst>
            </p:cNvPr>
            <p:cNvSpPr txBox="1">
              <a:spLocks noChangeArrowheads="1"/>
            </p:cNvSpPr>
            <p:nvPr/>
          </p:nvSpPr>
          <p:spPr bwMode="auto">
            <a:xfrm>
              <a:off x="3550"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5s</a:t>
              </a:r>
            </a:p>
          </p:txBody>
        </p:sp>
        <p:sp>
          <p:nvSpPr>
            <p:cNvPr id="42" name="Text Box 40">
              <a:extLst>
                <a:ext uri="{FF2B5EF4-FFF2-40B4-BE49-F238E27FC236}">
                  <a16:creationId xmlns:a16="http://schemas.microsoft.com/office/drawing/2014/main" id="{EE24141E-86D0-EE4C-97C5-F1AFD3A00CA5}"/>
                </a:ext>
              </a:extLst>
            </p:cNvPr>
            <p:cNvSpPr txBox="1">
              <a:spLocks noChangeArrowheads="1"/>
            </p:cNvSpPr>
            <p:nvPr/>
          </p:nvSpPr>
          <p:spPr bwMode="auto">
            <a:xfrm>
              <a:off x="3527" y="1008"/>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1s</a:t>
              </a:r>
            </a:p>
          </p:txBody>
        </p:sp>
        <p:sp>
          <p:nvSpPr>
            <p:cNvPr id="43" name="Text Box 41">
              <a:extLst>
                <a:ext uri="{FF2B5EF4-FFF2-40B4-BE49-F238E27FC236}">
                  <a16:creationId xmlns:a16="http://schemas.microsoft.com/office/drawing/2014/main" id="{907037FC-752B-994F-B5B2-AF5D1AC0181A}"/>
                </a:ext>
              </a:extLst>
            </p:cNvPr>
            <p:cNvSpPr txBox="1">
              <a:spLocks noChangeArrowheads="1"/>
            </p:cNvSpPr>
            <p:nvPr/>
          </p:nvSpPr>
          <p:spPr bwMode="auto">
            <a:xfrm>
              <a:off x="4318" y="1584"/>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4" name="Text Box 42">
              <a:extLst>
                <a:ext uri="{FF2B5EF4-FFF2-40B4-BE49-F238E27FC236}">
                  <a16:creationId xmlns:a16="http://schemas.microsoft.com/office/drawing/2014/main" id="{A0798942-E0E4-C243-AEEB-18C34BC743FD}"/>
                </a:ext>
              </a:extLst>
            </p:cNvPr>
            <p:cNvSpPr txBox="1">
              <a:spLocks noChangeArrowheads="1"/>
            </p:cNvSpPr>
            <p:nvPr/>
          </p:nvSpPr>
          <p:spPr bwMode="auto">
            <a:xfrm>
              <a:off x="4871" y="1584"/>
              <a:ext cx="218"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5s</a:t>
              </a:r>
            </a:p>
          </p:txBody>
        </p:sp>
        <p:sp>
          <p:nvSpPr>
            <p:cNvPr id="45" name="Text Box 43">
              <a:extLst>
                <a:ext uri="{FF2B5EF4-FFF2-40B4-BE49-F238E27FC236}">
                  <a16:creationId xmlns:a16="http://schemas.microsoft.com/office/drawing/2014/main" id="{03928C93-D0DF-BB4B-A313-008FAB7836F8}"/>
                </a:ext>
              </a:extLst>
            </p:cNvPr>
            <p:cNvSpPr txBox="1">
              <a:spLocks noChangeArrowheads="1"/>
            </p:cNvSpPr>
            <p:nvPr/>
          </p:nvSpPr>
          <p:spPr bwMode="auto">
            <a:xfrm>
              <a:off x="958"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6" name="Text Box 44">
              <a:extLst>
                <a:ext uri="{FF2B5EF4-FFF2-40B4-BE49-F238E27FC236}">
                  <a16:creationId xmlns:a16="http://schemas.microsoft.com/office/drawing/2014/main" id="{08C61AA9-3182-9144-A49E-96F20D9FB1C1}"/>
                </a:ext>
              </a:extLst>
            </p:cNvPr>
            <p:cNvSpPr txBox="1">
              <a:spLocks noChangeArrowheads="1"/>
            </p:cNvSpPr>
            <p:nvPr/>
          </p:nvSpPr>
          <p:spPr bwMode="auto">
            <a:xfrm>
              <a:off x="1534"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15s</a:t>
              </a:r>
            </a:p>
          </p:txBody>
        </p:sp>
        <p:sp>
          <p:nvSpPr>
            <p:cNvPr id="47" name="Text Box 45">
              <a:extLst>
                <a:ext uri="{FF2B5EF4-FFF2-40B4-BE49-F238E27FC236}">
                  <a16:creationId xmlns:a16="http://schemas.microsoft.com/office/drawing/2014/main" id="{A33BF8A9-3ACD-8E45-AD5D-DD60CB978A7F}"/>
                </a:ext>
              </a:extLst>
            </p:cNvPr>
            <p:cNvSpPr txBox="1">
              <a:spLocks noChangeArrowheads="1"/>
            </p:cNvSpPr>
            <p:nvPr/>
          </p:nvSpPr>
          <p:spPr bwMode="auto">
            <a:xfrm>
              <a:off x="2133"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8" name="Text Box 46">
              <a:extLst>
                <a:ext uri="{FF2B5EF4-FFF2-40B4-BE49-F238E27FC236}">
                  <a16:creationId xmlns:a16="http://schemas.microsoft.com/office/drawing/2014/main" id="{56568454-64C0-CB44-877D-99E8B2B661EE}"/>
                </a:ext>
              </a:extLst>
            </p:cNvPr>
            <p:cNvSpPr txBox="1">
              <a:spLocks noChangeArrowheads="1"/>
            </p:cNvSpPr>
            <p:nvPr/>
          </p:nvSpPr>
          <p:spPr bwMode="auto">
            <a:xfrm>
              <a:off x="2926" y="2736"/>
              <a:ext cx="269" cy="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a:t>10s</a:t>
              </a:r>
            </a:p>
          </p:txBody>
        </p:sp>
        <p:sp>
          <p:nvSpPr>
            <p:cNvPr id="49" name="Text Box 47">
              <a:extLst>
                <a:ext uri="{FF2B5EF4-FFF2-40B4-BE49-F238E27FC236}">
                  <a16:creationId xmlns:a16="http://schemas.microsoft.com/office/drawing/2014/main" id="{14125471-8CBF-5841-AC07-4D69BF72BF01}"/>
                </a:ext>
              </a:extLst>
            </p:cNvPr>
            <p:cNvSpPr txBox="1">
              <a:spLocks noChangeArrowheads="1"/>
            </p:cNvSpPr>
            <p:nvPr/>
          </p:nvSpPr>
          <p:spPr bwMode="auto">
            <a:xfrm>
              <a:off x="4366" y="2735"/>
              <a:ext cx="322" cy="1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pPr>
                <a:spcBef>
                  <a:spcPct val="50000"/>
                </a:spcBef>
              </a:pPr>
              <a:r>
                <a:rPr lang="en-GB" altLang="en-US" sz="1400" b="1" dirty="0"/>
                <a:t>180s</a:t>
              </a:r>
            </a:p>
          </p:txBody>
        </p:sp>
      </p:grpSp>
      <p:sp>
        <p:nvSpPr>
          <p:cNvPr id="50" name="Text Box 48">
            <a:extLst>
              <a:ext uri="{FF2B5EF4-FFF2-40B4-BE49-F238E27FC236}">
                <a16:creationId xmlns:a16="http://schemas.microsoft.com/office/drawing/2014/main" id="{B464C731-4088-8E46-9D44-1ADDDDD24D72}"/>
              </a:ext>
            </a:extLst>
          </p:cNvPr>
          <p:cNvSpPr txBox="1">
            <a:spLocks noChangeArrowheads="1"/>
          </p:cNvSpPr>
          <p:nvPr/>
        </p:nvSpPr>
        <p:spPr bwMode="auto">
          <a:xfrm>
            <a:off x="2930272" y="4994290"/>
            <a:ext cx="909736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800" b="1" dirty="0">
                <a:latin typeface="Arial" panose="020B0604020202020204" pitchFamily="34" charset="0"/>
                <a:cs typeface="Arial" panose="020B0604020202020204" pitchFamily="34" charset="0"/>
              </a:rPr>
              <a:t>TOTAL TIME = TIME ON CRITICAL PATH = 243 secs</a:t>
            </a:r>
          </a:p>
          <a:p>
            <a:r>
              <a:rPr lang="en-GB" altLang="en-US" sz="1800" dirty="0">
                <a:latin typeface="Arial" panose="020B0604020202020204" pitchFamily="34" charset="0"/>
                <a:cs typeface="Arial" panose="020B0604020202020204" pitchFamily="34" charset="0"/>
              </a:rPr>
              <a:t>Strictly speaking this would not work with a single person due to the overlap in activities</a:t>
            </a:r>
          </a:p>
        </p:txBody>
      </p:sp>
      <p:sp>
        <p:nvSpPr>
          <p:cNvPr id="51" name="Rectangle 50">
            <a:extLst>
              <a:ext uri="{FF2B5EF4-FFF2-40B4-BE49-F238E27FC236}">
                <a16:creationId xmlns:a16="http://schemas.microsoft.com/office/drawing/2014/main" id="{9A376F9E-0DB9-CB48-BFF0-717F5DF987E2}"/>
              </a:ext>
            </a:extLst>
          </p:cNvPr>
          <p:cNvSpPr>
            <a:spLocks noChangeArrowheads="1"/>
          </p:cNvSpPr>
          <p:nvPr/>
        </p:nvSpPr>
        <p:spPr bwMode="auto">
          <a:xfrm>
            <a:off x="861758" y="5286498"/>
            <a:ext cx="838200" cy="304800"/>
          </a:xfrm>
          <a:prstGeom prst="rect">
            <a:avLst/>
          </a:prstGeom>
          <a:solidFill>
            <a:srgbClr val="FF9900"/>
          </a:solidFill>
          <a:ln w="9525">
            <a:solidFill>
              <a:schemeClr val="tx1"/>
            </a:solidFill>
            <a:miter lim="800000"/>
            <a:headEnd/>
            <a:tailEnd type="none" w="sm" len="sm"/>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52" name="Text Box 51">
            <a:extLst>
              <a:ext uri="{FF2B5EF4-FFF2-40B4-BE49-F238E27FC236}">
                <a16:creationId xmlns:a16="http://schemas.microsoft.com/office/drawing/2014/main" id="{ADE4D43C-BBC4-2C4B-88C4-D42FD49782D8}"/>
              </a:ext>
            </a:extLst>
          </p:cNvPr>
          <p:cNvSpPr txBox="1">
            <a:spLocks noChangeArrowheads="1"/>
          </p:cNvSpPr>
          <p:nvPr/>
        </p:nvSpPr>
        <p:spPr bwMode="auto">
          <a:xfrm>
            <a:off x="1699959" y="5286498"/>
            <a:ext cx="969963"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Critical Path</a:t>
            </a:r>
          </a:p>
        </p:txBody>
      </p:sp>
      <p:sp>
        <p:nvSpPr>
          <p:cNvPr id="53" name="Rectangle 53">
            <a:extLst>
              <a:ext uri="{FF2B5EF4-FFF2-40B4-BE49-F238E27FC236}">
                <a16:creationId xmlns:a16="http://schemas.microsoft.com/office/drawing/2014/main" id="{33C2CAAD-72E5-8944-BE6C-43D7AFA61113}"/>
              </a:ext>
            </a:extLst>
          </p:cNvPr>
          <p:cNvSpPr>
            <a:spLocks noChangeArrowheads="1"/>
          </p:cNvSpPr>
          <p:nvPr/>
        </p:nvSpPr>
        <p:spPr bwMode="auto">
          <a:xfrm>
            <a:off x="861758" y="4905498"/>
            <a:ext cx="838200" cy="304800"/>
          </a:xfrm>
          <a:prstGeom prst="rect">
            <a:avLst/>
          </a:prstGeom>
          <a:solidFill>
            <a:srgbClr val="FF99FF"/>
          </a:solidFill>
          <a:ln w="9525">
            <a:solidFill>
              <a:schemeClr val="tx1"/>
            </a:solidFill>
            <a:miter lim="800000"/>
            <a:headEnd/>
            <a:tailEnd type="none" w="sm" len="sm"/>
          </a:ln>
        </p:spPr>
        <p:txBody>
          <a:bodyPr wrap="none" anchor="ct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endParaRPr lang="en-US" altLang="en-US"/>
          </a:p>
        </p:txBody>
      </p:sp>
      <p:sp>
        <p:nvSpPr>
          <p:cNvPr id="54" name="Text Box 54">
            <a:extLst>
              <a:ext uri="{FF2B5EF4-FFF2-40B4-BE49-F238E27FC236}">
                <a16:creationId xmlns:a16="http://schemas.microsoft.com/office/drawing/2014/main" id="{5290C558-E422-E04F-A27D-E961D675D447}"/>
              </a:ext>
            </a:extLst>
          </p:cNvPr>
          <p:cNvSpPr txBox="1">
            <a:spLocks noChangeArrowheads="1"/>
          </p:cNvSpPr>
          <p:nvPr/>
        </p:nvSpPr>
        <p:spPr bwMode="auto">
          <a:xfrm>
            <a:off x="1699958" y="4905498"/>
            <a:ext cx="13589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type="none" w="sm" len="sm"/>
              </a14:hiddenLine>
            </a:ext>
          </a:extLst>
        </p:spPr>
        <p:txBody>
          <a:bodyPr wrap="none" anchor="ctr">
            <a:spAutoFit/>
          </a:bodyPr>
          <a:lstStyle>
            <a:lvl1pPr>
              <a:defRPr sz="900">
                <a:solidFill>
                  <a:schemeClr val="tx1"/>
                </a:solidFill>
                <a:latin typeface="Arial Narrow" panose="020B0606020202030204" pitchFamily="34" charset="0"/>
              </a:defRPr>
            </a:lvl1pPr>
            <a:lvl2pPr marL="742950" indent="-285750">
              <a:defRPr sz="900">
                <a:solidFill>
                  <a:schemeClr val="tx1"/>
                </a:solidFill>
                <a:latin typeface="Arial Narrow" panose="020B0606020202030204" pitchFamily="34" charset="0"/>
              </a:defRPr>
            </a:lvl2pPr>
            <a:lvl3pPr marL="1143000" indent="-228600">
              <a:defRPr sz="900">
                <a:solidFill>
                  <a:schemeClr val="tx1"/>
                </a:solidFill>
                <a:latin typeface="Arial Narrow" panose="020B0606020202030204" pitchFamily="34" charset="0"/>
              </a:defRPr>
            </a:lvl3pPr>
            <a:lvl4pPr marL="1600200" indent="-228600">
              <a:defRPr sz="900">
                <a:solidFill>
                  <a:schemeClr val="tx1"/>
                </a:solidFill>
                <a:latin typeface="Arial Narrow" panose="020B0606020202030204" pitchFamily="34" charset="0"/>
              </a:defRPr>
            </a:lvl4pPr>
            <a:lvl5pPr marL="2057400" indent="-228600">
              <a:defRPr sz="900">
                <a:solidFill>
                  <a:schemeClr val="tx1"/>
                </a:solidFill>
                <a:latin typeface="Arial Narrow" panose="020B0606020202030204" pitchFamily="34" charset="0"/>
              </a:defRPr>
            </a:lvl5pPr>
            <a:lvl6pPr marL="2514600" indent="-228600" algn="ctr" eaLnBrk="0" fontAlgn="base" hangingPunct="0">
              <a:spcBef>
                <a:spcPct val="0"/>
              </a:spcBef>
              <a:spcAft>
                <a:spcPct val="0"/>
              </a:spcAft>
              <a:defRPr sz="900">
                <a:solidFill>
                  <a:schemeClr val="tx1"/>
                </a:solidFill>
                <a:latin typeface="Arial Narrow" panose="020B0606020202030204" pitchFamily="34" charset="0"/>
              </a:defRPr>
            </a:lvl6pPr>
            <a:lvl7pPr marL="2971800" indent="-228600" algn="ctr" eaLnBrk="0" fontAlgn="base" hangingPunct="0">
              <a:spcBef>
                <a:spcPct val="0"/>
              </a:spcBef>
              <a:spcAft>
                <a:spcPct val="0"/>
              </a:spcAft>
              <a:defRPr sz="900">
                <a:solidFill>
                  <a:schemeClr val="tx1"/>
                </a:solidFill>
                <a:latin typeface="Arial Narrow" panose="020B0606020202030204" pitchFamily="34" charset="0"/>
              </a:defRPr>
            </a:lvl7pPr>
            <a:lvl8pPr marL="3429000" indent="-228600" algn="ctr" eaLnBrk="0" fontAlgn="base" hangingPunct="0">
              <a:spcBef>
                <a:spcPct val="0"/>
              </a:spcBef>
              <a:spcAft>
                <a:spcPct val="0"/>
              </a:spcAft>
              <a:defRPr sz="900">
                <a:solidFill>
                  <a:schemeClr val="tx1"/>
                </a:solidFill>
                <a:latin typeface="Arial Narrow" panose="020B0606020202030204" pitchFamily="34" charset="0"/>
              </a:defRPr>
            </a:lvl8pPr>
            <a:lvl9pPr marL="3886200" indent="-228600" algn="ctr" eaLnBrk="0" fontAlgn="base" hangingPunct="0">
              <a:spcBef>
                <a:spcPct val="0"/>
              </a:spcBef>
              <a:spcAft>
                <a:spcPct val="0"/>
              </a:spcAft>
              <a:defRPr sz="900">
                <a:solidFill>
                  <a:schemeClr val="tx1"/>
                </a:solidFill>
                <a:latin typeface="Arial Narrow" panose="020B0606020202030204" pitchFamily="34" charset="0"/>
              </a:defRPr>
            </a:lvl9pPr>
          </a:lstStyle>
          <a:p>
            <a:r>
              <a:rPr lang="en-GB" altLang="en-US" sz="1400"/>
              <a:t>Resource Change</a:t>
            </a:r>
          </a:p>
        </p:txBody>
      </p:sp>
    </p:spTree>
    <p:extLst>
      <p:ext uri="{BB962C8B-B14F-4D97-AF65-F5344CB8AC3E}">
        <p14:creationId xmlns:p14="http://schemas.microsoft.com/office/powerpoint/2010/main" val="22455992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D8C2F-AE09-564D-9D01-BA9911C3243D}"/>
              </a:ext>
            </a:extLst>
          </p:cNvPr>
          <p:cNvSpPr>
            <a:spLocks noGrp="1"/>
          </p:cNvSpPr>
          <p:nvPr>
            <p:ph type="title"/>
          </p:nvPr>
        </p:nvSpPr>
        <p:spPr/>
        <p:txBody>
          <a:bodyPr/>
          <a:lstStyle/>
          <a:p>
            <a:r>
              <a:rPr lang="en-US" dirty="0"/>
              <a:t>Path Durations</a:t>
            </a:r>
          </a:p>
        </p:txBody>
      </p:sp>
      <p:sp>
        <p:nvSpPr>
          <p:cNvPr id="27" name="Content Placeholder 2">
            <a:extLst>
              <a:ext uri="{FF2B5EF4-FFF2-40B4-BE49-F238E27FC236}">
                <a16:creationId xmlns:a16="http://schemas.microsoft.com/office/drawing/2014/main" id="{3FB0C42F-C7D1-264D-9BCD-DF6EBD3D490F}"/>
              </a:ext>
            </a:extLst>
          </p:cNvPr>
          <p:cNvSpPr>
            <a:spLocks noGrp="1"/>
          </p:cNvSpPr>
          <p:nvPr>
            <p:ph idx="1"/>
          </p:nvPr>
        </p:nvSpPr>
        <p:spPr>
          <a:xfrm>
            <a:off x="647849" y="1174747"/>
            <a:ext cx="3944961" cy="502827"/>
          </a:xfrm>
        </p:spPr>
        <p:txBody>
          <a:bodyPr>
            <a:normAutofit/>
          </a:bodyPr>
          <a:lstStyle/>
          <a:p>
            <a:pPr marL="0" indent="0" eaLnBrk="1" hangingPunct="1">
              <a:buNone/>
            </a:pPr>
            <a:r>
              <a:rPr lang="en-GB" sz="2800" dirty="0"/>
              <a:t>Consider this network</a:t>
            </a:r>
          </a:p>
        </p:txBody>
      </p:sp>
      <p:sp>
        <p:nvSpPr>
          <p:cNvPr id="4" name="Slide Number Placeholder 3">
            <a:extLst>
              <a:ext uri="{FF2B5EF4-FFF2-40B4-BE49-F238E27FC236}">
                <a16:creationId xmlns:a16="http://schemas.microsoft.com/office/drawing/2014/main" id="{B4AB1778-B0D7-BF47-85BC-572F891420B1}"/>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22</a:t>
            </a:fld>
            <a:endParaRPr lang="en-GB"/>
          </a:p>
        </p:txBody>
      </p:sp>
      <p:grpSp>
        <p:nvGrpSpPr>
          <p:cNvPr id="5" name="Group 60">
            <a:extLst>
              <a:ext uri="{FF2B5EF4-FFF2-40B4-BE49-F238E27FC236}">
                <a16:creationId xmlns:a16="http://schemas.microsoft.com/office/drawing/2014/main" id="{5DBD5E1A-8E06-8A4B-A68D-30E605802C57}"/>
              </a:ext>
            </a:extLst>
          </p:cNvPr>
          <p:cNvGrpSpPr>
            <a:grpSpLocks/>
          </p:cNvGrpSpPr>
          <p:nvPr/>
        </p:nvGrpSpPr>
        <p:grpSpPr bwMode="auto">
          <a:xfrm>
            <a:off x="3985640" y="1660779"/>
            <a:ext cx="7736967" cy="1960245"/>
            <a:chOff x="855" y="1604"/>
            <a:chExt cx="3912" cy="817"/>
          </a:xfrm>
        </p:grpSpPr>
        <p:sp>
          <p:nvSpPr>
            <p:cNvPr id="6" name="Rectangle 12">
              <a:extLst>
                <a:ext uri="{FF2B5EF4-FFF2-40B4-BE49-F238E27FC236}">
                  <a16:creationId xmlns:a16="http://schemas.microsoft.com/office/drawing/2014/main" id="{3092C08C-9F7F-144D-B5AD-0A3C9F93D0D3}"/>
                </a:ext>
              </a:extLst>
            </p:cNvPr>
            <p:cNvSpPr>
              <a:spLocks noChangeArrowheads="1"/>
            </p:cNvSpPr>
            <p:nvPr/>
          </p:nvSpPr>
          <p:spPr bwMode="blackWhite">
            <a:xfrm>
              <a:off x="4250" y="1905"/>
              <a:ext cx="517"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F, 4d</a:t>
              </a:r>
              <a:endParaRPr lang="en-US" sz="1400"/>
            </a:p>
          </p:txBody>
        </p:sp>
        <p:sp>
          <p:nvSpPr>
            <p:cNvPr id="7" name="Rectangle 13">
              <a:extLst>
                <a:ext uri="{FF2B5EF4-FFF2-40B4-BE49-F238E27FC236}">
                  <a16:creationId xmlns:a16="http://schemas.microsoft.com/office/drawing/2014/main" id="{74582BCC-594C-2F4F-BFDB-D1AAFB1CCAC8}"/>
                </a:ext>
              </a:extLst>
            </p:cNvPr>
            <p:cNvSpPr>
              <a:spLocks noChangeArrowheads="1"/>
            </p:cNvSpPr>
            <p:nvPr/>
          </p:nvSpPr>
          <p:spPr bwMode="blackWhite">
            <a:xfrm>
              <a:off x="3246" y="2215"/>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E, 3d</a:t>
              </a:r>
              <a:endParaRPr lang="en-US" sz="1400"/>
            </a:p>
          </p:txBody>
        </p:sp>
        <p:sp>
          <p:nvSpPr>
            <p:cNvPr id="8" name="Rectangle 14">
              <a:extLst>
                <a:ext uri="{FF2B5EF4-FFF2-40B4-BE49-F238E27FC236}">
                  <a16:creationId xmlns:a16="http://schemas.microsoft.com/office/drawing/2014/main" id="{C335881B-B893-8E41-B8D1-CBE7E212AE49}"/>
                </a:ext>
              </a:extLst>
            </p:cNvPr>
            <p:cNvSpPr>
              <a:spLocks noChangeArrowheads="1"/>
            </p:cNvSpPr>
            <p:nvPr/>
          </p:nvSpPr>
          <p:spPr bwMode="blackWhite">
            <a:xfrm>
              <a:off x="3227" y="1611"/>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D, 5d</a:t>
              </a:r>
              <a:endParaRPr lang="en-US" sz="1400"/>
            </a:p>
          </p:txBody>
        </p:sp>
        <p:sp>
          <p:nvSpPr>
            <p:cNvPr id="9" name="Rectangle 15">
              <a:extLst>
                <a:ext uri="{FF2B5EF4-FFF2-40B4-BE49-F238E27FC236}">
                  <a16:creationId xmlns:a16="http://schemas.microsoft.com/office/drawing/2014/main" id="{8972D4E8-3E19-654B-97D6-16B978335A71}"/>
                </a:ext>
              </a:extLst>
            </p:cNvPr>
            <p:cNvSpPr>
              <a:spLocks noChangeArrowheads="1"/>
            </p:cNvSpPr>
            <p:nvPr/>
          </p:nvSpPr>
          <p:spPr bwMode="blackWhite">
            <a:xfrm>
              <a:off x="855" y="1919"/>
              <a:ext cx="517"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A,7d</a:t>
              </a:r>
              <a:endParaRPr lang="en-US" sz="1400"/>
            </a:p>
          </p:txBody>
        </p:sp>
        <p:sp>
          <p:nvSpPr>
            <p:cNvPr id="10" name="Rectangle 16">
              <a:extLst>
                <a:ext uri="{FF2B5EF4-FFF2-40B4-BE49-F238E27FC236}">
                  <a16:creationId xmlns:a16="http://schemas.microsoft.com/office/drawing/2014/main" id="{51C83A62-84C7-F849-AA47-A2E214187426}"/>
                </a:ext>
              </a:extLst>
            </p:cNvPr>
            <p:cNvSpPr>
              <a:spLocks noChangeArrowheads="1"/>
            </p:cNvSpPr>
            <p:nvPr/>
          </p:nvSpPr>
          <p:spPr bwMode="blackWhite">
            <a:xfrm>
              <a:off x="1902" y="2221"/>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C, 10d</a:t>
              </a:r>
              <a:endParaRPr lang="en-US" sz="1400"/>
            </a:p>
          </p:txBody>
        </p:sp>
        <p:sp>
          <p:nvSpPr>
            <p:cNvPr id="11" name="Rectangle 17">
              <a:extLst>
                <a:ext uri="{FF2B5EF4-FFF2-40B4-BE49-F238E27FC236}">
                  <a16:creationId xmlns:a16="http://schemas.microsoft.com/office/drawing/2014/main" id="{5F6C4600-6E10-C847-BF5B-D63973C5BB26}"/>
                </a:ext>
              </a:extLst>
            </p:cNvPr>
            <p:cNvSpPr>
              <a:spLocks noChangeArrowheads="1"/>
            </p:cNvSpPr>
            <p:nvPr/>
          </p:nvSpPr>
          <p:spPr bwMode="blackWhite">
            <a:xfrm>
              <a:off x="1877" y="1604"/>
              <a:ext cx="518" cy="200"/>
            </a:xfrm>
            <a:prstGeom prst="rect">
              <a:avLst/>
            </a:prstGeom>
            <a:solidFill>
              <a:schemeClr val="accent1"/>
            </a:solidFill>
            <a:ln w="12700">
              <a:solidFill>
                <a:schemeClr val="tx1"/>
              </a:solidFill>
              <a:miter lim="800000"/>
              <a:headEnd/>
              <a:tailEnd/>
            </a:ln>
          </p:spPr>
          <p:txBody>
            <a:bodyPr anchor="ctr">
              <a:spAutoFit/>
            </a:bodyPr>
            <a:lstStyle/>
            <a:p>
              <a:pPr algn="ctr"/>
              <a:r>
                <a:rPr lang="en-GB" sz="1400"/>
                <a:t>B, 12d</a:t>
              </a:r>
              <a:endParaRPr lang="en-US" sz="1400"/>
            </a:p>
          </p:txBody>
        </p:sp>
        <p:sp>
          <p:nvSpPr>
            <p:cNvPr id="12" name="Line 10">
              <a:extLst>
                <a:ext uri="{FF2B5EF4-FFF2-40B4-BE49-F238E27FC236}">
                  <a16:creationId xmlns:a16="http://schemas.microsoft.com/office/drawing/2014/main" id="{3C16BFA3-1936-9E41-8342-751594E77ED5}"/>
                </a:ext>
              </a:extLst>
            </p:cNvPr>
            <p:cNvSpPr>
              <a:spLocks noChangeShapeType="1"/>
            </p:cNvSpPr>
            <p:nvPr/>
          </p:nvSpPr>
          <p:spPr bwMode="blackWhite">
            <a:xfrm>
              <a:off x="1530" y="2009"/>
              <a:ext cx="0" cy="322"/>
            </a:xfrm>
            <a:prstGeom prst="line">
              <a:avLst/>
            </a:prstGeom>
            <a:noFill/>
            <a:ln w="12700">
              <a:solidFill>
                <a:schemeClr val="tx1"/>
              </a:solidFill>
              <a:round/>
              <a:headEnd/>
              <a:tailEnd/>
            </a:ln>
          </p:spPr>
          <p:txBody>
            <a:bodyPr>
              <a:spAutoFit/>
            </a:bodyPr>
            <a:lstStyle/>
            <a:p>
              <a:endParaRPr lang="en-GB"/>
            </a:p>
          </p:txBody>
        </p:sp>
        <p:sp>
          <p:nvSpPr>
            <p:cNvPr id="13" name="Line 11">
              <a:extLst>
                <a:ext uri="{FF2B5EF4-FFF2-40B4-BE49-F238E27FC236}">
                  <a16:creationId xmlns:a16="http://schemas.microsoft.com/office/drawing/2014/main" id="{3B49ED8D-3468-C54E-9DEF-3AFB0447404F}"/>
                </a:ext>
              </a:extLst>
            </p:cNvPr>
            <p:cNvSpPr>
              <a:spLocks noChangeShapeType="1"/>
            </p:cNvSpPr>
            <p:nvPr/>
          </p:nvSpPr>
          <p:spPr bwMode="blackWhite">
            <a:xfrm>
              <a:off x="1376" y="1956"/>
              <a:ext cx="152" cy="0"/>
            </a:xfrm>
            <a:prstGeom prst="line">
              <a:avLst/>
            </a:prstGeom>
            <a:noFill/>
            <a:ln w="12700">
              <a:solidFill>
                <a:schemeClr val="tx1"/>
              </a:solidFill>
              <a:round/>
              <a:headEnd/>
              <a:tailEnd/>
            </a:ln>
          </p:spPr>
          <p:txBody>
            <a:bodyPr>
              <a:spAutoFit/>
            </a:bodyPr>
            <a:lstStyle/>
            <a:p>
              <a:endParaRPr lang="en-GB"/>
            </a:p>
          </p:txBody>
        </p:sp>
        <p:sp>
          <p:nvSpPr>
            <p:cNvPr id="14" name="Line 12">
              <a:extLst>
                <a:ext uri="{FF2B5EF4-FFF2-40B4-BE49-F238E27FC236}">
                  <a16:creationId xmlns:a16="http://schemas.microsoft.com/office/drawing/2014/main" id="{7FA40A38-AE15-8B42-96A1-04D44AD234C2}"/>
                </a:ext>
              </a:extLst>
            </p:cNvPr>
            <p:cNvSpPr>
              <a:spLocks noChangeShapeType="1"/>
            </p:cNvSpPr>
            <p:nvPr/>
          </p:nvSpPr>
          <p:spPr bwMode="blackWhite">
            <a:xfrm>
              <a:off x="1526" y="1678"/>
              <a:ext cx="347" cy="0"/>
            </a:xfrm>
            <a:prstGeom prst="line">
              <a:avLst/>
            </a:prstGeom>
            <a:noFill/>
            <a:ln w="12700">
              <a:solidFill>
                <a:schemeClr val="tx1"/>
              </a:solidFill>
              <a:round/>
              <a:headEnd/>
              <a:tailEnd type="triangle" w="med" len="med"/>
            </a:ln>
          </p:spPr>
          <p:txBody>
            <a:bodyPr>
              <a:spAutoFit/>
            </a:bodyPr>
            <a:lstStyle/>
            <a:p>
              <a:endParaRPr lang="en-GB"/>
            </a:p>
          </p:txBody>
        </p:sp>
        <p:sp>
          <p:nvSpPr>
            <p:cNvPr id="15" name="Line 13">
              <a:extLst>
                <a:ext uri="{FF2B5EF4-FFF2-40B4-BE49-F238E27FC236}">
                  <a16:creationId xmlns:a16="http://schemas.microsoft.com/office/drawing/2014/main" id="{6B8631C8-B984-A048-8046-B2E82292F675}"/>
                </a:ext>
              </a:extLst>
            </p:cNvPr>
            <p:cNvSpPr>
              <a:spLocks noChangeShapeType="1"/>
            </p:cNvSpPr>
            <p:nvPr/>
          </p:nvSpPr>
          <p:spPr bwMode="blackWhite">
            <a:xfrm flipV="1">
              <a:off x="1526" y="2324"/>
              <a:ext cx="372" cy="1"/>
            </a:xfrm>
            <a:prstGeom prst="line">
              <a:avLst/>
            </a:prstGeom>
            <a:noFill/>
            <a:ln w="12700">
              <a:solidFill>
                <a:schemeClr val="tx1"/>
              </a:solidFill>
              <a:round/>
              <a:headEnd/>
              <a:tailEnd type="triangle" w="med" len="med"/>
            </a:ln>
          </p:spPr>
          <p:txBody>
            <a:bodyPr>
              <a:spAutoFit/>
            </a:bodyPr>
            <a:lstStyle/>
            <a:p>
              <a:endParaRPr lang="en-GB"/>
            </a:p>
          </p:txBody>
        </p:sp>
        <p:sp>
          <p:nvSpPr>
            <p:cNvPr id="16" name="Line 14">
              <a:extLst>
                <a:ext uri="{FF2B5EF4-FFF2-40B4-BE49-F238E27FC236}">
                  <a16:creationId xmlns:a16="http://schemas.microsoft.com/office/drawing/2014/main" id="{705F1097-1823-6244-85A3-DCA20E66CA08}"/>
                </a:ext>
              </a:extLst>
            </p:cNvPr>
            <p:cNvSpPr>
              <a:spLocks noChangeShapeType="1"/>
            </p:cNvSpPr>
            <p:nvPr/>
          </p:nvSpPr>
          <p:spPr bwMode="blackWhite">
            <a:xfrm>
              <a:off x="2401" y="1690"/>
              <a:ext cx="821" cy="0"/>
            </a:xfrm>
            <a:prstGeom prst="line">
              <a:avLst/>
            </a:prstGeom>
            <a:noFill/>
            <a:ln w="12700">
              <a:solidFill>
                <a:schemeClr val="tx1"/>
              </a:solidFill>
              <a:round/>
              <a:headEnd/>
              <a:tailEnd type="triangle" w="med" len="med"/>
            </a:ln>
          </p:spPr>
          <p:txBody>
            <a:bodyPr>
              <a:spAutoFit/>
            </a:bodyPr>
            <a:lstStyle/>
            <a:p>
              <a:endParaRPr lang="en-GB"/>
            </a:p>
          </p:txBody>
        </p:sp>
        <p:sp>
          <p:nvSpPr>
            <p:cNvPr id="17" name="Line 15">
              <a:extLst>
                <a:ext uri="{FF2B5EF4-FFF2-40B4-BE49-F238E27FC236}">
                  <a16:creationId xmlns:a16="http://schemas.microsoft.com/office/drawing/2014/main" id="{813B3A05-1621-A845-8871-378B9883B3B9}"/>
                </a:ext>
              </a:extLst>
            </p:cNvPr>
            <p:cNvSpPr>
              <a:spLocks noChangeShapeType="1"/>
            </p:cNvSpPr>
            <p:nvPr/>
          </p:nvSpPr>
          <p:spPr bwMode="blackWhite">
            <a:xfrm flipV="1">
              <a:off x="2430" y="2324"/>
              <a:ext cx="815" cy="0"/>
            </a:xfrm>
            <a:prstGeom prst="line">
              <a:avLst/>
            </a:prstGeom>
            <a:noFill/>
            <a:ln w="12700">
              <a:solidFill>
                <a:schemeClr val="tx1"/>
              </a:solidFill>
              <a:round/>
              <a:headEnd/>
              <a:tailEnd type="triangle" w="med" len="med"/>
            </a:ln>
          </p:spPr>
          <p:txBody>
            <a:bodyPr>
              <a:spAutoFit/>
            </a:bodyPr>
            <a:lstStyle/>
            <a:p>
              <a:endParaRPr lang="en-GB"/>
            </a:p>
          </p:txBody>
        </p:sp>
        <p:sp>
          <p:nvSpPr>
            <p:cNvPr id="18" name="Line 19">
              <a:extLst>
                <a:ext uri="{FF2B5EF4-FFF2-40B4-BE49-F238E27FC236}">
                  <a16:creationId xmlns:a16="http://schemas.microsoft.com/office/drawing/2014/main" id="{AB94B7D1-45BC-4441-9D1F-23F14FBF8E0B}"/>
                </a:ext>
              </a:extLst>
            </p:cNvPr>
            <p:cNvSpPr>
              <a:spLocks noChangeShapeType="1"/>
            </p:cNvSpPr>
            <p:nvPr/>
          </p:nvSpPr>
          <p:spPr bwMode="blackWhite">
            <a:xfrm>
              <a:off x="3743" y="1693"/>
              <a:ext cx="183" cy="0"/>
            </a:xfrm>
            <a:prstGeom prst="line">
              <a:avLst/>
            </a:prstGeom>
            <a:noFill/>
            <a:ln w="12700">
              <a:solidFill>
                <a:schemeClr val="tx1"/>
              </a:solidFill>
              <a:round/>
              <a:headEnd/>
              <a:tailEnd/>
            </a:ln>
          </p:spPr>
          <p:txBody>
            <a:bodyPr>
              <a:spAutoFit/>
            </a:bodyPr>
            <a:lstStyle/>
            <a:p>
              <a:endParaRPr lang="en-GB"/>
            </a:p>
          </p:txBody>
        </p:sp>
        <p:sp>
          <p:nvSpPr>
            <p:cNvPr id="19" name="Line 20">
              <a:extLst>
                <a:ext uri="{FF2B5EF4-FFF2-40B4-BE49-F238E27FC236}">
                  <a16:creationId xmlns:a16="http://schemas.microsoft.com/office/drawing/2014/main" id="{91A8552C-BEBD-7B43-ACFE-5C6268D7599E}"/>
                </a:ext>
              </a:extLst>
            </p:cNvPr>
            <p:cNvSpPr>
              <a:spLocks noChangeShapeType="1"/>
            </p:cNvSpPr>
            <p:nvPr/>
          </p:nvSpPr>
          <p:spPr bwMode="blackWhite">
            <a:xfrm>
              <a:off x="3764" y="2323"/>
              <a:ext cx="158" cy="0"/>
            </a:xfrm>
            <a:prstGeom prst="line">
              <a:avLst/>
            </a:prstGeom>
            <a:noFill/>
            <a:ln w="12700">
              <a:solidFill>
                <a:schemeClr val="tx1"/>
              </a:solidFill>
              <a:round/>
              <a:headEnd/>
              <a:tailEnd/>
            </a:ln>
          </p:spPr>
          <p:txBody>
            <a:bodyPr>
              <a:spAutoFit/>
            </a:bodyPr>
            <a:lstStyle/>
            <a:p>
              <a:endParaRPr lang="en-GB"/>
            </a:p>
          </p:txBody>
        </p:sp>
        <p:sp>
          <p:nvSpPr>
            <p:cNvPr id="20" name="Line 21">
              <a:extLst>
                <a:ext uri="{FF2B5EF4-FFF2-40B4-BE49-F238E27FC236}">
                  <a16:creationId xmlns:a16="http://schemas.microsoft.com/office/drawing/2014/main" id="{72C696E4-8C3C-6143-B712-4176AE39372D}"/>
                </a:ext>
              </a:extLst>
            </p:cNvPr>
            <p:cNvSpPr>
              <a:spLocks noChangeShapeType="1"/>
            </p:cNvSpPr>
            <p:nvPr/>
          </p:nvSpPr>
          <p:spPr bwMode="blackWhite">
            <a:xfrm>
              <a:off x="3922" y="1690"/>
              <a:ext cx="0" cy="260"/>
            </a:xfrm>
            <a:prstGeom prst="line">
              <a:avLst/>
            </a:prstGeom>
            <a:noFill/>
            <a:ln w="12700">
              <a:solidFill>
                <a:schemeClr val="tx1"/>
              </a:solidFill>
              <a:round/>
              <a:headEnd/>
              <a:tailEnd/>
            </a:ln>
          </p:spPr>
          <p:txBody>
            <a:bodyPr>
              <a:spAutoFit/>
            </a:bodyPr>
            <a:lstStyle/>
            <a:p>
              <a:endParaRPr lang="en-GB"/>
            </a:p>
          </p:txBody>
        </p:sp>
        <p:sp>
          <p:nvSpPr>
            <p:cNvPr id="21" name="Line 22">
              <a:extLst>
                <a:ext uri="{FF2B5EF4-FFF2-40B4-BE49-F238E27FC236}">
                  <a16:creationId xmlns:a16="http://schemas.microsoft.com/office/drawing/2014/main" id="{D4FC94A3-7E18-A341-9152-B3FE136737FA}"/>
                </a:ext>
              </a:extLst>
            </p:cNvPr>
            <p:cNvSpPr>
              <a:spLocks noChangeShapeType="1"/>
            </p:cNvSpPr>
            <p:nvPr/>
          </p:nvSpPr>
          <p:spPr bwMode="blackWhite">
            <a:xfrm flipV="1">
              <a:off x="3922" y="2079"/>
              <a:ext cx="0" cy="248"/>
            </a:xfrm>
            <a:prstGeom prst="line">
              <a:avLst/>
            </a:prstGeom>
            <a:noFill/>
            <a:ln w="12700">
              <a:solidFill>
                <a:schemeClr val="tx1"/>
              </a:solidFill>
              <a:round/>
              <a:headEnd/>
              <a:tailEnd/>
            </a:ln>
          </p:spPr>
          <p:txBody>
            <a:bodyPr>
              <a:spAutoFit/>
            </a:bodyPr>
            <a:lstStyle/>
            <a:p>
              <a:endParaRPr lang="en-GB"/>
            </a:p>
          </p:txBody>
        </p:sp>
        <p:sp>
          <p:nvSpPr>
            <p:cNvPr id="22" name="Line 23">
              <a:extLst>
                <a:ext uri="{FF2B5EF4-FFF2-40B4-BE49-F238E27FC236}">
                  <a16:creationId xmlns:a16="http://schemas.microsoft.com/office/drawing/2014/main" id="{65BDDB37-EDCF-3743-AAF5-6C8569945134}"/>
                </a:ext>
              </a:extLst>
            </p:cNvPr>
            <p:cNvSpPr>
              <a:spLocks noChangeShapeType="1"/>
            </p:cNvSpPr>
            <p:nvPr/>
          </p:nvSpPr>
          <p:spPr bwMode="blackWhite">
            <a:xfrm flipV="1">
              <a:off x="3922" y="1944"/>
              <a:ext cx="326" cy="1"/>
            </a:xfrm>
            <a:prstGeom prst="line">
              <a:avLst/>
            </a:prstGeom>
            <a:noFill/>
            <a:ln w="12700">
              <a:solidFill>
                <a:schemeClr val="tx1"/>
              </a:solidFill>
              <a:round/>
              <a:headEnd/>
              <a:tailEnd type="triangle" w="med" len="med"/>
            </a:ln>
          </p:spPr>
          <p:txBody>
            <a:bodyPr>
              <a:spAutoFit/>
            </a:bodyPr>
            <a:lstStyle/>
            <a:p>
              <a:endParaRPr lang="en-GB"/>
            </a:p>
          </p:txBody>
        </p:sp>
        <p:sp>
          <p:nvSpPr>
            <p:cNvPr id="23" name="Line 24">
              <a:extLst>
                <a:ext uri="{FF2B5EF4-FFF2-40B4-BE49-F238E27FC236}">
                  <a16:creationId xmlns:a16="http://schemas.microsoft.com/office/drawing/2014/main" id="{331EBBDD-E7F5-544F-AB1D-1359C80C7C90}"/>
                </a:ext>
              </a:extLst>
            </p:cNvPr>
            <p:cNvSpPr>
              <a:spLocks noChangeShapeType="1"/>
            </p:cNvSpPr>
            <p:nvPr/>
          </p:nvSpPr>
          <p:spPr bwMode="blackWhite">
            <a:xfrm>
              <a:off x="3922" y="2082"/>
              <a:ext cx="325" cy="0"/>
            </a:xfrm>
            <a:prstGeom prst="line">
              <a:avLst/>
            </a:prstGeom>
            <a:noFill/>
            <a:ln w="12700">
              <a:solidFill>
                <a:schemeClr val="tx1"/>
              </a:solidFill>
              <a:round/>
              <a:headEnd/>
              <a:tailEnd type="triangle" w="med" len="med"/>
            </a:ln>
          </p:spPr>
          <p:txBody>
            <a:bodyPr>
              <a:spAutoFit/>
            </a:bodyPr>
            <a:lstStyle/>
            <a:p>
              <a:endParaRPr lang="en-GB"/>
            </a:p>
          </p:txBody>
        </p:sp>
        <p:sp>
          <p:nvSpPr>
            <p:cNvPr id="24" name="Line 25">
              <a:extLst>
                <a:ext uri="{FF2B5EF4-FFF2-40B4-BE49-F238E27FC236}">
                  <a16:creationId xmlns:a16="http://schemas.microsoft.com/office/drawing/2014/main" id="{6835166F-018B-234D-B639-313F9000AE00}"/>
                </a:ext>
              </a:extLst>
            </p:cNvPr>
            <p:cNvSpPr>
              <a:spLocks noChangeShapeType="1"/>
            </p:cNvSpPr>
            <p:nvPr/>
          </p:nvSpPr>
          <p:spPr bwMode="blackWhite">
            <a:xfrm>
              <a:off x="1372" y="2006"/>
              <a:ext cx="158" cy="0"/>
            </a:xfrm>
            <a:prstGeom prst="line">
              <a:avLst/>
            </a:prstGeom>
            <a:noFill/>
            <a:ln w="12700">
              <a:solidFill>
                <a:schemeClr val="tx1"/>
              </a:solidFill>
              <a:round/>
              <a:headEnd/>
              <a:tailEnd/>
            </a:ln>
          </p:spPr>
          <p:txBody>
            <a:bodyPr>
              <a:spAutoFit/>
            </a:bodyPr>
            <a:lstStyle/>
            <a:p>
              <a:endParaRPr lang="en-GB"/>
            </a:p>
          </p:txBody>
        </p:sp>
        <p:sp>
          <p:nvSpPr>
            <p:cNvPr id="25" name="Line 26">
              <a:extLst>
                <a:ext uri="{FF2B5EF4-FFF2-40B4-BE49-F238E27FC236}">
                  <a16:creationId xmlns:a16="http://schemas.microsoft.com/office/drawing/2014/main" id="{48989818-3F6C-E94F-8BAA-D62623238BC0}"/>
                </a:ext>
              </a:extLst>
            </p:cNvPr>
            <p:cNvSpPr>
              <a:spLocks noChangeShapeType="1"/>
            </p:cNvSpPr>
            <p:nvPr/>
          </p:nvSpPr>
          <p:spPr bwMode="blackWhite">
            <a:xfrm flipH="1">
              <a:off x="1529" y="1678"/>
              <a:ext cx="1" cy="281"/>
            </a:xfrm>
            <a:prstGeom prst="line">
              <a:avLst/>
            </a:prstGeom>
            <a:noFill/>
            <a:ln w="12700">
              <a:solidFill>
                <a:schemeClr val="tx1"/>
              </a:solidFill>
              <a:round/>
              <a:headEnd/>
              <a:tailEnd/>
            </a:ln>
          </p:spPr>
          <p:txBody>
            <a:bodyPr>
              <a:spAutoFit/>
            </a:bodyPr>
            <a:lstStyle/>
            <a:p>
              <a:endParaRPr lang="en-GB"/>
            </a:p>
          </p:txBody>
        </p:sp>
        <p:sp>
          <p:nvSpPr>
            <p:cNvPr id="26" name="Freeform 57">
              <a:extLst>
                <a:ext uri="{FF2B5EF4-FFF2-40B4-BE49-F238E27FC236}">
                  <a16:creationId xmlns:a16="http://schemas.microsoft.com/office/drawing/2014/main" id="{4C3661CF-EEB0-7944-8BE5-7701744B54EA}"/>
                </a:ext>
              </a:extLst>
            </p:cNvPr>
            <p:cNvSpPr>
              <a:spLocks/>
            </p:cNvSpPr>
            <p:nvPr/>
          </p:nvSpPr>
          <p:spPr bwMode="auto">
            <a:xfrm>
              <a:off x="2394" y="1758"/>
              <a:ext cx="843" cy="486"/>
            </a:xfrm>
            <a:custGeom>
              <a:avLst/>
              <a:gdLst>
                <a:gd name="T0" fmla="*/ 0 w 843"/>
                <a:gd name="T1" fmla="*/ 0 h 486"/>
                <a:gd name="T2" fmla="*/ 408 w 843"/>
                <a:gd name="T3" fmla="*/ 0 h 486"/>
                <a:gd name="T4" fmla="*/ 408 w 843"/>
                <a:gd name="T5" fmla="*/ 486 h 486"/>
                <a:gd name="T6" fmla="*/ 843 w 843"/>
                <a:gd name="T7" fmla="*/ 486 h 486"/>
                <a:gd name="T8" fmla="*/ 0 60000 65536"/>
                <a:gd name="T9" fmla="*/ 0 60000 65536"/>
                <a:gd name="T10" fmla="*/ 0 60000 65536"/>
                <a:gd name="T11" fmla="*/ 0 60000 65536"/>
                <a:gd name="T12" fmla="*/ 0 w 843"/>
                <a:gd name="T13" fmla="*/ 0 h 486"/>
                <a:gd name="T14" fmla="*/ 843 w 843"/>
                <a:gd name="T15" fmla="*/ 486 h 486"/>
              </a:gdLst>
              <a:ahLst/>
              <a:cxnLst>
                <a:cxn ang="T8">
                  <a:pos x="T0" y="T1"/>
                </a:cxn>
                <a:cxn ang="T9">
                  <a:pos x="T2" y="T3"/>
                </a:cxn>
                <a:cxn ang="T10">
                  <a:pos x="T4" y="T5"/>
                </a:cxn>
                <a:cxn ang="T11">
                  <a:pos x="T6" y="T7"/>
                </a:cxn>
              </a:cxnLst>
              <a:rect l="T12" t="T13" r="T14" b="T15"/>
              <a:pathLst>
                <a:path w="843" h="486">
                  <a:moveTo>
                    <a:pt x="0" y="0"/>
                  </a:moveTo>
                  <a:lnTo>
                    <a:pt x="408" y="0"/>
                  </a:lnTo>
                  <a:lnTo>
                    <a:pt x="408" y="486"/>
                  </a:lnTo>
                  <a:lnTo>
                    <a:pt x="843" y="486"/>
                  </a:lnTo>
                </a:path>
              </a:pathLst>
            </a:custGeom>
            <a:noFill/>
            <a:ln w="12700">
              <a:solidFill>
                <a:schemeClr val="tx1"/>
              </a:solidFill>
              <a:round/>
              <a:headEnd/>
              <a:tailEnd type="triangle" w="med" len="med"/>
            </a:ln>
          </p:spPr>
          <p:txBody>
            <a:bodyPr>
              <a:spAutoFit/>
            </a:bodyPr>
            <a:lstStyle/>
            <a:p>
              <a:endParaRPr lang="en-US"/>
            </a:p>
          </p:txBody>
        </p:sp>
      </p:grpSp>
      <p:sp>
        <p:nvSpPr>
          <p:cNvPr id="28" name="Content Placeholder 2">
            <a:extLst>
              <a:ext uri="{FF2B5EF4-FFF2-40B4-BE49-F238E27FC236}">
                <a16:creationId xmlns:a16="http://schemas.microsoft.com/office/drawing/2014/main" id="{869518F6-4C8D-A348-B984-4668A8E84FB8}"/>
              </a:ext>
            </a:extLst>
          </p:cNvPr>
          <p:cNvSpPr txBox="1">
            <a:spLocks/>
          </p:cNvSpPr>
          <p:nvPr/>
        </p:nvSpPr>
        <p:spPr>
          <a:xfrm>
            <a:off x="475786" y="3606628"/>
            <a:ext cx="5204788" cy="219368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14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000" dirty="0"/>
              <a:t>It consists of the following paths</a:t>
            </a:r>
          </a:p>
          <a:p>
            <a:r>
              <a:rPr lang="en-GB" sz="2000" b="1" dirty="0">
                <a:solidFill>
                  <a:srgbClr val="FF0000"/>
                </a:solidFill>
              </a:rPr>
              <a:t>ABDF</a:t>
            </a:r>
            <a:r>
              <a:rPr lang="en-GB" sz="2000" dirty="0"/>
              <a:t> = 28 days (7+12+5+4)</a:t>
            </a:r>
          </a:p>
          <a:p>
            <a:r>
              <a:rPr lang="en-GB" sz="2000" b="1" dirty="0">
                <a:solidFill>
                  <a:srgbClr val="00B0F0"/>
                </a:solidFill>
              </a:rPr>
              <a:t>ABEF</a:t>
            </a:r>
            <a:r>
              <a:rPr lang="en-GB" sz="2000" dirty="0"/>
              <a:t> = 26 days (7+12+3+4)</a:t>
            </a:r>
          </a:p>
          <a:p>
            <a:r>
              <a:rPr lang="en-GB" sz="2000" b="1" dirty="0">
                <a:solidFill>
                  <a:schemeClr val="accent6">
                    <a:lumMod val="75000"/>
                  </a:schemeClr>
                </a:solidFill>
              </a:rPr>
              <a:t>ACEF</a:t>
            </a:r>
            <a:r>
              <a:rPr lang="en-GB" sz="2000" dirty="0"/>
              <a:t> = 24 days (7+10+3+4)</a:t>
            </a:r>
          </a:p>
        </p:txBody>
      </p:sp>
    </p:spTree>
    <p:extLst>
      <p:ext uri="{BB962C8B-B14F-4D97-AF65-F5344CB8AC3E}">
        <p14:creationId xmlns:p14="http://schemas.microsoft.com/office/powerpoint/2010/main" val="11529236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4BDFD-628E-7F4B-B25B-0B29FD8F5F85}"/>
              </a:ext>
            </a:extLst>
          </p:cNvPr>
          <p:cNvSpPr>
            <a:spLocks noGrp="1"/>
          </p:cNvSpPr>
          <p:nvPr>
            <p:ph type="title"/>
          </p:nvPr>
        </p:nvSpPr>
        <p:spPr/>
        <p:txBody>
          <a:bodyPr/>
          <a:lstStyle/>
          <a:p>
            <a:r>
              <a:rPr lang="en-US" dirty="0"/>
              <a:t>Gantt Charts</a:t>
            </a:r>
          </a:p>
        </p:txBody>
      </p:sp>
      <p:sp>
        <p:nvSpPr>
          <p:cNvPr id="8" name="Content Placeholder 7">
            <a:extLst>
              <a:ext uri="{FF2B5EF4-FFF2-40B4-BE49-F238E27FC236}">
                <a16:creationId xmlns:a16="http://schemas.microsoft.com/office/drawing/2014/main" id="{7533ED0E-2230-0544-9B87-D7E944240AAC}"/>
              </a:ext>
            </a:extLst>
          </p:cNvPr>
          <p:cNvSpPr>
            <a:spLocks noGrp="1"/>
          </p:cNvSpPr>
          <p:nvPr>
            <p:ph idx="1"/>
          </p:nvPr>
        </p:nvSpPr>
        <p:spPr>
          <a:xfrm>
            <a:off x="609600" y="1038386"/>
            <a:ext cx="10332203" cy="4478847"/>
          </a:xfrm>
        </p:spPr>
        <p:txBody>
          <a:bodyPr>
            <a:normAutofit fontScale="92500" lnSpcReduction="10000"/>
          </a:bodyPr>
          <a:lstStyle/>
          <a:p>
            <a:pPr marL="0" indent="0">
              <a:buNone/>
            </a:pPr>
            <a:r>
              <a:rPr lang="en-GB" dirty="0"/>
              <a:t>Used for planning projects of all sizes. A useful way of showing what work is scheduled to be completed on a specific day. </a:t>
            </a:r>
            <a:br>
              <a:rPr lang="en-GB" dirty="0"/>
            </a:br>
            <a:br>
              <a:rPr lang="en-GB" dirty="0"/>
            </a:br>
            <a:r>
              <a:rPr lang="en-GB" dirty="0"/>
              <a:t>Simplified graphical presentation:</a:t>
            </a:r>
            <a:br>
              <a:rPr lang="en-GB" dirty="0"/>
            </a:br>
            <a:endParaRPr lang="en-GB" dirty="0"/>
          </a:p>
          <a:p>
            <a:r>
              <a:rPr lang="en-GB" dirty="0"/>
              <a:t>Project start date</a:t>
            </a:r>
          </a:p>
          <a:p>
            <a:r>
              <a:rPr lang="en-GB" dirty="0"/>
              <a:t>Project finish date</a:t>
            </a:r>
          </a:p>
          <a:p>
            <a:r>
              <a:rPr lang="en-GB" dirty="0"/>
              <a:t>Project tasks (start/finish dates)</a:t>
            </a:r>
          </a:p>
          <a:p>
            <a:r>
              <a:rPr lang="en-GB" dirty="0"/>
              <a:t>Task duration</a:t>
            </a:r>
          </a:p>
          <a:p>
            <a:r>
              <a:rPr lang="en-GB" dirty="0"/>
              <a:t>Who is working on each task</a:t>
            </a:r>
          </a:p>
          <a:p>
            <a:r>
              <a:rPr lang="en-GB" dirty="0"/>
              <a:t>How tasks group together, overlap and link with each other</a:t>
            </a:r>
          </a:p>
          <a:p>
            <a:pPr marL="0" indent="0">
              <a:buNone/>
            </a:pPr>
            <a:endParaRPr lang="en-GB" dirty="0"/>
          </a:p>
        </p:txBody>
      </p:sp>
      <p:sp>
        <p:nvSpPr>
          <p:cNvPr id="4" name="Slide Number Placeholder 3">
            <a:extLst>
              <a:ext uri="{FF2B5EF4-FFF2-40B4-BE49-F238E27FC236}">
                <a16:creationId xmlns:a16="http://schemas.microsoft.com/office/drawing/2014/main" id="{8170A9A9-1E96-CB47-9A23-ED8310DFBCF4}"/>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23</a:t>
            </a:fld>
            <a:endParaRPr lang="en-GB"/>
          </a:p>
        </p:txBody>
      </p:sp>
      <p:pic>
        <p:nvPicPr>
          <p:cNvPr id="9" name="Picture 8">
            <a:extLst>
              <a:ext uri="{FF2B5EF4-FFF2-40B4-BE49-F238E27FC236}">
                <a16:creationId xmlns:a16="http://schemas.microsoft.com/office/drawing/2014/main" id="{5F6CC63D-098B-2D45-B543-CC24B80AE7C5}"/>
              </a:ext>
            </a:extLst>
          </p:cNvPr>
          <p:cNvPicPr>
            <a:picLocks noChangeAspect="1"/>
          </p:cNvPicPr>
          <p:nvPr/>
        </p:nvPicPr>
        <p:blipFill>
          <a:blip r:embed="rId3"/>
          <a:stretch>
            <a:fillRect/>
          </a:stretch>
        </p:blipFill>
        <p:spPr>
          <a:xfrm>
            <a:off x="9694028" y="2217803"/>
            <a:ext cx="1247775" cy="1247775"/>
          </a:xfrm>
          <a:prstGeom prst="rect">
            <a:avLst/>
          </a:prstGeom>
        </p:spPr>
      </p:pic>
      <p:pic>
        <p:nvPicPr>
          <p:cNvPr id="10" name="Picture 9">
            <a:extLst>
              <a:ext uri="{FF2B5EF4-FFF2-40B4-BE49-F238E27FC236}">
                <a16:creationId xmlns:a16="http://schemas.microsoft.com/office/drawing/2014/main" id="{58C7328B-3FD6-7245-80A5-FC788F978D04}"/>
              </a:ext>
            </a:extLst>
          </p:cNvPr>
          <p:cNvPicPr>
            <a:picLocks noChangeAspect="1"/>
          </p:cNvPicPr>
          <p:nvPr/>
        </p:nvPicPr>
        <p:blipFill>
          <a:blip r:embed="rId4"/>
          <a:stretch>
            <a:fillRect/>
          </a:stretch>
        </p:blipFill>
        <p:spPr>
          <a:xfrm>
            <a:off x="10569653" y="3997602"/>
            <a:ext cx="1247775" cy="1247775"/>
          </a:xfrm>
          <a:prstGeom prst="rect">
            <a:avLst/>
          </a:prstGeom>
        </p:spPr>
      </p:pic>
      <p:sp>
        <p:nvSpPr>
          <p:cNvPr id="11" name="Rectangle 10">
            <a:extLst>
              <a:ext uri="{FF2B5EF4-FFF2-40B4-BE49-F238E27FC236}">
                <a16:creationId xmlns:a16="http://schemas.microsoft.com/office/drawing/2014/main" id="{1A792BF4-6BB1-1040-8A85-CC5C1757E651}"/>
              </a:ext>
            </a:extLst>
          </p:cNvPr>
          <p:cNvSpPr/>
          <p:nvPr/>
        </p:nvSpPr>
        <p:spPr>
          <a:xfrm>
            <a:off x="10479242" y="5259177"/>
            <a:ext cx="1428596"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Henry Gantt</a:t>
            </a:r>
          </a:p>
        </p:txBody>
      </p:sp>
      <p:sp>
        <p:nvSpPr>
          <p:cNvPr id="12" name="Rectangle 11">
            <a:extLst>
              <a:ext uri="{FF2B5EF4-FFF2-40B4-BE49-F238E27FC236}">
                <a16:creationId xmlns:a16="http://schemas.microsoft.com/office/drawing/2014/main" id="{72BF8095-04B0-D247-80F8-E77615D9F2FD}"/>
              </a:ext>
            </a:extLst>
          </p:cNvPr>
          <p:cNvSpPr/>
          <p:nvPr/>
        </p:nvSpPr>
        <p:spPr>
          <a:xfrm>
            <a:off x="9694028" y="3487355"/>
            <a:ext cx="1839030" cy="369332"/>
          </a:xfrm>
          <a:prstGeom prst="rect">
            <a:avLst/>
          </a:prstGeom>
        </p:spPr>
        <p:txBody>
          <a:bodyPr wrap="none">
            <a:spAutoFit/>
          </a:bodyPr>
          <a:lstStyle/>
          <a:p>
            <a:r>
              <a:rPr lang="en-GB" dirty="0">
                <a:latin typeface="Arial" panose="020B0604020202020204" pitchFamily="34" charset="0"/>
                <a:cs typeface="Arial" panose="020B0604020202020204" pitchFamily="34" charset="0"/>
              </a:rPr>
              <a:t>Karol </a:t>
            </a:r>
            <a:r>
              <a:rPr lang="en-GB" dirty="0" err="1">
                <a:latin typeface="Arial" panose="020B0604020202020204" pitchFamily="34" charset="0"/>
                <a:cs typeface="Arial" panose="020B0604020202020204" pitchFamily="34" charset="0"/>
              </a:rPr>
              <a:t>Adamiecki</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585437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45E21221-7FFA-4D47-A7A0-EECFAAAB7474}"/>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24</a:t>
            </a:fld>
            <a:endParaRPr lang="en-GB"/>
          </a:p>
        </p:txBody>
      </p:sp>
      <p:pic>
        <p:nvPicPr>
          <p:cNvPr id="5" name="Picture 4">
            <a:extLst>
              <a:ext uri="{FF2B5EF4-FFF2-40B4-BE49-F238E27FC236}">
                <a16:creationId xmlns:a16="http://schemas.microsoft.com/office/drawing/2014/main" id="{B8EF46AC-F743-CB48-B1C8-23A53DDB2DAF}"/>
              </a:ext>
            </a:extLst>
          </p:cNvPr>
          <p:cNvPicPr>
            <a:picLocks noChangeAspect="1"/>
          </p:cNvPicPr>
          <p:nvPr/>
        </p:nvPicPr>
        <p:blipFill>
          <a:blip r:embed="rId3"/>
          <a:stretch>
            <a:fillRect/>
          </a:stretch>
        </p:blipFill>
        <p:spPr>
          <a:xfrm>
            <a:off x="1110814" y="61992"/>
            <a:ext cx="9807648" cy="5584089"/>
          </a:xfrm>
          <a:prstGeom prst="rect">
            <a:avLst/>
          </a:prstGeom>
        </p:spPr>
      </p:pic>
    </p:spTree>
    <p:extLst>
      <p:ext uri="{BB962C8B-B14F-4D97-AF65-F5344CB8AC3E}">
        <p14:creationId xmlns:p14="http://schemas.microsoft.com/office/powerpoint/2010/main" val="364581108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10E9C9D9-B969-524F-AD0E-382E93B04225}"/>
              </a:ext>
            </a:extLst>
          </p:cNvPr>
          <p:cNvSpPr>
            <a:spLocks noGrp="1"/>
          </p:cNvSpPr>
          <p:nvPr>
            <p:ph type="title"/>
          </p:nvPr>
        </p:nvSpPr>
        <p:spPr/>
        <p:txBody>
          <a:bodyPr/>
          <a:lstStyle/>
          <a:p>
            <a:r>
              <a:rPr lang="en-US" dirty="0"/>
              <a:t>Simple Gantt Chart</a:t>
            </a:r>
          </a:p>
        </p:txBody>
      </p:sp>
      <p:sp>
        <p:nvSpPr>
          <p:cNvPr id="4" name="Slide Number Placeholder 3">
            <a:extLst>
              <a:ext uri="{FF2B5EF4-FFF2-40B4-BE49-F238E27FC236}">
                <a16:creationId xmlns:a16="http://schemas.microsoft.com/office/drawing/2014/main" id="{4AC4AFBD-351F-4F46-9237-8F85DF93B006}"/>
              </a:ext>
            </a:extLst>
          </p:cNvPr>
          <p:cNvSpPr>
            <a:spLocks noGrp="1"/>
          </p:cNvSpPr>
          <p:nvPr>
            <p:ph type="sldNum" sz="quarter" idx="12"/>
          </p:nvPr>
        </p:nvSpPr>
        <p:spPr>
          <a:xfrm>
            <a:off x="8610600" y="6356351"/>
            <a:ext cx="2743200" cy="36512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25</a:t>
            </a:fld>
            <a:endParaRPr lang="en-GB"/>
          </a:p>
        </p:txBody>
      </p:sp>
      <p:pic>
        <p:nvPicPr>
          <p:cNvPr id="5" name="Picture 4">
            <a:extLst>
              <a:ext uri="{FF2B5EF4-FFF2-40B4-BE49-F238E27FC236}">
                <a16:creationId xmlns:a16="http://schemas.microsoft.com/office/drawing/2014/main" id="{4C4E5A50-2266-A143-8D96-0D58232BECD2}"/>
              </a:ext>
            </a:extLst>
          </p:cNvPr>
          <p:cNvPicPr>
            <a:picLocks noChangeAspect="1"/>
          </p:cNvPicPr>
          <p:nvPr/>
        </p:nvPicPr>
        <p:blipFill>
          <a:blip r:embed="rId3"/>
          <a:stretch>
            <a:fillRect/>
          </a:stretch>
        </p:blipFill>
        <p:spPr>
          <a:xfrm>
            <a:off x="0" y="1090808"/>
            <a:ext cx="12192000" cy="4676384"/>
          </a:xfrm>
          <a:prstGeom prst="rect">
            <a:avLst/>
          </a:prstGeom>
        </p:spPr>
      </p:pic>
    </p:spTree>
    <p:extLst>
      <p:ext uri="{BB962C8B-B14F-4D97-AF65-F5344CB8AC3E}">
        <p14:creationId xmlns:p14="http://schemas.microsoft.com/office/powerpoint/2010/main" val="6165514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7705796C-DAD5-E742-A4E9-1C38B10D1E2A}"/>
              </a:ext>
            </a:extLst>
          </p:cNvPr>
          <p:cNvSpPr>
            <a:spLocks noGrp="1"/>
          </p:cNvSpPr>
          <p:nvPr>
            <p:ph type="sldNum" sz="quarter" idx="12"/>
          </p:nvPr>
        </p:nvSpPr>
        <p:spPr>
          <a:xfrm>
            <a:off x="10882741" y="6403363"/>
            <a:ext cx="973899" cy="340503"/>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3D165440-4880-415F-9146-4793BDD623F8}" type="slidenum">
              <a:rPr lang="en-GB" smtClean="0"/>
              <a:pPr/>
              <a:t>26</a:t>
            </a:fld>
            <a:endParaRPr lang="en-GB"/>
          </a:p>
        </p:txBody>
      </p:sp>
      <p:sp>
        <p:nvSpPr>
          <p:cNvPr id="8" name="TextBox 7">
            <a:extLst>
              <a:ext uri="{FF2B5EF4-FFF2-40B4-BE49-F238E27FC236}">
                <a16:creationId xmlns:a16="http://schemas.microsoft.com/office/drawing/2014/main" id="{456F2AED-3863-114E-901F-5E5C46917BDD}"/>
              </a:ext>
            </a:extLst>
          </p:cNvPr>
          <p:cNvSpPr txBox="1"/>
          <p:nvPr/>
        </p:nvSpPr>
        <p:spPr>
          <a:xfrm>
            <a:off x="157162" y="780138"/>
            <a:ext cx="2700338" cy="800219"/>
          </a:xfrm>
          <a:prstGeom prst="rect">
            <a:avLst/>
          </a:prstGeom>
          <a:noFill/>
        </p:spPr>
        <p:txBody>
          <a:bodyPr wrap="square" rtlCol="0">
            <a:spAutoFit/>
          </a:bodyPr>
          <a:lstStyle/>
          <a:p>
            <a:r>
              <a:rPr lang="en-US" sz="2400" b="1" dirty="0"/>
              <a:t>Questions?</a:t>
            </a:r>
            <a:endParaRPr lang="en-US" sz="2400" dirty="0"/>
          </a:p>
          <a:p>
            <a:r>
              <a:rPr lang="en-US" sz="2200" dirty="0"/>
              <a:t>  </a:t>
            </a:r>
          </a:p>
        </p:txBody>
      </p:sp>
      <p:pic>
        <p:nvPicPr>
          <p:cNvPr id="6" name="Picture 2">
            <a:extLst>
              <a:ext uri="{FF2B5EF4-FFF2-40B4-BE49-F238E27FC236}">
                <a16:creationId xmlns:a16="http://schemas.microsoft.com/office/drawing/2014/main" id="{E32F50FD-A260-0740-95DC-3F1A4FF0198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043281" y="1239294"/>
            <a:ext cx="7872105" cy="44706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
        <p:nvSpPr>
          <p:cNvPr id="11" name="Title 1">
            <a:extLst>
              <a:ext uri="{FF2B5EF4-FFF2-40B4-BE49-F238E27FC236}">
                <a16:creationId xmlns:a16="http://schemas.microsoft.com/office/drawing/2014/main" id="{CC0F1F15-7F20-254C-B5DC-DD7C3BC45B35}"/>
              </a:ext>
            </a:extLst>
          </p:cNvPr>
          <p:cNvSpPr>
            <a:spLocks noGrp="1"/>
          </p:cNvSpPr>
          <p:nvPr>
            <p:ph type="title"/>
          </p:nvPr>
        </p:nvSpPr>
        <p:spPr>
          <a:xfrm>
            <a:off x="3002935" y="126752"/>
            <a:ext cx="6172200" cy="666754"/>
          </a:xfrm>
        </p:spPr>
        <p:txBody>
          <a:bodyPr>
            <a:normAutofit/>
          </a:bodyPr>
          <a:lstStyle/>
          <a:p>
            <a:r>
              <a:rPr lang="en-US" sz="2000" dirty="0"/>
              <a:t>Managing Projects in the </a:t>
            </a:r>
            <a:r>
              <a:rPr lang="en-US" sz="2000" dirty="0" err="1"/>
              <a:t>Organisation</a:t>
            </a:r>
            <a:endParaRPr lang="en-US" sz="2000" dirty="0"/>
          </a:p>
        </p:txBody>
      </p:sp>
    </p:spTree>
    <p:extLst>
      <p:ext uri="{BB962C8B-B14F-4D97-AF65-F5344CB8AC3E}">
        <p14:creationId xmlns:p14="http://schemas.microsoft.com/office/powerpoint/2010/main" val="4043910501"/>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Template" id="{28FE3AF7-755B-9B47-84B0-0BA3BC7278CE}" vid="{A74E8C80-3EC1-ED4E-A762-50C940174F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6117EE3-4D44-417D-B7BC-AEA38BB73A5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0690BB0-1ADF-486D-8941-AA3A8E07E9AA}">
  <ds:schemaRefs>
    <ds:schemaRef ds:uri="http://schemas.microsoft.com/sharepoint/v3/contenttype/forms"/>
  </ds:schemaRefs>
</ds:datastoreItem>
</file>

<file path=customXml/itemProps3.xml><?xml version="1.0" encoding="utf-8"?>
<ds:datastoreItem xmlns:ds="http://schemas.openxmlformats.org/officeDocument/2006/customXml" ds:itemID="{2226BE73-6990-4CF6-8988-C9690717F504}">
  <ds:schemaRefs>
    <ds:schemaRef ds:uri="http://purl.org/dc/terms/"/>
    <ds:schemaRef ds:uri="bc4c28ad-82b3-4539-a18c-a8c438c69a43"/>
    <ds:schemaRef ds:uri="http://schemas.microsoft.com/office/2006/documentManagement/types"/>
    <ds:schemaRef ds:uri="http://schemas.microsoft.com/office/infopath/2007/PartnerControls"/>
    <ds:schemaRef ds:uri="f90edf9b-0f74-455c-b63c-928a27ec8b1c"/>
    <ds:schemaRef ds:uri="http://purl.org/dc/elements/1.1/"/>
    <ds:schemaRef ds:uri="http://schemas.microsoft.com/office/2006/metadata/propertie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21249</TotalTime>
  <Words>4905</Words>
  <Application>Microsoft Macintosh PowerPoint</Application>
  <PresentationFormat>Widescreen</PresentationFormat>
  <Paragraphs>563</Paragraphs>
  <Slides>26</Slides>
  <Notes>21</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26</vt:i4>
      </vt:variant>
    </vt:vector>
  </HeadingPairs>
  <TitlesOfParts>
    <vt:vector size="36" baseType="lpstr">
      <vt:lpstr> aArial</vt:lpstr>
      <vt:lpstr>Arial</vt:lpstr>
      <vt:lpstr>Arial Narrow</vt:lpstr>
      <vt:lpstr>Arial Rounded MT Bold</vt:lpstr>
      <vt:lpstr>Book Antiqua</vt:lpstr>
      <vt:lpstr>Calibri</vt:lpstr>
      <vt:lpstr>Calibri Light</vt:lpstr>
      <vt:lpstr>Gill Sans MT</vt:lpstr>
      <vt:lpstr>Times New Roman</vt:lpstr>
      <vt:lpstr>Custom Design</vt:lpstr>
      <vt:lpstr>BA Management Skills for the Workplace BMSK5004</vt:lpstr>
      <vt:lpstr>Session 4</vt:lpstr>
      <vt:lpstr>BMSK5004 – Managing Projects in the Organisation</vt:lpstr>
      <vt:lpstr>Session 4</vt:lpstr>
      <vt:lpstr>Breakdown Structure</vt:lpstr>
      <vt:lpstr>Creating a Work/Product Breakdown Structure</vt:lpstr>
      <vt:lpstr>PowerPoint Presentation</vt:lpstr>
      <vt:lpstr>PowerPoint Presentation</vt:lpstr>
      <vt:lpstr>Product Breakdown Structure</vt:lpstr>
      <vt:lpstr>Product Breakdown Structure</vt:lpstr>
      <vt:lpstr>Product Flow Diagram</vt:lpstr>
      <vt:lpstr>Product Description</vt:lpstr>
      <vt:lpstr>PowerPoint Presentation</vt:lpstr>
      <vt:lpstr>Work Breakdown Structure – 100% Rule</vt:lpstr>
      <vt:lpstr>Managing Dependencies</vt:lpstr>
      <vt:lpstr>Network Diagram</vt:lpstr>
      <vt:lpstr>2 Rules of Network Diagrams</vt:lpstr>
      <vt:lpstr>Network Diagrams</vt:lpstr>
      <vt:lpstr>Critical Path Analysis</vt:lpstr>
      <vt:lpstr>Critical Path Analysis</vt:lpstr>
      <vt:lpstr>CPA – Resource Change (New Technology)</vt:lpstr>
      <vt:lpstr>Path Durations</vt:lpstr>
      <vt:lpstr>Gantt Charts</vt:lpstr>
      <vt:lpstr>PowerPoint Presentation</vt:lpstr>
      <vt:lpstr>Simple Gantt Chart</vt:lpstr>
      <vt:lpstr>Managing Projects in the Organisation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Mark Bell-Davies</dc:creator>
  <cp:lastModifiedBy>Brian Taylor</cp:lastModifiedBy>
  <cp:revision>138</cp:revision>
  <dcterms:created xsi:type="dcterms:W3CDTF">2020-06-08T16:11:31Z</dcterms:created>
  <dcterms:modified xsi:type="dcterms:W3CDTF">2021-07-30T10:32:37Z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