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84" r:id="rId3"/>
    <p:sldId id="311" r:id="rId4"/>
    <p:sldId id="340" r:id="rId5"/>
    <p:sldId id="341" r:id="rId6"/>
    <p:sldId id="344" r:id="rId7"/>
    <p:sldId id="335" r:id="rId8"/>
    <p:sldId id="346" r:id="rId9"/>
    <p:sldId id="345" r:id="rId10"/>
    <p:sldId id="352" r:id="rId11"/>
    <p:sldId id="336" r:id="rId12"/>
    <p:sldId id="362" r:id="rId13"/>
    <p:sldId id="337" r:id="rId14"/>
    <p:sldId id="338" r:id="rId15"/>
    <p:sldId id="363" r:id="rId16"/>
    <p:sldId id="364" r:id="rId17"/>
    <p:sldId id="365" r:id="rId18"/>
    <p:sldId id="350" r:id="rId19"/>
    <p:sldId id="351" r:id="rId20"/>
    <p:sldId id="357" r:id="rId21"/>
    <p:sldId id="358" r:id="rId22"/>
    <p:sldId id="355" r:id="rId23"/>
    <p:sldId id="313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lymouth.gov.uk/lead_professional_practitioners_national_guidance.pdf" TargetMode="External"/><Relationship Id="rId2" Type="http://schemas.openxmlformats.org/officeDocument/2006/relationships/hyperlink" Target="http://onlinelibrary.wiley.com/doi/10.1002/car.951/abstrac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ediatrics.aappublications.org/content/114/4/e477.abstract" TargetMode="External"/><Relationship Id="rId4" Type="http://schemas.openxmlformats.org/officeDocument/2006/relationships/hyperlink" Target="http://www.helensandersonassociates.co.uk/media/11242/personalisation-through-person-centred-planning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SJEU6006/C</a:t>
            </a:r>
            <a:br>
              <a:rPr lang="en-GB" dirty="0" smtClean="0"/>
            </a:br>
            <a:r>
              <a:rPr lang="en-GB" dirty="0" smtClean="0"/>
              <a:t>Person Centred Planning/</a:t>
            </a:r>
            <a:br>
              <a:rPr lang="en-GB" dirty="0" smtClean="0"/>
            </a:br>
            <a:r>
              <a:rPr lang="en-GB" dirty="0" err="1" smtClean="0"/>
              <a:t>Cynllunio</a:t>
            </a:r>
            <a:r>
              <a:rPr lang="en-GB" dirty="0" smtClean="0"/>
              <a:t> Person </a:t>
            </a:r>
            <a:r>
              <a:rPr lang="en-GB" dirty="0" err="1" smtClean="0"/>
              <a:t>Ganolog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Sesiwn</a:t>
            </a:r>
            <a:r>
              <a:rPr lang="en-GB" smtClean="0"/>
              <a:t> </a:t>
            </a:r>
            <a:r>
              <a:rPr lang="en-GB" smtClean="0"/>
              <a:t>7/ </a:t>
            </a:r>
            <a:r>
              <a:rPr lang="en-GB" smtClean="0"/>
              <a:t>Session </a:t>
            </a:r>
            <a:r>
              <a:rPr lang="en-GB" smtClean="0"/>
              <a:t>7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848929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Module Aim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1828800"/>
            <a:ext cx="3822192" cy="42976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egwyddorion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arferion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cyllunio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828800"/>
            <a:ext cx="3822192" cy="42976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To provide a critical understanding of the principles and practice of person –centred planning</a:t>
            </a:r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6549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Gorolwg</a:t>
            </a:r>
            <a:r>
              <a:rPr lang="en-GB" dirty="0" smtClean="0"/>
              <a:t> / overview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/>
              <a:t>Rôl</a:t>
            </a:r>
            <a:r>
              <a:rPr lang="en-GB" sz="3200" dirty="0" smtClean="0"/>
              <a:t> y </a:t>
            </a:r>
            <a:r>
              <a:rPr lang="en-GB" sz="3200" dirty="0" err="1" smtClean="0"/>
              <a:t>gweithiwr</a:t>
            </a:r>
            <a:r>
              <a:rPr lang="en-GB" sz="3200" dirty="0" smtClean="0"/>
              <a:t> </a:t>
            </a:r>
            <a:r>
              <a:rPr lang="en-GB" sz="3200" dirty="0" err="1" smtClean="0"/>
              <a:t>allweddol</a:t>
            </a:r>
            <a:r>
              <a:rPr lang="en-GB" sz="3200" dirty="0" smtClean="0"/>
              <a:t>/ person </a:t>
            </a:r>
            <a:r>
              <a:rPr lang="en-GB" sz="3200" dirty="0" err="1" smtClean="0"/>
              <a:t>proffesiynol</a:t>
            </a:r>
            <a:r>
              <a:rPr lang="en-GB" sz="3200" dirty="0" smtClean="0"/>
              <a:t> </a:t>
            </a:r>
            <a:r>
              <a:rPr lang="en-GB" sz="3200" dirty="0" err="1" smtClean="0"/>
              <a:t>arweiniol</a:t>
            </a:r>
            <a:endParaRPr lang="cy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i="1" dirty="0" smtClean="0"/>
              <a:t>Role of key worker / lead professiona</a:t>
            </a:r>
            <a:r>
              <a:rPr lang="en-GB" sz="3200" i="1" dirty="0"/>
              <a:t>l</a:t>
            </a:r>
            <a:endParaRPr lang="cy-GB" sz="3200" i="1" dirty="0"/>
          </a:p>
        </p:txBody>
      </p:sp>
      <p:pic>
        <p:nvPicPr>
          <p:cNvPr id="1026" name="Picture 2" descr="C:\Users\l.roberts\AppData\Local\Microsoft\Windows\Temporary Internet Files\Content.IE5\UU4Z21D1\cultivate20support20system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3200400"/>
            <a:ext cx="2695575" cy="2586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5562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Role of the lead </a:t>
            </a:r>
            <a:br>
              <a:rPr lang="en-GB" dirty="0" smtClean="0"/>
            </a:br>
            <a:r>
              <a:rPr lang="en-GB" dirty="0" smtClean="0"/>
              <a:t>professional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Y person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gyfrifol</a:t>
            </a:r>
            <a:r>
              <a:rPr lang="en-GB" dirty="0" smtClean="0"/>
              <a:t> am </a:t>
            </a:r>
            <a:r>
              <a:rPr lang="en-GB" dirty="0" err="1" smtClean="0"/>
              <a:t>gydlynu’r</a:t>
            </a:r>
            <a:r>
              <a:rPr lang="en-GB" dirty="0" smtClean="0"/>
              <a:t> </a:t>
            </a:r>
            <a:r>
              <a:rPr lang="en-GB" dirty="0" err="1" smtClean="0"/>
              <a:t>gweithgareddau</a:t>
            </a:r>
            <a:r>
              <a:rPr lang="en-GB" dirty="0" smtClean="0"/>
              <a:t> a </a:t>
            </a:r>
            <a:r>
              <a:rPr lang="en-GB" dirty="0" err="1" smtClean="0"/>
              <a:t>ddynodwyd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broses </a:t>
            </a:r>
            <a:r>
              <a:rPr lang="en-GB" dirty="0" err="1" smtClean="0"/>
              <a:t>ases</a:t>
            </a:r>
            <a:r>
              <a:rPr lang="cy-GB" dirty="0" smtClean="0"/>
              <a:t>u</a:t>
            </a:r>
          </a:p>
          <a:p>
            <a:r>
              <a:rPr lang="en-GB" dirty="0" err="1" smtClean="0"/>
              <a:t>Pwynt</a:t>
            </a:r>
            <a:r>
              <a:rPr lang="en-GB" dirty="0" smtClean="0"/>
              <a:t> </a:t>
            </a:r>
            <a:r>
              <a:rPr lang="en-GB" dirty="0" err="1" smtClean="0"/>
              <a:t>unigol</a:t>
            </a:r>
            <a:r>
              <a:rPr lang="en-GB" dirty="0" smtClean="0"/>
              <a:t> o </a:t>
            </a:r>
            <a:r>
              <a:rPr lang="en-GB" dirty="0" err="1" smtClean="0"/>
              <a:t>gyswllt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plant a </a:t>
            </a:r>
            <a:r>
              <a:rPr lang="en-GB" dirty="0" err="1" smtClean="0"/>
              <a:t>phobl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ag </a:t>
            </a:r>
            <a:r>
              <a:rPr lang="en-GB" dirty="0" err="1" smtClean="0"/>
              <a:t>anghenion</a:t>
            </a:r>
            <a:r>
              <a:rPr lang="en-GB" dirty="0" smtClean="0"/>
              <a:t> </a:t>
            </a:r>
            <a:r>
              <a:rPr lang="en-GB" dirty="0" err="1" smtClean="0"/>
              <a:t>ychwanegol</a:t>
            </a:r>
            <a:r>
              <a:rPr lang="en-GB" dirty="0" smtClean="0"/>
              <a:t>, </a:t>
            </a:r>
            <a:r>
              <a:rPr lang="en-GB" dirty="0" err="1" smtClean="0"/>
              <a:t>ync</a:t>
            </a:r>
            <a:r>
              <a:rPr lang="en-GB" dirty="0" smtClean="0"/>
              <a:t> </a:t>
            </a:r>
            <a:r>
              <a:rPr lang="en-GB" dirty="0" err="1" smtClean="0"/>
              <a:t>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gefnogi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fwy</a:t>
            </a:r>
            <a:r>
              <a:rPr lang="en-GB" dirty="0" smtClean="0"/>
              <a:t> nag un </a:t>
            </a:r>
            <a:r>
              <a:rPr lang="en-GB" dirty="0" err="1" smtClean="0"/>
              <a:t>ymarferydd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Tim o </a:t>
            </a:r>
            <a:r>
              <a:rPr lang="en-GB" dirty="0" err="1" smtClean="0"/>
              <a:t>Amgylch</a:t>
            </a:r>
            <a:r>
              <a:rPr lang="en-GB" dirty="0" smtClean="0"/>
              <a:t> y </a:t>
            </a:r>
            <a:r>
              <a:rPr lang="en-GB" dirty="0" err="1" smtClean="0"/>
              <a:t>Plentyn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712208"/>
          </a:xfrm>
        </p:spPr>
        <p:txBody>
          <a:bodyPr>
            <a:normAutofit/>
          </a:bodyPr>
          <a:lstStyle/>
          <a:p>
            <a:r>
              <a:rPr lang="en-US" i="1" dirty="0" smtClean="0"/>
              <a:t>The </a:t>
            </a:r>
            <a:r>
              <a:rPr lang="en-US" i="1" dirty="0"/>
              <a:t>person responsible for </a:t>
            </a:r>
            <a:r>
              <a:rPr lang="en-US" i="1" dirty="0" err="1" smtClean="0"/>
              <a:t>co-ordinating</a:t>
            </a:r>
            <a:r>
              <a:rPr lang="en-US" i="1" dirty="0"/>
              <a:t> </a:t>
            </a:r>
            <a:r>
              <a:rPr lang="en-US" i="1" dirty="0" smtClean="0"/>
              <a:t>the </a:t>
            </a:r>
            <a:r>
              <a:rPr lang="en-US" i="1" dirty="0"/>
              <a:t>actions identified in the </a:t>
            </a:r>
            <a:r>
              <a:rPr lang="en-US" i="1" dirty="0" smtClean="0"/>
              <a:t>assessment process</a:t>
            </a:r>
            <a:r>
              <a:rPr lang="en-US" i="1" dirty="0"/>
              <a:t>; </a:t>
            </a:r>
            <a:endParaRPr lang="en-US" i="1" dirty="0" smtClean="0"/>
          </a:p>
          <a:p>
            <a:r>
              <a:rPr lang="en-US" i="1" dirty="0" smtClean="0"/>
              <a:t>a </a:t>
            </a:r>
            <a:r>
              <a:rPr lang="en-US" i="1" dirty="0"/>
              <a:t>single point of contact </a:t>
            </a:r>
            <a:r>
              <a:rPr lang="en-US" i="1" dirty="0" smtClean="0"/>
              <a:t>for children </a:t>
            </a:r>
            <a:r>
              <a:rPr lang="en-US" i="1" dirty="0"/>
              <a:t>and young people, with </a:t>
            </a:r>
            <a:r>
              <a:rPr lang="en-US" i="1" dirty="0" smtClean="0"/>
              <a:t>additional needs</a:t>
            </a:r>
            <a:r>
              <a:rPr lang="en-US" i="1" dirty="0"/>
              <a:t>, supported by more than </a:t>
            </a:r>
            <a:r>
              <a:rPr lang="en-US" i="1" dirty="0" smtClean="0"/>
              <a:t>one </a:t>
            </a:r>
            <a:r>
              <a:rPr lang="cy-GB" i="1" dirty="0" err="1" smtClean="0"/>
              <a:t>practitioner</a:t>
            </a:r>
            <a:r>
              <a:rPr lang="cy-GB" i="1" dirty="0" smtClean="0"/>
              <a:t> </a:t>
            </a:r>
            <a:r>
              <a:rPr lang="cy-GB" i="1" dirty="0" err="1"/>
              <a:t>in</a:t>
            </a:r>
            <a:r>
              <a:rPr lang="cy-GB" i="1" dirty="0"/>
              <a:t> a </a:t>
            </a:r>
            <a:r>
              <a:rPr lang="cy-GB" i="1" dirty="0" err="1" smtClean="0"/>
              <a:t>Team</a:t>
            </a:r>
            <a:r>
              <a:rPr lang="cy-GB" i="1" dirty="0" smtClean="0"/>
              <a:t> </a:t>
            </a:r>
            <a:r>
              <a:rPr lang="cy-GB" i="1" dirty="0" err="1" smtClean="0"/>
              <a:t>Around</a:t>
            </a:r>
            <a:r>
              <a:rPr lang="cy-GB" i="1" dirty="0" smtClean="0"/>
              <a:t> the </a:t>
            </a:r>
            <a:r>
              <a:rPr lang="cy-GB" i="1" dirty="0" err="1" smtClean="0"/>
              <a:t>Child</a:t>
            </a:r>
            <a:endParaRPr lang="cy-GB" i="1" dirty="0" smtClean="0"/>
          </a:p>
          <a:p>
            <a:endParaRPr lang="en-GB" dirty="0"/>
          </a:p>
          <a:p>
            <a:pPr marL="68580" indent="0">
              <a:buNone/>
            </a:pPr>
            <a:endParaRPr lang="cy-GB" dirty="0" smtClean="0"/>
          </a:p>
          <a:p>
            <a:r>
              <a:rPr lang="en-GB" sz="1600" dirty="0" smtClean="0"/>
              <a:t>CWDC 2009</a:t>
            </a:r>
            <a:endParaRPr lang="cy-GB" sz="1600" dirty="0"/>
          </a:p>
        </p:txBody>
      </p:sp>
      <p:pic>
        <p:nvPicPr>
          <p:cNvPr id="1026" name="Picture 2" descr="C:\Users\l.roberts\AppData\Local\Microsoft\Windows\Temporary Internet Files\Content.IE5\FX8L93BW\team-leader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76225"/>
            <a:ext cx="3911600" cy="113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195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The lead </a:t>
            </a:r>
            <a:br>
              <a:rPr lang="en-GB" dirty="0" smtClean="0"/>
            </a:br>
            <a:r>
              <a:rPr lang="en-GB" dirty="0" smtClean="0"/>
              <a:t>professional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cyfrannu</a:t>
            </a:r>
            <a:r>
              <a:rPr lang="en-GB" dirty="0" smtClean="0"/>
              <a:t> at </a:t>
            </a:r>
            <a:r>
              <a:rPr lang="en-GB" dirty="0" err="1" smtClean="0"/>
              <a:t>drosglwyddo</a:t>
            </a:r>
            <a:r>
              <a:rPr lang="en-GB" dirty="0" smtClean="0"/>
              <a:t> </a:t>
            </a:r>
            <a:r>
              <a:rPr lang="en-GB" dirty="0" err="1" smtClean="0"/>
              <a:t>gwasanaethau</a:t>
            </a:r>
            <a:r>
              <a:rPr lang="en-GB" dirty="0" smtClean="0"/>
              <a:t> </a:t>
            </a:r>
            <a:r>
              <a:rPr lang="en-GB" dirty="0" err="1" smtClean="0"/>
              <a:t>integredig</a:t>
            </a:r>
            <a:r>
              <a:rPr lang="en-GB" dirty="0" smtClean="0"/>
              <a:t> </a:t>
            </a:r>
            <a:r>
              <a:rPr lang="en-GB" dirty="0" err="1" smtClean="0"/>
              <a:t>rheng</a:t>
            </a:r>
            <a:r>
              <a:rPr lang="en-GB" dirty="0" smtClean="0"/>
              <a:t> </a:t>
            </a:r>
            <a:r>
              <a:rPr lang="en-GB" dirty="0" err="1" smtClean="0"/>
              <a:t>flaen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 smtClean="0"/>
              <a:t>, </a:t>
            </a:r>
            <a:r>
              <a:rPr lang="en-GB" dirty="0" err="1" smtClean="0"/>
              <a:t>pobl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r>
              <a:rPr lang="en-GB" dirty="0" smtClean="0"/>
              <a:t> </a:t>
            </a:r>
            <a:r>
              <a:rPr lang="en-GB" dirty="0" err="1" smtClean="0"/>
              <a:t>a’u</a:t>
            </a:r>
            <a:r>
              <a:rPr lang="en-GB" dirty="0" smtClean="0"/>
              <a:t> </a:t>
            </a:r>
            <a:r>
              <a:rPr lang="en-GB" dirty="0" err="1" smtClean="0"/>
              <a:t>teuluoedd</a:t>
            </a:r>
            <a:endParaRPr lang="en-GB" dirty="0" smtClean="0"/>
          </a:p>
          <a:p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gymryd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arweiniad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cydlynu</a:t>
            </a:r>
            <a:r>
              <a:rPr lang="en-GB" dirty="0" smtClean="0"/>
              <a:t> </a:t>
            </a:r>
            <a:r>
              <a:rPr lang="en-GB" dirty="0" err="1" smtClean="0"/>
              <a:t>gwasanaethau</a:t>
            </a:r>
            <a:endParaRPr lang="en-GB" dirty="0" smtClean="0"/>
          </a:p>
          <a:p>
            <a:r>
              <a:rPr lang="en-GB" dirty="0" err="1"/>
              <a:t>a</a:t>
            </a:r>
            <a:r>
              <a:rPr lang="en-GB" dirty="0" err="1" smtClean="0"/>
              <a:t>deiladu</a:t>
            </a:r>
            <a:r>
              <a:rPr lang="en-GB" dirty="0" smtClean="0"/>
              <a:t> </a:t>
            </a:r>
            <a:r>
              <a:rPr lang="en-GB" dirty="0" err="1" smtClean="0"/>
              <a:t>perthynas</a:t>
            </a:r>
            <a:r>
              <a:rPr lang="en-GB" dirty="0" smtClean="0"/>
              <a:t> o </a:t>
            </a:r>
            <a:r>
              <a:rPr lang="en-GB" dirty="0" err="1" smtClean="0"/>
              <a:t>ymddiriedaeth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r>
              <a:rPr lang="en-GB" dirty="0" smtClean="0"/>
              <a:t> </a:t>
            </a:r>
            <a:r>
              <a:rPr lang="en-GB" dirty="0" err="1" smtClean="0"/>
              <a:t>neu’r</a:t>
            </a:r>
            <a:r>
              <a:rPr lang="en-GB" dirty="0" smtClean="0"/>
              <a:t> person </a:t>
            </a:r>
            <a:r>
              <a:rPr lang="en-GB" dirty="0" err="1" smtClean="0"/>
              <a:t>ifanc</a:t>
            </a:r>
            <a:r>
              <a:rPr lang="en-GB" dirty="0" smtClean="0"/>
              <a:t> 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US" i="1" dirty="0" smtClean="0"/>
              <a:t>contributes to the </a:t>
            </a:r>
            <a:r>
              <a:rPr lang="en-US" i="1" dirty="0"/>
              <a:t>delivery of integrated frontline services </a:t>
            </a:r>
            <a:r>
              <a:rPr lang="en-US" i="1" dirty="0" smtClean="0"/>
              <a:t>to children</a:t>
            </a:r>
            <a:r>
              <a:rPr lang="en-US" i="1" dirty="0"/>
              <a:t>, young people and </a:t>
            </a:r>
            <a:r>
              <a:rPr lang="en-US" i="1" dirty="0" smtClean="0"/>
              <a:t>families</a:t>
            </a:r>
          </a:p>
          <a:p>
            <a:r>
              <a:rPr lang="en-US" i="1" dirty="0" smtClean="0"/>
              <a:t>by taking the </a:t>
            </a:r>
            <a:r>
              <a:rPr lang="en-US" i="1" dirty="0"/>
              <a:t>lead in </a:t>
            </a:r>
            <a:r>
              <a:rPr lang="en-US" i="1" dirty="0" err="1" smtClean="0"/>
              <a:t>co-ordinating</a:t>
            </a:r>
            <a:r>
              <a:rPr lang="en-US" i="1" dirty="0" smtClean="0"/>
              <a:t> </a:t>
            </a:r>
            <a:r>
              <a:rPr lang="en-US" i="1" dirty="0"/>
              <a:t>provision, </a:t>
            </a:r>
            <a:r>
              <a:rPr lang="en-US" i="1" dirty="0" smtClean="0"/>
              <a:t>and</a:t>
            </a:r>
          </a:p>
          <a:p>
            <a:r>
              <a:rPr lang="en-US" i="1" dirty="0" smtClean="0"/>
              <a:t>builds </a:t>
            </a:r>
            <a:r>
              <a:rPr lang="en-US" i="1" dirty="0"/>
              <a:t>a trusting relationship with the child</a:t>
            </a:r>
          </a:p>
          <a:p>
            <a:endParaRPr lang="en-US" dirty="0"/>
          </a:p>
          <a:p>
            <a:r>
              <a:rPr lang="en-GB" dirty="0" smtClean="0"/>
              <a:t>CWDC 2009</a:t>
            </a:r>
            <a:endParaRPr lang="cy-GB" dirty="0"/>
          </a:p>
        </p:txBody>
      </p:sp>
      <p:pic>
        <p:nvPicPr>
          <p:cNvPr id="5" name="Picture 2" descr="C:\Users\l.roberts\AppData\Local\Microsoft\Windows\Temporary Internet Files\Content.IE5\FX8L93BW\team-leader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76225"/>
            <a:ext cx="3911600" cy="113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8776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Core tasks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Galw’r</a:t>
            </a:r>
            <a:r>
              <a:rPr lang="en-GB" dirty="0" smtClean="0"/>
              <a:t> </a:t>
            </a:r>
            <a:r>
              <a:rPr lang="en-GB" dirty="0" err="1" smtClean="0"/>
              <a:t>cyfarfodydd</a:t>
            </a:r>
            <a:r>
              <a:rPr lang="en-GB" dirty="0" smtClean="0"/>
              <a:t> TAP</a:t>
            </a:r>
          </a:p>
          <a:p>
            <a:r>
              <a:rPr lang="en-GB" dirty="0" err="1" smtClean="0"/>
              <a:t>Cydlynu’r</a:t>
            </a:r>
            <a:r>
              <a:rPr lang="en-GB" dirty="0" smtClean="0"/>
              <a:t> </a:t>
            </a:r>
            <a:r>
              <a:rPr lang="en-GB" dirty="0" err="1" smtClean="0"/>
              <a:t>trsogwlyddiad</a:t>
            </a:r>
            <a:r>
              <a:rPr lang="en-GB" dirty="0" smtClean="0"/>
              <a:t> o </a:t>
            </a:r>
            <a:r>
              <a:rPr lang="en-GB" dirty="0" err="1" smtClean="0"/>
              <a:t>becyn</a:t>
            </a:r>
            <a:r>
              <a:rPr lang="en-GB" dirty="0" smtClean="0"/>
              <a:t> o </a:t>
            </a:r>
            <a:r>
              <a:rPr lang="en-GB" dirty="0" err="1" smtClean="0"/>
              <a:t>weithgareddau</a:t>
            </a:r>
            <a:r>
              <a:rPr lang="en-GB" dirty="0" smtClean="0"/>
              <a:t> </a:t>
            </a:r>
            <a:r>
              <a:rPr lang="en-GB" dirty="0" err="1" smtClean="0"/>
              <a:t>seiliedig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ddatrysiad</a:t>
            </a:r>
            <a:endParaRPr lang="en-GB" dirty="0" smtClean="0"/>
          </a:p>
          <a:p>
            <a:r>
              <a:rPr lang="en-GB" dirty="0" err="1" smtClean="0"/>
              <a:t>Sicrhau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adolygir</a:t>
            </a:r>
            <a:r>
              <a:rPr lang="en-GB" dirty="0" smtClean="0"/>
              <a:t> </a:t>
            </a:r>
            <a:r>
              <a:rPr lang="en-GB" dirty="0" err="1" smtClean="0"/>
              <a:t>cynnydd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gyson</a:t>
            </a:r>
            <a:endParaRPr lang="en-GB" dirty="0" smtClean="0"/>
          </a:p>
          <a:p>
            <a:r>
              <a:rPr lang="en-GB" dirty="0" err="1" smtClean="0"/>
              <a:t>Adnabod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rhan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TAP </a:t>
            </a:r>
            <a:r>
              <a:rPr lang="en-GB" dirty="0" err="1" smtClean="0"/>
              <a:t>bel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gwasanaethau</a:t>
            </a:r>
            <a:r>
              <a:rPr lang="en-GB" dirty="0" smtClean="0"/>
              <a:t> </a:t>
            </a:r>
            <a:r>
              <a:rPr lang="en-GB" dirty="0" err="1" smtClean="0"/>
              <a:t>ychwanegol</a:t>
            </a:r>
            <a:r>
              <a:rPr lang="en-GB" dirty="0" smtClean="0"/>
              <a:t> a </a:t>
            </a:r>
            <a:r>
              <a:rPr lang="en-GB" dirty="0" err="1" smtClean="0"/>
              <a:t>galluogi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ymwneud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559808"/>
          </a:xfrm>
        </p:spPr>
        <p:txBody>
          <a:bodyPr>
            <a:normAutofit/>
          </a:bodyPr>
          <a:lstStyle/>
          <a:p>
            <a:r>
              <a:rPr lang="cy-GB" i="1" dirty="0" err="1" smtClean="0"/>
              <a:t>Convenes</a:t>
            </a:r>
            <a:r>
              <a:rPr lang="cy-GB" i="1" dirty="0" smtClean="0"/>
              <a:t> </a:t>
            </a:r>
            <a:r>
              <a:rPr lang="cy-GB" i="1" dirty="0"/>
              <a:t>the TAC </a:t>
            </a:r>
            <a:r>
              <a:rPr lang="cy-GB" i="1" dirty="0" err="1" smtClean="0"/>
              <a:t>meetings</a:t>
            </a:r>
            <a:endParaRPr lang="cy-GB" i="1" dirty="0" smtClean="0"/>
          </a:p>
          <a:p>
            <a:r>
              <a:rPr lang="en-US" i="1" dirty="0" smtClean="0"/>
              <a:t>Co-ordinates </a:t>
            </a:r>
            <a:r>
              <a:rPr lang="en-US" i="1" dirty="0"/>
              <a:t>the effective delivery of </a:t>
            </a:r>
            <a:r>
              <a:rPr lang="en-US" i="1" dirty="0" smtClean="0"/>
              <a:t>a package </a:t>
            </a:r>
            <a:r>
              <a:rPr lang="en-US" i="1" dirty="0"/>
              <a:t>of </a:t>
            </a:r>
            <a:r>
              <a:rPr lang="en-US" i="1" dirty="0" smtClean="0"/>
              <a:t>solution-focused </a:t>
            </a:r>
            <a:r>
              <a:rPr lang="en-US" i="1" dirty="0"/>
              <a:t>actions; and</a:t>
            </a:r>
          </a:p>
          <a:p>
            <a:r>
              <a:rPr lang="en-US" i="1" dirty="0" smtClean="0"/>
              <a:t>Ensures </a:t>
            </a:r>
            <a:r>
              <a:rPr lang="en-US" i="1" dirty="0"/>
              <a:t>progress is reviewed </a:t>
            </a:r>
            <a:r>
              <a:rPr lang="en-US" i="1" dirty="0" smtClean="0"/>
              <a:t>regularly</a:t>
            </a:r>
          </a:p>
          <a:p>
            <a:r>
              <a:rPr lang="en-US" i="1" dirty="0"/>
              <a:t>I</a:t>
            </a:r>
            <a:r>
              <a:rPr lang="en-US" i="1" dirty="0" smtClean="0"/>
              <a:t>dentify </a:t>
            </a:r>
            <a:r>
              <a:rPr lang="en-US" i="1" dirty="0"/>
              <a:t>as part of the TAC where </a:t>
            </a:r>
            <a:r>
              <a:rPr lang="en-US" i="1" dirty="0" smtClean="0"/>
              <a:t>additional services </a:t>
            </a:r>
            <a:r>
              <a:rPr lang="en-US" i="1" dirty="0"/>
              <a:t>may need to be involved </a:t>
            </a:r>
            <a:r>
              <a:rPr lang="en-US" i="1" dirty="0" smtClean="0"/>
              <a:t>and enable their involvement</a:t>
            </a:r>
          </a:p>
          <a:p>
            <a:r>
              <a:rPr lang="en-US" dirty="0" smtClean="0"/>
              <a:t> </a:t>
            </a:r>
            <a:r>
              <a:rPr lang="en-GB" sz="1600" dirty="0" smtClean="0"/>
              <a:t>CWDC 2009</a:t>
            </a:r>
            <a:endParaRPr lang="cy-GB" sz="1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28600"/>
            <a:ext cx="3908425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1221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THE LEAD professional </a:t>
            </a:r>
            <a:br>
              <a:rPr lang="en-GB" dirty="0" smtClean="0"/>
            </a:br>
            <a:r>
              <a:rPr lang="en-GB" b="1" dirty="0" smtClean="0"/>
              <a:t>Does not</a:t>
            </a:r>
            <a:endParaRPr lang="cy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unrhyw</a:t>
            </a:r>
            <a:r>
              <a:rPr lang="en-GB" dirty="0" smtClean="0"/>
              <a:t> </a:t>
            </a:r>
            <a:r>
              <a:rPr lang="en-GB" dirty="0" err="1" smtClean="0"/>
              <a:t>gymwysterau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endParaRPr lang="en-GB" dirty="0" smtClean="0"/>
          </a:p>
          <a:p>
            <a:r>
              <a:rPr lang="en-GB" dirty="0" err="1" smtClean="0"/>
              <a:t>Gorfod</a:t>
            </a:r>
            <a:r>
              <a:rPr lang="en-GB" dirty="0" smtClean="0"/>
              <a:t> 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arbenigwr</a:t>
            </a:r>
            <a:r>
              <a:rPr lang="en-GB" dirty="0" smtClean="0"/>
              <a:t> </a:t>
            </a:r>
            <a:r>
              <a:rPr lang="en-GB" dirty="0" err="1" smtClean="0"/>
              <a:t>ym</a:t>
            </a:r>
            <a:r>
              <a:rPr lang="en-GB" dirty="0" smtClean="0"/>
              <a:t> </a:t>
            </a:r>
            <a:r>
              <a:rPr lang="en-GB" dirty="0" err="1" smtClean="0"/>
              <a:t>mhopeth</a:t>
            </a:r>
            <a:endParaRPr lang="en-GB" dirty="0" smtClean="0"/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awtomatig</a:t>
            </a:r>
            <a:r>
              <a:rPr lang="en-GB" dirty="0" smtClean="0"/>
              <a:t> y person a </a:t>
            </a:r>
            <a:r>
              <a:rPr lang="en-GB" dirty="0" err="1" smtClean="0"/>
              <a:t>wnaeth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asesiad</a:t>
            </a:r>
            <a:r>
              <a:rPr lang="en-GB" dirty="0" smtClean="0"/>
              <a:t> </a:t>
            </a:r>
            <a:r>
              <a:rPr lang="en-GB" dirty="0" err="1" smtClean="0"/>
              <a:t>craidd</a:t>
            </a:r>
            <a:endParaRPr lang="en-GB" dirty="0" smtClean="0"/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gyfrifol</a:t>
            </a:r>
            <a:r>
              <a:rPr lang="en-GB" dirty="0" smtClean="0"/>
              <a:t> </a:t>
            </a:r>
            <a:r>
              <a:rPr lang="en-GB" dirty="0" err="1" smtClean="0"/>
              <a:t>nac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atebol</a:t>
            </a:r>
            <a:r>
              <a:rPr lang="en-GB" dirty="0" smtClean="0"/>
              <a:t> am </a:t>
            </a:r>
            <a:r>
              <a:rPr lang="en-GB" dirty="0" err="1" smtClean="0"/>
              <a:t>weithrediadau</a:t>
            </a:r>
            <a:r>
              <a:rPr lang="en-GB" dirty="0" smtClean="0"/>
              <a:t> </a:t>
            </a:r>
            <a:r>
              <a:rPr lang="en-GB" dirty="0" err="1" smtClean="0"/>
              <a:t>aelodau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 </a:t>
            </a:r>
            <a:r>
              <a:rPr lang="en-GB" dirty="0" err="1" smtClean="0"/>
              <a:t>ymarferwyr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wasanaethau</a:t>
            </a:r>
            <a:r>
              <a:rPr lang="en-GB" dirty="0" smtClean="0"/>
              <a:t> o </a:t>
            </a:r>
            <a:r>
              <a:rPr lang="en-GB" dirty="0" err="1" smtClean="0"/>
              <a:t>fewn</a:t>
            </a:r>
            <a:r>
              <a:rPr lang="en-GB" dirty="0" smtClean="0"/>
              <a:t> TAP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788408"/>
          </a:xfrm>
        </p:spPr>
        <p:txBody>
          <a:bodyPr>
            <a:normAutofit/>
          </a:bodyPr>
          <a:lstStyle/>
          <a:p>
            <a:r>
              <a:rPr lang="en-US" i="1" dirty="0"/>
              <a:t>N</a:t>
            </a:r>
            <a:r>
              <a:rPr lang="en-US" i="1" dirty="0" smtClean="0"/>
              <a:t>eed </a:t>
            </a:r>
            <a:r>
              <a:rPr lang="en-US" i="1" dirty="0"/>
              <a:t>any particular qualifications</a:t>
            </a:r>
          </a:p>
          <a:p>
            <a:r>
              <a:rPr lang="en-US" i="1" dirty="0"/>
              <a:t>H</a:t>
            </a:r>
            <a:r>
              <a:rPr lang="en-US" i="1" dirty="0" smtClean="0"/>
              <a:t>ave </a:t>
            </a:r>
            <a:r>
              <a:rPr lang="en-US" i="1" dirty="0"/>
              <a:t>to be an ‘</a:t>
            </a:r>
            <a:r>
              <a:rPr lang="en-US" i="1" dirty="0" smtClean="0"/>
              <a:t>expert’ </a:t>
            </a:r>
            <a:r>
              <a:rPr lang="cy-GB" i="1" dirty="0" err="1" smtClean="0"/>
              <a:t>in</a:t>
            </a:r>
            <a:r>
              <a:rPr lang="cy-GB" i="1" dirty="0" smtClean="0"/>
              <a:t> </a:t>
            </a:r>
            <a:r>
              <a:rPr lang="cy-GB" i="1" dirty="0" err="1" smtClean="0"/>
              <a:t>everything</a:t>
            </a:r>
            <a:endParaRPr lang="cy-GB" i="1" dirty="0"/>
          </a:p>
          <a:p>
            <a:r>
              <a:rPr lang="en-US" i="1" dirty="0"/>
              <a:t>I</a:t>
            </a:r>
            <a:r>
              <a:rPr lang="en-US" i="1" dirty="0" smtClean="0"/>
              <a:t>s </a:t>
            </a:r>
            <a:r>
              <a:rPr lang="en-US" i="1" dirty="0"/>
              <a:t>not automatically the person </a:t>
            </a:r>
            <a:r>
              <a:rPr lang="en-US" i="1" dirty="0" smtClean="0"/>
              <a:t>who carried </a:t>
            </a:r>
            <a:r>
              <a:rPr lang="en-US" i="1" dirty="0"/>
              <a:t>out the common </a:t>
            </a:r>
            <a:r>
              <a:rPr lang="en-US" i="1" dirty="0" smtClean="0"/>
              <a:t>assessment</a:t>
            </a:r>
            <a:endParaRPr lang="en-US" i="1" dirty="0"/>
          </a:p>
          <a:p>
            <a:r>
              <a:rPr lang="en-US" i="1" dirty="0"/>
              <a:t>I</a:t>
            </a:r>
            <a:r>
              <a:rPr lang="en-US" i="1" dirty="0" smtClean="0"/>
              <a:t>s </a:t>
            </a:r>
            <a:r>
              <a:rPr lang="en-US" i="1" dirty="0"/>
              <a:t>not responsible or accountable </a:t>
            </a:r>
            <a:r>
              <a:rPr lang="en-US" i="1" dirty="0" smtClean="0"/>
              <a:t>for the </a:t>
            </a:r>
            <a:r>
              <a:rPr lang="en-US" i="1" dirty="0"/>
              <a:t>actions of the other practitioners </a:t>
            </a:r>
            <a:r>
              <a:rPr lang="en-US" i="1" dirty="0" smtClean="0"/>
              <a:t>or </a:t>
            </a:r>
            <a:r>
              <a:rPr lang="cy-GB" i="1" dirty="0" err="1" smtClean="0"/>
              <a:t>services</a:t>
            </a:r>
            <a:r>
              <a:rPr lang="cy-GB" i="1" dirty="0" smtClean="0"/>
              <a:t> </a:t>
            </a:r>
            <a:r>
              <a:rPr lang="cy-GB" i="1" dirty="0" err="1"/>
              <a:t>within</a:t>
            </a:r>
            <a:r>
              <a:rPr lang="cy-GB" i="1" dirty="0"/>
              <a:t> the </a:t>
            </a:r>
            <a:r>
              <a:rPr lang="cy-GB" i="1" dirty="0" smtClean="0"/>
              <a:t>TAC</a:t>
            </a:r>
          </a:p>
          <a:p>
            <a:r>
              <a:rPr lang="en-GB" sz="1600" dirty="0" smtClean="0"/>
              <a:t>CWDC 2009</a:t>
            </a:r>
            <a:endParaRPr lang="cy-GB" sz="16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28600"/>
            <a:ext cx="2971799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5678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Who can be a </a:t>
            </a:r>
            <a:br>
              <a:rPr lang="en-GB" dirty="0" smtClean="0"/>
            </a:br>
            <a:r>
              <a:rPr lang="en-GB" dirty="0" smtClean="0"/>
              <a:t>lead professional?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178808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Gweithwyr</a:t>
            </a:r>
            <a:r>
              <a:rPr lang="en-GB" dirty="0" smtClean="0"/>
              <a:t> </a:t>
            </a:r>
            <a:r>
              <a:rPr lang="en-GB" dirty="0" err="1" smtClean="0"/>
              <a:t>canolfannau</a:t>
            </a:r>
            <a:r>
              <a:rPr lang="en-GB" dirty="0" smtClean="0"/>
              <a:t> plant</a:t>
            </a:r>
          </a:p>
          <a:p>
            <a:r>
              <a:rPr lang="en-GB" dirty="0" err="1" smtClean="0"/>
              <a:t>Ymwelwyr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endParaRPr lang="en-GB" dirty="0" smtClean="0"/>
          </a:p>
          <a:p>
            <a:r>
              <a:rPr lang="en-GB" dirty="0" err="1" smtClean="0"/>
              <a:t>Nyrsys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endParaRPr lang="en-GB" dirty="0" smtClean="0"/>
          </a:p>
          <a:p>
            <a:r>
              <a:rPr lang="en-GB" dirty="0" err="1" smtClean="0"/>
              <a:t>Nyrsys</a:t>
            </a:r>
            <a:r>
              <a:rPr lang="en-GB" dirty="0" smtClean="0"/>
              <a:t> </a:t>
            </a:r>
            <a:r>
              <a:rPr lang="en-GB" dirty="0" err="1" smtClean="0"/>
              <a:t>cymunedol</a:t>
            </a:r>
            <a:r>
              <a:rPr lang="en-GB" dirty="0" smtClean="0"/>
              <a:t> plant</a:t>
            </a:r>
          </a:p>
          <a:p>
            <a:r>
              <a:rPr lang="en-GB" dirty="0" smtClean="0"/>
              <a:t>Staff </a:t>
            </a:r>
            <a:r>
              <a:rPr lang="en-GB" dirty="0" err="1" smtClean="0"/>
              <a:t>cefnogi</a:t>
            </a:r>
            <a:r>
              <a:rPr lang="en-GB" dirty="0" smtClean="0"/>
              <a:t> tai</a:t>
            </a:r>
          </a:p>
          <a:p>
            <a:r>
              <a:rPr lang="en-GB" dirty="0" smtClean="0"/>
              <a:t>Staff </a:t>
            </a:r>
            <a:r>
              <a:rPr lang="en-GB" dirty="0" err="1" smtClean="0"/>
              <a:t>cefnogol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endParaRPr lang="en-GB" dirty="0" smtClean="0"/>
          </a:p>
          <a:p>
            <a:r>
              <a:rPr lang="en-GB" dirty="0" err="1" smtClean="0"/>
              <a:t>Swyddogion</a:t>
            </a:r>
            <a:r>
              <a:rPr lang="en-GB" dirty="0" smtClean="0"/>
              <a:t> </a:t>
            </a:r>
            <a:r>
              <a:rPr lang="en-GB" dirty="0" err="1" smtClean="0"/>
              <a:t>cefnogi</a:t>
            </a:r>
            <a:r>
              <a:rPr lang="en-GB" dirty="0" smtClean="0"/>
              <a:t> </a:t>
            </a:r>
            <a:r>
              <a:rPr lang="en-GB" dirty="0" err="1" smtClean="0"/>
              <a:t>cymunedol</a:t>
            </a:r>
            <a:endParaRPr lang="en-GB" dirty="0" smtClean="0"/>
          </a:p>
          <a:p>
            <a:r>
              <a:rPr lang="en-GB" dirty="0" err="1" smtClean="0"/>
              <a:t>Mentoriaid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endParaRPr lang="en-GB" dirty="0" smtClean="0"/>
          </a:p>
          <a:p>
            <a:r>
              <a:rPr lang="en-GB" dirty="0" err="1" smtClean="0"/>
              <a:t>Athrawon</a:t>
            </a:r>
            <a:endParaRPr lang="en-GB" dirty="0" smtClean="0"/>
          </a:p>
          <a:p>
            <a:r>
              <a:rPr lang="en-GB" dirty="0" err="1" smtClean="0"/>
              <a:t>Bydwragedd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636008"/>
          </a:xfrm>
        </p:spPr>
        <p:txBody>
          <a:bodyPr>
            <a:normAutofit/>
          </a:bodyPr>
          <a:lstStyle/>
          <a:p>
            <a:r>
              <a:rPr lang="cy-GB" i="1" dirty="0" err="1"/>
              <a:t>C</a:t>
            </a:r>
            <a:r>
              <a:rPr lang="cy-GB" i="1" dirty="0" err="1" smtClean="0"/>
              <a:t>hildren</a:t>
            </a:r>
            <a:r>
              <a:rPr lang="cy-GB" i="1" dirty="0" smtClean="0"/>
              <a:t> </a:t>
            </a:r>
            <a:r>
              <a:rPr lang="cy-GB" i="1" dirty="0" err="1"/>
              <a:t>centre</a:t>
            </a:r>
            <a:r>
              <a:rPr lang="cy-GB" i="1" dirty="0"/>
              <a:t> </a:t>
            </a:r>
            <a:r>
              <a:rPr lang="cy-GB" i="1" dirty="0" err="1"/>
              <a:t>workers</a:t>
            </a:r>
            <a:endParaRPr lang="cy-GB" i="1" dirty="0"/>
          </a:p>
          <a:p>
            <a:r>
              <a:rPr lang="cy-GB" i="1" dirty="0" err="1"/>
              <a:t>H</a:t>
            </a:r>
            <a:r>
              <a:rPr lang="cy-GB" i="1" dirty="0" err="1" smtClean="0"/>
              <a:t>ealth</a:t>
            </a:r>
            <a:r>
              <a:rPr lang="cy-GB" i="1" dirty="0" smtClean="0"/>
              <a:t> </a:t>
            </a:r>
            <a:r>
              <a:rPr lang="cy-GB" i="1" dirty="0" err="1"/>
              <a:t>visitors</a:t>
            </a:r>
            <a:endParaRPr lang="cy-GB" i="1" dirty="0"/>
          </a:p>
          <a:p>
            <a:r>
              <a:rPr lang="cy-GB" i="1" dirty="0" err="1"/>
              <a:t>S</a:t>
            </a:r>
            <a:r>
              <a:rPr lang="cy-GB" i="1" dirty="0" err="1" smtClean="0"/>
              <a:t>chool</a:t>
            </a:r>
            <a:r>
              <a:rPr lang="cy-GB" i="1" dirty="0" smtClean="0"/>
              <a:t> </a:t>
            </a:r>
            <a:r>
              <a:rPr lang="cy-GB" i="1" dirty="0" err="1"/>
              <a:t>nurses</a:t>
            </a:r>
            <a:endParaRPr lang="cy-GB" i="1" dirty="0"/>
          </a:p>
          <a:p>
            <a:r>
              <a:rPr lang="cy-GB" i="1" dirty="0" err="1"/>
              <a:t>C</a:t>
            </a:r>
            <a:r>
              <a:rPr lang="cy-GB" i="1" dirty="0" err="1" smtClean="0"/>
              <a:t>ommunity</a:t>
            </a:r>
            <a:r>
              <a:rPr lang="cy-GB" i="1" dirty="0" smtClean="0"/>
              <a:t> </a:t>
            </a:r>
            <a:r>
              <a:rPr lang="cy-GB" i="1" dirty="0" err="1"/>
              <a:t>children’s</a:t>
            </a:r>
            <a:r>
              <a:rPr lang="cy-GB" i="1" dirty="0"/>
              <a:t> </a:t>
            </a:r>
            <a:r>
              <a:rPr lang="cy-GB" i="1" dirty="0" err="1"/>
              <a:t>nurses</a:t>
            </a:r>
            <a:endParaRPr lang="cy-GB" i="1" dirty="0"/>
          </a:p>
          <a:p>
            <a:r>
              <a:rPr lang="cy-GB" i="1" dirty="0" err="1"/>
              <a:t>H</a:t>
            </a:r>
            <a:r>
              <a:rPr lang="cy-GB" i="1" dirty="0" err="1" smtClean="0"/>
              <a:t>ousing</a:t>
            </a:r>
            <a:r>
              <a:rPr lang="cy-GB" i="1" dirty="0" smtClean="0"/>
              <a:t> </a:t>
            </a:r>
            <a:r>
              <a:rPr lang="cy-GB" i="1" dirty="0" err="1"/>
              <a:t>support</a:t>
            </a:r>
            <a:r>
              <a:rPr lang="cy-GB" i="1" dirty="0"/>
              <a:t> staff</a:t>
            </a:r>
          </a:p>
          <a:p>
            <a:r>
              <a:rPr lang="cy-GB" i="1" dirty="0" err="1"/>
              <a:t>S</a:t>
            </a:r>
            <a:r>
              <a:rPr lang="cy-GB" i="1" dirty="0" err="1" smtClean="0"/>
              <a:t>chool</a:t>
            </a:r>
            <a:r>
              <a:rPr lang="cy-GB" i="1" dirty="0" smtClean="0"/>
              <a:t> </a:t>
            </a:r>
            <a:r>
              <a:rPr lang="cy-GB" i="1" dirty="0" err="1"/>
              <a:t>support</a:t>
            </a:r>
            <a:r>
              <a:rPr lang="cy-GB" i="1" dirty="0"/>
              <a:t> staff</a:t>
            </a:r>
          </a:p>
          <a:p>
            <a:r>
              <a:rPr lang="cy-GB" i="1" dirty="0" err="1"/>
              <a:t>C</a:t>
            </a:r>
            <a:r>
              <a:rPr lang="cy-GB" i="1" dirty="0" err="1" smtClean="0"/>
              <a:t>ommunity</a:t>
            </a:r>
            <a:r>
              <a:rPr lang="cy-GB" i="1" dirty="0" smtClean="0"/>
              <a:t> </a:t>
            </a:r>
            <a:r>
              <a:rPr lang="cy-GB" i="1" dirty="0" err="1"/>
              <a:t>support</a:t>
            </a:r>
            <a:r>
              <a:rPr lang="cy-GB" i="1" dirty="0"/>
              <a:t> </a:t>
            </a:r>
            <a:r>
              <a:rPr lang="cy-GB" i="1" dirty="0" err="1" smtClean="0"/>
              <a:t>officers</a:t>
            </a:r>
            <a:endParaRPr lang="cy-GB" i="1" dirty="0" smtClean="0"/>
          </a:p>
          <a:p>
            <a:r>
              <a:rPr lang="cy-GB" i="1" dirty="0" err="1" smtClean="0"/>
              <a:t>Learning</a:t>
            </a:r>
            <a:r>
              <a:rPr lang="cy-GB" i="1" dirty="0" smtClean="0"/>
              <a:t> </a:t>
            </a:r>
            <a:r>
              <a:rPr lang="cy-GB" i="1" dirty="0" err="1" smtClean="0"/>
              <a:t>mentors</a:t>
            </a:r>
            <a:endParaRPr lang="cy-GB" i="1" dirty="0" smtClean="0"/>
          </a:p>
          <a:p>
            <a:r>
              <a:rPr lang="cy-GB" i="1" dirty="0" err="1"/>
              <a:t>T</a:t>
            </a:r>
            <a:r>
              <a:rPr lang="cy-GB" i="1" dirty="0" err="1" smtClean="0"/>
              <a:t>eachers</a:t>
            </a:r>
            <a:endParaRPr lang="cy-GB" i="1" dirty="0"/>
          </a:p>
          <a:p>
            <a:r>
              <a:rPr lang="cy-GB" i="1" dirty="0" err="1" smtClean="0"/>
              <a:t>Midwives</a:t>
            </a:r>
            <a:endParaRPr lang="cy-GB" i="1" dirty="0" smtClean="0"/>
          </a:p>
          <a:p>
            <a:r>
              <a:rPr lang="en-GB" sz="1600" i="1" dirty="0" smtClean="0"/>
              <a:t>( CWDC, 2009)</a:t>
            </a:r>
            <a:endParaRPr lang="cy-GB" sz="1600" i="1" dirty="0"/>
          </a:p>
          <a:p>
            <a:endParaRPr lang="cy-GB" dirty="0"/>
          </a:p>
          <a:p>
            <a:endParaRPr lang="cy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28600"/>
            <a:ext cx="2971799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8559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864608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/>
              <a:t>Ymgynghorwyr</a:t>
            </a:r>
            <a:r>
              <a:rPr lang="en-GB" dirty="0" smtClean="0"/>
              <a:t> </a:t>
            </a:r>
            <a:r>
              <a:rPr lang="en-GB" dirty="0" err="1" smtClean="0"/>
              <a:t>beichiogrwydd</a:t>
            </a:r>
            <a:r>
              <a:rPr lang="en-GB" dirty="0" smtClean="0"/>
              <a:t> </a:t>
            </a:r>
            <a:r>
              <a:rPr lang="en-GB" dirty="0" err="1" smtClean="0"/>
              <a:t>arddegau</a:t>
            </a:r>
            <a:endParaRPr lang="en-GB" dirty="0" smtClean="0"/>
          </a:p>
          <a:p>
            <a:r>
              <a:rPr lang="en-GB" dirty="0" err="1" smtClean="0"/>
              <a:t>Gweithwyr</a:t>
            </a:r>
            <a:r>
              <a:rPr lang="en-GB" dirty="0" smtClean="0"/>
              <a:t> </a:t>
            </a:r>
            <a:r>
              <a:rPr lang="en-GB" dirty="0" err="1" smtClean="0"/>
              <a:t>blynyddoedd</a:t>
            </a:r>
            <a:r>
              <a:rPr lang="en-GB" dirty="0" smtClean="0"/>
              <a:t> </a:t>
            </a:r>
            <a:r>
              <a:rPr lang="en-GB" dirty="0" err="1" smtClean="0"/>
              <a:t>cynnar</a:t>
            </a:r>
            <a:endParaRPr lang="en-GB" dirty="0" smtClean="0"/>
          </a:p>
          <a:p>
            <a:r>
              <a:rPr lang="en-GB" dirty="0" err="1" smtClean="0"/>
              <a:t>Gwirfoddolwyr</a:t>
            </a:r>
            <a:endParaRPr lang="en-GB" dirty="0" smtClean="0"/>
          </a:p>
          <a:p>
            <a:r>
              <a:rPr lang="en-GB" dirty="0" err="1" smtClean="0"/>
              <a:t>Swyddogion</a:t>
            </a:r>
            <a:r>
              <a:rPr lang="en-GB" dirty="0" smtClean="0"/>
              <a:t> </a:t>
            </a:r>
            <a:r>
              <a:rPr lang="en-GB" dirty="0" err="1" smtClean="0"/>
              <a:t>lles</a:t>
            </a:r>
            <a:r>
              <a:rPr lang="en-GB" dirty="0" smtClean="0"/>
              <a:t> </a:t>
            </a:r>
            <a:r>
              <a:rPr lang="en-GB" dirty="0" err="1" smtClean="0"/>
              <a:t>Addysg</a:t>
            </a:r>
            <a:endParaRPr lang="en-GB" dirty="0" smtClean="0"/>
          </a:p>
          <a:p>
            <a:r>
              <a:rPr lang="en-GB" dirty="0" err="1" smtClean="0"/>
              <a:t>Tiwtoriaid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endParaRPr lang="en-GB" dirty="0" smtClean="0"/>
          </a:p>
          <a:p>
            <a:r>
              <a:rPr lang="en-GB" dirty="0" err="1" smtClean="0"/>
              <a:t>Gweithwyr</a:t>
            </a:r>
            <a:r>
              <a:rPr lang="en-GB" dirty="0" smtClean="0"/>
              <a:t> </a:t>
            </a:r>
            <a:r>
              <a:rPr lang="en-GB" dirty="0" err="1" smtClean="0"/>
              <a:t>tim</a:t>
            </a:r>
            <a:r>
              <a:rPr lang="en-GB" dirty="0" smtClean="0"/>
              <a:t> </a:t>
            </a:r>
            <a:r>
              <a:rPr lang="en-GB" dirty="0" err="1" smtClean="0"/>
              <a:t>troseddol</a:t>
            </a:r>
            <a:r>
              <a:rPr lang="en-GB" dirty="0" smtClean="0"/>
              <a:t> </a:t>
            </a:r>
            <a:r>
              <a:rPr lang="en-GB" dirty="0" err="1" smtClean="0"/>
              <a:t>ieuenctid</a:t>
            </a:r>
            <a:endParaRPr lang="en-GB" dirty="0" smtClean="0"/>
          </a:p>
          <a:p>
            <a:r>
              <a:rPr lang="en-GB" dirty="0" err="1" smtClean="0"/>
              <a:t>Gweithwyr</a:t>
            </a:r>
            <a:r>
              <a:rPr lang="en-GB" dirty="0" smtClean="0"/>
              <a:t> </a:t>
            </a:r>
            <a:r>
              <a:rPr lang="en-GB" dirty="0" err="1" smtClean="0"/>
              <a:t>teulu</a:t>
            </a:r>
            <a:endParaRPr lang="en-GB" dirty="0" smtClean="0"/>
          </a:p>
          <a:p>
            <a:r>
              <a:rPr lang="en-GB" dirty="0" err="1" smtClean="0"/>
              <a:t>Gweithwyr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endParaRPr lang="en-GB" dirty="0" smtClean="0"/>
          </a:p>
          <a:p>
            <a:r>
              <a:rPr lang="en-GB" dirty="0" err="1" smtClean="0"/>
              <a:t>Gweithwyr</a:t>
            </a:r>
            <a:r>
              <a:rPr lang="en-GB" dirty="0" smtClean="0"/>
              <a:t> </a:t>
            </a:r>
            <a:r>
              <a:rPr lang="en-GB" dirty="0" err="1" smtClean="0"/>
              <a:t>ieuenctid</a:t>
            </a:r>
            <a:endParaRPr lang="en-GB" dirty="0" smtClean="0"/>
          </a:p>
          <a:p>
            <a:r>
              <a:rPr lang="en-GB" dirty="0" err="1" smtClean="0"/>
              <a:t>Meddygon</a:t>
            </a:r>
            <a:r>
              <a:rPr lang="en-GB" dirty="0" smtClean="0"/>
              <a:t> </a:t>
            </a:r>
            <a:r>
              <a:rPr lang="en-GB" dirty="0" err="1" smtClean="0"/>
              <a:t>teulu</a:t>
            </a:r>
            <a:endParaRPr lang="en-GB" dirty="0" smtClean="0"/>
          </a:p>
          <a:p>
            <a:r>
              <a:rPr lang="en-GB" dirty="0" err="1" smtClean="0"/>
              <a:t>Swyddog</a:t>
            </a:r>
            <a:r>
              <a:rPr lang="en-GB" dirty="0" smtClean="0"/>
              <a:t> </a:t>
            </a:r>
            <a:r>
              <a:rPr lang="en-GB" dirty="0" err="1" smtClean="0"/>
              <a:t>Heddlu</a:t>
            </a:r>
            <a:endParaRPr lang="en-GB" dirty="0" smtClean="0"/>
          </a:p>
          <a:p>
            <a:endParaRPr lang="en-GB" dirty="0" smtClean="0"/>
          </a:p>
          <a:p>
            <a:endParaRPr lang="cy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940808"/>
          </a:xfrm>
        </p:spPr>
        <p:txBody>
          <a:bodyPr>
            <a:normAutofit fontScale="77500" lnSpcReduction="20000"/>
          </a:bodyPr>
          <a:lstStyle/>
          <a:p>
            <a:r>
              <a:rPr lang="cy-GB" sz="2900" i="1" dirty="0" err="1" smtClean="0"/>
              <a:t>Teenage</a:t>
            </a:r>
            <a:r>
              <a:rPr lang="cy-GB" sz="2900" i="1" dirty="0" smtClean="0"/>
              <a:t> </a:t>
            </a:r>
            <a:r>
              <a:rPr lang="cy-GB" sz="2900" i="1" dirty="0" err="1"/>
              <a:t>pregnancy</a:t>
            </a:r>
            <a:r>
              <a:rPr lang="cy-GB" sz="2900" i="1" dirty="0"/>
              <a:t> </a:t>
            </a:r>
            <a:r>
              <a:rPr lang="cy-GB" sz="2900" i="1" dirty="0" err="1"/>
              <a:t>advisers</a:t>
            </a:r>
            <a:endParaRPr lang="cy-GB" sz="2900" i="1" dirty="0"/>
          </a:p>
          <a:p>
            <a:r>
              <a:rPr lang="cy-GB" sz="2900" i="1" dirty="0" err="1" smtClean="0"/>
              <a:t>Early</a:t>
            </a:r>
            <a:r>
              <a:rPr lang="cy-GB" sz="2900" i="1" dirty="0" smtClean="0"/>
              <a:t> </a:t>
            </a:r>
            <a:r>
              <a:rPr lang="cy-GB" sz="2900" i="1" dirty="0" err="1"/>
              <a:t>years</a:t>
            </a:r>
            <a:r>
              <a:rPr lang="cy-GB" sz="2900" i="1" dirty="0"/>
              <a:t> </a:t>
            </a:r>
            <a:r>
              <a:rPr lang="cy-GB" sz="2900" i="1" dirty="0" err="1"/>
              <a:t>worker</a:t>
            </a:r>
            <a:endParaRPr lang="cy-GB" sz="2900" i="1" dirty="0"/>
          </a:p>
          <a:p>
            <a:r>
              <a:rPr lang="cy-GB" sz="2900" i="1" dirty="0" err="1" smtClean="0"/>
              <a:t>Volunteer</a:t>
            </a:r>
            <a:endParaRPr lang="cy-GB" sz="2900" i="1" dirty="0" smtClean="0"/>
          </a:p>
          <a:p>
            <a:r>
              <a:rPr lang="cy-GB" sz="2900" i="1" dirty="0"/>
              <a:t>E</a:t>
            </a:r>
            <a:r>
              <a:rPr lang="cy-GB" sz="2900" i="1" dirty="0" smtClean="0"/>
              <a:t>ducation </a:t>
            </a:r>
            <a:r>
              <a:rPr lang="cy-GB" sz="2900" i="1" dirty="0" err="1"/>
              <a:t>welfare</a:t>
            </a:r>
            <a:r>
              <a:rPr lang="cy-GB" sz="2900" i="1" dirty="0"/>
              <a:t> </a:t>
            </a:r>
            <a:r>
              <a:rPr lang="cy-GB" sz="2900" i="1" dirty="0" err="1"/>
              <a:t>officers</a:t>
            </a:r>
            <a:endParaRPr lang="cy-GB" sz="2900" i="1" dirty="0"/>
          </a:p>
          <a:p>
            <a:r>
              <a:rPr lang="cy-GB" sz="2900" i="1" dirty="0" err="1"/>
              <a:t>P</a:t>
            </a:r>
            <a:r>
              <a:rPr lang="cy-GB" sz="2900" i="1" dirty="0" err="1" smtClean="0"/>
              <a:t>ersonal</a:t>
            </a:r>
            <a:r>
              <a:rPr lang="cy-GB" sz="2900" i="1" dirty="0" smtClean="0"/>
              <a:t> </a:t>
            </a:r>
            <a:r>
              <a:rPr lang="cy-GB" sz="2900" i="1" dirty="0" err="1"/>
              <a:t>tutors</a:t>
            </a:r>
            <a:endParaRPr lang="cy-GB" sz="2900" i="1" dirty="0"/>
          </a:p>
          <a:p>
            <a:r>
              <a:rPr lang="cy-GB" sz="2900" i="1" dirty="0" err="1"/>
              <a:t>Y</a:t>
            </a:r>
            <a:r>
              <a:rPr lang="cy-GB" sz="2900" i="1" dirty="0" err="1" smtClean="0"/>
              <a:t>outh</a:t>
            </a:r>
            <a:r>
              <a:rPr lang="cy-GB" sz="2900" i="1" dirty="0" smtClean="0"/>
              <a:t> </a:t>
            </a:r>
            <a:r>
              <a:rPr lang="cy-GB" sz="2900" i="1" dirty="0" err="1"/>
              <a:t>offending</a:t>
            </a:r>
            <a:r>
              <a:rPr lang="cy-GB" sz="2900" i="1" dirty="0"/>
              <a:t> </a:t>
            </a:r>
            <a:r>
              <a:rPr lang="cy-GB" sz="2900" i="1" dirty="0" err="1"/>
              <a:t>team</a:t>
            </a:r>
            <a:r>
              <a:rPr lang="cy-GB" sz="2900" i="1" dirty="0"/>
              <a:t> </a:t>
            </a:r>
            <a:r>
              <a:rPr lang="cy-GB" sz="2900" i="1" dirty="0" err="1"/>
              <a:t>workers</a:t>
            </a:r>
            <a:endParaRPr lang="cy-GB" sz="2900" i="1" dirty="0"/>
          </a:p>
          <a:p>
            <a:r>
              <a:rPr lang="cy-GB" sz="2900" i="1" dirty="0"/>
              <a:t>F</a:t>
            </a:r>
            <a:r>
              <a:rPr lang="cy-GB" sz="2900" i="1" dirty="0" smtClean="0"/>
              <a:t>amily </a:t>
            </a:r>
            <a:r>
              <a:rPr lang="cy-GB" sz="2900" i="1" dirty="0" err="1"/>
              <a:t>workers</a:t>
            </a:r>
            <a:endParaRPr lang="cy-GB" sz="2900" i="1" dirty="0"/>
          </a:p>
          <a:p>
            <a:r>
              <a:rPr lang="cy-GB" sz="2900" i="1" dirty="0" err="1"/>
              <a:t>P</a:t>
            </a:r>
            <a:r>
              <a:rPr lang="cy-GB" sz="2900" i="1" dirty="0" err="1" smtClean="0"/>
              <a:t>lay</a:t>
            </a:r>
            <a:r>
              <a:rPr lang="cy-GB" sz="2900" i="1" dirty="0" smtClean="0"/>
              <a:t> </a:t>
            </a:r>
            <a:r>
              <a:rPr lang="cy-GB" sz="2900" i="1" dirty="0" err="1"/>
              <a:t>workers</a:t>
            </a:r>
            <a:endParaRPr lang="cy-GB" sz="2900" i="1" dirty="0"/>
          </a:p>
          <a:p>
            <a:r>
              <a:rPr lang="cy-GB" sz="2900" i="1" dirty="0" err="1"/>
              <a:t>Y</a:t>
            </a:r>
            <a:r>
              <a:rPr lang="cy-GB" sz="2900" i="1" dirty="0" err="1" smtClean="0"/>
              <a:t>outh</a:t>
            </a:r>
            <a:r>
              <a:rPr lang="cy-GB" sz="2900" i="1" dirty="0" smtClean="0"/>
              <a:t> </a:t>
            </a:r>
            <a:r>
              <a:rPr lang="cy-GB" sz="2900" i="1" dirty="0" err="1"/>
              <a:t>workers</a:t>
            </a:r>
            <a:endParaRPr lang="cy-GB" sz="2900" i="1" dirty="0"/>
          </a:p>
          <a:p>
            <a:r>
              <a:rPr lang="cy-GB" sz="2900" i="1" dirty="0" err="1"/>
              <a:t>G</a:t>
            </a:r>
            <a:r>
              <a:rPr lang="cy-GB" sz="2900" i="1" dirty="0" err="1" smtClean="0"/>
              <a:t>Ps</a:t>
            </a:r>
            <a:endParaRPr lang="cy-GB" sz="2900" i="1" dirty="0"/>
          </a:p>
          <a:p>
            <a:r>
              <a:rPr lang="cy-GB" sz="2900" i="1" dirty="0" err="1"/>
              <a:t>P</a:t>
            </a:r>
            <a:r>
              <a:rPr lang="cy-GB" sz="2900" i="1" dirty="0" err="1" smtClean="0"/>
              <a:t>olice</a:t>
            </a:r>
            <a:r>
              <a:rPr lang="cy-GB" sz="2900" i="1" dirty="0" smtClean="0"/>
              <a:t> </a:t>
            </a:r>
            <a:r>
              <a:rPr lang="cy-GB" sz="2900" i="1" dirty="0" err="1" smtClean="0"/>
              <a:t>officer</a:t>
            </a:r>
            <a:endParaRPr lang="cy-GB" sz="2300" i="1" dirty="0" smtClean="0"/>
          </a:p>
          <a:p>
            <a:r>
              <a:rPr lang="en-GB" sz="2300" i="1" dirty="0" smtClean="0"/>
              <a:t>(CWDC,2009)</a:t>
            </a:r>
            <a:endParaRPr lang="cy-GB" sz="2300" i="1" dirty="0"/>
          </a:p>
          <a:p>
            <a:endParaRPr lang="cy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28600"/>
            <a:ext cx="2971799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2003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TASG/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Adlewyrchwch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rôl</a:t>
            </a:r>
            <a:r>
              <a:rPr lang="en-GB" sz="2800" dirty="0" smtClean="0"/>
              <a:t> </a:t>
            </a:r>
            <a:r>
              <a:rPr lang="en-GB" sz="2800" dirty="0" err="1" smtClean="0"/>
              <a:t>yr</a:t>
            </a:r>
            <a:r>
              <a:rPr lang="en-GB" sz="2800" dirty="0" smtClean="0"/>
              <a:t> </a:t>
            </a:r>
            <a:r>
              <a:rPr lang="en-GB" sz="2800" dirty="0" err="1" smtClean="0"/>
              <a:t>ymarferydd</a:t>
            </a:r>
            <a:r>
              <a:rPr lang="en-GB" sz="2800" dirty="0" smtClean="0"/>
              <a:t> </a:t>
            </a:r>
            <a:r>
              <a:rPr lang="en-GB" sz="2800" dirty="0" err="1" smtClean="0"/>
              <a:t>arweiniol</a:t>
            </a:r>
            <a:r>
              <a:rPr lang="en-GB" sz="2800" dirty="0" smtClean="0"/>
              <a:t> </a:t>
            </a:r>
            <a:r>
              <a:rPr lang="en-GB" sz="2800" dirty="0" err="1" smtClean="0"/>
              <a:t>proffesiynol</a:t>
            </a:r>
            <a:endParaRPr lang="en-GB" sz="2800" dirty="0" smtClean="0"/>
          </a:p>
          <a:p>
            <a:r>
              <a:rPr lang="en-GB" sz="2800" dirty="0" err="1" smtClean="0"/>
              <a:t>Ystyrwich</a:t>
            </a:r>
            <a:r>
              <a:rPr lang="en-GB" sz="2800" dirty="0"/>
              <a:t> </a:t>
            </a:r>
            <a:r>
              <a:rPr lang="en-GB" sz="2800" dirty="0" smtClean="0"/>
              <a:t>y </a:t>
            </a:r>
            <a:r>
              <a:rPr lang="en-GB" sz="2800" dirty="0" err="1" smtClean="0"/>
              <a:t>rôl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nhermau</a:t>
            </a:r>
            <a:r>
              <a:rPr lang="en-GB" sz="2800" dirty="0" smtClean="0"/>
              <a:t> </a:t>
            </a:r>
            <a:r>
              <a:rPr lang="en-GB" sz="2800" dirty="0" err="1" smtClean="0"/>
              <a:t>eich</a:t>
            </a:r>
            <a:r>
              <a:rPr lang="en-GB" sz="2800" dirty="0" smtClean="0"/>
              <a:t> </a:t>
            </a:r>
            <a:r>
              <a:rPr lang="en-GB" sz="2800" dirty="0" err="1" smtClean="0"/>
              <a:t>aseiniad</a:t>
            </a:r>
            <a:endParaRPr lang="en-GB" sz="2800" dirty="0" smtClean="0"/>
          </a:p>
          <a:p>
            <a:r>
              <a:rPr lang="en-GB" sz="2800" dirty="0" err="1" smtClean="0"/>
              <a:t>Adborth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sz="2400" i="1" dirty="0" smtClean="0"/>
              <a:t>Reflect on the role of the lead professional</a:t>
            </a:r>
          </a:p>
          <a:p>
            <a:r>
              <a:rPr lang="en-GB" sz="2400" i="1" dirty="0" smtClean="0"/>
              <a:t>Consider the role of the lead professional in terms of your assignment for this module</a:t>
            </a:r>
          </a:p>
          <a:p>
            <a:r>
              <a:rPr lang="en-GB" sz="2400" i="1" dirty="0" smtClean="0"/>
              <a:t>Feedback</a:t>
            </a:r>
          </a:p>
          <a:p>
            <a:pPr marL="68580" indent="0">
              <a:buNone/>
            </a:pPr>
            <a:r>
              <a:rPr lang="en-GB" sz="2400" dirty="0" smtClean="0"/>
              <a:t> </a:t>
            </a:r>
          </a:p>
          <a:p>
            <a:endParaRPr lang="en-GB" dirty="0" smtClean="0"/>
          </a:p>
        </p:txBody>
      </p:sp>
      <p:pic>
        <p:nvPicPr>
          <p:cNvPr id="1026" name="Picture 2" descr="C:\Users\l.roberts\AppData\Local\Microsoft\Windows\Temporary Internet Files\Content.IE5\6IDJCSBB\istock_discussionbubblesl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28600"/>
            <a:ext cx="3571875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8893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KEY worker 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331208"/>
          </a:xfrm>
        </p:spPr>
        <p:txBody>
          <a:bodyPr/>
          <a:lstStyle/>
          <a:p>
            <a:r>
              <a:rPr lang="en-GB" dirty="0" err="1" smtClean="0"/>
              <a:t>Adnabod</a:t>
            </a:r>
            <a:r>
              <a:rPr lang="en-GB" dirty="0" smtClean="0"/>
              <a:t> </a:t>
            </a:r>
            <a:r>
              <a:rPr lang="en-GB" dirty="0" err="1" smtClean="0"/>
              <a:t>anghenion</a:t>
            </a:r>
            <a:r>
              <a:rPr lang="en-GB" dirty="0" smtClean="0"/>
              <a:t> y </a:t>
            </a:r>
            <a:r>
              <a:rPr lang="en-GB" dirty="0" err="1" smtClean="0"/>
              <a:t>plentyn</a:t>
            </a:r>
            <a:r>
              <a:rPr lang="en-GB" dirty="0" smtClean="0"/>
              <a:t> </a:t>
            </a:r>
            <a:r>
              <a:rPr lang="en-GB" dirty="0" err="1" smtClean="0"/>
              <a:t>drwy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 </a:t>
            </a:r>
            <a:r>
              <a:rPr lang="en-GB" dirty="0" err="1" smtClean="0"/>
              <a:t>asesiad</a:t>
            </a:r>
            <a:endParaRPr lang="en-GB" dirty="0" smtClean="0"/>
          </a:p>
          <a:p>
            <a:r>
              <a:rPr lang="en-GB" dirty="0" err="1" smtClean="0"/>
              <a:t>Cydlynu</a:t>
            </a:r>
            <a:r>
              <a:rPr lang="en-GB" dirty="0" smtClean="0"/>
              <a:t> </a:t>
            </a:r>
            <a:r>
              <a:rPr lang="en-GB" dirty="0" err="1" smtClean="0"/>
              <a:t>rhaglen</a:t>
            </a:r>
            <a:r>
              <a:rPr lang="en-GB" dirty="0" smtClean="0"/>
              <a:t> </a:t>
            </a:r>
            <a:r>
              <a:rPr lang="en-GB" dirty="0" err="1" smtClean="0"/>
              <a:t>ofal</a:t>
            </a:r>
            <a:endParaRPr lang="en-GB" dirty="0" smtClean="0"/>
          </a:p>
          <a:p>
            <a:r>
              <a:rPr lang="en-GB" dirty="0" err="1" smtClean="0"/>
              <a:t>Cyfeirio</a:t>
            </a:r>
            <a:r>
              <a:rPr lang="en-GB" dirty="0" smtClean="0"/>
              <a:t> at </a:t>
            </a:r>
            <a:r>
              <a:rPr lang="en-GB" dirty="0" err="1" smtClean="0"/>
              <a:t>wasanaethau</a:t>
            </a:r>
            <a:r>
              <a:rPr lang="en-GB" dirty="0" smtClean="0"/>
              <a:t> a </a:t>
            </a:r>
            <a:r>
              <a:rPr lang="en-GB" dirty="0" err="1" smtClean="0"/>
              <a:t>fedrai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y </a:t>
            </a:r>
            <a:r>
              <a:rPr lang="en-GB" dirty="0" err="1" smtClean="0"/>
              <a:t>plentyna</a:t>
            </a:r>
            <a:r>
              <a:rPr lang="en-GB" dirty="0" smtClean="0"/>
              <a:t> </a:t>
            </a:r>
            <a:r>
              <a:rPr lang="en-GB" dirty="0" err="1" smtClean="0"/>
              <a:t>ngen</a:t>
            </a:r>
            <a:endParaRPr lang="en-GB" dirty="0" smtClean="0"/>
          </a:p>
          <a:p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chaniatad</a:t>
            </a:r>
            <a:r>
              <a:rPr lang="en-GB" dirty="0" smtClean="0"/>
              <a:t> y </a:t>
            </a:r>
            <a:r>
              <a:rPr lang="en-GB" dirty="0" err="1" smtClean="0"/>
              <a:t>rhieni</a:t>
            </a:r>
            <a:r>
              <a:rPr lang="en-GB" dirty="0" smtClean="0"/>
              <a:t>, </a:t>
            </a:r>
            <a:r>
              <a:rPr lang="en-GB" dirty="0" err="1" smtClean="0"/>
              <a:t>rhannu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gweithwyr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endParaRPr lang="en-GB" dirty="0" smtClean="0"/>
          </a:p>
          <a:p>
            <a:r>
              <a:rPr lang="en-GB" dirty="0" err="1" smtClean="0"/>
              <a:t>Ymgynghori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r>
              <a:rPr lang="en-GB" dirty="0" smtClean="0"/>
              <a:t> am </a:t>
            </a:r>
            <a:r>
              <a:rPr lang="en-GB" dirty="0" err="1" smtClean="0"/>
              <a:t>eu</a:t>
            </a:r>
            <a:r>
              <a:rPr lang="en-GB" dirty="0" smtClean="0"/>
              <a:t> barn / </a:t>
            </a:r>
            <a:r>
              <a:rPr lang="en-GB" dirty="0" err="1" smtClean="0"/>
              <a:t>teimladau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321808"/>
          </a:xfrm>
        </p:spPr>
        <p:txBody>
          <a:bodyPr>
            <a:normAutofit/>
          </a:bodyPr>
          <a:lstStyle/>
          <a:p>
            <a:r>
              <a:rPr lang="en-US" dirty="0" smtClean="0"/>
              <a:t> </a:t>
            </a:r>
            <a:r>
              <a:rPr lang="en-US" i="1" dirty="0"/>
              <a:t>Identifying </a:t>
            </a:r>
            <a:r>
              <a:rPr lang="en-US" i="1" dirty="0" smtClean="0"/>
              <a:t>with </a:t>
            </a:r>
            <a:r>
              <a:rPr lang="en-US" i="1" dirty="0"/>
              <a:t>the needs of your child </a:t>
            </a:r>
            <a:r>
              <a:rPr lang="en-US" i="1" dirty="0" smtClean="0"/>
              <a:t>by </a:t>
            </a:r>
            <a:r>
              <a:rPr lang="cy-GB" i="1" dirty="0" err="1" smtClean="0"/>
              <a:t>undertaking</a:t>
            </a:r>
            <a:r>
              <a:rPr lang="cy-GB" i="1" dirty="0" smtClean="0"/>
              <a:t> </a:t>
            </a:r>
            <a:r>
              <a:rPr lang="cy-GB" i="1" dirty="0" err="1"/>
              <a:t>an</a:t>
            </a:r>
            <a:r>
              <a:rPr lang="cy-GB" i="1" dirty="0"/>
              <a:t> </a:t>
            </a:r>
            <a:r>
              <a:rPr lang="cy-GB" i="1" dirty="0" err="1"/>
              <a:t>assessment</a:t>
            </a:r>
            <a:endParaRPr lang="cy-GB" i="1" dirty="0"/>
          </a:p>
          <a:p>
            <a:r>
              <a:rPr lang="en-US" i="1" dirty="0" smtClean="0"/>
              <a:t>Co-</a:t>
            </a:r>
            <a:r>
              <a:rPr lang="en-US" i="1" dirty="0" err="1" smtClean="0"/>
              <a:t>ordinating</a:t>
            </a:r>
            <a:r>
              <a:rPr lang="en-US" i="1" dirty="0" smtClean="0"/>
              <a:t> </a:t>
            </a:r>
            <a:r>
              <a:rPr lang="en-US" i="1" dirty="0"/>
              <a:t>a care plan </a:t>
            </a:r>
          </a:p>
          <a:p>
            <a:r>
              <a:rPr lang="en-US" i="1" dirty="0" smtClean="0"/>
              <a:t>Referring </a:t>
            </a:r>
            <a:r>
              <a:rPr lang="en-US" i="1" dirty="0"/>
              <a:t>to services </a:t>
            </a:r>
            <a:r>
              <a:rPr lang="en-US" i="1" dirty="0" smtClean="0"/>
              <a:t>the </a:t>
            </a:r>
            <a:r>
              <a:rPr lang="en-US" i="1" dirty="0"/>
              <a:t>child may need</a:t>
            </a:r>
          </a:p>
          <a:p>
            <a:r>
              <a:rPr lang="en-US" i="1" dirty="0" smtClean="0"/>
              <a:t>With parental consent sharing </a:t>
            </a:r>
            <a:r>
              <a:rPr lang="en-US" i="1" dirty="0"/>
              <a:t>information with the </a:t>
            </a:r>
            <a:r>
              <a:rPr lang="en-US" i="1" dirty="0" smtClean="0"/>
              <a:t>other professionals</a:t>
            </a:r>
          </a:p>
          <a:p>
            <a:r>
              <a:rPr lang="en-US" i="1" dirty="0" smtClean="0"/>
              <a:t>Consulting </a:t>
            </a:r>
            <a:r>
              <a:rPr lang="en-US" i="1" dirty="0"/>
              <a:t>with </a:t>
            </a:r>
            <a:r>
              <a:rPr lang="en-US" i="1" dirty="0" smtClean="0"/>
              <a:t>the  </a:t>
            </a:r>
            <a:r>
              <a:rPr lang="en-US" i="1" dirty="0"/>
              <a:t>child about their </a:t>
            </a:r>
            <a:r>
              <a:rPr lang="en-US" i="1" dirty="0" smtClean="0"/>
              <a:t>views/feelings</a:t>
            </a:r>
          </a:p>
          <a:p>
            <a:r>
              <a:rPr lang="en-US" sz="1600" i="1" dirty="0" smtClean="0"/>
              <a:t>Ceredigion 2009</a:t>
            </a:r>
            <a:endParaRPr lang="en-US" sz="1600" i="1" dirty="0"/>
          </a:p>
        </p:txBody>
      </p:sp>
      <p:pic>
        <p:nvPicPr>
          <p:cNvPr id="3074" name="Picture 2" descr="C:\Users\l.roberts\AppData\Local\Microsoft\Windows\Temporary Internet Files\Content.IE5\N7NKQ001\feature_enterprisesocial_OfficeClipArt-600x39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28600"/>
            <a:ext cx="3200400" cy="1295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9208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Siarad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rhieni</a:t>
            </a:r>
            <a:r>
              <a:rPr lang="en-GB" dirty="0" smtClean="0"/>
              <a:t> am </a:t>
            </a:r>
            <a:r>
              <a:rPr lang="en-GB" dirty="0" err="1" smtClean="0"/>
              <a:t>ddyfodol</a:t>
            </a:r>
            <a:r>
              <a:rPr lang="en-GB" dirty="0" smtClean="0"/>
              <a:t> y </a:t>
            </a:r>
            <a:r>
              <a:rPr lang="en-GB" dirty="0" err="1" smtClean="0"/>
              <a:t>plentyn</a:t>
            </a:r>
            <a:endParaRPr lang="en-GB" dirty="0" smtClean="0"/>
          </a:p>
          <a:p>
            <a:r>
              <a:rPr lang="en-GB" dirty="0" err="1" smtClean="0"/>
              <a:t>Trafod</a:t>
            </a:r>
            <a:r>
              <a:rPr lang="en-GB" dirty="0" smtClean="0"/>
              <a:t> </a:t>
            </a:r>
            <a:r>
              <a:rPr lang="en-GB" dirty="0" err="1" smtClean="0"/>
              <a:t>unrhwy</a:t>
            </a:r>
            <a:r>
              <a:rPr lang="en-GB" dirty="0" smtClean="0"/>
              <a:t> </a:t>
            </a:r>
            <a:r>
              <a:rPr lang="en-GB" dirty="0" err="1" smtClean="0"/>
              <a:t>gonsyrns</a:t>
            </a:r>
            <a:r>
              <a:rPr lang="en-GB" dirty="0" smtClean="0"/>
              <a:t> a </a:t>
            </a:r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cefnogaeth</a:t>
            </a:r>
            <a:r>
              <a:rPr lang="en-GB" dirty="0" smtClean="0"/>
              <a:t>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rhieni</a:t>
            </a:r>
            <a:endParaRPr lang="en-GB" dirty="0" smtClean="0"/>
          </a:p>
          <a:p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llythyron</a:t>
            </a:r>
            <a:r>
              <a:rPr lang="en-GB" dirty="0" smtClean="0"/>
              <a:t> o </a:t>
            </a:r>
            <a:r>
              <a:rPr lang="en-GB" dirty="0" err="1" smtClean="0"/>
              <a:t>gefnogaeth</a:t>
            </a:r>
            <a:r>
              <a:rPr lang="en-GB" dirty="0" smtClean="0"/>
              <a:t>, </a:t>
            </a:r>
            <a:r>
              <a:rPr lang="en-GB" dirty="0" err="1" smtClean="0"/>
              <a:t>helpu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ffurflenni</a:t>
            </a:r>
            <a:r>
              <a:rPr lang="en-GB" dirty="0" smtClean="0"/>
              <a:t> a </a:t>
            </a:r>
            <a:r>
              <a:rPr lang="en-GB" dirty="0" err="1" smtClean="0"/>
              <a:t>mynd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gyfarfodydd</a:t>
            </a:r>
            <a:r>
              <a:rPr lang="en-GB" dirty="0" smtClean="0"/>
              <a:t>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ydy’r</a:t>
            </a:r>
            <a:r>
              <a:rPr lang="en-GB" dirty="0" smtClean="0"/>
              <a:t> </a:t>
            </a:r>
            <a:r>
              <a:rPr lang="en-GB" dirty="0" err="1" smtClean="0"/>
              <a:t>rhieni’n</a:t>
            </a:r>
            <a:r>
              <a:rPr lang="en-GB" dirty="0" smtClean="0"/>
              <a:t> </a:t>
            </a:r>
            <a:r>
              <a:rPr lang="en-GB" dirty="0" err="1" smtClean="0"/>
              <a:t>dymuno</a:t>
            </a:r>
            <a:endParaRPr lang="en-GB" dirty="0" smtClean="0"/>
          </a:p>
          <a:p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cefnogaeth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adeg</a:t>
            </a:r>
            <a:r>
              <a:rPr lang="en-GB" dirty="0" smtClean="0"/>
              <a:t> diagnosis y </a:t>
            </a:r>
            <a:r>
              <a:rPr lang="en-GB" dirty="0" err="1" smtClean="0"/>
              <a:t>plentyn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US" i="1" dirty="0"/>
              <a:t>Talking to </a:t>
            </a:r>
            <a:r>
              <a:rPr lang="en-US" i="1" dirty="0" smtClean="0"/>
              <a:t>parents </a:t>
            </a:r>
            <a:r>
              <a:rPr lang="en-US" i="1" dirty="0"/>
              <a:t>about </a:t>
            </a:r>
            <a:r>
              <a:rPr lang="en-US" i="1" dirty="0" smtClean="0"/>
              <a:t>the </a:t>
            </a:r>
            <a:r>
              <a:rPr lang="en-US" i="1" dirty="0"/>
              <a:t>child’s future</a:t>
            </a:r>
          </a:p>
          <a:p>
            <a:r>
              <a:rPr lang="en-US" i="1" dirty="0"/>
              <a:t>Discussing any concerns and providing support if </a:t>
            </a:r>
            <a:r>
              <a:rPr lang="en-US" i="1" dirty="0" smtClean="0"/>
              <a:t>parents </a:t>
            </a:r>
            <a:r>
              <a:rPr lang="en-US" i="1" dirty="0"/>
              <a:t>need it</a:t>
            </a:r>
          </a:p>
          <a:p>
            <a:r>
              <a:rPr lang="en-US" i="1" dirty="0"/>
              <a:t>Writing letters of support, </a:t>
            </a:r>
            <a:r>
              <a:rPr lang="en-US" i="1" dirty="0" smtClean="0"/>
              <a:t>helping </a:t>
            </a:r>
            <a:r>
              <a:rPr lang="en-US" i="1" dirty="0"/>
              <a:t>with forms and attending meetings </a:t>
            </a:r>
            <a:r>
              <a:rPr lang="en-US" i="1" dirty="0" smtClean="0"/>
              <a:t> </a:t>
            </a:r>
            <a:r>
              <a:rPr lang="en-US" i="1" dirty="0"/>
              <a:t>if </a:t>
            </a:r>
            <a:r>
              <a:rPr lang="en-US" i="1" dirty="0" smtClean="0"/>
              <a:t>the parents wish</a:t>
            </a:r>
            <a:endParaRPr lang="en-US" i="1" dirty="0"/>
          </a:p>
          <a:p>
            <a:r>
              <a:rPr lang="en-US" i="1" dirty="0"/>
              <a:t>Providing support at the time of </a:t>
            </a:r>
            <a:r>
              <a:rPr lang="en-US" i="1" dirty="0" smtClean="0"/>
              <a:t>the child’s diagnosis</a:t>
            </a:r>
          </a:p>
          <a:p>
            <a:r>
              <a:rPr lang="en-US" sz="1600" i="1" dirty="0" smtClean="0"/>
              <a:t>Ceredigion 2009</a:t>
            </a:r>
            <a:endParaRPr lang="en-US" sz="1600" i="1" dirty="0"/>
          </a:p>
          <a:p>
            <a:endParaRPr lang="cy-GB" dirty="0"/>
          </a:p>
        </p:txBody>
      </p:sp>
      <p:pic>
        <p:nvPicPr>
          <p:cNvPr id="5" name="Picture 2" descr="C:\Users\l.roberts\AppData\Local\Microsoft\Windows\Temporary Internet Files\Content.IE5\N7NKQ001\feature_enterprisesocial_OfficeClipArt-600x39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28600"/>
            <a:ext cx="3200400" cy="1295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7002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 smtClean="0"/>
              <a:t>Rahi</a:t>
            </a:r>
            <a:r>
              <a:rPr lang="en-GB" dirty="0" smtClean="0"/>
              <a:t> et  al 2004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483608"/>
          </a:xfrm>
        </p:spPr>
        <p:txBody>
          <a:bodyPr>
            <a:noAutofit/>
          </a:bodyPr>
          <a:lstStyle/>
          <a:p>
            <a:r>
              <a:rPr lang="en-GB" sz="2400" dirty="0" smtClean="0"/>
              <a:t>Mae </a:t>
            </a:r>
            <a:r>
              <a:rPr lang="en-GB" sz="2400" dirty="0" err="1" smtClean="0"/>
              <a:t>rhaglenni</a:t>
            </a:r>
            <a:r>
              <a:rPr lang="en-GB" sz="2400" dirty="0" smtClean="0"/>
              <a:t> </a:t>
            </a:r>
            <a:r>
              <a:rPr lang="en-GB" sz="2400" dirty="0" err="1" smtClean="0"/>
              <a:t>gweithiwr</a:t>
            </a:r>
            <a:r>
              <a:rPr lang="en-GB" sz="2400" dirty="0" smtClean="0"/>
              <a:t> </a:t>
            </a:r>
            <a:r>
              <a:rPr lang="en-GB" sz="2400" dirty="0" err="1" smtClean="0"/>
              <a:t>allweddol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</a:t>
            </a:r>
            <a:r>
              <a:rPr lang="en-GB" sz="2400" dirty="0" err="1" smtClean="0"/>
              <a:t>teuluoedd</a:t>
            </a:r>
            <a:r>
              <a:rPr lang="en-GB" sz="2400" dirty="0" smtClean="0"/>
              <a:t> plant a </a:t>
            </a:r>
            <a:r>
              <a:rPr lang="en-GB" sz="2400" dirty="0" err="1" smtClean="0"/>
              <a:t>nam</a:t>
            </a:r>
            <a:r>
              <a:rPr lang="en-GB" sz="2400" dirty="0" smtClean="0"/>
              <a:t> </a:t>
            </a:r>
            <a:r>
              <a:rPr lang="en-GB" sz="2400" dirty="0" err="1" smtClean="0"/>
              <a:t>golwg</a:t>
            </a:r>
            <a:r>
              <a:rPr lang="en-GB" sz="2400" dirty="0" smtClean="0"/>
              <a:t>, </a:t>
            </a:r>
          </a:p>
          <a:p>
            <a:r>
              <a:rPr lang="en-GB" sz="2400" dirty="0" err="1" smtClean="0"/>
              <a:t>Yng</a:t>
            </a:r>
            <a:r>
              <a:rPr lang="en-GB" sz="2400" dirty="0" smtClean="0"/>
              <a:t> </a:t>
            </a:r>
            <a:r>
              <a:rPr lang="en-GB" sz="2400" dirty="0" err="1" smtClean="0"/>
              <a:t>nghyd</a:t>
            </a:r>
            <a:r>
              <a:rPr lang="en-GB" sz="2400" dirty="0" smtClean="0"/>
              <a:t> </a:t>
            </a:r>
            <a:r>
              <a:rPr lang="en-GB" sz="2400" dirty="0" err="1" smtClean="0"/>
              <a:t>destun</a:t>
            </a:r>
            <a:r>
              <a:rPr lang="en-GB" sz="2400" dirty="0" smtClean="0"/>
              <a:t> </a:t>
            </a:r>
            <a:r>
              <a:rPr lang="en-GB" sz="2400" dirty="0" err="1" smtClean="0"/>
              <a:t>timoedd</a:t>
            </a:r>
            <a:r>
              <a:rPr lang="en-GB" sz="2400" dirty="0" smtClean="0"/>
              <a:t> </a:t>
            </a:r>
            <a:r>
              <a:rPr lang="en-GB" sz="2400" dirty="0" err="1" smtClean="0"/>
              <a:t>aml-ddisgyblaethol</a:t>
            </a:r>
            <a:r>
              <a:rPr lang="en-GB" sz="2400" dirty="0" smtClean="0"/>
              <a:t> </a:t>
            </a:r>
            <a:r>
              <a:rPr lang="en-GB" sz="2400" dirty="0" err="1" smtClean="0"/>
              <a:t>nam</a:t>
            </a:r>
            <a:r>
              <a:rPr lang="en-GB" sz="2400" dirty="0" smtClean="0"/>
              <a:t> </a:t>
            </a:r>
            <a:r>
              <a:rPr lang="en-GB" sz="2400" dirty="0" err="1" smtClean="0"/>
              <a:t>gweld</a:t>
            </a:r>
            <a:endParaRPr lang="en-GB" sz="2400" dirty="0" smtClean="0"/>
          </a:p>
          <a:p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cael</a:t>
            </a:r>
            <a:r>
              <a:rPr lang="en-GB" sz="2400" dirty="0" smtClean="0"/>
              <a:t> </a:t>
            </a:r>
            <a:r>
              <a:rPr lang="en-GB" sz="2400" dirty="0" err="1" smtClean="0"/>
              <a:t>eu</a:t>
            </a:r>
            <a:r>
              <a:rPr lang="en-GB" sz="2400" dirty="0" smtClean="0"/>
              <a:t> </a:t>
            </a:r>
            <a:r>
              <a:rPr lang="en-GB" sz="2400" dirty="0" err="1" smtClean="0"/>
              <a:t>argymell</a:t>
            </a:r>
            <a:r>
              <a:rPr lang="en-GB" sz="2400" dirty="0" smtClean="0"/>
              <a:t>, </a:t>
            </a:r>
            <a:r>
              <a:rPr lang="en-GB" sz="2400" dirty="0" err="1" smtClean="0"/>
              <a:t>ar</a:t>
            </a:r>
            <a:r>
              <a:rPr lang="en-GB" sz="2400" dirty="0" smtClean="0"/>
              <a:t> sail </a:t>
            </a:r>
            <a:r>
              <a:rPr lang="en-GB" sz="2400" dirty="0" err="1" smtClean="0"/>
              <a:t>eu</a:t>
            </a:r>
            <a:r>
              <a:rPr lang="en-GB" sz="2400" dirty="0" smtClean="0"/>
              <a:t> </a:t>
            </a:r>
            <a:r>
              <a:rPr lang="en-GB" sz="2400" dirty="0" err="1" smtClean="0"/>
              <a:t>potensial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hyrwyddo</a:t>
            </a:r>
            <a:r>
              <a:rPr lang="en-GB" sz="2400" dirty="0" smtClean="0"/>
              <a:t> </a:t>
            </a:r>
            <a:r>
              <a:rPr lang="en-GB" sz="2400" dirty="0" err="1" smtClean="0"/>
              <a:t>cydlyniad</a:t>
            </a:r>
            <a:r>
              <a:rPr lang="en-GB" sz="2400" dirty="0" smtClean="0"/>
              <a:t> </a:t>
            </a:r>
            <a:r>
              <a:rPr lang="en-GB" sz="2400" dirty="0" err="1" smtClean="0"/>
              <a:t>iechyd</a:t>
            </a:r>
            <a:r>
              <a:rPr lang="en-GB" sz="2400" dirty="0" smtClean="0"/>
              <a:t>, </a:t>
            </a:r>
            <a:r>
              <a:rPr lang="en-GB" sz="2400" dirty="0" err="1" smtClean="0"/>
              <a:t>addysg</a:t>
            </a:r>
            <a:r>
              <a:rPr lang="en-GB" sz="2400" dirty="0" smtClean="0"/>
              <a:t> a </a:t>
            </a:r>
            <a:r>
              <a:rPr lang="en-GB" sz="2400" dirty="0" err="1" smtClean="0"/>
              <a:t>gwasanaethau</a:t>
            </a:r>
            <a:r>
              <a:rPr lang="en-GB" sz="2400" dirty="0" smtClean="0"/>
              <a:t> </a:t>
            </a:r>
            <a:r>
              <a:rPr lang="en-GB" sz="2400" dirty="0" err="1" smtClean="0"/>
              <a:t>cymdeithasol</a:t>
            </a:r>
            <a:endParaRPr lang="cy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Autofit/>
          </a:bodyPr>
          <a:lstStyle/>
          <a:p>
            <a:r>
              <a:rPr lang="cy-GB" sz="2400" i="1" dirty="0" err="1"/>
              <a:t>K</a:t>
            </a:r>
            <a:r>
              <a:rPr lang="cy-GB" sz="2400" i="1" dirty="0" err="1" smtClean="0"/>
              <a:t>ey</a:t>
            </a:r>
            <a:r>
              <a:rPr lang="cy-GB" sz="2400" i="1" dirty="0" smtClean="0"/>
              <a:t> </a:t>
            </a:r>
            <a:r>
              <a:rPr lang="cy-GB" sz="2400" i="1" dirty="0" err="1"/>
              <a:t>worker</a:t>
            </a:r>
            <a:r>
              <a:rPr lang="cy-GB" sz="2400" i="1" dirty="0"/>
              <a:t> </a:t>
            </a:r>
            <a:r>
              <a:rPr lang="cy-GB" sz="2400" i="1" dirty="0" err="1"/>
              <a:t>programs</a:t>
            </a:r>
            <a:r>
              <a:rPr lang="cy-GB" sz="2400" i="1" dirty="0"/>
              <a:t> </a:t>
            </a:r>
            <a:r>
              <a:rPr lang="cy-GB" sz="2400" i="1" dirty="0" err="1"/>
              <a:t>for</a:t>
            </a:r>
            <a:r>
              <a:rPr lang="cy-GB" sz="2400" i="1" dirty="0"/>
              <a:t> </a:t>
            </a:r>
            <a:r>
              <a:rPr lang="cy-GB" sz="2400" i="1" dirty="0" err="1"/>
              <a:t>families</a:t>
            </a:r>
            <a:r>
              <a:rPr lang="cy-GB" sz="2400" i="1" dirty="0"/>
              <a:t> of </a:t>
            </a:r>
            <a:r>
              <a:rPr lang="cy-GB" sz="2400" i="1" dirty="0" err="1"/>
              <a:t>visually</a:t>
            </a:r>
            <a:r>
              <a:rPr lang="cy-GB" sz="2400" i="1" dirty="0"/>
              <a:t> </a:t>
            </a:r>
            <a:r>
              <a:rPr lang="cy-GB" sz="2400" i="1" dirty="0" err="1"/>
              <a:t>impaired</a:t>
            </a:r>
            <a:r>
              <a:rPr lang="cy-GB" sz="2400" i="1" dirty="0"/>
              <a:t> </a:t>
            </a:r>
            <a:r>
              <a:rPr lang="cy-GB" sz="2400" i="1" dirty="0" err="1" smtClean="0"/>
              <a:t>children</a:t>
            </a:r>
            <a:r>
              <a:rPr lang="cy-GB" sz="2400" i="1" dirty="0" smtClean="0"/>
              <a:t>,</a:t>
            </a:r>
          </a:p>
          <a:p>
            <a:r>
              <a:rPr lang="cy-GB" sz="2400" i="1" dirty="0" err="1" smtClean="0"/>
              <a:t>in</a:t>
            </a:r>
            <a:r>
              <a:rPr lang="cy-GB" sz="2400" i="1" dirty="0" smtClean="0"/>
              <a:t> </a:t>
            </a:r>
            <a:r>
              <a:rPr lang="cy-GB" sz="2400" i="1" dirty="0"/>
              <a:t>the </a:t>
            </a:r>
            <a:r>
              <a:rPr lang="cy-GB" sz="2400" i="1" dirty="0" err="1"/>
              <a:t>context</a:t>
            </a:r>
            <a:r>
              <a:rPr lang="cy-GB" sz="2400" i="1" dirty="0"/>
              <a:t> of </a:t>
            </a:r>
            <a:r>
              <a:rPr lang="cy-GB" sz="2400" i="1" dirty="0" err="1"/>
              <a:t>multidisciplinary</a:t>
            </a:r>
            <a:r>
              <a:rPr lang="cy-GB" sz="2400" i="1" dirty="0"/>
              <a:t> </a:t>
            </a:r>
            <a:r>
              <a:rPr lang="cy-GB" sz="2400" i="1" dirty="0" err="1"/>
              <a:t>visual</a:t>
            </a:r>
            <a:r>
              <a:rPr lang="cy-GB" sz="2400" i="1" dirty="0"/>
              <a:t> </a:t>
            </a:r>
            <a:r>
              <a:rPr lang="cy-GB" sz="2400" i="1" dirty="0" err="1"/>
              <a:t>impairment</a:t>
            </a:r>
            <a:r>
              <a:rPr lang="cy-GB" sz="2400" i="1" dirty="0"/>
              <a:t> </a:t>
            </a:r>
            <a:r>
              <a:rPr lang="cy-GB" sz="2400" i="1" dirty="0" err="1"/>
              <a:t>teams</a:t>
            </a:r>
            <a:r>
              <a:rPr lang="cy-GB" sz="2400" i="1" dirty="0"/>
              <a:t>, </a:t>
            </a:r>
            <a:endParaRPr lang="cy-GB" sz="2400" i="1" dirty="0" smtClean="0"/>
          </a:p>
          <a:p>
            <a:r>
              <a:rPr lang="cy-GB" sz="2400" i="1" dirty="0" err="1" smtClean="0"/>
              <a:t>advocated</a:t>
            </a:r>
            <a:r>
              <a:rPr lang="cy-GB" sz="2400" i="1" dirty="0"/>
              <a:t>, </a:t>
            </a:r>
            <a:r>
              <a:rPr lang="cy-GB" sz="2400" i="1" dirty="0" err="1"/>
              <a:t>on</a:t>
            </a:r>
            <a:r>
              <a:rPr lang="cy-GB" sz="2400" i="1" dirty="0"/>
              <a:t> the </a:t>
            </a:r>
            <a:r>
              <a:rPr lang="cy-GB" sz="2400" i="1" dirty="0" err="1"/>
              <a:t>basis</a:t>
            </a:r>
            <a:r>
              <a:rPr lang="cy-GB" sz="2400" i="1" dirty="0"/>
              <a:t> of </a:t>
            </a:r>
            <a:r>
              <a:rPr lang="cy-GB" sz="2400" i="1" dirty="0" err="1"/>
              <a:t>their</a:t>
            </a:r>
            <a:r>
              <a:rPr lang="cy-GB" sz="2400" i="1" dirty="0"/>
              <a:t> </a:t>
            </a:r>
            <a:r>
              <a:rPr lang="cy-GB" sz="2400" i="1" dirty="0" err="1"/>
              <a:t>potential</a:t>
            </a:r>
            <a:r>
              <a:rPr lang="cy-GB" sz="2400" i="1" dirty="0"/>
              <a:t> to </a:t>
            </a:r>
            <a:r>
              <a:rPr lang="cy-GB" sz="2400" i="1" dirty="0" err="1"/>
              <a:t>facilitate</a:t>
            </a:r>
            <a:r>
              <a:rPr lang="cy-GB" sz="2400" i="1" dirty="0"/>
              <a:t> </a:t>
            </a:r>
            <a:r>
              <a:rPr lang="cy-GB" sz="2400" i="1" dirty="0" err="1"/>
              <a:t>coordination</a:t>
            </a:r>
            <a:r>
              <a:rPr lang="cy-GB" sz="2400" i="1" dirty="0"/>
              <a:t> of </a:t>
            </a:r>
            <a:r>
              <a:rPr lang="cy-GB" sz="2400" i="1" dirty="0" err="1"/>
              <a:t>health</a:t>
            </a:r>
            <a:r>
              <a:rPr lang="cy-GB" sz="2400" i="1" dirty="0"/>
              <a:t>, </a:t>
            </a:r>
            <a:r>
              <a:rPr lang="cy-GB" sz="2400" i="1" dirty="0" err="1"/>
              <a:t>educational</a:t>
            </a:r>
            <a:r>
              <a:rPr lang="cy-GB" sz="2400" i="1" dirty="0"/>
              <a:t>, and </a:t>
            </a:r>
            <a:r>
              <a:rPr lang="cy-GB" sz="2400" i="1" dirty="0" err="1"/>
              <a:t>social</a:t>
            </a:r>
            <a:r>
              <a:rPr lang="cy-GB" sz="2400" i="1" dirty="0"/>
              <a:t> </a:t>
            </a:r>
            <a:r>
              <a:rPr lang="cy-GB" sz="2400" i="1" dirty="0" err="1"/>
              <a:t>services</a:t>
            </a:r>
            <a:r>
              <a:rPr lang="cy-GB" sz="2400" i="1" dirty="0"/>
              <a:t>.</a:t>
            </a:r>
          </a:p>
        </p:txBody>
      </p:sp>
      <p:pic>
        <p:nvPicPr>
          <p:cNvPr id="4098" name="Picture 2" descr="C:\Users\l.roberts\AppData\Local\Microsoft\Windows\Temporary Internet Files\Content.IE5\6IDJCSBB\Research_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05" y="20664"/>
            <a:ext cx="2120900" cy="1503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485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 smtClean="0"/>
              <a:t>Rahi</a:t>
            </a:r>
            <a:r>
              <a:rPr lang="en-GB" dirty="0" smtClean="0"/>
              <a:t> et al 2004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712208"/>
          </a:xfrm>
        </p:spPr>
        <p:txBody>
          <a:bodyPr/>
          <a:lstStyle/>
          <a:p>
            <a:r>
              <a:rPr lang="en-GB" dirty="0" smtClean="0"/>
              <a:t>Mae </a:t>
            </a:r>
            <a:r>
              <a:rPr lang="en-GB" dirty="0" err="1" smtClean="0"/>
              <a:t>darganfyddiadau’r</a:t>
            </a:r>
            <a:r>
              <a:rPr lang="en-GB" dirty="0" smtClean="0"/>
              <a:t> </a:t>
            </a:r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cefnogi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rhaglenni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endParaRPr lang="en-GB" dirty="0" smtClean="0"/>
          </a:p>
          <a:p>
            <a:pPr lvl="1"/>
            <a:r>
              <a:rPr lang="en-GB" dirty="0" err="1" smtClean="0"/>
              <a:t>Gwybodaeth</a:t>
            </a:r>
            <a:endParaRPr lang="en-GB" dirty="0" smtClean="0"/>
          </a:p>
          <a:p>
            <a:pPr lvl="1"/>
            <a:r>
              <a:rPr lang="en-GB" dirty="0" err="1" smtClean="0"/>
              <a:t>Darpariaeth</a:t>
            </a:r>
            <a:endParaRPr lang="en-GB" dirty="0" smtClean="0"/>
          </a:p>
          <a:p>
            <a:pPr lvl="1"/>
            <a:r>
              <a:rPr lang="en-GB" dirty="0" err="1" smtClean="0"/>
              <a:t>Cefnogaeth</a:t>
            </a:r>
            <a:r>
              <a:rPr lang="en-GB" dirty="0" smtClean="0"/>
              <a:t> a </a:t>
            </a:r>
          </a:p>
          <a:p>
            <a:pPr lvl="1"/>
            <a:r>
              <a:rPr lang="en-GB" dirty="0" err="1" smtClean="0"/>
              <a:t>Chyswllt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weithwyr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endParaRPr lang="en-GB" dirty="0" smtClean="0"/>
          </a:p>
          <a:p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canolfannau</a:t>
            </a:r>
            <a:r>
              <a:rPr lang="en-GB" dirty="0" smtClean="0"/>
              <a:t> </a:t>
            </a:r>
            <a:r>
              <a:rPr lang="en-GB" dirty="0" err="1" smtClean="0"/>
              <a:t>arbenigol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asesu</a:t>
            </a:r>
            <a:r>
              <a:rPr lang="en-GB" dirty="0" smtClean="0"/>
              <a:t> a diagnosis plant ag </a:t>
            </a:r>
            <a:r>
              <a:rPr lang="en-GB" dirty="0" err="1" smtClean="0"/>
              <a:t>anghenion</a:t>
            </a:r>
            <a:r>
              <a:rPr lang="en-GB" dirty="0" smtClean="0"/>
              <a:t> </a:t>
            </a:r>
            <a:r>
              <a:rPr lang="en-GB" dirty="0" err="1" smtClean="0"/>
              <a:t>golwg</a:t>
            </a:r>
            <a:r>
              <a:rPr lang="en-GB" dirty="0" smtClean="0"/>
              <a:t> </a:t>
            </a:r>
            <a:r>
              <a:rPr lang="en-GB" dirty="0" err="1" smtClean="0"/>
              <a:t>dwys</a:t>
            </a:r>
            <a:endParaRPr lang="en-GB" dirty="0" smtClean="0"/>
          </a:p>
          <a:p>
            <a:r>
              <a:rPr lang="en-GB" dirty="0" err="1" smtClean="0"/>
              <a:t>Hefyd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teuluoedd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phlant</a:t>
            </a:r>
            <a:r>
              <a:rPr lang="en-GB" dirty="0" smtClean="0"/>
              <a:t> ag </a:t>
            </a:r>
            <a:r>
              <a:rPr lang="en-GB" dirty="0" err="1" smtClean="0"/>
              <a:t>anableddau</a:t>
            </a:r>
            <a:r>
              <a:rPr lang="en-GB" dirty="0" smtClean="0"/>
              <a:t> </a:t>
            </a:r>
            <a:r>
              <a:rPr lang="en-GB" smtClean="0"/>
              <a:t>eraill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788408"/>
          </a:xfrm>
        </p:spPr>
        <p:txBody>
          <a:bodyPr>
            <a:normAutofit fontScale="92500"/>
          </a:bodyPr>
          <a:lstStyle/>
          <a:p>
            <a:r>
              <a:rPr lang="cy-GB" i="1" dirty="0"/>
              <a:t>The </a:t>
            </a:r>
            <a:r>
              <a:rPr lang="cy-GB" i="1" dirty="0" err="1"/>
              <a:t>findings</a:t>
            </a:r>
            <a:r>
              <a:rPr lang="cy-GB" i="1" dirty="0"/>
              <a:t> of </a:t>
            </a:r>
            <a:r>
              <a:rPr lang="cy-GB" i="1" dirty="0" err="1"/>
              <a:t>this</a:t>
            </a:r>
            <a:r>
              <a:rPr lang="cy-GB" i="1" dirty="0"/>
              <a:t> </a:t>
            </a:r>
            <a:r>
              <a:rPr lang="cy-GB" i="1" dirty="0" err="1"/>
              <a:t>study</a:t>
            </a:r>
            <a:r>
              <a:rPr lang="cy-GB" i="1" dirty="0"/>
              <a:t> </a:t>
            </a:r>
            <a:r>
              <a:rPr lang="cy-GB" i="1" dirty="0" err="1"/>
              <a:t>support</a:t>
            </a:r>
            <a:r>
              <a:rPr lang="cy-GB" i="1" dirty="0"/>
              <a:t> </a:t>
            </a:r>
            <a:r>
              <a:rPr lang="cy-GB" i="1" dirty="0" err="1"/>
              <a:t>implementation</a:t>
            </a:r>
            <a:r>
              <a:rPr lang="cy-GB" i="1" dirty="0"/>
              <a:t> of </a:t>
            </a:r>
            <a:r>
              <a:rPr lang="cy-GB" i="1" dirty="0" err="1"/>
              <a:t>programs</a:t>
            </a:r>
            <a:r>
              <a:rPr lang="cy-GB" i="1" dirty="0"/>
              <a:t> </a:t>
            </a:r>
            <a:r>
              <a:rPr lang="cy-GB" i="1" dirty="0" err="1" smtClean="0"/>
              <a:t>for</a:t>
            </a:r>
            <a:endParaRPr lang="cy-GB" i="1" dirty="0" smtClean="0"/>
          </a:p>
          <a:p>
            <a:pPr lvl="1"/>
            <a:r>
              <a:rPr lang="cy-GB" i="1" dirty="0" smtClean="0"/>
              <a:t> </a:t>
            </a:r>
            <a:r>
              <a:rPr lang="cy-GB" i="1" dirty="0" err="1"/>
              <a:t>information</a:t>
            </a:r>
            <a:r>
              <a:rPr lang="cy-GB" i="1" dirty="0"/>
              <a:t> </a:t>
            </a:r>
            <a:endParaRPr lang="cy-GB" i="1" dirty="0" smtClean="0"/>
          </a:p>
          <a:p>
            <a:pPr lvl="1"/>
            <a:r>
              <a:rPr lang="cy-GB" i="1" dirty="0" err="1" smtClean="0"/>
              <a:t>provision</a:t>
            </a:r>
            <a:r>
              <a:rPr lang="cy-GB" i="1" dirty="0"/>
              <a:t>, </a:t>
            </a:r>
            <a:endParaRPr lang="cy-GB" i="1" dirty="0" smtClean="0"/>
          </a:p>
          <a:p>
            <a:pPr lvl="1"/>
            <a:r>
              <a:rPr lang="cy-GB" i="1" dirty="0" err="1" smtClean="0"/>
              <a:t>support</a:t>
            </a:r>
            <a:r>
              <a:rPr lang="cy-GB" i="1" dirty="0"/>
              <a:t>, and </a:t>
            </a:r>
            <a:endParaRPr lang="cy-GB" i="1" dirty="0" smtClean="0"/>
          </a:p>
          <a:p>
            <a:pPr lvl="1"/>
            <a:r>
              <a:rPr lang="cy-GB" i="1" dirty="0" err="1" smtClean="0"/>
              <a:t>liaison</a:t>
            </a:r>
            <a:r>
              <a:rPr lang="cy-GB" i="1" dirty="0" smtClean="0"/>
              <a:t> </a:t>
            </a:r>
            <a:r>
              <a:rPr lang="cy-GB" i="1" dirty="0" err="1"/>
              <a:t>by</a:t>
            </a:r>
            <a:r>
              <a:rPr lang="cy-GB" i="1" dirty="0"/>
              <a:t> </a:t>
            </a:r>
            <a:r>
              <a:rPr lang="cy-GB" i="1" dirty="0" err="1"/>
              <a:t>key</a:t>
            </a:r>
            <a:r>
              <a:rPr lang="cy-GB" i="1" dirty="0"/>
              <a:t> </a:t>
            </a:r>
            <a:r>
              <a:rPr lang="cy-GB" i="1" dirty="0" err="1"/>
              <a:t>workers</a:t>
            </a:r>
            <a:r>
              <a:rPr lang="cy-GB" i="1" dirty="0"/>
              <a:t> </a:t>
            </a:r>
            <a:endParaRPr lang="cy-GB" i="1" dirty="0" smtClean="0"/>
          </a:p>
          <a:p>
            <a:r>
              <a:rPr lang="cy-GB" i="1" dirty="0" err="1" smtClean="0"/>
              <a:t>in</a:t>
            </a:r>
            <a:r>
              <a:rPr lang="cy-GB" i="1" dirty="0" smtClean="0"/>
              <a:t> </a:t>
            </a:r>
            <a:r>
              <a:rPr lang="cy-GB" i="1" dirty="0"/>
              <a:t>all </a:t>
            </a:r>
            <a:r>
              <a:rPr lang="cy-GB" i="1" dirty="0" err="1"/>
              <a:t>specialized</a:t>
            </a:r>
            <a:r>
              <a:rPr lang="cy-GB" i="1" dirty="0"/>
              <a:t> </a:t>
            </a:r>
            <a:r>
              <a:rPr lang="cy-GB" i="1" dirty="0" err="1"/>
              <a:t>centers</a:t>
            </a:r>
            <a:r>
              <a:rPr lang="cy-GB" i="1" dirty="0"/>
              <a:t> </a:t>
            </a:r>
            <a:r>
              <a:rPr lang="cy-GB" i="1" dirty="0" err="1"/>
              <a:t>for</a:t>
            </a:r>
            <a:r>
              <a:rPr lang="cy-GB" i="1" dirty="0"/>
              <a:t> the </a:t>
            </a:r>
            <a:r>
              <a:rPr lang="cy-GB" i="1" dirty="0" err="1"/>
              <a:t>assessment</a:t>
            </a:r>
            <a:r>
              <a:rPr lang="cy-GB" i="1" dirty="0"/>
              <a:t> and diagnosis of </a:t>
            </a:r>
            <a:r>
              <a:rPr lang="cy-GB" i="1" dirty="0" err="1"/>
              <a:t>children</a:t>
            </a:r>
            <a:r>
              <a:rPr lang="cy-GB" i="1" dirty="0"/>
              <a:t> </a:t>
            </a:r>
            <a:r>
              <a:rPr lang="cy-GB" i="1" dirty="0" err="1"/>
              <a:t>with</a:t>
            </a:r>
            <a:r>
              <a:rPr lang="cy-GB" i="1" dirty="0"/>
              <a:t> </a:t>
            </a:r>
            <a:r>
              <a:rPr lang="cy-GB" i="1" dirty="0" err="1"/>
              <a:t>serious</a:t>
            </a:r>
            <a:r>
              <a:rPr lang="cy-GB" i="1" dirty="0"/>
              <a:t> </a:t>
            </a:r>
            <a:r>
              <a:rPr lang="cy-GB" i="1" dirty="0" err="1"/>
              <a:t>visual</a:t>
            </a:r>
            <a:r>
              <a:rPr lang="cy-GB" i="1" dirty="0"/>
              <a:t> </a:t>
            </a:r>
            <a:r>
              <a:rPr lang="cy-GB" i="1" dirty="0" err="1" smtClean="0"/>
              <a:t>problems</a:t>
            </a:r>
            <a:r>
              <a:rPr lang="cy-GB" i="1" dirty="0" smtClean="0"/>
              <a:t>.</a:t>
            </a:r>
          </a:p>
          <a:p>
            <a:r>
              <a:rPr lang="cy-GB" i="1" dirty="0" err="1" smtClean="0"/>
              <a:t>Implementation</a:t>
            </a:r>
            <a:r>
              <a:rPr lang="cy-GB" i="1" dirty="0" smtClean="0"/>
              <a:t> </a:t>
            </a:r>
            <a:r>
              <a:rPr lang="cy-GB" i="1" dirty="0"/>
              <a:t>of </a:t>
            </a:r>
            <a:r>
              <a:rPr lang="cy-GB" i="1" dirty="0" err="1"/>
              <a:t>similar</a:t>
            </a:r>
            <a:r>
              <a:rPr lang="cy-GB" i="1" dirty="0"/>
              <a:t> </a:t>
            </a:r>
            <a:r>
              <a:rPr lang="cy-GB" i="1" dirty="0" err="1"/>
              <a:t>services</a:t>
            </a:r>
            <a:r>
              <a:rPr lang="cy-GB" i="1" dirty="0"/>
              <a:t> </a:t>
            </a:r>
            <a:r>
              <a:rPr lang="cy-GB" i="1" dirty="0" err="1"/>
              <a:t>for</a:t>
            </a:r>
            <a:r>
              <a:rPr lang="cy-GB" i="1" dirty="0"/>
              <a:t> </a:t>
            </a:r>
            <a:r>
              <a:rPr lang="cy-GB" i="1" dirty="0" err="1"/>
              <a:t>families</a:t>
            </a:r>
            <a:r>
              <a:rPr lang="cy-GB" i="1" dirty="0"/>
              <a:t> </a:t>
            </a:r>
            <a:r>
              <a:rPr lang="cy-GB" i="1" dirty="0" err="1"/>
              <a:t>with</a:t>
            </a:r>
            <a:r>
              <a:rPr lang="cy-GB" i="1" dirty="0"/>
              <a:t> </a:t>
            </a:r>
            <a:r>
              <a:rPr lang="cy-GB" i="1" dirty="0" err="1"/>
              <a:t>children</a:t>
            </a:r>
            <a:r>
              <a:rPr lang="cy-GB" i="1" dirty="0"/>
              <a:t> </a:t>
            </a:r>
            <a:r>
              <a:rPr lang="cy-GB" i="1" dirty="0" err="1"/>
              <a:t>with</a:t>
            </a:r>
            <a:r>
              <a:rPr lang="cy-GB" i="1" dirty="0"/>
              <a:t> </a:t>
            </a:r>
            <a:r>
              <a:rPr lang="cy-GB" i="1" dirty="0" err="1"/>
              <a:t>other</a:t>
            </a:r>
            <a:r>
              <a:rPr lang="cy-GB" i="1" dirty="0"/>
              <a:t> </a:t>
            </a:r>
            <a:r>
              <a:rPr lang="cy-GB" i="1" dirty="0" err="1"/>
              <a:t>disabilities</a:t>
            </a:r>
            <a:r>
              <a:rPr lang="cy-GB" i="1" dirty="0"/>
              <a:t> is </a:t>
            </a:r>
            <a:r>
              <a:rPr lang="cy-GB" i="1" dirty="0" err="1"/>
              <a:t>likely</a:t>
            </a:r>
            <a:r>
              <a:rPr lang="cy-GB" i="1" dirty="0"/>
              <a:t> to be </a:t>
            </a:r>
            <a:r>
              <a:rPr lang="cy-GB" i="1" dirty="0" err="1"/>
              <a:t>equally</a:t>
            </a:r>
            <a:r>
              <a:rPr lang="cy-GB" i="1" dirty="0"/>
              <a:t> </a:t>
            </a:r>
            <a:r>
              <a:rPr lang="cy-GB" i="1" dirty="0" err="1"/>
              <a:t>valuable</a:t>
            </a:r>
            <a:r>
              <a:rPr lang="cy-GB" i="1" dirty="0"/>
              <a:t>. </a:t>
            </a:r>
          </a:p>
          <a:p>
            <a:endParaRPr lang="cy-GB" i="1" dirty="0"/>
          </a:p>
        </p:txBody>
      </p:sp>
      <p:pic>
        <p:nvPicPr>
          <p:cNvPr id="5" name="Picture 2" descr="C:\Users\l.roberts\AppData\Local\Microsoft\Windows\Temporary Internet Files\Content.IE5\6IDJCSBB\Research_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05" y="20664"/>
            <a:ext cx="2120900" cy="1503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0562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 smtClean="0"/>
              <a:t>Taf</a:t>
            </a:r>
            <a:r>
              <a:rPr lang="en-GB" dirty="0" smtClean="0"/>
              <a:t> co-ordinators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Dylai’r</a:t>
            </a:r>
            <a:r>
              <a:rPr lang="en-GB" dirty="0" smtClean="0"/>
              <a:t> </a:t>
            </a:r>
            <a:r>
              <a:rPr lang="en-GB" dirty="0" err="1" smtClean="0"/>
              <a:t>cydlynwyr</a:t>
            </a:r>
            <a:r>
              <a:rPr lang="en-GB" dirty="0" smtClean="0"/>
              <a:t> TAT </a:t>
            </a:r>
            <a:r>
              <a:rPr lang="en-GB" dirty="0" err="1" smtClean="0"/>
              <a:t>gydlynu’r</a:t>
            </a:r>
            <a:r>
              <a:rPr lang="en-GB" dirty="0" smtClean="0"/>
              <a:t> </a:t>
            </a:r>
            <a:r>
              <a:rPr lang="en-GB" dirty="0" err="1" smtClean="0"/>
              <a:t>Cymllun</a:t>
            </a:r>
            <a:r>
              <a:rPr lang="en-GB" dirty="0" smtClean="0"/>
              <a:t> </a:t>
            </a:r>
            <a:r>
              <a:rPr lang="en-GB" dirty="0" err="1" smtClean="0"/>
              <a:t>Gweithredu</a:t>
            </a:r>
            <a:r>
              <a:rPr lang="en-GB" dirty="0" smtClean="0"/>
              <a:t> </a:t>
            </a:r>
            <a:r>
              <a:rPr lang="en-GB" dirty="0" err="1" smtClean="0"/>
              <a:t>Teulu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gynnwys</a:t>
            </a:r>
            <a:r>
              <a:rPr lang="en-GB" dirty="0" smtClean="0"/>
              <a:t> </a:t>
            </a:r>
            <a:r>
              <a:rPr lang="en-GB" dirty="0" err="1" smtClean="0"/>
              <a:t>cyfarfodydd</a:t>
            </a:r>
            <a:r>
              <a:rPr lang="en-GB" dirty="0" smtClean="0"/>
              <a:t> pan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berhnasol</a:t>
            </a:r>
            <a:r>
              <a:rPr lang="en-GB" dirty="0" smtClean="0"/>
              <a:t>,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rhan</a:t>
            </a:r>
            <a:r>
              <a:rPr lang="en-GB" dirty="0" smtClean="0"/>
              <a:t> </a:t>
            </a:r>
            <a:r>
              <a:rPr lang="en-GB" dirty="0" err="1" smtClean="0"/>
              <a:t>o’u</a:t>
            </a:r>
            <a:r>
              <a:rPr lang="en-GB" dirty="0" smtClean="0"/>
              <a:t> </a:t>
            </a:r>
            <a:r>
              <a:rPr lang="en-GB" dirty="0" err="1" smtClean="0"/>
              <a:t>cyfrifoldeb</a:t>
            </a:r>
            <a:r>
              <a:rPr lang="en-GB" dirty="0" smtClean="0"/>
              <a:t> am </a:t>
            </a:r>
            <a:r>
              <a:rPr lang="en-GB" dirty="0" err="1" smtClean="0"/>
              <a:t>gydlynu</a:t>
            </a:r>
            <a:r>
              <a:rPr lang="en-GB" dirty="0" smtClean="0"/>
              <a:t> ac </a:t>
            </a:r>
            <a:r>
              <a:rPr lang="en-GB" dirty="0" err="1" smtClean="0"/>
              <a:t>adolygu</a:t>
            </a:r>
            <a:r>
              <a:rPr lang="en-GB" dirty="0" smtClean="0"/>
              <a:t> </a:t>
            </a:r>
            <a:r>
              <a:rPr lang="en-GB" dirty="0" err="1" smtClean="0"/>
              <a:t>ymyrraethau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US" i="1" dirty="0"/>
              <a:t>The TAF Coordinators should co-ordinate delivery of the Family Action Plan, including meetings as appropriate, as part of their overall responsibility for </a:t>
            </a:r>
            <a:r>
              <a:rPr lang="en-US" i="1" dirty="0" err="1"/>
              <a:t>co-ordinating</a:t>
            </a:r>
            <a:r>
              <a:rPr lang="en-US" i="1" dirty="0"/>
              <a:t> and reviewing </a:t>
            </a:r>
            <a:r>
              <a:rPr lang="en-US" i="1" dirty="0" smtClean="0"/>
              <a:t>interventions</a:t>
            </a:r>
            <a:endParaRPr lang="en-US" i="1" dirty="0"/>
          </a:p>
          <a:p>
            <a:r>
              <a:rPr lang="en-US" dirty="0" smtClean="0"/>
              <a:t>Ceredigion 2013</a:t>
            </a:r>
            <a:endParaRPr lang="cy-GB" dirty="0"/>
          </a:p>
        </p:txBody>
      </p:sp>
      <p:pic>
        <p:nvPicPr>
          <p:cNvPr id="1026" name="Picture 2" descr="C:\Users\l.roberts\AppData\Local\Microsoft\Windows\Temporary Internet Files\Content.IE5\HEPN0LIZ\FocusGroup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2400" y="0"/>
            <a:ext cx="34290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1088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Lead professional : </a:t>
            </a:r>
            <a:r>
              <a:rPr lang="en-GB" dirty="0" err="1" smtClean="0"/>
              <a:t>taf</a:t>
            </a:r>
            <a:r>
              <a:rPr lang="en-GB" dirty="0" smtClean="0"/>
              <a:t> </a:t>
            </a:r>
            <a:r>
              <a:rPr lang="en-GB" dirty="0" err="1" smtClean="0"/>
              <a:t>ceredigion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Dylai</a:t>
            </a:r>
            <a:r>
              <a:rPr lang="en-GB" dirty="0" smtClean="0"/>
              <a:t> </a:t>
            </a:r>
            <a:r>
              <a:rPr lang="en-GB" dirty="0" err="1" smtClean="0"/>
              <a:t>pob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r>
              <a:rPr lang="en-GB" dirty="0" smtClean="0"/>
              <a:t>, person </a:t>
            </a:r>
            <a:r>
              <a:rPr lang="en-GB" dirty="0" err="1" smtClean="0"/>
              <a:t>ifanc</a:t>
            </a:r>
            <a:r>
              <a:rPr lang="en-GB" dirty="0" smtClean="0"/>
              <a:t> </a:t>
            </a:r>
            <a:r>
              <a:rPr lang="en-GB" dirty="0" err="1" smtClean="0"/>
              <a:t>a’u</a:t>
            </a:r>
            <a:r>
              <a:rPr lang="en-GB" dirty="0" smtClean="0"/>
              <a:t> </a:t>
            </a:r>
            <a:r>
              <a:rPr lang="en-GB" dirty="0" err="1" smtClean="0"/>
              <a:t>teuluoedd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ymwneud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Tim o </a:t>
            </a:r>
            <a:r>
              <a:rPr lang="en-GB" dirty="0" err="1" smtClean="0"/>
              <a:t>Amgylch</a:t>
            </a:r>
            <a:r>
              <a:rPr lang="en-GB" dirty="0" smtClean="0"/>
              <a:t> y </a:t>
            </a:r>
            <a:r>
              <a:rPr lang="en-GB" dirty="0" err="1" smtClean="0"/>
              <a:t>Teulu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person </a:t>
            </a:r>
            <a:r>
              <a:rPr lang="en-GB" dirty="0" err="1" smtClean="0"/>
              <a:t>arweiniol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Dydy’r</a:t>
            </a:r>
            <a:r>
              <a:rPr lang="en-GB" dirty="0" smtClean="0"/>
              <a:t> person </a:t>
            </a:r>
            <a:r>
              <a:rPr lang="en-GB" dirty="0" err="1" smtClean="0"/>
              <a:t>arweiniol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r>
              <a:rPr lang="en-GB" dirty="0" smtClean="0"/>
              <a:t> </a:t>
            </a:r>
            <a:r>
              <a:rPr lang="en-GB" dirty="0" err="1" smtClean="0"/>
              <a:t>ddim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cyflawni</a:t>
            </a:r>
            <a:r>
              <a:rPr lang="en-GB" dirty="0" smtClean="0"/>
              <a:t> </a:t>
            </a:r>
            <a:r>
              <a:rPr lang="en-GB" dirty="0" err="1" smtClean="0"/>
              <a:t>rol</a:t>
            </a:r>
            <a:r>
              <a:rPr lang="en-GB" dirty="0" smtClean="0"/>
              <a:t> y </a:t>
            </a:r>
            <a:r>
              <a:rPr lang="en-GB" dirty="0" err="1" smtClean="0"/>
              <a:t>Gweithiwr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US" i="1" dirty="0"/>
              <a:t>All children, young people and their families who participate in Team around the Family should have a nominated Lead Professional </a:t>
            </a:r>
            <a:endParaRPr lang="en-US" i="1" dirty="0" smtClean="0"/>
          </a:p>
          <a:p>
            <a:r>
              <a:rPr lang="en-US" i="1" dirty="0"/>
              <a:t>The Lead Professional does not fulfil the role of a Key Worker</a:t>
            </a:r>
            <a:r>
              <a:rPr lang="en-US" i="1" dirty="0" smtClean="0"/>
              <a:t>.</a:t>
            </a:r>
          </a:p>
          <a:p>
            <a:r>
              <a:rPr lang="en-US" dirty="0" smtClean="0"/>
              <a:t>Ceredigion 2013</a:t>
            </a:r>
            <a:endParaRPr lang="cy-GB" dirty="0"/>
          </a:p>
        </p:txBody>
      </p:sp>
      <p:pic>
        <p:nvPicPr>
          <p:cNvPr id="6" name="Picture 2" descr="C:\Users\l.roberts\AppData\Local\Microsoft\Windows\Temporary Internet Files\Content.IE5\HEPN0LIZ\FocusGroup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2400" y="0"/>
            <a:ext cx="31242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751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2400" dirty="0" smtClean="0"/>
              <a:t>Difference between lead </a:t>
            </a:r>
            <a:br>
              <a:rPr lang="en-GB" sz="2400" dirty="0" smtClean="0"/>
            </a:br>
            <a:r>
              <a:rPr lang="en-GB" sz="2400" dirty="0" smtClean="0"/>
              <a:t>professional and key worker</a:t>
            </a:r>
            <a:endParaRPr lang="cy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Mae </a:t>
            </a:r>
            <a:r>
              <a:rPr lang="en-GB" dirty="0" err="1" smtClean="0"/>
              <a:t>gweithiwr</a:t>
            </a:r>
            <a:r>
              <a:rPr lang="en-GB" dirty="0" smtClean="0"/>
              <a:t> </a:t>
            </a:r>
            <a:r>
              <a:rPr lang="en-GB" dirty="0" err="1" smtClean="0"/>
              <a:t>arweiniol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r>
              <a:rPr lang="en-GB" dirty="0" smtClean="0"/>
              <a:t> a </a:t>
            </a:r>
            <a:r>
              <a:rPr lang="en-GB" dirty="0" err="1" smtClean="0"/>
              <a:t>gweithwyr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cydlynu</a:t>
            </a:r>
            <a:r>
              <a:rPr lang="en-GB" dirty="0" smtClean="0"/>
              <a:t> </a:t>
            </a:r>
            <a:r>
              <a:rPr lang="en-GB" dirty="0" err="1" smtClean="0"/>
              <a:t>gwasanaethau</a:t>
            </a:r>
            <a:r>
              <a:rPr lang="en-GB" dirty="0" smtClean="0"/>
              <a:t> </a:t>
            </a:r>
            <a:r>
              <a:rPr lang="en-GB" dirty="0" err="1" smtClean="0"/>
              <a:t>ond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gweithiwr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gweithio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fwy</a:t>
            </a:r>
            <a:r>
              <a:rPr lang="en-GB" dirty="0" smtClean="0"/>
              <a:t> </a:t>
            </a:r>
            <a:r>
              <a:rPr lang="en-GB" dirty="0" err="1" smtClean="0"/>
              <a:t>manwl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theuluoedd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â’r</a:t>
            </a:r>
            <a:r>
              <a:rPr lang="en-GB" dirty="0" smtClean="0"/>
              <a:t> </a:t>
            </a:r>
            <a:r>
              <a:rPr lang="en-GB" dirty="0" err="1" smtClean="0"/>
              <a:t>anghenion</a:t>
            </a:r>
            <a:r>
              <a:rPr lang="en-GB" dirty="0" smtClean="0"/>
              <a:t> </a:t>
            </a:r>
            <a:r>
              <a:rPr lang="en-GB" dirty="0" err="1" smtClean="0"/>
              <a:t>mwyaf</a:t>
            </a:r>
            <a:r>
              <a:rPr lang="en-GB" dirty="0" smtClean="0"/>
              <a:t> </a:t>
            </a:r>
            <a:r>
              <a:rPr lang="en-GB" dirty="0" err="1" smtClean="0"/>
              <a:t>cymhleth</a:t>
            </a:r>
            <a:r>
              <a:rPr lang="en-GB" dirty="0" smtClean="0"/>
              <a:t>,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uwch</a:t>
            </a:r>
            <a:r>
              <a:rPr lang="en-GB" dirty="0" smtClean="0"/>
              <a:t> y </a:t>
            </a:r>
            <a:r>
              <a:rPr lang="en-GB" dirty="0" err="1" smtClean="0"/>
              <a:t>trothwy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prosesau</a:t>
            </a:r>
            <a:r>
              <a:rPr lang="en-GB" dirty="0" smtClean="0"/>
              <a:t> TAT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US" i="1" dirty="0"/>
              <a:t>Lead professionals and key workers both co-ordinate services, but the key worker works in a more in-depth capacity with families who have children with the most complex needs, generally those above the threshold for the TAF </a:t>
            </a:r>
            <a:r>
              <a:rPr lang="en-US" i="1" dirty="0" smtClean="0"/>
              <a:t>process</a:t>
            </a:r>
          </a:p>
          <a:p>
            <a:r>
              <a:rPr lang="en-US" dirty="0" smtClean="0"/>
              <a:t>Ceredigion 2013</a:t>
            </a:r>
            <a:endParaRPr lang="cy-GB" dirty="0"/>
          </a:p>
        </p:txBody>
      </p:sp>
      <p:pic>
        <p:nvPicPr>
          <p:cNvPr id="2050" name="Picture 2" descr="C:\Users\l.roberts\AppData\Local\Microsoft\Windows\Temporary Internet Files\Content.IE5\HEPN0LIZ\two-people-talking-cartoon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1" y="0"/>
            <a:ext cx="2362199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4604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Benefits of lead </a:t>
            </a:r>
            <a:br>
              <a:rPr lang="en-GB" dirty="0" smtClean="0"/>
            </a:br>
            <a:r>
              <a:rPr lang="en-GB" dirty="0" smtClean="0"/>
              <a:t>professionals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Brwdfrydedd</a:t>
            </a:r>
            <a:r>
              <a:rPr lang="en-GB" dirty="0" smtClean="0"/>
              <a:t> am y </a:t>
            </a:r>
            <a:r>
              <a:rPr lang="en-GB" dirty="0" err="1" smtClean="0"/>
              <a:t>swydd</a:t>
            </a:r>
            <a:endParaRPr lang="en-GB" dirty="0" smtClean="0"/>
          </a:p>
          <a:p>
            <a:r>
              <a:rPr lang="en-GB" dirty="0" err="1" smtClean="0"/>
              <a:t>Annog</a:t>
            </a:r>
            <a:r>
              <a:rPr lang="en-GB" dirty="0" smtClean="0"/>
              <a:t> </a:t>
            </a:r>
            <a:r>
              <a:rPr lang="en-GB" dirty="0" err="1" smtClean="0"/>
              <a:t>gwell</a:t>
            </a:r>
            <a:r>
              <a:rPr lang="en-GB" dirty="0" smtClean="0"/>
              <a:t> </a:t>
            </a:r>
            <a:r>
              <a:rPr lang="en-GB" dirty="0" err="1" smtClean="0"/>
              <a:t>waith</a:t>
            </a:r>
            <a:r>
              <a:rPr lang="en-GB" dirty="0" smtClean="0"/>
              <a:t> </a:t>
            </a:r>
            <a:r>
              <a:rPr lang="en-GB" dirty="0" err="1" smtClean="0"/>
              <a:t>aml-asiantaethol</a:t>
            </a:r>
            <a:endParaRPr lang="en-GB" dirty="0" smtClean="0"/>
          </a:p>
          <a:p>
            <a:r>
              <a:rPr lang="en-GB" dirty="0" err="1" smtClean="0"/>
              <a:t>Helpu</a:t>
            </a:r>
            <a:r>
              <a:rPr lang="en-GB" dirty="0" smtClean="0"/>
              <a:t> </a:t>
            </a:r>
            <a:r>
              <a:rPr lang="en-GB" dirty="0" err="1" smtClean="0"/>
              <a:t>asiantaethau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ddod</a:t>
            </a:r>
            <a:r>
              <a:rPr lang="en-GB" dirty="0" smtClean="0"/>
              <a:t> at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gilydd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gynt</a:t>
            </a:r>
            <a:endParaRPr lang="en-GB" dirty="0" smtClean="0"/>
          </a:p>
          <a:p>
            <a:r>
              <a:rPr lang="en-GB" dirty="0" err="1" smtClean="0"/>
              <a:t>Galluogi</a:t>
            </a:r>
            <a:r>
              <a:rPr lang="en-GB" dirty="0" smtClean="0"/>
              <a:t> </a:t>
            </a:r>
            <a:r>
              <a:rPr lang="en-GB" dirty="0" err="1" smtClean="0"/>
              <a:t>dilyn</a:t>
            </a:r>
            <a:r>
              <a:rPr lang="en-GB" dirty="0" smtClean="0"/>
              <a:t> </a:t>
            </a:r>
            <a:r>
              <a:rPr lang="en-GB" dirty="0" err="1" smtClean="0"/>
              <a:t>drwyddo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r>
              <a:rPr lang="en-GB" dirty="0" smtClean="0"/>
              <a:t> </a:t>
            </a:r>
            <a:r>
              <a:rPr lang="en-GB" dirty="0" err="1" smtClean="0"/>
              <a:t>trwyadl</a:t>
            </a:r>
            <a:r>
              <a:rPr lang="en-GB" dirty="0" smtClean="0"/>
              <a:t> o </a:t>
            </a:r>
            <a:r>
              <a:rPr lang="en-GB" dirty="0" err="1" smtClean="0"/>
              <a:t>wasanaethau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712208"/>
          </a:xfrm>
        </p:spPr>
        <p:txBody>
          <a:bodyPr>
            <a:normAutofit/>
          </a:bodyPr>
          <a:lstStyle/>
          <a:p>
            <a:r>
              <a:rPr lang="en-US" i="1" dirty="0"/>
              <a:t>E</a:t>
            </a:r>
            <a:r>
              <a:rPr lang="en-US" i="1" dirty="0" smtClean="0"/>
              <a:t>nthusiasm </a:t>
            </a:r>
            <a:r>
              <a:rPr lang="en-US" i="1" dirty="0"/>
              <a:t>for the </a:t>
            </a:r>
            <a:r>
              <a:rPr lang="en-US" i="1" dirty="0" smtClean="0"/>
              <a:t>work</a:t>
            </a:r>
          </a:p>
          <a:p>
            <a:r>
              <a:rPr lang="en-US" i="1" dirty="0" smtClean="0"/>
              <a:t>Promote </a:t>
            </a:r>
            <a:r>
              <a:rPr lang="en-US" i="1" dirty="0"/>
              <a:t>better multi-agency </a:t>
            </a:r>
            <a:r>
              <a:rPr lang="en-US" i="1" dirty="0" smtClean="0"/>
              <a:t>working,</a:t>
            </a:r>
          </a:p>
          <a:p>
            <a:r>
              <a:rPr lang="en-US" i="1" dirty="0" smtClean="0"/>
              <a:t>Help </a:t>
            </a:r>
            <a:r>
              <a:rPr lang="en-US" i="1" dirty="0"/>
              <a:t>agencies to </a:t>
            </a:r>
            <a:r>
              <a:rPr lang="en-US" i="1" dirty="0" smtClean="0"/>
              <a:t>come together </a:t>
            </a:r>
            <a:r>
              <a:rPr lang="en-US" i="1" dirty="0"/>
              <a:t>much </a:t>
            </a:r>
            <a:r>
              <a:rPr lang="en-US" i="1" dirty="0" smtClean="0"/>
              <a:t>faster</a:t>
            </a:r>
          </a:p>
          <a:p>
            <a:r>
              <a:rPr lang="en-US" i="1" dirty="0" smtClean="0"/>
              <a:t>Enable </a:t>
            </a:r>
            <a:r>
              <a:rPr lang="en-US" i="1" dirty="0"/>
              <a:t>more rigorous follow-through </a:t>
            </a:r>
            <a:r>
              <a:rPr lang="en-US" i="1" dirty="0" smtClean="0"/>
              <a:t>of </a:t>
            </a:r>
            <a:r>
              <a:rPr lang="cy-GB" i="1" dirty="0" err="1" smtClean="0"/>
              <a:t>services</a:t>
            </a:r>
            <a:r>
              <a:rPr lang="cy-GB" i="1" dirty="0" smtClean="0"/>
              <a:t> </a:t>
            </a:r>
          </a:p>
          <a:p>
            <a:r>
              <a:rPr lang="en-GB" sz="1600" dirty="0" smtClean="0"/>
              <a:t>(Brandon et al, 2006)</a:t>
            </a:r>
            <a:endParaRPr lang="cy-GB" sz="1600" dirty="0"/>
          </a:p>
        </p:txBody>
      </p:sp>
      <p:pic>
        <p:nvPicPr>
          <p:cNvPr id="5" name="Picture 2" descr="C:\Users\l.roberts\AppData\Local\Microsoft\Windows\Temporary Internet Files\Content.IE5\6IDJCSBB\Research_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05" y="20664"/>
            <a:ext cx="2120900" cy="1503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5784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2800" dirty="0" smtClean="0"/>
              <a:t>Drawbacks / hindrances of lead professionals</a:t>
            </a:r>
            <a:endParaRPr lang="cy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864608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/>
              <a:t>Diffyg</a:t>
            </a:r>
            <a:r>
              <a:rPr lang="en-GB" dirty="0" smtClean="0"/>
              <a:t> </a:t>
            </a:r>
            <a:r>
              <a:rPr lang="en-GB" dirty="0" err="1" smtClean="0"/>
              <a:t>hanes</a:t>
            </a:r>
            <a:r>
              <a:rPr lang="en-GB" dirty="0" smtClean="0"/>
              <a:t> </a:t>
            </a:r>
            <a:r>
              <a:rPr lang="en-GB" dirty="0" err="1" smtClean="0"/>
              <a:t>lleol</a:t>
            </a:r>
            <a:r>
              <a:rPr lang="en-GB" dirty="0" smtClean="0"/>
              <a:t> o </a:t>
            </a:r>
            <a:r>
              <a:rPr lang="en-GB" dirty="0" err="1" smtClean="0"/>
              <a:t>weithio</a:t>
            </a:r>
            <a:r>
              <a:rPr lang="en-GB" dirty="0" smtClean="0"/>
              <a:t> </a:t>
            </a:r>
            <a:r>
              <a:rPr lang="en-GB" dirty="0" err="1" smtClean="0"/>
              <a:t>llwyddiannus</a:t>
            </a:r>
            <a:r>
              <a:rPr lang="en-GB" dirty="0" smtClean="0"/>
              <a:t> </a:t>
            </a:r>
            <a:r>
              <a:rPr lang="en-GB" dirty="0" err="1" smtClean="0"/>
              <a:t>aml-asiantaethol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medru</a:t>
            </a:r>
            <a:r>
              <a:rPr lang="en-GB" dirty="0" smtClean="0"/>
              <a:t> </a:t>
            </a:r>
            <a:r>
              <a:rPr lang="en-GB" dirty="0" err="1" smtClean="0"/>
              <a:t>bridio</a:t>
            </a:r>
            <a:r>
              <a:rPr lang="en-GB" dirty="0" smtClean="0"/>
              <a:t> </a:t>
            </a:r>
            <a:r>
              <a:rPr lang="en-GB" dirty="0" err="1" smtClean="0"/>
              <a:t>drwgdybiaeth</a:t>
            </a:r>
            <a:r>
              <a:rPr lang="en-GB" dirty="0" smtClean="0"/>
              <a:t> a </a:t>
            </a:r>
            <a:r>
              <a:rPr lang="en-GB" dirty="0" err="1" smtClean="0"/>
              <a:t>chreu</a:t>
            </a:r>
            <a:r>
              <a:rPr lang="en-GB" dirty="0" smtClean="0"/>
              <a:t> </a:t>
            </a:r>
            <a:r>
              <a:rPr lang="en-GB" dirty="0" err="1" smtClean="0"/>
              <a:t>gofid</a:t>
            </a:r>
            <a:endParaRPr lang="en-GB" dirty="0" smtClean="0"/>
          </a:p>
          <a:p>
            <a:r>
              <a:rPr lang="en-GB" dirty="0" err="1" smtClean="0"/>
              <a:t>Gofid</a:t>
            </a:r>
            <a:r>
              <a:rPr lang="en-GB" dirty="0" smtClean="0"/>
              <a:t> </a:t>
            </a:r>
            <a:r>
              <a:rPr lang="en-GB" dirty="0" err="1" smtClean="0"/>
              <a:t>hefyd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gynhyrchu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ofid</a:t>
            </a:r>
            <a:r>
              <a:rPr lang="en-GB" dirty="0" smtClean="0"/>
              <a:t> am </a:t>
            </a:r>
            <a:r>
              <a:rPr lang="en-GB" dirty="0" err="1" smtClean="0"/>
              <a:t>newid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diffyg</a:t>
            </a:r>
            <a:r>
              <a:rPr lang="en-GB" dirty="0" smtClean="0"/>
              <a:t> </a:t>
            </a:r>
            <a:r>
              <a:rPr lang="en-GB" dirty="0" err="1" smtClean="0"/>
              <a:t>hyder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endParaRPr lang="en-GB" dirty="0" smtClean="0"/>
          </a:p>
          <a:p>
            <a:r>
              <a:rPr lang="en-GB" dirty="0" err="1" smtClean="0"/>
              <a:t>Agweddau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endParaRPr lang="en-GB" dirty="0" smtClean="0"/>
          </a:p>
          <a:p>
            <a:r>
              <a:rPr lang="en-GB" dirty="0" smtClean="0"/>
              <a:t>Impact </a:t>
            </a:r>
            <a:r>
              <a:rPr lang="en-GB" dirty="0" err="1" smtClean="0"/>
              <a:t>emosiynol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gydnabod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chefnogaeth</a:t>
            </a:r>
            <a:r>
              <a:rPr lang="en-GB" dirty="0" smtClean="0"/>
              <a:t> a </a:t>
            </a:r>
            <a:r>
              <a:rPr lang="en-GB" dirty="0" err="1" smtClean="0"/>
              <a:t>hyfforddiant</a:t>
            </a:r>
            <a:endParaRPr lang="en-GB" dirty="0" smtClean="0"/>
          </a:p>
          <a:p>
            <a:r>
              <a:rPr lang="en-GB" dirty="0" smtClean="0"/>
              <a:t>Fe </a:t>
            </a:r>
            <a:r>
              <a:rPr lang="en-GB" dirty="0" err="1" smtClean="0"/>
              <a:t>fuasai’r</a:t>
            </a:r>
            <a:r>
              <a:rPr lang="en-GB" dirty="0" smtClean="0"/>
              <a:t>  </a:t>
            </a:r>
            <a:r>
              <a:rPr lang="en-GB" dirty="0" err="1"/>
              <a:t>d</a:t>
            </a:r>
            <a:r>
              <a:rPr lang="en-GB" dirty="0" err="1" smtClean="0"/>
              <a:t>asg</a:t>
            </a:r>
            <a:r>
              <a:rPr lang="en-GB" dirty="0" smtClean="0"/>
              <a:t> o </a:t>
            </a:r>
            <a:r>
              <a:rPr lang="en-GB" dirty="0" err="1" smtClean="0"/>
              <a:t>weithredu</a:t>
            </a:r>
            <a:r>
              <a:rPr lang="en-GB" dirty="0" smtClean="0"/>
              <a:t> </a:t>
            </a:r>
            <a:r>
              <a:rPr lang="en-GB" dirty="0" err="1" smtClean="0"/>
              <a:t>lleol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haws </a:t>
            </a:r>
            <a:r>
              <a:rPr lang="en-GB" dirty="0" err="1" smtClean="0"/>
              <a:t>pe</a:t>
            </a:r>
            <a:r>
              <a:rPr lang="en-GB" dirty="0" smtClean="0"/>
              <a:t> </a:t>
            </a:r>
            <a:r>
              <a:rPr lang="en-GB" dirty="0" err="1" smtClean="0"/>
              <a:t>byddai</a:t>
            </a:r>
            <a:r>
              <a:rPr lang="en-GB" dirty="0" smtClean="0"/>
              <a:t> </a:t>
            </a:r>
            <a:r>
              <a:rPr lang="en-GB" dirty="0" err="1" smtClean="0"/>
              <a:t>canllawiau</a:t>
            </a:r>
            <a:r>
              <a:rPr lang="en-GB" dirty="0" smtClean="0"/>
              <a:t> </a:t>
            </a:r>
            <a:r>
              <a:rPr lang="en-GB" dirty="0" err="1" smtClean="0"/>
              <a:t>cenedlaethol</a:t>
            </a:r>
            <a:r>
              <a:rPr lang="en-GB" dirty="0" smtClean="0"/>
              <a:t> am y </a:t>
            </a:r>
            <a:r>
              <a:rPr lang="en-GB" dirty="0" err="1" smtClean="0"/>
              <a:t>rolau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prosesau</a:t>
            </a:r>
            <a:r>
              <a:rPr lang="en-GB" dirty="0" smtClean="0"/>
              <a:t> ,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enghraifft</a:t>
            </a:r>
            <a:r>
              <a:rPr lang="en-GB" dirty="0" smtClean="0"/>
              <a:t> </a:t>
            </a:r>
            <a:r>
              <a:rPr lang="en-GB" dirty="0" err="1" smtClean="0"/>
              <a:t>ffurflen</a:t>
            </a:r>
            <a:r>
              <a:rPr lang="en-GB" dirty="0" smtClean="0"/>
              <a:t> </a:t>
            </a:r>
            <a:r>
              <a:rPr lang="en-GB" dirty="0" err="1" smtClean="0"/>
              <a:t>cenedlaethol</a:t>
            </a:r>
            <a:r>
              <a:rPr lang="en-GB" dirty="0" smtClean="0"/>
              <a:t> </a:t>
            </a:r>
            <a:r>
              <a:rPr lang="en-GB" dirty="0" err="1" smtClean="0"/>
              <a:t>unigol</a:t>
            </a:r>
            <a:r>
              <a:rPr lang="en-GB" dirty="0" smtClean="0"/>
              <a:t> CAF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321808"/>
          </a:xfrm>
        </p:spPr>
        <p:txBody>
          <a:bodyPr>
            <a:normAutofit fontScale="85000" lnSpcReduction="10000"/>
          </a:bodyPr>
          <a:lstStyle/>
          <a:p>
            <a:r>
              <a:rPr lang="en-US" i="1" dirty="0"/>
              <a:t>L</a:t>
            </a:r>
            <a:r>
              <a:rPr lang="en-US" i="1" dirty="0" smtClean="0"/>
              <a:t>ack </a:t>
            </a:r>
            <a:r>
              <a:rPr lang="en-US" i="1" dirty="0"/>
              <a:t>of a local history of </a:t>
            </a:r>
            <a:r>
              <a:rPr lang="en-US" i="1" dirty="0" smtClean="0"/>
              <a:t>successful multi-agency working can  breed professional mistrust </a:t>
            </a:r>
            <a:r>
              <a:rPr lang="en-US" i="1" dirty="0"/>
              <a:t>and fuel </a:t>
            </a:r>
            <a:r>
              <a:rPr lang="en-US" i="1" dirty="0" smtClean="0"/>
              <a:t>anxiety</a:t>
            </a:r>
          </a:p>
          <a:p>
            <a:r>
              <a:rPr lang="en-US" i="1" dirty="0" smtClean="0"/>
              <a:t>Anxiety </a:t>
            </a:r>
            <a:r>
              <a:rPr lang="en-US" i="1" dirty="0"/>
              <a:t>is also generated by fears </a:t>
            </a:r>
            <a:r>
              <a:rPr lang="en-US" i="1" dirty="0" smtClean="0"/>
              <a:t>about change </a:t>
            </a:r>
            <a:r>
              <a:rPr lang="en-US" i="1" dirty="0"/>
              <a:t>and lack of confidence in new skills. </a:t>
            </a:r>
            <a:endParaRPr lang="en-US" i="1" dirty="0" smtClean="0"/>
          </a:p>
          <a:p>
            <a:r>
              <a:rPr lang="en-US" i="1" dirty="0" smtClean="0"/>
              <a:t>For </a:t>
            </a:r>
            <a:r>
              <a:rPr lang="en-US" i="1" dirty="0"/>
              <a:t>many </a:t>
            </a:r>
            <a:r>
              <a:rPr lang="en-US" i="1" dirty="0" smtClean="0"/>
              <a:t>practitioners aspects </a:t>
            </a:r>
            <a:r>
              <a:rPr lang="en-US" i="1" dirty="0"/>
              <a:t>of this work are new </a:t>
            </a:r>
          </a:p>
          <a:p>
            <a:r>
              <a:rPr lang="en-US" i="1" dirty="0" smtClean="0"/>
              <a:t>The </a:t>
            </a:r>
            <a:r>
              <a:rPr lang="en-US" i="1" dirty="0"/>
              <a:t>emotional impact of the </a:t>
            </a:r>
            <a:r>
              <a:rPr lang="en-US" i="1" dirty="0" smtClean="0"/>
              <a:t>work needs </a:t>
            </a:r>
            <a:r>
              <a:rPr lang="en-US" i="1" dirty="0"/>
              <a:t>to be acknowledged in support and training</a:t>
            </a:r>
            <a:r>
              <a:rPr lang="en-US" i="1" dirty="0" smtClean="0"/>
              <a:t>.</a:t>
            </a:r>
          </a:p>
          <a:p>
            <a:r>
              <a:rPr lang="en-US" i="1" dirty="0" smtClean="0"/>
              <a:t>The </a:t>
            </a:r>
            <a:r>
              <a:rPr lang="en-US" i="1" dirty="0"/>
              <a:t>task of </a:t>
            </a:r>
            <a:r>
              <a:rPr lang="en-US" i="1" dirty="0" smtClean="0"/>
              <a:t>local implementation </a:t>
            </a:r>
            <a:r>
              <a:rPr lang="en-US" i="1" dirty="0"/>
              <a:t>would be easier if there were firmer national </a:t>
            </a:r>
            <a:r>
              <a:rPr lang="en-US" i="1" dirty="0" smtClean="0"/>
              <a:t>guidance about </a:t>
            </a:r>
            <a:r>
              <a:rPr lang="en-US" i="1" dirty="0"/>
              <a:t>CAF and LP roles and processes, for example a single </a:t>
            </a:r>
            <a:r>
              <a:rPr lang="en-US" i="1" dirty="0" smtClean="0"/>
              <a:t>nationally </a:t>
            </a:r>
            <a:r>
              <a:rPr lang="cy-GB" i="1" dirty="0" err="1" smtClean="0"/>
              <a:t>approved</a:t>
            </a:r>
            <a:r>
              <a:rPr lang="cy-GB" i="1" dirty="0" smtClean="0"/>
              <a:t> </a:t>
            </a:r>
            <a:r>
              <a:rPr lang="cy-GB" i="1" dirty="0"/>
              <a:t>CAF </a:t>
            </a:r>
            <a:r>
              <a:rPr lang="cy-GB" i="1" dirty="0" err="1"/>
              <a:t>form</a:t>
            </a:r>
            <a:r>
              <a:rPr lang="cy-GB" i="1" dirty="0" smtClean="0"/>
              <a:t>.</a:t>
            </a:r>
          </a:p>
          <a:p>
            <a:r>
              <a:rPr lang="en-GB" sz="1900" dirty="0" smtClean="0"/>
              <a:t>Brandon et al 2006</a:t>
            </a:r>
            <a:endParaRPr lang="cy-GB" sz="1900" dirty="0"/>
          </a:p>
        </p:txBody>
      </p:sp>
      <p:pic>
        <p:nvPicPr>
          <p:cNvPr id="5" name="Picture 2" descr="C:\Users\l.roberts\AppData\Local\Microsoft\Windows\Temporary Internet Files\Content.IE5\6IDJCSBB\Research_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05" y="20664"/>
            <a:ext cx="1799095" cy="1503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5167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What works in PCP?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788408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Buddsoddi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capasiti</a:t>
            </a:r>
            <a:r>
              <a:rPr lang="en-GB" dirty="0" smtClean="0"/>
              <a:t> </a:t>
            </a:r>
            <a:r>
              <a:rPr lang="en-GB" dirty="0" err="1" smtClean="0"/>
              <a:t>lleol</a:t>
            </a:r>
            <a:endParaRPr lang="en-GB" dirty="0" smtClean="0"/>
          </a:p>
          <a:p>
            <a:r>
              <a:rPr lang="en-GB" dirty="0" err="1" smtClean="0"/>
              <a:t>Hyfforddi</a:t>
            </a:r>
            <a:r>
              <a:rPr lang="en-GB" dirty="0" smtClean="0"/>
              <a:t> a </a:t>
            </a:r>
            <a:r>
              <a:rPr lang="en-GB" dirty="0" err="1" smtClean="0"/>
              <a:t>chefnogi</a:t>
            </a:r>
            <a:r>
              <a:rPr lang="en-GB" dirty="0" smtClean="0"/>
              <a:t> </a:t>
            </a:r>
            <a:r>
              <a:rPr lang="en-GB" dirty="0" err="1" smtClean="0"/>
              <a:t>stadd</a:t>
            </a:r>
            <a:r>
              <a:rPr lang="en-GB" dirty="0" smtClean="0"/>
              <a:t> </a:t>
            </a:r>
            <a:r>
              <a:rPr lang="en-GB" dirty="0" err="1" smtClean="0"/>
              <a:t>drwy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dull person </a:t>
            </a:r>
            <a:r>
              <a:rPr lang="en-GB" dirty="0" err="1" smtClean="0"/>
              <a:t>ganolog</a:t>
            </a:r>
            <a:r>
              <a:rPr lang="en-GB" dirty="0" smtClean="0"/>
              <a:t>, </a:t>
            </a:r>
            <a:r>
              <a:rPr lang="en-GB" dirty="0" err="1" smtClean="0"/>
              <a:t>drwy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dulliau</a:t>
            </a:r>
            <a:r>
              <a:rPr lang="en-GB" dirty="0" smtClean="0"/>
              <a:t> person </a:t>
            </a:r>
            <a:r>
              <a:rPr lang="en-GB" dirty="0" err="1" smtClean="0"/>
              <a:t>ganolog</a:t>
            </a:r>
            <a:endParaRPr lang="en-GB" dirty="0" smtClean="0"/>
          </a:p>
          <a:p>
            <a:r>
              <a:rPr lang="en-GB" dirty="0" smtClean="0"/>
              <a:t>Cael </a:t>
            </a:r>
            <a:r>
              <a:rPr lang="en-GB" dirty="0" err="1" smtClean="0"/>
              <a:t>ffocws</a:t>
            </a:r>
            <a:r>
              <a:rPr lang="en-GB" dirty="0" smtClean="0"/>
              <a:t> </a:t>
            </a:r>
            <a:r>
              <a:rPr lang="en-GB" dirty="0" err="1" smtClean="0"/>
              <a:t>strategol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greu</a:t>
            </a:r>
            <a:r>
              <a:rPr lang="en-GB" dirty="0" smtClean="0"/>
              <a:t> </a:t>
            </a:r>
            <a:r>
              <a:rPr lang="en-GB" dirty="0" err="1" smtClean="0"/>
              <a:t>diwylliant</a:t>
            </a:r>
            <a:r>
              <a:rPr lang="en-GB" dirty="0" smtClean="0"/>
              <a:t> person </a:t>
            </a:r>
            <a:r>
              <a:rPr lang="en-GB" dirty="0" err="1" smtClean="0"/>
              <a:t>ganolog</a:t>
            </a:r>
            <a:r>
              <a:rPr lang="en-GB" dirty="0" smtClean="0"/>
              <a:t>,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 person </a:t>
            </a:r>
            <a:r>
              <a:rPr lang="en-GB" dirty="0" err="1" smtClean="0"/>
              <a:t>ganolog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bob </a:t>
            </a:r>
            <a:r>
              <a:rPr lang="en-GB" dirty="0" err="1" smtClean="0"/>
              <a:t>lefel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sefydliad</a:t>
            </a:r>
            <a:endParaRPr lang="en-GB" dirty="0" smtClean="0"/>
          </a:p>
          <a:p>
            <a:r>
              <a:rPr lang="en-GB" dirty="0" err="1" smtClean="0"/>
              <a:t>Mewnosod</a:t>
            </a:r>
            <a:r>
              <a:rPr lang="en-GB" dirty="0" smtClean="0"/>
              <a:t> </a:t>
            </a:r>
            <a:r>
              <a:rPr lang="en-GB" dirty="0" err="1" smtClean="0"/>
              <a:t>dulliau</a:t>
            </a:r>
            <a:r>
              <a:rPr lang="en-GB" dirty="0" smtClean="0"/>
              <a:t> CPG, </a:t>
            </a:r>
            <a:r>
              <a:rPr lang="en-GB" dirty="0" err="1" smtClean="0"/>
              <a:t>drwy</a:t>
            </a:r>
            <a:r>
              <a:rPr lang="en-GB" dirty="0" smtClean="0"/>
              <a:t> </a:t>
            </a:r>
            <a:r>
              <a:rPr lang="en-GB" dirty="0" err="1" smtClean="0"/>
              <a:t>ddod</a:t>
            </a:r>
            <a:r>
              <a:rPr lang="en-GB" dirty="0" smtClean="0"/>
              <a:t> o </a:t>
            </a:r>
            <a:r>
              <a:rPr lang="en-GB" dirty="0" err="1" smtClean="0"/>
              <a:t>hyd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gyfleoedd</a:t>
            </a:r>
            <a:r>
              <a:rPr lang="en-GB" dirty="0" smtClean="0"/>
              <a:t> I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 CPG </a:t>
            </a:r>
            <a:r>
              <a:rPr lang="en-GB" dirty="0" err="1" smtClean="0"/>
              <a:t>ymhob</a:t>
            </a:r>
            <a:r>
              <a:rPr lang="en-GB" dirty="0" smtClean="0"/>
              <a:t> </a:t>
            </a:r>
            <a:r>
              <a:rPr lang="en-GB" dirty="0" err="1" smtClean="0"/>
              <a:t>agwedd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syste</a:t>
            </a:r>
            <a:r>
              <a:rPr lang="en-GB" dirty="0"/>
              <a:t>m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321808"/>
          </a:xfrm>
        </p:spPr>
        <p:txBody>
          <a:bodyPr>
            <a:normAutofit/>
          </a:bodyPr>
          <a:lstStyle/>
          <a:p>
            <a:r>
              <a:rPr lang="cy-GB" i="1" dirty="0" err="1" smtClean="0"/>
              <a:t>Investing</a:t>
            </a:r>
            <a:r>
              <a:rPr lang="cy-GB" i="1" dirty="0" smtClean="0"/>
              <a:t> </a:t>
            </a:r>
            <a:r>
              <a:rPr lang="cy-GB" i="1" dirty="0" err="1"/>
              <a:t>in</a:t>
            </a:r>
            <a:r>
              <a:rPr lang="cy-GB" i="1" dirty="0"/>
              <a:t> </a:t>
            </a:r>
            <a:r>
              <a:rPr lang="cy-GB" i="1" dirty="0" err="1"/>
              <a:t>local</a:t>
            </a:r>
            <a:r>
              <a:rPr lang="cy-GB" i="1" dirty="0"/>
              <a:t> </a:t>
            </a:r>
            <a:r>
              <a:rPr lang="cy-GB" i="1" dirty="0" err="1"/>
              <a:t>capacity</a:t>
            </a:r>
            <a:r>
              <a:rPr lang="cy-GB" i="1" dirty="0"/>
              <a:t>.</a:t>
            </a:r>
          </a:p>
          <a:p>
            <a:r>
              <a:rPr lang="en-US" i="1" dirty="0" smtClean="0"/>
              <a:t>Training </a:t>
            </a:r>
            <a:r>
              <a:rPr lang="en-US" i="1" dirty="0"/>
              <a:t>and supporting staff to </a:t>
            </a:r>
            <a:r>
              <a:rPr lang="en-US" i="1" dirty="0" smtClean="0"/>
              <a:t>use </a:t>
            </a:r>
            <a:r>
              <a:rPr lang="cy-GB" i="1" dirty="0" smtClean="0"/>
              <a:t>a </a:t>
            </a:r>
            <a:r>
              <a:rPr lang="cy-GB" i="1" dirty="0"/>
              <a:t>person-</a:t>
            </a:r>
            <a:r>
              <a:rPr lang="cy-GB" i="1" dirty="0" err="1"/>
              <a:t>centred</a:t>
            </a:r>
            <a:r>
              <a:rPr lang="cy-GB" i="1" dirty="0"/>
              <a:t> </a:t>
            </a:r>
            <a:r>
              <a:rPr lang="cy-GB" i="1" dirty="0" err="1"/>
              <a:t>approach</a:t>
            </a:r>
            <a:r>
              <a:rPr lang="cy-GB" i="1" dirty="0"/>
              <a:t> </a:t>
            </a:r>
            <a:r>
              <a:rPr lang="en-US" i="1" dirty="0" smtClean="0"/>
              <a:t>role</a:t>
            </a:r>
            <a:r>
              <a:rPr lang="en-US" i="1" dirty="0"/>
              <a:t>, through use of </a:t>
            </a:r>
            <a:r>
              <a:rPr lang="en-US" i="1" dirty="0" smtClean="0"/>
              <a:t>person </a:t>
            </a:r>
            <a:r>
              <a:rPr lang="en-US" i="1" dirty="0" err="1" smtClean="0"/>
              <a:t>centred</a:t>
            </a:r>
            <a:r>
              <a:rPr lang="en-US" i="1" dirty="0" smtClean="0"/>
              <a:t> </a:t>
            </a:r>
            <a:r>
              <a:rPr lang="cy-GB" i="1" dirty="0" err="1" smtClean="0"/>
              <a:t>thinking</a:t>
            </a:r>
            <a:r>
              <a:rPr lang="cy-GB" i="1" dirty="0" smtClean="0"/>
              <a:t> </a:t>
            </a:r>
            <a:r>
              <a:rPr lang="cy-GB" i="1" dirty="0" err="1"/>
              <a:t>tools</a:t>
            </a:r>
            <a:r>
              <a:rPr lang="cy-GB" i="1" dirty="0"/>
              <a:t>.</a:t>
            </a:r>
          </a:p>
          <a:p>
            <a:r>
              <a:rPr lang="en-US" i="1" dirty="0" smtClean="0"/>
              <a:t>Having </a:t>
            </a:r>
            <a:r>
              <a:rPr lang="en-US" i="1" dirty="0"/>
              <a:t>a strategic focus on </a:t>
            </a:r>
            <a:r>
              <a:rPr lang="en-US" i="1" dirty="0" smtClean="0"/>
              <a:t>creating a </a:t>
            </a:r>
            <a:r>
              <a:rPr lang="en-US" i="1" dirty="0"/>
              <a:t>person-</a:t>
            </a:r>
            <a:r>
              <a:rPr lang="en-US" i="1" dirty="0" err="1"/>
              <a:t>centred</a:t>
            </a:r>
            <a:r>
              <a:rPr lang="en-US" i="1" dirty="0"/>
              <a:t> culture, by </a:t>
            </a:r>
            <a:r>
              <a:rPr lang="en-US" i="1" dirty="0" smtClean="0"/>
              <a:t>using person-</a:t>
            </a:r>
            <a:r>
              <a:rPr lang="en-US" i="1" dirty="0" err="1" smtClean="0"/>
              <a:t>centred</a:t>
            </a:r>
            <a:r>
              <a:rPr lang="en-US" i="1" dirty="0" smtClean="0"/>
              <a:t> </a:t>
            </a:r>
            <a:r>
              <a:rPr lang="en-US" i="1" dirty="0"/>
              <a:t>thinking at all </a:t>
            </a:r>
            <a:r>
              <a:rPr lang="en-US" i="1" dirty="0" smtClean="0"/>
              <a:t>levels of </a:t>
            </a:r>
            <a:r>
              <a:rPr lang="en-US" i="1" dirty="0"/>
              <a:t>an </a:t>
            </a:r>
            <a:r>
              <a:rPr lang="en-US" i="1" dirty="0" err="1"/>
              <a:t>organisation</a:t>
            </a:r>
            <a:r>
              <a:rPr lang="en-US" i="1" dirty="0"/>
              <a:t> </a:t>
            </a:r>
            <a:endParaRPr lang="cy-GB" i="1" dirty="0" smtClean="0"/>
          </a:p>
          <a:p>
            <a:r>
              <a:rPr lang="cy-GB" i="1" dirty="0" err="1" smtClean="0"/>
              <a:t>Embedding</a:t>
            </a:r>
            <a:r>
              <a:rPr lang="cy-GB" i="1" dirty="0" smtClean="0"/>
              <a:t> person-</a:t>
            </a:r>
            <a:r>
              <a:rPr lang="cy-GB" i="1" dirty="0" err="1" smtClean="0"/>
              <a:t>centred</a:t>
            </a:r>
            <a:r>
              <a:rPr lang="cy-GB" i="1" dirty="0"/>
              <a:t> </a:t>
            </a:r>
            <a:r>
              <a:rPr lang="cy-GB" i="1" dirty="0" err="1" smtClean="0"/>
              <a:t>approaches</a:t>
            </a:r>
            <a:r>
              <a:rPr lang="cy-GB" i="1" dirty="0"/>
              <a:t>, </a:t>
            </a:r>
            <a:r>
              <a:rPr lang="cy-GB" i="1" dirty="0" err="1"/>
              <a:t>by</a:t>
            </a:r>
            <a:r>
              <a:rPr lang="cy-GB" i="1" dirty="0"/>
              <a:t> </a:t>
            </a:r>
            <a:r>
              <a:rPr lang="cy-GB" i="1" dirty="0" err="1"/>
              <a:t>finding</a:t>
            </a:r>
            <a:r>
              <a:rPr lang="cy-GB" i="1" dirty="0"/>
              <a:t> </a:t>
            </a:r>
            <a:r>
              <a:rPr lang="cy-GB" i="1" dirty="0" err="1" smtClean="0"/>
              <a:t>opportunities</a:t>
            </a:r>
            <a:r>
              <a:rPr lang="cy-GB" i="1" dirty="0"/>
              <a:t> </a:t>
            </a:r>
            <a:r>
              <a:rPr lang="en-US" i="1" dirty="0" smtClean="0"/>
              <a:t>to </a:t>
            </a:r>
            <a:r>
              <a:rPr lang="en-US" i="1" dirty="0"/>
              <a:t>use person-</a:t>
            </a:r>
            <a:r>
              <a:rPr lang="en-US" i="1" dirty="0" err="1"/>
              <a:t>centred</a:t>
            </a:r>
            <a:r>
              <a:rPr lang="en-US" i="1" dirty="0"/>
              <a:t> thinking in </a:t>
            </a:r>
            <a:r>
              <a:rPr lang="en-US" i="1" dirty="0" smtClean="0"/>
              <a:t>all </a:t>
            </a:r>
            <a:r>
              <a:rPr lang="cy-GB" i="1" dirty="0" err="1" smtClean="0"/>
              <a:t>aspects</a:t>
            </a:r>
            <a:r>
              <a:rPr lang="cy-GB" i="1" dirty="0" smtClean="0"/>
              <a:t> </a:t>
            </a:r>
            <a:r>
              <a:rPr lang="cy-GB" i="1" dirty="0"/>
              <a:t>of the system</a:t>
            </a:r>
            <a:r>
              <a:rPr lang="cy-GB" i="1" dirty="0" smtClean="0"/>
              <a:t>.</a:t>
            </a:r>
          </a:p>
          <a:p>
            <a:r>
              <a:rPr lang="en-GB" sz="1600" dirty="0" err="1" smtClean="0"/>
              <a:t>DoH</a:t>
            </a:r>
            <a:r>
              <a:rPr lang="en-GB" sz="1600" dirty="0" smtClean="0"/>
              <a:t> 2010</a:t>
            </a:r>
            <a:endParaRPr lang="cy-GB" sz="1600" dirty="0"/>
          </a:p>
        </p:txBody>
      </p:sp>
      <p:pic>
        <p:nvPicPr>
          <p:cNvPr id="5" name="Picture 2" descr="C:\Users\l.roberts\AppData\Local\Microsoft\Windows\Temporary Internet Files\Content.IE5\6IDJCSBB\Research_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05" y="20664"/>
            <a:ext cx="1799095" cy="1503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84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What doesn’t work in </a:t>
            </a:r>
            <a:r>
              <a:rPr lang="en-GB" dirty="0" err="1" smtClean="0"/>
              <a:t>pcp</a:t>
            </a:r>
            <a:r>
              <a:rPr lang="en-GB" dirty="0" smtClean="0"/>
              <a:t>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Disgwyl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hwyluswyr</a:t>
            </a:r>
            <a:r>
              <a:rPr lang="en-GB" dirty="0" smtClean="0"/>
              <a:t> </a:t>
            </a:r>
            <a:r>
              <a:rPr lang="en-GB" dirty="0" err="1" smtClean="0"/>
              <a:t>ddatblgyu</a:t>
            </a:r>
            <a:r>
              <a:rPr lang="en-GB" dirty="0" smtClean="0"/>
              <a:t> </a:t>
            </a:r>
            <a:r>
              <a:rPr lang="en-GB" dirty="0" err="1" smtClean="0"/>
              <a:t>cynlluniau</a:t>
            </a:r>
            <a:r>
              <a:rPr lang="en-GB" dirty="0" smtClean="0"/>
              <a:t> person </a:t>
            </a:r>
            <a:r>
              <a:rPr lang="en-GB" dirty="0" err="1" smtClean="0"/>
              <a:t>ganolog</a:t>
            </a:r>
            <a:r>
              <a:rPr lang="en-GB" dirty="0" smtClean="0"/>
              <a:t> a </a:t>
            </a:r>
            <a:r>
              <a:rPr lang="en-GB" dirty="0" err="1" smtClean="0"/>
              <a:t>sicrhau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bont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gweithredu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rhoi</a:t>
            </a:r>
            <a:r>
              <a:rPr lang="en-GB" dirty="0" smtClean="0"/>
              <a:t> I </a:t>
            </a:r>
            <a:r>
              <a:rPr lang="en-GB" dirty="0" err="1" smtClean="0"/>
              <a:t>rheolwyr</a:t>
            </a:r>
            <a:endParaRPr lang="en-GB" dirty="0" smtClean="0"/>
          </a:p>
          <a:p>
            <a:r>
              <a:rPr lang="en-GB" dirty="0" err="1" smtClean="0"/>
              <a:t>Dibynnu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hwyluswyr</a:t>
            </a:r>
            <a:r>
              <a:rPr lang="en-GB" dirty="0" smtClean="0"/>
              <a:t> </a:t>
            </a:r>
            <a:r>
              <a:rPr lang="en-GB" dirty="0" err="1" smtClean="0"/>
              <a:t>allanol</a:t>
            </a:r>
            <a:r>
              <a:rPr lang="en-GB" dirty="0" smtClean="0"/>
              <a:t> </a:t>
            </a:r>
            <a:r>
              <a:rPr lang="en-GB" dirty="0" err="1" smtClean="0"/>
              <a:t>annibynnol</a:t>
            </a:r>
            <a:r>
              <a:rPr lang="en-GB" dirty="0" smtClean="0"/>
              <a:t> I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gyfrifol</a:t>
            </a:r>
            <a:r>
              <a:rPr lang="en-GB" dirty="0" smtClean="0"/>
              <a:t> am </a:t>
            </a:r>
            <a:r>
              <a:rPr lang="en-GB" dirty="0" err="1" smtClean="0"/>
              <a:t>greu</a:t>
            </a:r>
            <a:r>
              <a:rPr lang="en-GB" dirty="0" smtClean="0"/>
              <a:t> </a:t>
            </a:r>
            <a:r>
              <a:rPr lang="en-GB" dirty="0" err="1" smtClean="0"/>
              <a:t>cynlluniau</a:t>
            </a:r>
            <a:r>
              <a:rPr lang="en-GB" dirty="0" smtClean="0"/>
              <a:t> person </a:t>
            </a:r>
            <a:r>
              <a:rPr lang="en-GB" dirty="0" err="1" smtClean="0"/>
              <a:t>ganolog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712208"/>
          </a:xfrm>
        </p:spPr>
        <p:txBody>
          <a:bodyPr>
            <a:normAutofit/>
          </a:bodyPr>
          <a:lstStyle/>
          <a:p>
            <a:r>
              <a:rPr lang="cy-GB" i="1" dirty="0" err="1" smtClean="0"/>
              <a:t>Expecting</a:t>
            </a:r>
            <a:r>
              <a:rPr lang="cy-GB" i="1" dirty="0" smtClean="0"/>
              <a:t> </a:t>
            </a:r>
            <a:r>
              <a:rPr lang="cy-GB" i="1" dirty="0" err="1"/>
              <a:t>facilitators</a:t>
            </a:r>
            <a:r>
              <a:rPr lang="cy-GB" i="1" dirty="0"/>
              <a:t> to </a:t>
            </a:r>
            <a:r>
              <a:rPr lang="cy-GB" i="1" dirty="0" err="1" smtClean="0"/>
              <a:t>develop</a:t>
            </a:r>
            <a:r>
              <a:rPr lang="cy-GB" i="1" dirty="0"/>
              <a:t> </a:t>
            </a:r>
            <a:r>
              <a:rPr lang="en-US" i="1" dirty="0" smtClean="0"/>
              <a:t>person-</a:t>
            </a:r>
            <a:r>
              <a:rPr lang="en-US" i="1" dirty="0" err="1" smtClean="0"/>
              <a:t>centred</a:t>
            </a:r>
            <a:r>
              <a:rPr lang="en-US" i="1" dirty="0" smtClean="0"/>
              <a:t> </a:t>
            </a:r>
            <a:r>
              <a:rPr lang="en-US" i="1" dirty="0"/>
              <a:t>plans and to </a:t>
            </a:r>
            <a:r>
              <a:rPr lang="en-US" i="1" dirty="0" smtClean="0"/>
              <a:t>ensure that </a:t>
            </a:r>
            <a:r>
              <a:rPr lang="en-US" i="1" dirty="0"/>
              <a:t>they are implemented or ‘</a:t>
            </a:r>
            <a:r>
              <a:rPr lang="en-US" i="1" dirty="0" smtClean="0"/>
              <a:t>handed </a:t>
            </a:r>
            <a:r>
              <a:rPr lang="cy-GB" i="1" dirty="0" err="1" smtClean="0"/>
              <a:t>over</a:t>
            </a:r>
            <a:r>
              <a:rPr lang="cy-GB" i="1" dirty="0"/>
              <a:t>’ to </a:t>
            </a:r>
            <a:r>
              <a:rPr lang="cy-GB" i="1" dirty="0" err="1"/>
              <a:t>managers</a:t>
            </a:r>
            <a:r>
              <a:rPr lang="cy-GB" i="1" dirty="0"/>
              <a:t>.</a:t>
            </a:r>
          </a:p>
          <a:p>
            <a:r>
              <a:rPr lang="cy-GB" i="1" dirty="0" err="1" smtClean="0"/>
              <a:t>Relying</a:t>
            </a:r>
            <a:r>
              <a:rPr lang="cy-GB" i="1" dirty="0" smtClean="0"/>
              <a:t> </a:t>
            </a:r>
            <a:r>
              <a:rPr lang="cy-GB" i="1" dirty="0" err="1"/>
              <a:t>on</a:t>
            </a:r>
            <a:r>
              <a:rPr lang="cy-GB" i="1" dirty="0"/>
              <a:t> </a:t>
            </a:r>
            <a:r>
              <a:rPr lang="cy-GB" i="1" dirty="0" err="1"/>
              <a:t>external</a:t>
            </a:r>
            <a:r>
              <a:rPr lang="cy-GB" i="1" dirty="0"/>
              <a:t>, </a:t>
            </a:r>
            <a:r>
              <a:rPr lang="cy-GB" i="1" dirty="0" err="1" smtClean="0"/>
              <a:t>independent</a:t>
            </a:r>
            <a:r>
              <a:rPr lang="cy-GB" i="1" dirty="0"/>
              <a:t> </a:t>
            </a:r>
            <a:r>
              <a:rPr lang="cy-GB" i="1" dirty="0" smtClean="0"/>
              <a:t>person-</a:t>
            </a:r>
            <a:r>
              <a:rPr lang="cy-GB" i="1" dirty="0" err="1" smtClean="0"/>
              <a:t>centred</a:t>
            </a:r>
            <a:r>
              <a:rPr lang="cy-GB" i="1" dirty="0" smtClean="0"/>
              <a:t> </a:t>
            </a:r>
            <a:r>
              <a:rPr lang="cy-GB" i="1" dirty="0" err="1"/>
              <a:t>planning</a:t>
            </a:r>
            <a:r>
              <a:rPr lang="cy-GB" i="1" dirty="0"/>
              <a:t> </a:t>
            </a:r>
            <a:r>
              <a:rPr lang="cy-GB" i="1" dirty="0" err="1" smtClean="0"/>
              <a:t>facilitators</a:t>
            </a:r>
            <a:r>
              <a:rPr lang="cy-GB" i="1" dirty="0"/>
              <a:t> </a:t>
            </a:r>
            <a:r>
              <a:rPr lang="en-US" i="1" dirty="0" smtClean="0"/>
              <a:t>to </a:t>
            </a:r>
            <a:r>
              <a:rPr lang="en-US" i="1" dirty="0"/>
              <a:t>be responsible for creating </a:t>
            </a:r>
            <a:r>
              <a:rPr lang="en-US" i="1" dirty="0" smtClean="0"/>
              <a:t>person </a:t>
            </a:r>
            <a:r>
              <a:rPr lang="en-US" i="1" dirty="0" err="1" smtClean="0"/>
              <a:t>centred</a:t>
            </a:r>
            <a:r>
              <a:rPr lang="en-US" i="1" dirty="0"/>
              <a:t> </a:t>
            </a:r>
            <a:r>
              <a:rPr lang="cy-GB" i="1" dirty="0" err="1" smtClean="0"/>
              <a:t>plans</a:t>
            </a:r>
            <a:r>
              <a:rPr lang="cy-GB" i="1" dirty="0" smtClean="0"/>
              <a:t>.</a:t>
            </a:r>
          </a:p>
          <a:p>
            <a:r>
              <a:rPr lang="en-GB" sz="1600" dirty="0" err="1" smtClean="0"/>
              <a:t>DoH</a:t>
            </a:r>
            <a:r>
              <a:rPr lang="en-GB" sz="1600" dirty="0" smtClean="0"/>
              <a:t>, 2010</a:t>
            </a:r>
            <a:endParaRPr lang="cy-GB" sz="1600" dirty="0"/>
          </a:p>
        </p:txBody>
      </p:sp>
      <p:pic>
        <p:nvPicPr>
          <p:cNvPr id="5" name="Picture 2" descr="C:\Users\l.roberts\AppData\Local\Microsoft\Windows\Temporary Internet Files\Content.IE5\6IDJCSBB\Research_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05" y="20664"/>
            <a:ext cx="1494295" cy="1503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6956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84781"/>
            <a:ext cx="7772400" cy="1143000"/>
          </a:xfrm>
        </p:spPr>
        <p:txBody>
          <a:bodyPr/>
          <a:lstStyle/>
          <a:p>
            <a:pPr algn="r"/>
            <a:r>
              <a:rPr lang="en-GB" dirty="0" err="1" smtClean="0"/>
              <a:t>Tasg</a:t>
            </a:r>
            <a:r>
              <a:rPr lang="en-GB" dirty="0" smtClean="0"/>
              <a:t> 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en-GB" sz="2400" dirty="0" err="1" smtClean="0"/>
              <a:t>Adlewyrchwch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rol</a:t>
            </a:r>
            <a:r>
              <a:rPr lang="en-GB" sz="2400" dirty="0" smtClean="0"/>
              <a:t> y </a:t>
            </a:r>
            <a:r>
              <a:rPr lang="en-GB" sz="2400" dirty="0" err="1" smtClean="0"/>
              <a:t>gweithiwr</a:t>
            </a:r>
            <a:r>
              <a:rPr lang="en-GB" sz="2400" dirty="0" smtClean="0"/>
              <a:t> </a:t>
            </a:r>
            <a:r>
              <a:rPr lang="en-GB" sz="2400" dirty="0" err="1" smtClean="0"/>
              <a:t>allweddol</a:t>
            </a:r>
            <a:r>
              <a:rPr lang="en-GB" sz="2400" dirty="0" smtClean="0"/>
              <a:t> / person </a:t>
            </a:r>
            <a:r>
              <a:rPr lang="en-GB" sz="2400" dirty="0" err="1" smtClean="0"/>
              <a:t>proffesiynol</a:t>
            </a:r>
            <a:r>
              <a:rPr lang="en-GB" sz="2400" dirty="0" smtClean="0"/>
              <a:t> </a:t>
            </a:r>
            <a:r>
              <a:rPr lang="en-GB" sz="2400" dirty="0" err="1" smtClean="0"/>
              <a:t>arweiniol</a:t>
            </a:r>
            <a:endParaRPr lang="en-GB" sz="2400" dirty="0" smtClean="0"/>
          </a:p>
          <a:p>
            <a:r>
              <a:rPr lang="en-GB" sz="2400" dirty="0" err="1" smtClean="0"/>
              <a:t>Meddylwich</a:t>
            </a:r>
            <a:r>
              <a:rPr lang="en-GB" sz="2400" dirty="0" smtClean="0"/>
              <a:t> am </a:t>
            </a:r>
            <a:r>
              <a:rPr lang="en-GB" sz="2400" dirty="0" err="1" smtClean="0"/>
              <a:t>eich</a:t>
            </a:r>
            <a:r>
              <a:rPr lang="en-GB" sz="2400" dirty="0" smtClean="0"/>
              <a:t> </a:t>
            </a:r>
            <a:r>
              <a:rPr lang="en-GB" sz="2400" dirty="0" err="1" smtClean="0"/>
              <a:t>aseiniad</a:t>
            </a:r>
            <a:endParaRPr lang="en-GB" sz="2400" dirty="0" smtClean="0"/>
          </a:p>
          <a:p>
            <a:r>
              <a:rPr lang="en-GB" sz="2400" dirty="0" smtClean="0"/>
              <a:t>Beth </a:t>
            </a:r>
            <a:r>
              <a:rPr lang="en-GB" sz="2400" dirty="0" err="1" smtClean="0"/>
              <a:t>yw</a:t>
            </a:r>
            <a:r>
              <a:rPr lang="en-GB" sz="2400" dirty="0" smtClean="0"/>
              <a:t> </a:t>
            </a:r>
            <a:r>
              <a:rPr lang="en-GB" sz="2400" dirty="0" err="1" smtClean="0"/>
              <a:t>rôl</a:t>
            </a:r>
            <a:r>
              <a:rPr lang="en-GB" sz="2400" dirty="0" smtClean="0"/>
              <a:t> </a:t>
            </a:r>
            <a:r>
              <a:rPr lang="en-GB" sz="2400" dirty="0" err="1" smtClean="0"/>
              <a:t>eich</a:t>
            </a:r>
            <a:r>
              <a:rPr lang="en-GB" sz="2400" dirty="0" smtClean="0"/>
              <a:t> </a:t>
            </a:r>
            <a:r>
              <a:rPr lang="en-GB" sz="2400" dirty="0" err="1" smtClean="0"/>
              <a:t>gweithiwr</a:t>
            </a:r>
            <a:r>
              <a:rPr lang="en-GB" sz="2400" dirty="0" smtClean="0"/>
              <a:t> </a:t>
            </a:r>
            <a:r>
              <a:rPr lang="en-GB" sz="2400" dirty="0" err="1" smtClean="0"/>
              <a:t>allweddol</a:t>
            </a:r>
            <a:r>
              <a:rPr lang="en-GB" sz="2400" dirty="0" smtClean="0"/>
              <a:t> chi?</a:t>
            </a:r>
          </a:p>
          <a:p>
            <a:r>
              <a:rPr lang="en-GB" sz="2400" dirty="0" err="1" smtClean="0"/>
              <a:t>Cyfleoedd</a:t>
            </a:r>
            <a:r>
              <a:rPr lang="en-GB" sz="2400" dirty="0" smtClean="0"/>
              <a:t>?</a:t>
            </a:r>
          </a:p>
          <a:p>
            <a:r>
              <a:rPr lang="en-GB" sz="2400" dirty="0" err="1" smtClean="0"/>
              <a:t>Heriau</a:t>
            </a:r>
            <a:r>
              <a:rPr lang="en-GB" sz="2400" dirty="0" smtClean="0"/>
              <a:t>?</a:t>
            </a:r>
            <a:endParaRPr lang="cy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Autofit/>
          </a:bodyPr>
          <a:lstStyle/>
          <a:p>
            <a:r>
              <a:rPr lang="en-GB" sz="2400" i="1" dirty="0" smtClean="0"/>
              <a:t>Reflect on the role of the key worker / lead professional</a:t>
            </a:r>
          </a:p>
          <a:p>
            <a:r>
              <a:rPr lang="en-GB" sz="2400" i="1" dirty="0" smtClean="0"/>
              <a:t>Think about your assignment</a:t>
            </a:r>
          </a:p>
          <a:p>
            <a:r>
              <a:rPr lang="en-GB" sz="2400" i="1" dirty="0" smtClean="0"/>
              <a:t>What is the role of your key worker / lead professional?</a:t>
            </a:r>
          </a:p>
          <a:p>
            <a:r>
              <a:rPr lang="en-GB" sz="2400" i="1" dirty="0" smtClean="0"/>
              <a:t>Opportunities?</a:t>
            </a:r>
          </a:p>
          <a:p>
            <a:r>
              <a:rPr lang="en-GB" sz="2400" i="1" dirty="0" smtClean="0"/>
              <a:t>Barriers?</a:t>
            </a:r>
          </a:p>
          <a:p>
            <a:endParaRPr lang="cy-GB" sz="2400" dirty="0"/>
          </a:p>
        </p:txBody>
      </p:sp>
      <p:pic>
        <p:nvPicPr>
          <p:cNvPr id="5" name="Picture 2" descr="C:\Users\l.roberts\AppData\Local\Microsoft\Windows\Temporary Internet Files\Content.IE5\6IDJCSBB\istock_discussionbubblesl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228600"/>
            <a:ext cx="3571875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4005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5105400"/>
          </a:xfrm>
        </p:spPr>
        <p:txBody>
          <a:bodyPr>
            <a:normAutofit fontScale="92500" lnSpcReduction="10000"/>
          </a:bodyPr>
          <a:lstStyle/>
          <a:p>
            <a:r>
              <a:rPr lang="cy-GB" sz="1600" dirty="0" smtClean="0"/>
              <a:t>Brandon, M. , Howe, A., </a:t>
            </a:r>
            <a:r>
              <a:rPr lang="cy-GB" sz="1600" dirty="0" err="1" smtClean="0"/>
              <a:t>Dagley</a:t>
            </a:r>
            <a:r>
              <a:rPr lang="cy-GB" sz="1600" dirty="0" smtClean="0"/>
              <a:t>, V., </a:t>
            </a:r>
            <a:r>
              <a:rPr lang="cy-GB" sz="1600" dirty="0" err="1" smtClean="0"/>
              <a:t>Salter</a:t>
            </a:r>
            <a:r>
              <a:rPr lang="cy-GB" sz="1600" dirty="0" smtClean="0"/>
              <a:t>, C. &amp; Warren, C. (2006) </a:t>
            </a:r>
            <a:r>
              <a:rPr lang="en-US" sz="1600" dirty="0" smtClean="0"/>
              <a:t>What </a:t>
            </a:r>
            <a:r>
              <a:rPr lang="en-US" sz="1600" dirty="0"/>
              <a:t>Appears to </a:t>
            </a:r>
            <a:r>
              <a:rPr lang="en-US" sz="1600" dirty="0" smtClean="0"/>
              <a:t>be Helping </a:t>
            </a:r>
            <a:r>
              <a:rPr lang="en-US" sz="1600" dirty="0"/>
              <a:t>or </a:t>
            </a:r>
            <a:r>
              <a:rPr lang="en-US" sz="1600" dirty="0" smtClean="0"/>
              <a:t>Hindering Practitioners in Implementing the Common Assessment Framework </a:t>
            </a:r>
            <a:r>
              <a:rPr lang="en-US" sz="1600" dirty="0"/>
              <a:t>and </a:t>
            </a:r>
            <a:r>
              <a:rPr lang="en-US" sz="1600" dirty="0" smtClean="0"/>
              <a:t>Lead Professional Working?</a:t>
            </a:r>
            <a:r>
              <a:rPr lang="en-US" sz="1600" dirty="0"/>
              <a:t> </a:t>
            </a:r>
            <a:r>
              <a:rPr lang="en-US" sz="1600" i="1" dirty="0"/>
              <a:t>Child Abuse Review </a:t>
            </a:r>
            <a:r>
              <a:rPr lang="en-US" sz="1600" dirty="0"/>
              <a:t>Vol. 15: 396–413 (</a:t>
            </a:r>
            <a:r>
              <a:rPr lang="en-US" sz="1600" dirty="0" smtClean="0"/>
              <a:t>2006</a:t>
            </a:r>
            <a:r>
              <a:rPr lang="en-US" sz="1600" dirty="0"/>
              <a:t>) Available at </a:t>
            </a:r>
            <a:r>
              <a:rPr lang="en-US" sz="1600" dirty="0">
                <a:hlinkClick r:id="rId2"/>
              </a:rPr>
              <a:t>http://</a:t>
            </a:r>
            <a:r>
              <a:rPr lang="en-US" sz="1600" dirty="0" smtClean="0">
                <a:hlinkClick r:id="rId2"/>
              </a:rPr>
              <a:t>onlinelibrary.wiley.com/doi/10.1002/car.951/abstract</a:t>
            </a:r>
            <a:r>
              <a:rPr lang="en-US" sz="1600" dirty="0" smtClean="0"/>
              <a:t> (Accessed 25.2.15)</a:t>
            </a:r>
            <a:endParaRPr lang="cy-GB" sz="1600" dirty="0"/>
          </a:p>
          <a:p>
            <a:r>
              <a:rPr lang="en-GB" sz="1600" dirty="0" smtClean="0"/>
              <a:t>Ceredigion County Council (2013) T</a:t>
            </a:r>
            <a:r>
              <a:rPr lang="en-GB" sz="1600" i="1" dirty="0" smtClean="0"/>
              <a:t>eam Around the Family. Guidance for Practitioners.</a:t>
            </a:r>
            <a:r>
              <a:rPr lang="en-GB" sz="1600" dirty="0" smtClean="0"/>
              <a:t> Ceredigion: Ceredigion County Council</a:t>
            </a:r>
            <a:endParaRPr lang="cy-GB" sz="1600" dirty="0" smtClean="0"/>
          </a:p>
          <a:p>
            <a:r>
              <a:rPr lang="en-GB" sz="1600" dirty="0" smtClean="0"/>
              <a:t>Ceredigion Social Services Department ( 2009) </a:t>
            </a:r>
            <a:r>
              <a:rPr lang="en-GB" sz="1600" i="1" dirty="0" smtClean="0"/>
              <a:t>Tim Plant </a:t>
            </a:r>
            <a:r>
              <a:rPr lang="en-GB" sz="1600" i="1" dirty="0" err="1" smtClean="0"/>
              <a:t>Anabl</a:t>
            </a:r>
            <a:r>
              <a:rPr lang="en-GB" sz="1600" i="1" dirty="0" smtClean="0"/>
              <a:t> Ceredigion Disabled Children’s Team</a:t>
            </a:r>
            <a:r>
              <a:rPr lang="en-GB" sz="1600" dirty="0" smtClean="0"/>
              <a:t>. Ceredigion: Ceredigion County Council</a:t>
            </a:r>
          </a:p>
          <a:p>
            <a:r>
              <a:rPr lang="en-GB" sz="1600" dirty="0" smtClean="0"/>
              <a:t>Children’s Workforce Development Council ( 2009) The Team Around the Child and the Lead Professional. Available at </a:t>
            </a:r>
            <a:r>
              <a:rPr lang="en-GB" sz="1600" dirty="0" smtClean="0">
                <a:hlinkClick r:id="rId3"/>
              </a:rPr>
              <a:t>http://www.plymouth.gov.uk/lead_professional_practitioners_national_guidance.pdf</a:t>
            </a:r>
            <a:r>
              <a:rPr lang="en-GB" sz="1600" dirty="0" smtClean="0"/>
              <a:t> ( Accessed 23.2.15)</a:t>
            </a:r>
          </a:p>
          <a:p>
            <a:r>
              <a:rPr lang="en-GB" sz="1600" dirty="0" smtClean="0"/>
              <a:t>Department of Health (2010) Personalisation Through Person Centred Planning. Available at </a:t>
            </a:r>
            <a:r>
              <a:rPr lang="en-GB" sz="1600" dirty="0" smtClean="0">
                <a:hlinkClick r:id="rId4"/>
              </a:rPr>
              <a:t>http</a:t>
            </a:r>
            <a:r>
              <a:rPr lang="en-GB" sz="1600" dirty="0">
                <a:hlinkClick r:id="rId4"/>
              </a:rPr>
              <a:t>://</a:t>
            </a:r>
            <a:r>
              <a:rPr lang="en-GB" sz="1600" dirty="0" smtClean="0">
                <a:hlinkClick r:id="rId4"/>
              </a:rPr>
              <a:t>www.helensandersonassociates.co.uk/media/11242/personalisation-through-person-centred-planning.pdf</a:t>
            </a:r>
            <a:r>
              <a:rPr lang="en-GB" sz="1600" dirty="0" smtClean="0"/>
              <a:t> ( Accessed 25.2.15)</a:t>
            </a:r>
          </a:p>
          <a:p>
            <a:pPr lvl="0" indent="-342900">
              <a:lnSpc>
                <a:spcPct val="115000"/>
              </a:lnSpc>
              <a:tabLst>
                <a:tab pos="457200" algn="l"/>
              </a:tabLst>
            </a:pPr>
            <a:r>
              <a:rPr lang="en-GB" sz="1600" dirty="0" err="1" smtClean="0"/>
              <a:t>Rahi</a:t>
            </a:r>
            <a:r>
              <a:rPr lang="en-GB" sz="1600" dirty="0" smtClean="0"/>
              <a:t>, J.S., </a:t>
            </a:r>
            <a:r>
              <a:rPr lang="en-GB" sz="1600" dirty="0" err="1" smtClean="0"/>
              <a:t>Manaras</a:t>
            </a:r>
            <a:r>
              <a:rPr lang="en-GB" sz="1600" dirty="0" smtClean="0"/>
              <a:t>, I., </a:t>
            </a:r>
            <a:r>
              <a:rPr lang="en-GB" sz="1600" dirty="0" err="1" smtClean="0"/>
              <a:t>Tuomainen</a:t>
            </a:r>
            <a:r>
              <a:rPr lang="en-GB" sz="1600" dirty="0" smtClean="0"/>
              <a:t>, H. &amp; </a:t>
            </a:r>
            <a:r>
              <a:rPr lang="en-GB" sz="1600" dirty="0" err="1" smtClean="0"/>
              <a:t>Hundt</a:t>
            </a:r>
            <a:r>
              <a:rPr lang="en-GB" sz="1600" dirty="0" smtClean="0"/>
              <a:t>, </a:t>
            </a:r>
            <a:r>
              <a:rPr lang="en-GB" sz="1600" dirty="0" err="1" smtClean="0"/>
              <a:t>G.l</a:t>
            </a:r>
            <a:r>
              <a:rPr lang="en-GB" sz="1600" dirty="0" smtClean="0"/>
              <a:t>. ( 2004) </a:t>
            </a:r>
            <a:r>
              <a:rPr lang="en-US" sz="1600" dirty="0"/>
              <a:t>Meeting the Needs of Parents Around the Time of Diagnosis of Disability Among Their Children: Evaluation of a Novel Program for Information, Support, and Liaison by Key </a:t>
            </a:r>
            <a:r>
              <a:rPr lang="en-US" sz="1600" dirty="0" smtClean="0"/>
              <a:t>Workers. </a:t>
            </a:r>
            <a:r>
              <a:rPr lang="pt-BR" sz="1600" i="1" dirty="0"/>
              <a:t>Pediatrics Vol. 114 No. 4 October 1, 2004 </a:t>
            </a:r>
            <a:r>
              <a:rPr lang="pt-BR" sz="1600" i="1" dirty="0" smtClean="0"/>
              <a:t> pp</a:t>
            </a:r>
            <a:r>
              <a:rPr lang="pt-BR" sz="1600" i="1" dirty="0"/>
              <a:t>. e477 -e482 </a:t>
            </a:r>
            <a:r>
              <a:rPr lang="pt-BR" sz="1600" i="1" dirty="0" smtClean="0"/>
              <a:t> </a:t>
            </a:r>
            <a:r>
              <a:rPr lang="pt-BR" sz="1600" dirty="0" smtClean="0"/>
              <a:t>Available </a:t>
            </a:r>
            <a:r>
              <a:rPr lang="pt-BR" sz="1600" dirty="0"/>
              <a:t>at  </a:t>
            </a:r>
            <a:br>
              <a:rPr lang="pt-BR" sz="1600" dirty="0"/>
            </a:br>
            <a:r>
              <a:rPr lang="pt-BR" sz="1600" i="1" dirty="0">
                <a:hlinkClick r:id="rId5"/>
              </a:rPr>
              <a:t>http://</a:t>
            </a:r>
            <a:r>
              <a:rPr lang="pt-BR" sz="1600" i="1" dirty="0" smtClean="0">
                <a:hlinkClick r:id="rId5"/>
              </a:rPr>
              <a:t>pediatrics.aappublications.org/content/114/4/e477.abstract</a:t>
            </a:r>
            <a:r>
              <a:rPr lang="pt-BR" sz="1600" i="1" dirty="0" smtClean="0"/>
              <a:t> ( </a:t>
            </a:r>
            <a:r>
              <a:rPr lang="pt-BR" sz="1600" dirty="0" smtClean="0">
                <a:latin typeface="Calibri"/>
                <a:ea typeface="Calibri"/>
                <a:cs typeface="Times New Roman"/>
              </a:rPr>
              <a:t>Accessed 25.2.15</a:t>
            </a:r>
            <a:r>
              <a:rPr lang="pt-BR" sz="1600" i="1" dirty="0" smtClean="0">
                <a:latin typeface="Calibri"/>
                <a:ea typeface="Calibri"/>
                <a:cs typeface="Times New Roman"/>
              </a:rPr>
              <a:t>)</a:t>
            </a:r>
            <a:endParaRPr lang="cy-GB" sz="1600" dirty="0">
              <a:latin typeface="Calibri"/>
              <a:ea typeface="Calibri"/>
              <a:cs typeface="Times New Roman"/>
            </a:endParaRPr>
          </a:p>
          <a:p>
            <a:pPr lvl="0" indent="-342900">
              <a:lnSpc>
                <a:spcPct val="115000"/>
              </a:lnSpc>
              <a:tabLst>
                <a:tab pos="457200" algn="l"/>
              </a:tabLst>
            </a:pPr>
            <a:endParaRPr lang="en-US" sz="1400" dirty="0"/>
          </a:p>
          <a:p>
            <a:pPr lvl="0" indent="-342900">
              <a:lnSpc>
                <a:spcPct val="115000"/>
              </a:lnSpc>
              <a:tabLst>
                <a:tab pos="457200" algn="l"/>
              </a:tabLst>
            </a:pPr>
            <a:endParaRPr lang="en-GB" sz="1400" dirty="0" smtClean="0"/>
          </a:p>
          <a:p>
            <a:endParaRPr lang="en-GB" sz="1400" dirty="0" smtClean="0"/>
          </a:p>
        </p:txBody>
      </p:sp>
    </p:spTree>
    <p:extLst>
      <p:ext uri="{BB962C8B-B14F-4D97-AF65-F5344CB8AC3E}">
        <p14:creationId xmlns:p14="http://schemas.microsoft.com/office/powerpoint/2010/main" val="1048156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1954</TotalTime>
  <Words>1782</Words>
  <Application>Microsoft Office PowerPoint</Application>
  <PresentationFormat>On-screen Show (4:3)</PresentationFormat>
  <Paragraphs>212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Times New Roman</vt:lpstr>
      <vt:lpstr>Wingdings</vt:lpstr>
      <vt:lpstr>Wingdings 3</vt:lpstr>
      <vt:lpstr>Urban Pop</vt:lpstr>
      <vt:lpstr>SJEU6006/C Person Centred Planning/ Cynllunio Person Ganolog</vt:lpstr>
      <vt:lpstr>Nod y Modiwl /  Module Aim</vt:lpstr>
      <vt:lpstr>Gorolwg / overview</vt:lpstr>
      <vt:lpstr>Role of the lead  professional</vt:lpstr>
      <vt:lpstr>The lead  professional</vt:lpstr>
      <vt:lpstr>Core tasks</vt:lpstr>
      <vt:lpstr>THE LEAD professional  Does not</vt:lpstr>
      <vt:lpstr>Who can be a  lead professional?</vt:lpstr>
      <vt:lpstr>PowerPoint Presentation</vt:lpstr>
      <vt:lpstr>TASG/ task</vt:lpstr>
      <vt:lpstr>KEY worker </vt:lpstr>
      <vt:lpstr>PowerPoint Presentation</vt:lpstr>
      <vt:lpstr>Rahi et  al 2004</vt:lpstr>
      <vt:lpstr>Rahi et al 2004</vt:lpstr>
      <vt:lpstr>Taf co-ordinators</vt:lpstr>
      <vt:lpstr>Lead professional : taf ceredigion</vt:lpstr>
      <vt:lpstr>Difference between lead  professional and key worker</vt:lpstr>
      <vt:lpstr>Benefits of lead  professionals</vt:lpstr>
      <vt:lpstr>Drawbacks / hindrances of lead professionals</vt:lpstr>
      <vt:lpstr>What works in PCP?</vt:lpstr>
      <vt:lpstr>What doesn’t work in pcp?</vt:lpstr>
      <vt:lpstr>Tasg / task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SJPE6011/C Dimensions of Collaboration/ Agweddau ar Gydweithio</dc:title>
  <dc:creator>Administrator</dc:creator>
  <cp:lastModifiedBy>Lynwen Roberts</cp:lastModifiedBy>
  <cp:revision>143</cp:revision>
  <dcterms:created xsi:type="dcterms:W3CDTF">2014-08-18T08:44:16Z</dcterms:created>
  <dcterms:modified xsi:type="dcterms:W3CDTF">2018-09-11T11:15:55Z</dcterms:modified>
</cp:coreProperties>
</file>