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5"/>
  </p:sldMasterIdLst>
  <p:notesMasterIdLst>
    <p:notesMasterId r:id="rId44"/>
  </p:notesMasterIdLst>
  <p:handoutMasterIdLst>
    <p:handoutMasterId r:id="rId45"/>
  </p:handoutMasterIdLst>
  <p:sldIdLst>
    <p:sldId id="256" r:id="rId6"/>
    <p:sldId id="257" r:id="rId7"/>
    <p:sldId id="283" r:id="rId8"/>
    <p:sldId id="284" r:id="rId9"/>
    <p:sldId id="285" r:id="rId10"/>
    <p:sldId id="286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92" r:id="rId21"/>
    <p:sldId id="293" r:id="rId22"/>
    <p:sldId id="294" r:id="rId23"/>
    <p:sldId id="278" r:id="rId24"/>
    <p:sldId id="279" r:id="rId25"/>
    <p:sldId id="280" r:id="rId26"/>
    <p:sldId id="282" r:id="rId27"/>
    <p:sldId id="287" r:id="rId28"/>
    <p:sldId id="288" r:id="rId29"/>
    <p:sldId id="289" r:id="rId30"/>
    <p:sldId id="290" r:id="rId31"/>
    <p:sldId id="291" r:id="rId32"/>
    <p:sldId id="295" r:id="rId33"/>
    <p:sldId id="296" r:id="rId34"/>
    <p:sldId id="297" r:id="rId35"/>
    <p:sldId id="305" r:id="rId36"/>
    <p:sldId id="298" r:id="rId37"/>
    <p:sldId id="299" r:id="rId38"/>
    <p:sldId id="300" r:id="rId39"/>
    <p:sldId id="301" r:id="rId40"/>
    <p:sldId id="302" r:id="rId41"/>
    <p:sldId id="303" r:id="rId42"/>
    <p:sldId id="268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19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JSON</a:t>
            </a:r>
            <a:r>
              <a:rPr lang="en-GB" baseline="0" dirty="0"/>
              <a:t> Validator: http://jsonlint.com/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758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adapted</a:t>
            </a:r>
            <a:r>
              <a:rPr lang="en-GB" baseline="0" dirty="0"/>
              <a:t> from http://www.w3schools.com/ajax/ajax_intro.asp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4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7195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jQuery’s AJAX: http://api.jquery.com/category/ajax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JavaScript</a:t>
            </a:r>
            <a:r>
              <a:rPr lang="en-GB" baseline="0" dirty="0" smtClean="0"/>
              <a:t> Promises: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https://developers.google.com/web/fundamentals/primers/promises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https://developer.mozilla.org/en-US/docs/Web/JavaScript/Guide/Using_promises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477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Prior</a:t>
            </a:r>
            <a:r>
              <a:rPr lang="en-GB" baseline="0" dirty="0"/>
              <a:t> to the </a:t>
            </a:r>
            <a:r>
              <a:rPr lang="en-GB" dirty="0" err="1"/>
              <a:t>jqXHR</a:t>
            </a:r>
            <a:r>
              <a:rPr lang="en-GB" baseline="0" dirty="0"/>
              <a:t> object being available (before jQuery 1.5), the following </a:t>
            </a:r>
            <a:r>
              <a:rPr lang="en-GB" baseline="0" dirty="0" err="1"/>
              <a:t>callback</a:t>
            </a:r>
            <a:r>
              <a:rPr lang="en-GB" baseline="0" dirty="0"/>
              <a:t> methods were used: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jqXHR.fail</a:t>
            </a:r>
            <a:r>
              <a:rPr lang="en-GB" baseline="0" dirty="0"/>
              <a:t> – error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jqXHR.done</a:t>
            </a:r>
            <a:r>
              <a:rPr lang="en-GB" baseline="0" dirty="0"/>
              <a:t> – success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jqXHR.always</a:t>
            </a:r>
            <a:r>
              <a:rPr lang="en-GB" baseline="0" dirty="0"/>
              <a:t> - complete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0612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jqXHR</a:t>
            </a:r>
            <a:r>
              <a:rPr lang="en-GB" dirty="0"/>
              <a:t> – jQuery </a:t>
            </a:r>
            <a:r>
              <a:rPr lang="en-GB" dirty="0" err="1"/>
              <a:t>XMLHttpRequestObject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448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/>
              <a:t>http://www.w3schools.com/jquery/jquery_ajax_load.asp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http://api.jquery.com/load/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8187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https://developer.mozilla.org/en-US/docs/Web/HTTP/CORS [accessed:</a:t>
            </a:r>
            <a:r>
              <a:rPr lang="en-GB" baseline="0" dirty="0" smtClean="0"/>
              <a:t> 08-Jan-2018]</a:t>
            </a:r>
          </a:p>
          <a:p>
            <a:endParaRPr lang="en-GB" baseline="0" dirty="0" smtClean="0"/>
          </a:p>
          <a:p>
            <a:r>
              <a:rPr lang="en-GB" baseline="0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https://enable-cors.org/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https://www.w3.org/TR/cors/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https://www.google.co.uk/</a:t>
            </a:r>
            <a:r>
              <a:rPr lang="en-GB" dirty="0" err="1" smtClean="0"/>
              <a:t>search?q</a:t>
            </a:r>
            <a:r>
              <a:rPr lang="en-GB" dirty="0" smtClean="0"/>
              <a:t>=</a:t>
            </a:r>
            <a:r>
              <a:rPr lang="en-GB" dirty="0" err="1" smtClean="0"/>
              <a:t>Cross-Origin+Resource+Sharing&amp;oq</a:t>
            </a:r>
            <a:r>
              <a:rPr lang="en-GB" dirty="0" smtClean="0"/>
              <a:t>=</a:t>
            </a:r>
            <a:r>
              <a:rPr lang="en-GB" dirty="0" err="1" smtClean="0"/>
              <a:t>Cross-Origin+Resource+Sharing&amp;aqs</a:t>
            </a:r>
            <a:r>
              <a:rPr lang="en-GB" dirty="0" smtClean="0"/>
              <a:t>=chrome..69i57j0l5.3734j0j7&amp;sourceid=</a:t>
            </a:r>
            <a:r>
              <a:rPr lang="en-GB" dirty="0" err="1" smtClean="0"/>
              <a:t>chrome&amp;ie</a:t>
            </a:r>
            <a:r>
              <a:rPr lang="en-GB" dirty="0" smtClean="0"/>
              <a:t>=UTF-8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4252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http://devproconnections.com/aspnet/two-methods-handling-cross-domain-ajax-calls</a:t>
            </a:r>
          </a:p>
          <a:p>
            <a:endParaRPr lang="en-GB" dirty="0"/>
          </a:p>
          <a:p>
            <a:r>
              <a:rPr lang="en-GB" dirty="0"/>
              <a:t>https://www.w3.org/TR/cors/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821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https://www.sitepoint.com/jsonp-examples/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231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164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Useful APIs</a:t>
            </a:r>
            <a:r>
              <a:rPr lang="en-GB" baseline="0" dirty="0"/>
              <a:t> Directory: http://www.programmableweb.com/apis/directory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350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114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customXml" Target="../../customXml/item3.xml"/><Relationship Id="rId1" Type="http://schemas.openxmlformats.org/officeDocument/2006/relationships/customXml" Target="../../customXml/item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httpmessages.as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category/ajax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.uk/search?q=javascript+promises&amp;oq=javascript+promises&amp;aqs=chrome..69i57j0l5.10510j0j7&amp;sourceid=chrome&amp;ie=UTF-8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on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wasp.org/images/7/72/OWASP_Top_10-2017_%28en%29.pdf.pdf" TargetMode="External"/><Relationship Id="rId2" Type="http://schemas.openxmlformats.org/officeDocument/2006/relationships/hyperlink" Target="https://www.owasp.org/index.php/Category:OWASP_Top_Ten_Project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enable-cors.or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js/js_regexp.asp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JSON and AJAX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6: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08-Jan-2018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JSON</a:t>
            </a:r>
          </a:p>
          <a:p>
            <a:r>
              <a:rPr lang="en-GB" dirty="0"/>
              <a:t>Ajax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 and JSON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JS objects are simply </a:t>
            </a:r>
            <a:r>
              <a:rPr lang="en-GB" b="1" dirty="0"/>
              <a:t>collections of name-value pairs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name is a string identifier</a:t>
            </a:r>
          </a:p>
          <a:p>
            <a:pPr lvl="1"/>
            <a:r>
              <a:rPr lang="en-GB" dirty="0"/>
              <a:t>The value can be any JS value, including other objects.</a:t>
            </a:r>
          </a:p>
          <a:p>
            <a:r>
              <a:rPr lang="en-GB" dirty="0"/>
              <a:t>There are two ways to create an empty object: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Object();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{};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preferred method</a:t>
            </a:r>
            <a:endParaRPr lang="en-GB" dirty="0"/>
          </a:p>
          <a:p>
            <a:r>
              <a:rPr lang="en-GB" dirty="0"/>
              <a:t>The latter, preferred method is at the core of </a:t>
            </a:r>
            <a:r>
              <a:rPr lang="en-GB" b="1" dirty="0"/>
              <a:t>JSON</a:t>
            </a:r>
            <a:r>
              <a:rPr lang="en-GB" dirty="0"/>
              <a:t> syntax and </a:t>
            </a:r>
            <a:r>
              <a:rPr lang="en-GB" b="1" i="1" dirty="0"/>
              <a:t>should</a:t>
            </a:r>
            <a:r>
              <a:rPr lang="en-GB" dirty="0"/>
              <a:t> be used at all times.</a:t>
            </a:r>
          </a:p>
          <a:p>
            <a:r>
              <a:rPr lang="en-GB" dirty="0"/>
              <a:t>Object data is defined as name-value pairs between the curly braces.</a:t>
            </a:r>
          </a:p>
        </p:txBody>
      </p:sp>
    </p:spTree>
    <p:extLst>
      <p:ext uri="{BB962C8B-B14F-4D97-AF65-F5344CB8AC3E}">
        <p14:creationId xmlns:p14="http://schemas.microsoft.com/office/powerpoint/2010/main" val="289762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JSON, </a:t>
            </a:r>
            <a:r>
              <a:rPr lang="en-GB" b="1" dirty="0"/>
              <a:t>J</a:t>
            </a:r>
            <a:r>
              <a:rPr lang="en-GB" dirty="0"/>
              <a:t>ava</a:t>
            </a:r>
            <a:r>
              <a:rPr lang="en-GB" b="1" dirty="0"/>
              <a:t>S</a:t>
            </a:r>
            <a:r>
              <a:rPr lang="en-GB" dirty="0"/>
              <a:t>cript </a:t>
            </a:r>
            <a:r>
              <a:rPr lang="en-GB" b="1" dirty="0"/>
              <a:t>O</a:t>
            </a:r>
            <a:r>
              <a:rPr lang="en-GB" dirty="0"/>
              <a:t>bject </a:t>
            </a:r>
            <a:r>
              <a:rPr lang="en-GB" b="1" dirty="0"/>
              <a:t>N</a:t>
            </a:r>
            <a:r>
              <a:rPr lang="en-GB" dirty="0"/>
              <a:t>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JSON is a lightweight data interchange format that is language independent and self-describing.</a:t>
            </a:r>
          </a:p>
          <a:p>
            <a:r>
              <a:rPr lang="en-GB" dirty="0"/>
              <a:t>The rules:</a:t>
            </a:r>
          </a:p>
          <a:p>
            <a:pPr lvl="1"/>
            <a:r>
              <a:rPr lang="en-GB" dirty="0"/>
              <a:t>Data is represented as </a:t>
            </a:r>
            <a:r>
              <a:rPr lang="en-GB" b="1" dirty="0"/>
              <a:t>name-value pairs</a:t>
            </a:r>
          </a:p>
          <a:p>
            <a:pPr lvl="2"/>
            <a:r>
              <a:rPr lang="en-GB" dirty="0"/>
              <a:t>A name value consists of a field name as a string (quoted or not)</a:t>
            </a:r>
          </a:p>
          <a:p>
            <a:pPr lvl="2"/>
            <a:r>
              <a:rPr lang="en-GB" dirty="0"/>
              <a:t>Followed by a colon, then followed by the value.</a:t>
            </a:r>
          </a:p>
          <a:p>
            <a:pPr marL="365760" lvl="1" indent="0" algn="ctr">
              <a:buNone/>
            </a:pPr>
            <a:r>
              <a:rPr lang="en-GB" dirty="0"/>
              <a:t>"name": value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object</a:t>
            </a:r>
            <a:r>
              <a:rPr lang="en-GB" dirty="0"/>
              <a:t>, then the value is enclosed in curly braces {}</a:t>
            </a:r>
          </a:p>
          <a:p>
            <a:pPr lvl="1"/>
            <a:r>
              <a:rPr lang="en-GB" dirty="0"/>
              <a:t>If the value is an </a:t>
            </a:r>
            <a:r>
              <a:rPr lang="en-GB" b="1" i="1" dirty="0"/>
              <a:t>array</a:t>
            </a:r>
            <a:r>
              <a:rPr lang="en-GB" dirty="0"/>
              <a:t>, then it is enclosed in square brackets []</a:t>
            </a:r>
          </a:p>
          <a:p>
            <a:pPr lvl="1"/>
            <a:r>
              <a:rPr lang="en-GB" dirty="0"/>
              <a:t>Multiple data fields are separated by commas.</a:t>
            </a:r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88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JSON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A simple JSON with two data fields, </a:t>
            </a:r>
            <a:r>
              <a:rPr lang="en-GB" sz="3600" dirty="0" err="1"/>
              <a:t>firstname</a:t>
            </a:r>
            <a:r>
              <a:rPr lang="en-GB" sz="3600" dirty="0"/>
              <a:t> and </a:t>
            </a:r>
            <a:r>
              <a:rPr lang="en-GB" sz="3600" dirty="0" err="1"/>
              <a:t>lastname</a:t>
            </a:r>
            <a:r>
              <a:rPr lang="en-GB" sz="3600" dirty="0"/>
              <a:t>: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emp1 = {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</a:t>
            </a:r>
          </a:p>
          <a:p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sz="3600" dirty="0"/>
              <a:t>A more complex JSON object with two data fields,</a:t>
            </a:r>
          </a:p>
          <a:p>
            <a:pPr lvl="1"/>
            <a:r>
              <a:rPr lang="en-GB" sz="3300" dirty="0"/>
              <a:t>department (a simple string), and </a:t>
            </a:r>
          </a:p>
          <a:p>
            <a:pPr lvl="1"/>
            <a:r>
              <a:rPr lang="en-GB" sz="3300" dirty="0"/>
              <a:t>employees (which is an array of objects):</a:t>
            </a:r>
          </a:p>
          <a:p>
            <a:pPr marL="0" indent="0">
              <a:buNone/>
            </a:pP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"department"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"sales"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"employees"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[{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"John"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"Doe"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"Anna"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"Smith"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},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{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"Peter"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"Jones"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}]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975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JSON Data Fields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You use the </a:t>
            </a:r>
            <a:r>
              <a:rPr lang="en-GB" b="1" dirty="0"/>
              <a:t>dot (.) </a:t>
            </a:r>
            <a:r>
              <a:rPr lang="en-GB" dirty="0"/>
              <a:t>operator to access the data fields in a JSON object.</a:t>
            </a:r>
          </a:p>
          <a:p>
            <a:r>
              <a:rPr lang="en-GB" dirty="0"/>
              <a:t>Example 1 (using the emp1 JSON object)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</a:t>
            </a:r>
            <a:r>
              <a:rPr lang="en-GB" sz="20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field of the emp1 JSON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console.log(emp1.firstName);</a:t>
            </a:r>
            <a:endParaRPr lang="en-GB" sz="2000" dirty="0"/>
          </a:p>
          <a:p>
            <a:r>
              <a:rPr lang="en-GB" dirty="0"/>
              <a:t>Example 2 (using the </a:t>
            </a:r>
            <a:r>
              <a:rPr lang="en-GB" dirty="0" err="1"/>
              <a:t>emps</a:t>
            </a:r>
            <a:r>
              <a:rPr lang="en-GB" dirty="0"/>
              <a:t> JSON object)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department field of the JSON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emps.department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returns the first name of the first employee in the employees array field of the JSON object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console.log(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emps.employees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[0].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22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Stands for </a:t>
            </a:r>
            <a:r>
              <a:rPr lang="en-GB" b="1" dirty="0"/>
              <a:t>A</a:t>
            </a:r>
            <a:r>
              <a:rPr lang="en-GB" dirty="0"/>
              <a:t>synchronous </a:t>
            </a:r>
            <a:r>
              <a:rPr lang="en-GB" b="1" dirty="0"/>
              <a:t>J</a:t>
            </a:r>
            <a:r>
              <a:rPr lang="en-GB" dirty="0"/>
              <a:t>avaScript </a:t>
            </a:r>
            <a:r>
              <a:rPr lang="en-GB" b="1" dirty="0"/>
              <a:t>A</a:t>
            </a:r>
            <a:r>
              <a:rPr lang="en-GB" dirty="0"/>
              <a:t>nd </a:t>
            </a:r>
            <a:r>
              <a:rPr lang="en-GB" b="1" dirty="0"/>
              <a:t>X</a:t>
            </a:r>
            <a:r>
              <a:rPr lang="en-GB" dirty="0"/>
              <a:t>ML</a:t>
            </a:r>
          </a:p>
          <a:p>
            <a:r>
              <a:rPr lang="en-GB" dirty="0"/>
              <a:t>It is a technique for:</a:t>
            </a:r>
          </a:p>
          <a:p>
            <a:pPr lvl="1"/>
            <a:r>
              <a:rPr lang="en-GB" dirty="0"/>
              <a:t>Accessing web servers from a page, and</a:t>
            </a:r>
          </a:p>
          <a:p>
            <a:pPr lvl="1"/>
            <a:r>
              <a:rPr lang="en-GB" dirty="0"/>
              <a:t>Creating fast and dynamic web page content without having to reload the entire page.</a:t>
            </a:r>
          </a:p>
          <a:p>
            <a:r>
              <a:rPr lang="en-GB" dirty="0"/>
              <a:t>Traditional web pages required the entire page to be reloaded if the content changed.</a:t>
            </a:r>
          </a:p>
          <a:p>
            <a:r>
              <a:rPr lang="en-GB" dirty="0"/>
              <a:t>AJAX enables:</a:t>
            </a:r>
          </a:p>
          <a:p>
            <a:pPr lvl="1"/>
            <a:r>
              <a:rPr lang="en-GB" dirty="0"/>
              <a:t>Updates to a page without reloading it.</a:t>
            </a:r>
          </a:p>
          <a:p>
            <a:pPr lvl="1"/>
            <a:r>
              <a:rPr lang="en-GB" dirty="0"/>
              <a:t>Request/Receive data from a server after the page has loaded.</a:t>
            </a:r>
          </a:p>
          <a:p>
            <a:pPr lvl="1"/>
            <a:r>
              <a:rPr lang="en-GB" dirty="0"/>
              <a:t>Send data to a server in the background.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94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AJAX, How Does it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AJAX relies on the following standards:</a:t>
            </a:r>
          </a:p>
          <a:p>
            <a:r>
              <a:rPr lang="en-GB" sz="2600" b="1" dirty="0" err="1"/>
              <a:t>XMLHttpRequest</a:t>
            </a:r>
            <a:r>
              <a:rPr lang="en-GB" sz="2600" dirty="0"/>
              <a:t> Object: to retrieve data from a web server.</a:t>
            </a:r>
          </a:p>
          <a:p>
            <a:r>
              <a:rPr lang="en-GB" sz="2600" b="1" dirty="0"/>
              <a:t>JavaScript/DOM</a:t>
            </a:r>
            <a:r>
              <a:rPr lang="en-GB" sz="2600" dirty="0"/>
              <a:t>: to display or use the retrieved data.</a:t>
            </a:r>
          </a:p>
        </p:txBody>
      </p:sp>
      <p:grpSp>
        <p:nvGrpSpPr>
          <p:cNvPr id="4" name="WebBrowser"/>
          <p:cNvGrpSpPr>
            <a:grpSpLocks noChangeAspect="1"/>
          </p:cNvGrpSpPr>
          <p:nvPr>
            <p:custDataLst>
              <p:custData r:id="rId1"/>
            </p:custDataLst>
          </p:nvPr>
        </p:nvGrpSpPr>
        <p:grpSpPr>
          <a:xfrm>
            <a:off x="1009409" y="3501008"/>
            <a:ext cx="2743200" cy="1583455"/>
            <a:chOff x="0" y="-971336"/>
            <a:chExt cx="9144000" cy="7829336"/>
          </a:xfrm>
        </p:grpSpPr>
        <p:sp>
          <p:nvSpPr>
            <p:cNvPr id="5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7" y="-971336"/>
              <a:ext cx="2937343" cy="1185728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400" b="1" dirty="0">
                  <a:ea typeface="Segoe UI" pitchFamily="34" charset="0"/>
                  <a:cs typeface="Segoe UI" pitchFamily="34" charset="0"/>
                </a:rPr>
                <a:t>Browser</a:t>
              </a:r>
              <a:endParaRPr lang="en-US" sz="1200" b="1" dirty="0"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r>
                <a:rPr lang="en-US" sz="1400" kern="0" dirty="0"/>
                <a:t>An event occurs …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Create an </a:t>
              </a:r>
              <a:r>
                <a:rPr lang="en-US" sz="1400" b="1" kern="0" dirty="0" err="1"/>
                <a:t>XMLHttpRequest</a:t>
              </a:r>
              <a:r>
                <a:rPr lang="en-US" sz="1400" kern="0" dirty="0"/>
                <a:t> Object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Send </a:t>
              </a:r>
              <a:r>
                <a:rPr lang="en-US" sz="1400" kern="0" dirty="0" err="1"/>
                <a:t>HttpRequest</a:t>
              </a:r>
              <a:endParaRPr lang="en-US" sz="1400" kern="0" dirty="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grpSp>
        <p:nvGrpSpPr>
          <p:cNvPr id="33" name="WebBrowser"/>
          <p:cNvGrpSpPr>
            <a:grpSpLocks noChangeAspect="1"/>
          </p:cNvGrpSpPr>
          <p:nvPr>
            <p:custDataLst>
              <p:custData r:id="rId2"/>
            </p:custDataLst>
          </p:nvPr>
        </p:nvGrpSpPr>
        <p:grpSpPr>
          <a:xfrm>
            <a:off x="1032269" y="5085184"/>
            <a:ext cx="2743200" cy="1584176"/>
            <a:chOff x="0" y="-974902"/>
            <a:chExt cx="9144000" cy="7832902"/>
          </a:xfrm>
        </p:grpSpPr>
        <p:sp>
          <p:nvSpPr>
            <p:cNvPr id="34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35" name="WindowTitle"/>
            <p:cNvSpPr txBox="1"/>
            <p:nvPr/>
          </p:nvSpPr>
          <p:spPr>
            <a:xfrm>
              <a:off x="22517" y="-974902"/>
              <a:ext cx="2610330" cy="1046229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b="1" dirty="0">
                  <a:ea typeface="Segoe UI" pitchFamily="34" charset="0"/>
                  <a:cs typeface="Segoe UI" pitchFamily="34" charset="0"/>
                </a:rPr>
                <a:t>Browser</a:t>
              </a:r>
            </a:p>
          </p:txBody>
        </p:sp>
        <p:grpSp>
          <p:nvGrpSpPr>
            <p:cNvPr id="36" name="Group 35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0" name="Oval 59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Left Arrow 60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58" name="Oval 57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59" name="Right Arrow 58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8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53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54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55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6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7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39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Process the returned data using </a:t>
              </a:r>
              <a:r>
                <a:rPr lang="en-US" sz="1400" b="1" kern="0" dirty="0"/>
                <a:t>JavaScript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Update page content (</a:t>
              </a:r>
              <a:r>
                <a:rPr lang="en-US" sz="1400" b="1" kern="0" dirty="0"/>
                <a:t>DOM</a:t>
              </a:r>
              <a:r>
                <a:rPr lang="en-US" sz="1400" kern="0" dirty="0"/>
                <a:t>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0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2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1" name="Group 40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2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43" name="Group 42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44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5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6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47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48" name="Straight Connector 47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49" name="Straight Connector 48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2" name="Cloud 61"/>
          <p:cNvSpPr/>
          <p:nvPr/>
        </p:nvSpPr>
        <p:spPr>
          <a:xfrm>
            <a:off x="4572000" y="3751784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3" name="Cloud 62"/>
          <p:cNvSpPr/>
          <p:nvPr/>
        </p:nvSpPr>
        <p:spPr>
          <a:xfrm>
            <a:off x="4510768" y="5335960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6516216" y="3915053"/>
            <a:ext cx="2467419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Process </a:t>
            </a:r>
            <a:r>
              <a:rPr lang="en-GB" sz="1400" dirty="0" err="1"/>
              <a:t>HttpRequest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Create a Response and send data back to the browser</a:t>
            </a:r>
          </a:p>
        </p:txBody>
      </p:sp>
      <p:cxnSp>
        <p:nvCxnSpPr>
          <p:cNvPr id="66" name="Straight Arrow Connector 65"/>
          <p:cNvCxnSpPr>
            <a:stCxn id="5" idx="3"/>
            <a:endCxn id="62" idx="2"/>
          </p:cNvCxnSpPr>
          <p:nvPr/>
        </p:nvCxnSpPr>
        <p:spPr>
          <a:xfrm flipV="1">
            <a:off x="3752609" y="4382480"/>
            <a:ext cx="824082" cy="8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62" idx="0"/>
            <a:endCxn id="64" idx="1"/>
          </p:cNvCxnSpPr>
          <p:nvPr/>
        </p:nvCxnSpPr>
        <p:spPr>
          <a:xfrm>
            <a:off x="6082908" y="4382480"/>
            <a:ext cx="433308" cy="9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4" idx="2"/>
            <a:endCxn id="63" idx="0"/>
          </p:cNvCxnSpPr>
          <p:nvPr/>
        </p:nvCxnSpPr>
        <p:spPr>
          <a:xfrm rot="5400000">
            <a:off x="6337053" y="4553783"/>
            <a:ext cx="1097496" cy="172825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3" idx="2"/>
            <a:endCxn id="34" idx="3"/>
          </p:cNvCxnSpPr>
          <p:nvPr/>
        </p:nvCxnSpPr>
        <p:spPr>
          <a:xfrm flipH="1">
            <a:off x="3775469" y="5966656"/>
            <a:ext cx="739990" cy="9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7236296" y="3595595"/>
            <a:ext cx="8022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Server</a:t>
            </a:r>
          </a:p>
        </p:txBody>
      </p:sp>
    </p:spTree>
    <p:extLst>
      <p:ext uri="{BB962C8B-B14F-4D97-AF65-F5344CB8AC3E}">
        <p14:creationId xmlns:p14="http://schemas.microsoft.com/office/powerpoint/2010/main" val="372956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2" grpId="0" animBg="1"/>
      <p:bldP spid="63" grpId="0" animBg="1"/>
      <p:bldP spid="64" grpId="0" animBg="1"/>
      <p:bldP spid="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used to exchange data behind the scenes.</a:t>
            </a:r>
          </a:p>
          <a:p>
            <a:r>
              <a:rPr lang="en-GB" dirty="0"/>
              <a:t>To create: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// Modern browsers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// IE6, IE5 (if you must)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3279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To send a Http Request to the server, you use the Open() and Send() methods.</a:t>
            </a:r>
          </a:p>
          <a:p>
            <a:r>
              <a:rPr lang="en-GB" b="1" dirty="0"/>
              <a:t>Open</a:t>
            </a:r>
            <a:r>
              <a:rPr lang="en-GB" dirty="0"/>
              <a:t>(method, </a:t>
            </a:r>
            <a:r>
              <a:rPr lang="en-GB" dirty="0" err="1"/>
              <a:t>url</a:t>
            </a:r>
            <a:r>
              <a:rPr lang="en-GB" dirty="0"/>
              <a:t>, </a:t>
            </a:r>
            <a:r>
              <a:rPr lang="en-GB" dirty="0" err="1"/>
              <a:t>async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method</a:t>
            </a:r>
            <a:r>
              <a:rPr lang="en-GB" dirty="0"/>
              <a:t>: the type of request i.e. GET or POST</a:t>
            </a:r>
          </a:p>
          <a:p>
            <a:pPr lvl="1"/>
            <a:r>
              <a:rPr lang="en-GB" b="1" dirty="0"/>
              <a:t>url</a:t>
            </a:r>
            <a:r>
              <a:rPr lang="en-GB" dirty="0"/>
              <a:t>: the server (file) location</a:t>
            </a:r>
          </a:p>
          <a:p>
            <a:pPr lvl="1"/>
            <a:r>
              <a:rPr lang="en-GB" b="1" dirty="0" err="1"/>
              <a:t>async</a:t>
            </a:r>
            <a:r>
              <a:rPr lang="en-GB" dirty="0"/>
              <a:t>: true (asynchronous request), false (synchronous)</a:t>
            </a:r>
          </a:p>
          <a:p>
            <a:r>
              <a:rPr lang="en-GB" b="1" dirty="0"/>
              <a:t>Send</a:t>
            </a:r>
            <a:r>
              <a:rPr lang="en-GB" dirty="0"/>
              <a:t>(), two variants:</a:t>
            </a:r>
          </a:p>
          <a:p>
            <a:pPr lvl="1"/>
            <a:r>
              <a:rPr lang="en-GB" b="1" dirty="0"/>
              <a:t>send()</a:t>
            </a:r>
            <a:r>
              <a:rPr lang="en-GB" dirty="0"/>
              <a:t>: typically used for GET requests</a:t>
            </a:r>
          </a:p>
          <a:p>
            <a:pPr lvl="1"/>
            <a:r>
              <a:rPr lang="en-GB" b="1" dirty="0"/>
              <a:t>send(</a:t>
            </a:r>
            <a:r>
              <a:rPr lang="en-GB" b="1" dirty="0" err="1"/>
              <a:t>data_string</a:t>
            </a:r>
            <a:r>
              <a:rPr lang="en-GB" b="1" dirty="0"/>
              <a:t>)</a:t>
            </a:r>
            <a:r>
              <a:rPr lang="en-GB" dirty="0"/>
              <a:t>: used for POST requests. The </a:t>
            </a:r>
            <a:r>
              <a:rPr lang="en-GB" dirty="0" err="1"/>
              <a:t>data_string</a:t>
            </a:r>
            <a:r>
              <a:rPr lang="en-GB" dirty="0"/>
              <a:t> represents the data being sent for processing.</a:t>
            </a:r>
          </a:p>
        </p:txBody>
      </p:sp>
    </p:spTree>
    <p:extLst>
      <p:ext uri="{BB962C8B-B14F-4D97-AF65-F5344CB8AC3E}">
        <p14:creationId xmlns:p14="http://schemas.microsoft.com/office/powerpoint/2010/main" val="323924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 Server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you send a </a:t>
            </a:r>
            <a:r>
              <a:rPr lang="en-GB" dirty="0" err="1"/>
              <a:t>XMLHttpRequest</a:t>
            </a:r>
            <a:r>
              <a:rPr lang="en-GB" dirty="0"/>
              <a:t> to the server, you can access the response </a:t>
            </a:r>
            <a:r>
              <a:rPr lang="en-GB" b="1" dirty="0"/>
              <a:t>via a </a:t>
            </a:r>
            <a:r>
              <a:rPr lang="en-GB" b="1" dirty="0" err="1"/>
              <a:t>callback</a:t>
            </a:r>
            <a:r>
              <a:rPr lang="en-GB" b="1" dirty="0"/>
              <a:t> </a:t>
            </a:r>
            <a:r>
              <a:rPr lang="en-GB" dirty="0"/>
              <a:t>once the server responds.</a:t>
            </a:r>
          </a:p>
          <a:p>
            <a:r>
              <a:rPr lang="en-GB" dirty="0"/>
              <a:t>To get the response, you read the following properties of the </a:t>
            </a:r>
            <a:r>
              <a:rPr lang="en-GB" dirty="0" err="1"/>
              <a:t>XMLHttpRequest</a:t>
            </a:r>
            <a:r>
              <a:rPr lang="en-GB" dirty="0"/>
              <a:t> object, as applicable:</a:t>
            </a:r>
          </a:p>
          <a:p>
            <a:pPr lvl="1"/>
            <a:r>
              <a:rPr lang="en-GB" b="1" dirty="0" err="1"/>
              <a:t>responseText</a:t>
            </a:r>
            <a:r>
              <a:rPr lang="en-GB" dirty="0"/>
              <a:t>: gets the response data as a string (use when response from server is not XML e.g. string, JSON, etc.).</a:t>
            </a:r>
          </a:p>
          <a:p>
            <a:pPr lvl="1"/>
            <a:r>
              <a:rPr lang="en-GB" b="1" dirty="0" err="1"/>
              <a:t>responseXML</a:t>
            </a:r>
            <a:r>
              <a:rPr lang="en-GB" dirty="0"/>
              <a:t>: gets the response data as XML data (use when response from server is in XML).</a:t>
            </a:r>
          </a:p>
          <a:p>
            <a:r>
              <a:rPr lang="en-GB" dirty="0"/>
              <a:t>Parse the response as required.</a:t>
            </a:r>
          </a:p>
        </p:txBody>
      </p:sp>
    </p:spTree>
    <p:extLst>
      <p:ext uri="{BB962C8B-B14F-4D97-AF65-F5344CB8AC3E}">
        <p14:creationId xmlns:p14="http://schemas.microsoft.com/office/powerpoint/2010/main" val="314365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 has three important properties for sending requests and processing responses:</a:t>
            </a:r>
          </a:p>
          <a:p>
            <a:r>
              <a:rPr lang="en-GB" dirty="0"/>
              <a:t>They are:</a:t>
            </a:r>
          </a:p>
          <a:p>
            <a:pPr lvl="1"/>
            <a:r>
              <a:rPr lang="en-GB" dirty="0" err="1"/>
              <a:t>readyState</a:t>
            </a:r>
            <a:endParaRPr lang="en-GB" dirty="0"/>
          </a:p>
          <a:p>
            <a:pPr lvl="1"/>
            <a:r>
              <a:rPr lang="en-GB" dirty="0" err="1"/>
              <a:t>onreadystatechange</a:t>
            </a:r>
            <a:endParaRPr lang="en-GB" dirty="0"/>
          </a:p>
          <a:p>
            <a:pPr lvl="1"/>
            <a:r>
              <a:rPr lang="en-GB" dirty="0"/>
              <a:t>status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634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status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Indicates the status of the request, e.g.:</a:t>
            </a:r>
          </a:p>
          <a:p>
            <a:pPr lvl="1"/>
            <a:r>
              <a:rPr lang="en-GB" dirty="0"/>
              <a:t>200: "OK", a successful request.</a:t>
            </a:r>
          </a:p>
          <a:p>
            <a:pPr lvl="1"/>
            <a:r>
              <a:rPr lang="en-GB" dirty="0"/>
              <a:t>404: Page not found</a:t>
            </a:r>
          </a:p>
          <a:p>
            <a:pPr lvl="1"/>
            <a:r>
              <a:rPr lang="en-GB" dirty="0"/>
              <a:t>403: Forbidden</a:t>
            </a:r>
          </a:p>
          <a:p>
            <a:pPr lvl="1"/>
            <a:r>
              <a:rPr lang="en-GB" dirty="0"/>
              <a:t>See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r>
              <a:rPr lang="en-GB" dirty="0"/>
              <a:t>There is also a </a:t>
            </a:r>
            <a:r>
              <a:rPr lang="en-GB" dirty="0" err="1"/>
              <a:t>statusText</a:t>
            </a:r>
            <a:r>
              <a:rPr lang="en-GB" dirty="0"/>
              <a:t> property, which returns either:</a:t>
            </a:r>
          </a:p>
          <a:p>
            <a:pPr lvl="1"/>
            <a:r>
              <a:rPr lang="en-GB" dirty="0"/>
              <a:t>OK</a:t>
            </a:r>
          </a:p>
          <a:p>
            <a:pPr lvl="1"/>
            <a:r>
              <a:rPr lang="en-GB" dirty="0"/>
              <a:t>Not Found</a:t>
            </a:r>
          </a:p>
        </p:txBody>
      </p:sp>
    </p:spTree>
    <p:extLst>
      <p:ext uri="{BB962C8B-B14F-4D97-AF65-F5344CB8AC3E}">
        <p14:creationId xmlns:p14="http://schemas.microsoft.com/office/powerpoint/2010/main" val="65289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readyState</a:t>
            </a:r>
            <a:r>
              <a:rPr lang="en-GB" dirty="0"/>
              <a:t>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97152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 err="1"/>
              <a:t>readyState</a:t>
            </a:r>
            <a:r>
              <a:rPr lang="en-GB" b="1" dirty="0"/>
              <a:t> property</a:t>
            </a:r>
            <a:r>
              <a:rPr lang="en-GB" dirty="0"/>
              <a:t> holds the status of the </a:t>
            </a:r>
            <a:r>
              <a:rPr lang="en-GB" dirty="0" err="1"/>
              <a:t>XMLHttpRequest</a:t>
            </a:r>
            <a:r>
              <a:rPr lang="en-GB" dirty="0"/>
              <a:t>  object.</a:t>
            </a:r>
          </a:p>
          <a:p>
            <a:r>
              <a:rPr lang="en-GB" dirty="0"/>
              <a:t>The status changes through the following values:</a:t>
            </a:r>
          </a:p>
          <a:p>
            <a:pPr lvl="1"/>
            <a:r>
              <a:rPr lang="en-GB" dirty="0"/>
              <a:t>0: request not initialised</a:t>
            </a:r>
          </a:p>
          <a:p>
            <a:pPr lvl="1"/>
            <a:r>
              <a:rPr lang="en-GB" dirty="0"/>
              <a:t>1: server connection established</a:t>
            </a:r>
          </a:p>
          <a:p>
            <a:pPr lvl="1"/>
            <a:r>
              <a:rPr lang="en-GB" dirty="0"/>
              <a:t>2: request received</a:t>
            </a:r>
          </a:p>
          <a:p>
            <a:pPr lvl="1"/>
            <a:r>
              <a:rPr lang="en-GB" dirty="0"/>
              <a:t>3: processing request</a:t>
            </a:r>
          </a:p>
          <a:p>
            <a:pPr lvl="1"/>
            <a:r>
              <a:rPr lang="en-GB" dirty="0"/>
              <a:t>4: request finished and response is ready</a:t>
            </a:r>
          </a:p>
          <a:p>
            <a:r>
              <a:rPr lang="en-GB" b="1" dirty="0"/>
              <a:t>Note</a:t>
            </a:r>
            <a:r>
              <a:rPr lang="en-GB" dirty="0"/>
              <a:t>: When </a:t>
            </a:r>
            <a:r>
              <a:rPr lang="en-GB" dirty="0" err="1"/>
              <a:t>readyState</a:t>
            </a:r>
            <a:r>
              <a:rPr lang="en-GB" dirty="0"/>
              <a:t> is 4 and status is 200, the response is ready.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98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onreadystatechange</a:t>
            </a:r>
            <a:r>
              <a:rPr lang="en-GB" dirty="0"/>
              <a:t>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When a request is sent to the server, usually you want to do something with the received response.</a:t>
            </a:r>
          </a:p>
          <a:p>
            <a:r>
              <a:rPr lang="en-GB" dirty="0"/>
              <a:t>The </a:t>
            </a:r>
            <a:r>
              <a:rPr lang="en-GB" b="1" dirty="0" err="1"/>
              <a:t>onreadystatechange</a:t>
            </a:r>
            <a:r>
              <a:rPr lang="en-GB" dirty="0"/>
              <a:t> event is triggered each time the </a:t>
            </a:r>
            <a:r>
              <a:rPr lang="en-GB" dirty="0" err="1"/>
              <a:t>readyState</a:t>
            </a:r>
            <a:r>
              <a:rPr lang="en-GB" dirty="0"/>
              <a:t> property changes.</a:t>
            </a:r>
          </a:p>
          <a:p>
            <a:r>
              <a:rPr lang="en-GB" dirty="0"/>
              <a:t>It stores a </a:t>
            </a:r>
            <a:r>
              <a:rPr lang="en-GB" dirty="0" err="1"/>
              <a:t>callback</a:t>
            </a:r>
            <a:r>
              <a:rPr lang="en-GB" dirty="0"/>
              <a:t> function to be called each time the </a:t>
            </a:r>
            <a:r>
              <a:rPr lang="en-GB" dirty="0" err="1"/>
              <a:t>readyState</a:t>
            </a:r>
            <a:r>
              <a:rPr lang="en-GB" dirty="0"/>
              <a:t> property changes.</a:t>
            </a:r>
          </a:p>
          <a:p>
            <a:r>
              <a:rPr lang="en-GB" dirty="0"/>
              <a:t>More importantly, you use it to specify what you want to happen when the server response is ready to be processed (</a:t>
            </a:r>
            <a:r>
              <a:rPr lang="en-GB" dirty="0" err="1"/>
              <a:t>readyState</a:t>
            </a:r>
            <a:r>
              <a:rPr lang="en-GB" dirty="0"/>
              <a:t>=4, status=200).</a:t>
            </a:r>
          </a:p>
        </p:txBody>
      </p:sp>
    </p:spTree>
    <p:extLst>
      <p:ext uri="{BB962C8B-B14F-4D97-AF65-F5344CB8AC3E}">
        <p14:creationId xmlns:p14="http://schemas.microsoft.com/office/powerpoint/2010/main" val="161095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GET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20000"/>
          </a:bodyPr>
          <a:lstStyle/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console.log(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xmlHttp.responseText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"GET"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data.html?id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=1"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  <a:endParaRPr lang="en-GB" sz="1900" dirty="0"/>
          </a:p>
          <a:p>
            <a:r>
              <a:rPr lang="en-GB" dirty="0"/>
              <a:t>Recall if you are sending data in a GET request, it is sent as part of the URL.</a:t>
            </a:r>
          </a:p>
          <a:p>
            <a:r>
              <a:rPr lang="en-GB" b="1" dirty="0"/>
              <a:t>Note</a:t>
            </a:r>
            <a:r>
              <a:rPr lang="en-GB" dirty="0"/>
              <a:t>: if using GET and caching is a problem, include a unique identifier to the </a:t>
            </a:r>
            <a:r>
              <a:rPr lang="en-GB" dirty="0" err="1"/>
              <a:t>url</a:t>
            </a:r>
            <a:r>
              <a:rPr lang="en-GB" dirty="0"/>
              <a:t> being requested e.g.: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data.html?id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=1&amp;t="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&amp; 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Math.random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8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POST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POST data like </a:t>
            </a:r>
            <a:r>
              <a:rPr lang="en-GB" dirty="0" smtClean="0"/>
              <a:t>e.g. HTML form data, </a:t>
            </a:r>
            <a:r>
              <a:rPr lang="en-GB" dirty="0"/>
              <a:t>you need to:</a:t>
            </a:r>
          </a:p>
          <a:p>
            <a:r>
              <a:rPr lang="en-GB" dirty="0"/>
              <a:t>Add a HTTP header with .</a:t>
            </a:r>
            <a:r>
              <a:rPr lang="en-GB" dirty="0" err="1"/>
              <a:t>setRequestHeader</a:t>
            </a:r>
            <a:r>
              <a:rPr lang="en-GB" dirty="0"/>
              <a:t>()</a:t>
            </a:r>
          </a:p>
          <a:p>
            <a:r>
              <a:rPr lang="en-GB" dirty="0"/>
              <a:t>Specify the data to send as part of the send() </a:t>
            </a:r>
          </a:p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console.log(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xmlHttp.responseText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"POST"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process.php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xmlHttp.setRequestHeader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"Content-type"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"application/x-www-form-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-encoded"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"email=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jb@somewhere.com&amp;postcode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=sa16ed"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9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306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I Use GET or POST?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GET is simpler and faster </a:t>
            </a:r>
            <a:r>
              <a:rPr lang="en-GB" dirty="0" smtClean="0"/>
              <a:t>than </a:t>
            </a:r>
            <a:r>
              <a:rPr lang="en-GB" dirty="0"/>
              <a:t>POST requests</a:t>
            </a:r>
          </a:p>
          <a:p>
            <a:pPr lvl="1"/>
            <a:r>
              <a:rPr lang="en-GB" dirty="0"/>
              <a:t>It can be used in most cases.</a:t>
            </a:r>
          </a:p>
          <a:p>
            <a:r>
              <a:rPr lang="en-GB" dirty="0"/>
              <a:t>But, use POST requests when:</a:t>
            </a:r>
          </a:p>
          <a:p>
            <a:pPr lvl="1"/>
            <a:r>
              <a:rPr lang="en-GB" dirty="0"/>
              <a:t>You don’t want a cached response (e.g. updating a file or database or you want an updated response)</a:t>
            </a:r>
          </a:p>
          <a:p>
            <a:pPr lvl="1"/>
            <a:r>
              <a:rPr lang="en-GB" dirty="0"/>
              <a:t>Sending a large amount of data (POST has no size limitations, while GET does)</a:t>
            </a:r>
          </a:p>
          <a:p>
            <a:pPr lvl="1"/>
            <a:r>
              <a:rPr lang="en-GB" dirty="0"/>
              <a:t>Sending user input, which may contain unknown </a:t>
            </a:r>
            <a:r>
              <a:rPr lang="en-GB" dirty="0" smtClean="0"/>
              <a:t>characters or sensitive data. </a:t>
            </a:r>
            <a:r>
              <a:rPr lang="en-GB" dirty="0"/>
              <a:t>(POST is more robust and secure).</a:t>
            </a:r>
          </a:p>
        </p:txBody>
      </p:sp>
    </p:spTree>
    <p:extLst>
      <p:ext uri="{BB962C8B-B14F-4D97-AF65-F5344CB8AC3E}">
        <p14:creationId xmlns:p14="http://schemas.microsoft.com/office/powerpoint/2010/main" val="417174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jQuery’s AJAX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jQuery provides all kinds of </a:t>
            </a:r>
            <a:r>
              <a:rPr lang="en-GB" dirty="0">
                <a:hlinkClick r:id="rId3"/>
              </a:rPr>
              <a:t>AJAX functionality</a:t>
            </a:r>
            <a:r>
              <a:rPr lang="en-GB" dirty="0"/>
              <a:t>.</a:t>
            </a:r>
          </a:p>
          <a:p>
            <a:r>
              <a:rPr lang="en-GB" dirty="0"/>
              <a:t>The .ajax() method is the full version used to perform an asynchronous HTTP (AJAX) request.</a:t>
            </a:r>
          </a:p>
          <a:p>
            <a:r>
              <a:rPr lang="en-GB" dirty="0"/>
              <a:t>The syntax is:</a:t>
            </a:r>
          </a:p>
          <a:p>
            <a:pPr lvl="1"/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[settings]);</a:t>
            </a:r>
            <a:endParaRPr lang="en-GB" sz="2800" dirty="0"/>
          </a:p>
          <a:p>
            <a:pPr lvl="1"/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([settings]);</a:t>
            </a:r>
            <a:endParaRPr lang="en-GB" sz="2400" dirty="0"/>
          </a:p>
          <a:p>
            <a:r>
              <a:rPr lang="en-GB" dirty="0"/>
              <a:t>The settings are a set of key/value pairs that are used to configure the AJAX request.</a:t>
            </a:r>
          </a:p>
          <a:p>
            <a:pPr lvl="1"/>
            <a:r>
              <a:rPr lang="en-GB" dirty="0"/>
              <a:t>All settings are optional.</a:t>
            </a:r>
          </a:p>
          <a:p>
            <a:pPr lvl="1"/>
            <a:r>
              <a:rPr lang="en-GB" dirty="0"/>
              <a:t>If no </a:t>
            </a:r>
            <a:r>
              <a:rPr lang="en-GB" dirty="0" err="1"/>
              <a:t>url</a:t>
            </a:r>
            <a:r>
              <a:rPr lang="en-GB" dirty="0"/>
              <a:t> (where to send request to) is set, it defaults to the current page.</a:t>
            </a:r>
          </a:p>
          <a:p>
            <a:r>
              <a:rPr lang="en-GB" dirty="0"/>
              <a:t>The ajax() method returns a </a:t>
            </a:r>
            <a:r>
              <a:rPr lang="en-GB" b="1" dirty="0" err="1"/>
              <a:t>jqXHR</a:t>
            </a:r>
            <a:r>
              <a:rPr lang="en-GB" dirty="0"/>
              <a:t> object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jqXHR</a:t>
            </a:r>
            <a:r>
              <a:rPr lang="en-GB" dirty="0" smtClean="0"/>
              <a:t> returned implements the </a:t>
            </a:r>
            <a:r>
              <a:rPr lang="en-GB" dirty="0" smtClean="0">
                <a:hlinkClick r:id="rId4"/>
              </a:rPr>
              <a:t>Promise interface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56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jQuery AJAX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/>
          </a:bodyPr>
          <a:lstStyle/>
          <a:p>
            <a:r>
              <a:rPr lang="en-GB" b="1" dirty="0"/>
              <a:t>data</a:t>
            </a:r>
            <a:r>
              <a:rPr lang="en-GB" dirty="0"/>
              <a:t>: the data to be sent to the server.</a:t>
            </a:r>
          </a:p>
          <a:p>
            <a:r>
              <a:rPr lang="en-GB" b="1" dirty="0" err="1"/>
              <a:t>contentType</a:t>
            </a:r>
            <a:r>
              <a:rPr lang="en-GB" dirty="0"/>
              <a:t>: used when sending data to the server. "application/x-www-form-</a:t>
            </a:r>
            <a:r>
              <a:rPr lang="en-GB" dirty="0" err="1"/>
              <a:t>urlencoded</a:t>
            </a:r>
            <a:r>
              <a:rPr lang="en-GB" dirty="0"/>
              <a:t>; charset=UTF-8“ is okay for most cases.</a:t>
            </a:r>
          </a:p>
          <a:p>
            <a:r>
              <a:rPr lang="en-GB" b="1" dirty="0" err="1"/>
              <a:t>beforeSend</a:t>
            </a:r>
            <a:r>
              <a:rPr lang="en-GB" dirty="0"/>
              <a:t>: pre-request </a:t>
            </a:r>
            <a:r>
              <a:rPr lang="en-GB" dirty="0" err="1"/>
              <a:t>callback</a:t>
            </a:r>
            <a:r>
              <a:rPr lang="en-GB" dirty="0"/>
              <a:t> function that can be used to modify the </a:t>
            </a:r>
            <a:r>
              <a:rPr lang="en-GB" dirty="0" err="1"/>
              <a:t>jqXHR</a:t>
            </a:r>
            <a:r>
              <a:rPr lang="en-GB" dirty="0"/>
              <a:t> object.</a:t>
            </a:r>
          </a:p>
          <a:p>
            <a:r>
              <a:rPr lang="en-GB" b="1" dirty="0" err="1"/>
              <a:t>jqXHR.fail</a:t>
            </a:r>
            <a:r>
              <a:rPr lang="en-GB" dirty="0"/>
              <a:t>: function to call if the request fails.</a:t>
            </a:r>
          </a:p>
          <a:p>
            <a:r>
              <a:rPr lang="en-GB" b="1" dirty="0" err="1"/>
              <a:t>jqXHR.done</a:t>
            </a:r>
            <a:r>
              <a:rPr lang="en-GB" dirty="0"/>
              <a:t>: function to call if request succeeds.</a:t>
            </a:r>
          </a:p>
          <a:p>
            <a:r>
              <a:rPr lang="en-GB" b="1" dirty="0" err="1"/>
              <a:t>jqXHR.always</a:t>
            </a:r>
            <a:r>
              <a:rPr lang="en-GB" dirty="0"/>
              <a:t>: function to be called when the request finishes (but after success and error).</a:t>
            </a:r>
          </a:p>
        </p:txBody>
      </p:sp>
    </p:spTree>
    <p:extLst>
      <p:ext uri="{BB962C8B-B14F-4D97-AF65-F5344CB8AC3E}">
        <p14:creationId xmlns:p14="http://schemas.microsoft.com/office/powerpoint/2010/main" val="225512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jqXHR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Functions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callback</a:t>
            </a:r>
            <a:r>
              <a:rPr lang="en-GB" dirty="0"/>
              <a:t> functions (fail, done and always) accept the following function arguments:</a:t>
            </a:r>
          </a:p>
          <a:p>
            <a:r>
              <a:rPr lang="en-GB" b="1" dirty="0"/>
              <a:t>data</a:t>
            </a:r>
            <a:r>
              <a:rPr lang="en-GB" dirty="0"/>
              <a:t>: the data returned by the server request</a:t>
            </a:r>
          </a:p>
          <a:p>
            <a:r>
              <a:rPr lang="en-GB" b="1" dirty="0" err="1"/>
              <a:t>textStatus</a:t>
            </a:r>
            <a:r>
              <a:rPr lang="en-GB" dirty="0"/>
              <a:t>: the status of the request i.e. success, not modified, </a:t>
            </a:r>
            <a:r>
              <a:rPr lang="en-GB" dirty="0" err="1"/>
              <a:t>nocontent</a:t>
            </a:r>
            <a:r>
              <a:rPr lang="en-GB" dirty="0"/>
              <a:t>, error, timeout, etc.</a:t>
            </a:r>
          </a:p>
          <a:p>
            <a:r>
              <a:rPr lang="en-GB" b="1" dirty="0" err="1"/>
              <a:t>jqXHR</a:t>
            </a:r>
            <a:r>
              <a:rPr lang="en-GB" dirty="0"/>
              <a:t>: the </a:t>
            </a:r>
            <a:r>
              <a:rPr lang="en-GB" dirty="0" err="1"/>
              <a:t>jqXHR</a:t>
            </a:r>
            <a:r>
              <a:rPr lang="en-GB" dirty="0"/>
              <a:t> object returned by the </a:t>
            </a:r>
            <a:r>
              <a:rPr lang="en-GB" dirty="0" err="1"/>
              <a:t>ajax</a:t>
            </a:r>
            <a:r>
              <a:rPr lang="en-GB" dirty="0"/>
              <a:t> request.</a:t>
            </a:r>
          </a:p>
          <a:p>
            <a:pPr lvl="1"/>
            <a:r>
              <a:rPr lang="en-GB" dirty="0"/>
              <a:t>It contains all the properties of </a:t>
            </a:r>
            <a:r>
              <a:rPr lang="en-GB" dirty="0" err="1"/>
              <a:t>XMLHttpRequest</a:t>
            </a:r>
            <a:r>
              <a:rPr lang="en-GB" dirty="0"/>
              <a:t> and more.</a:t>
            </a:r>
          </a:p>
          <a:p>
            <a:r>
              <a:rPr lang="en-GB" b="1" dirty="0" err="1"/>
              <a:t>errorThrown</a:t>
            </a:r>
            <a:r>
              <a:rPr lang="en-GB" dirty="0"/>
              <a:t>: if a HTTP error occurs, a textual description of the error e.g. “Not Found”.</a:t>
            </a:r>
          </a:p>
        </p:txBody>
      </p:sp>
    </p:spTree>
    <p:extLst>
      <p:ext uri="{BB962C8B-B14F-4D97-AF65-F5344CB8AC3E}">
        <p14:creationId xmlns:p14="http://schemas.microsoft.com/office/powerpoint/2010/main" val="320616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jQuery AJAX </a:t>
            </a:r>
            <a:r>
              <a:rPr lang="en-GB" dirty="0" err="1"/>
              <a:t>Callback</a:t>
            </a:r>
            <a:r>
              <a:rPr lang="en-GB"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method definitions for the </a:t>
            </a:r>
            <a:r>
              <a:rPr lang="en-GB" dirty="0" err="1"/>
              <a:t>callback</a:t>
            </a:r>
            <a:r>
              <a:rPr lang="en-GB" dirty="0"/>
              <a:t> methods:</a:t>
            </a:r>
          </a:p>
          <a:p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jqXHR.done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  <a:endParaRPr lang="en-GB" sz="2400" dirty="0"/>
          </a:p>
          <a:p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jqXHR.fail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  <a:endParaRPr lang="en-GB" sz="2400" dirty="0"/>
          </a:p>
          <a:p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jqXHR.always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data|jqXHR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jqXHR|errorThrown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</a:p>
          <a:p>
            <a:pPr lvl="1"/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 argument is either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or data</a:t>
            </a:r>
          </a:p>
          <a:p>
            <a:pPr lvl="1"/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Third argument is either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or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endParaRPr lang="en-GB" sz="2100" dirty="0"/>
          </a:p>
          <a:p>
            <a:r>
              <a:rPr lang="en-GB" dirty="0"/>
              <a:t>There is a fourth </a:t>
            </a:r>
            <a:r>
              <a:rPr lang="en-GB" dirty="0" err="1"/>
              <a:t>callback</a:t>
            </a:r>
            <a:r>
              <a:rPr lang="en-GB" dirty="0"/>
              <a:t> function </a:t>
            </a:r>
            <a:r>
              <a:rPr lang="en-GB" dirty="0" err="1"/>
              <a:t>jqXHR.then</a:t>
            </a:r>
            <a:r>
              <a:rPr lang="en-GB" dirty="0"/>
              <a:t>() – a merger of done and fail.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65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$.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"data.html"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.done(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alert(data);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.fail(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"error"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.always(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"complete"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/>
              <a:t>The done, fail and always properties are chained on to </a:t>
            </a:r>
            <a:r>
              <a:rPr lang="en-GB" dirty="0" err="1"/>
              <a:t>the.ajax</a:t>
            </a:r>
            <a:r>
              <a:rPr lang="en-GB" dirty="0"/>
              <a:t>()method using the dot operator:</a:t>
            </a:r>
          </a:p>
          <a:p>
            <a:pPr marL="365760" lvl="1" indent="0">
              <a:buNone/>
            </a:pPr>
            <a:r>
              <a:rPr lang="en-GB" dirty="0"/>
              <a:t>.</a:t>
            </a:r>
            <a:r>
              <a:rPr lang="en-GB" dirty="0" err="1"/>
              <a:t>ajax</a:t>
            </a:r>
            <a:r>
              <a:rPr lang="en-GB" dirty="0"/>
              <a:t>().done(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).fail</a:t>
            </a:r>
            <a:r>
              <a:rPr lang="en-GB" sz="2200" dirty="0"/>
              <a:t>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).always</a:t>
            </a:r>
            <a:r>
              <a:rPr lang="en-GB" sz="1900" dirty="0"/>
              <a:t>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152188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 Example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0000" lnSpcReduction="20000"/>
          </a:bodyPr>
          <a:lstStyle/>
          <a:p>
            <a:pPr marL="320040" lvl="1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jqxhr2 = $.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"data2.html"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beforeSend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.done(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alert(data);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.fail(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.always(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"complete"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</a:p>
          <a:p>
            <a:pPr>
              <a:spcBef>
                <a:spcPts val="1200"/>
              </a:spcBef>
            </a:pPr>
            <a:r>
              <a:rPr lang="en-GB" sz="3900" dirty="0"/>
              <a:t>This example uses key/value pairs to set properties (</a:t>
            </a:r>
            <a:r>
              <a:rPr lang="en-GB" sz="3900" dirty="0" err="1"/>
              <a:t>url</a:t>
            </a:r>
            <a:r>
              <a:rPr lang="en-GB" sz="3900" dirty="0"/>
              <a:t> and </a:t>
            </a:r>
            <a:r>
              <a:rPr lang="en-GB" sz="3900" dirty="0" err="1"/>
              <a:t>beforeSend</a:t>
            </a:r>
            <a:r>
              <a:rPr lang="en-GB" sz="3900" dirty="0"/>
              <a:t>) of the ajax() method.</a:t>
            </a:r>
          </a:p>
          <a:p>
            <a:pPr>
              <a:spcBef>
                <a:spcPts val="1200"/>
              </a:spcBef>
            </a:pPr>
            <a:r>
              <a:rPr lang="en-GB" sz="3900" dirty="0"/>
              <a:t>The key/value pairs are specified as a JSON object.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79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Simpler jQuery AJAX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/>
          </a:bodyPr>
          <a:lstStyle/>
          <a:p>
            <a:r>
              <a:rPr lang="en-GB" dirty="0"/>
              <a:t>The $.ajax() method is the full implementation of jQuery’s AJAX.</a:t>
            </a:r>
          </a:p>
          <a:p>
            <a:r>
              <a:rPr lang="en-GB" dirty="0"/>
              <a:t>There are, however, simpler implementation methods that you can use e.g.</a:t>
            </a:r>
          </a:p>
          <a:p>
            <a:pPr lvl="1"/>
            <a:r>
              <a:rPr lang="en-GB" b="1" dirty="0"/>
              <a:t>$.get()</a:t>
            </a:r>
            <a:r>
              <a:rPr lang="en-GB" dirty="0"/>
              <a:t> – load data from the server using a GET request.</a:t>
            </a:r>
          </a:p>
          <a:p>
            <a:pPr lvl="1"/>
            <a:r>
              <a:rPr lang="en-GB" b="1" dirty="0"/>
              <a:t>$.post()</a:t>
            </a:r>
            <a:r>
              <a:rPr lang="en-GB" dirty="0"/>
              <a:t> – load data from the server using a POST request.</a:t>
            </a:r>
          </a:p>
          <a:p>
            <a:pPr lvl="1"/>
            <a:r>
              <a:rPr lang="en-GB" b="1" dirty="0"/>
              <a:t>$.</a:t>
            </a:r>
            <a:r>
              <a:rPr lang="en-GB" b="1" dirty="0" err="1"/>
              <a:t>getJSON</a:t>
            </a:r>
            <a:r>
              <a:rPr lang="en-GB" b="1" dirty="0"/>
              <a:t>()</a:t>
            </a:r>
            <a:r>
              <a:rPr lang="en-GB" dirty="0"/>
              <a:t> – load JSON-encoded data from the server using a GET request.</a:t>
            </a:r>
          </a:p>
          <a:p>
            <a:pPr lvl="1"/>
            <a:r>
              <a:rPr lang="en-GB" b="1" dirty="0"/>
              <a:t>$.load()</a:t>
            </a:r>
            <a:r>
              <a:rPr lang="en-GB" dirty="0"/>
              <a:t> – retrieve data, typically HTML, from a server to load into (update) a HTML element matching a selector.</a:t>
            </a:r>
          </a:p>
        </p:txBody>
      </p:sp>
    </p:spTree>
    <p:extLst>
      <p:ext uri="{BB962C8B-B14F-4D97-AF65-F5344CB8AC3E}">
        <p14:creationId xmlns:p14="http://schemas.microsoft.com/office/powerpoint/2010/main" val="83327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.load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Syntax:</a:t>
            </a:r>
          </a:p>
          <a:p>
            <a:pPr marL="0" indent="0" algn="ctr">
              <a:buNone/>
            </a:pPr>
            <a:r>
              <a:rPr lang="en-GB" dirty="0"/>
              <a:t>.load(</a:t>
            </a:r>
            <a:r>
              <a:rPr lang="en-GB" dirty="0" err="1"/>
              <a:t>url</a:t>
            </a:r>
            <a:r>
              <a:rPr lang="en-GB" dirty="0"/>
              <a:t>, [data][,complete])</a:t>
            </a:r>
          </a:p>
          <a:p>
            <a:pPr lvl="1"/>
            <a:r>
              <a:rPr lang="en-GB" dirty="0"/>
              <a:t>url: to send AJAX request to</a:t>
            </a:r>
          </a:p>
          <a:p>
            <a:pPr lvl="1"/>
            <a:r>
              <a:rPr lang="en-GB" dirty="0"/>
              <a:t>data: any data to be sent as part of the request</a:t>
            </a:r>
          </a:p>
          <a:p>
            <a:pPr lvl="1"/>
            <a:r>
              <a:rPr lang="en-GB" dirty="0"/>
              <a:t>complete: </a:t>
            </a:r>
            <a:r>
              <a:rPr lang="en-GB" dirty="0" err="1"/>
              <a:t>callback</a:t>
            </a:r>
            <a:r>
              <a:rPr lang="en-GB" dirty="0"/>
              <a:t> function to execute when request completes.</a:t>
            </a:r>
          </a:p>
          <a:p>
            <a:r>
              <a:rPr lang="en-GB" dirty="0"/>
              <a:t>If successful, it returns the requested data.</a:t>
            </a:r>
          </a:p>
          <a:p>
            <a:r>
              <a:rPr lang="en-GB" dirty="0"/>
              <a:t>Useful for updating HTML content dynamically.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Loads content of desc.html into element with id div1</a:t>
            </a:r>
            <a:endParaRPr lang="en-GB" sz="1700" dirty="0"/>
          </a:p>
          <a:p>
            <a:pPr lvl="1"/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"#div1"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).load(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"desc.html"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Loads content of desc.html and element with id product1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"#div1"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).load(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"desc.html #product1"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13942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Loading Partial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If you recall, in HTML an id element is used to identify a single element on the page.</a:t>
            </a:r>
          </a:p>
          <a:p>
            <a:r>
              <a:rPr lang="en-GB" dirty="0"/>
              <a:t>If you point a link to an address with an id selector at the end e.g.:  page1.html</a:t>
            </a:r>
            <a:r>
              <a:rPr lang="en-GB" b="1" dirty="0">
                <a:highlight>
                  <a:srgbClr val="FFFF00"/>
                </a:highlight>
              </a:rPr>
              <a:t>#container</a:t>
            </a:r>
            <a:endParaRPr lang="en-GB" dirty="0">
              <a:highlight>
                <a:srgbClr val="FFFF00"/>
              </a:highlight>
            </a:endParaRPr>
          </a:p>
          <a:p>
            <a:pPr lvl="1"/>
            <a:r>
              <a:rPr lang="en-GB" dirty="0"/>
              <a:t>the page will load and focus on the element with id=container (noticeable when the page is long)</a:t>
            </a:r>
          </a:p>
          <a:p>
            <a:r>
              <a:rPr lang="en-GB" dirty="0"/>
              <a:t>In jQuery, you can use this syntax to load selected content from a page using the .load() method.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, you must add a space character before the # symbol</a:t>
            </a:r>
          </a:p>
          <a:p>
            <a:pPr marL="365760" lvl="1" indent="0" algn="ctr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"#content"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).load(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"page1.html</a:t>
            </a:r>
            <a:r>
              <a:rPr lang="en-GB" sz="24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#container"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dirty="0"/>
              <a:t>The partial content will be loaded into the element with id=content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14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Event Handlers for Dynamic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common to set up event handler functions when the page initially loads.</a:t>
            </a:r>
          </a:p>
          <a:p>
            <a:r>
              <a:rPr lang="en-GB" dirty="0"/>
              <a:t>So how do you add event handler functions for dynamic content </a:t>
            </a:r>
            <a:r>
              <a:rPr lang="en-GB" dirty="0" smtClean="0"/>
              <a:t>added later on as </a:t>
            </a:r>
            <a:r>
              <a:rPr lang="en-GB" dirty="0"/>
              <a:t>the user interacts with the page?</a:t>
            </a:r>
          </a:p>
          <a:p>
            <a:r>
              <a:rPr lang="en-GB" dirty="0"/>
              <a:t>Two solutions:</a:t>
            </a:r>
          </a:p>
          <a:p>
            <a:pPr lvl="1"/>
            <a:r>
              <a:rPr lang="en-GB" dirty="0"/>
              <a:t>Add the event handlers after the dynamic content has been added to the page.</a:t>
            </a:r>
          </a:p>
          <a:p>
            <a:pPr lvl="1"/>
            <a:r>
              <a:rPr lang="en-GB" dirty="0"/>
              <a:t>Use jQuery’s </a:t>
            </a:r>
            <a:r>
              <a:rPr lang="en-GB" dirty="0">
                <a:hlinkClick r:id="rId2"/>
              </a:rPr>
              <a:t>on()</a:t>
            </a:r>
            <a:r>
              <a:rPr lang="en-GB" dirty="0"/>
              <a:t> event handler function method.</a:t>
            </a:r>
          </a:p>
          <a:p>
            <a:pPr lvl="2"/>
            <a:r>
              <a:rPr lang="en-GB" dirty="0"/>
              <a:t>It allows you to specify “descendants” </a:t>
            </a:r>
            <a:r>
              <a:rPr lang="en-GB" dirty="0" smtClean="0"/>
              <a:t>of </a:t>
            </a:r>
            <a:r>
              <a:rPr lang="en-GB" dirty="0"/>
              <a:t>the </a:t>
            </a:r>
            <a:r>
              <a:rPr lang="en-GB" dirty="0" smtClean="0"/>
              <a:t>main selector </a:t>
            </a:r>
            <a:r>
              <a:rPr lang="en-GB" dirty="0"/>
              <a:t>which will trigger the event.</a:t>
            </a:r>
          </a:p>
          <a:p>
            <a:pPr lvl="2"/>
            <a:r>
              <a:rPr lang="en-GB" dirty="0"/>
              <a:t>These descendants can be existing or future descendants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87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jQuerys</a:t>
            </a:r>
            <a:r>
              <a:rPr lang="en-GB" dirty="0"/>
              <a:t> “on()” Event Handler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811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$(main-selector).on(events [,selector], handler</a:t>
            </a:r>
          </a:p>
          <a:p>
            <a:pPr lvl="1"/>
            <a:r>
              <a:rPr lang="en-GB" dirty="0"/>
              <a:t>Events: the event(s) you want to respond to.</a:t>
            </a:r>
          </a:p>
          <a:p>
            <a:pPr lvl="1"/>
            <a:r>
              <a:rPr lang="en-GB" dirty="0"/>
              <a:t>Selector: descendants selector of the main selector that will trigger the </a:t>
            </a:r>
            <a:r>
              <a:rPr lang="en-GB" dirty="0" smtClean="0"/>
              <a:t>event.</a:t>
            </a:r>
            <a:endParaRPr lang="en-GB" dirty="0"/>
          </a:p>
          <a:p>
            <a:r>
              <a:rPr lang="en-GB" dirty="0"/>
              <a:t>For example,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"#menu"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).on(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"click"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"li &gt; a"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(e) 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// do something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pPr lvl="1"/>
            <a:r>
              <a:rPr lang="en-GB" dirty="0" smtClean="0"/>
              <a:t>Any child </a:t>
            </a:r>
            <a:r>
              <a:rPr lang="en-GB" dirty="0"/>
              <a:t>&lt;a&gt; elements </a:t>
            </a:r>
            <a:r>
              <a:rPr lang="en-GB" dirty="0" smtClean="0"/>
              <a:t>of an </a:t>
            </a:r>
            <a:r>
              <a:rPr lang="en-GB" dirty="0"/>
              <a:t>&lt;li&gt; element contained in a higher-level parent element with id=menu will trigger the click event.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763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</a:t>
            </a:r>
            <a:r>
              <a:rPr lang="en-GB" dirty="0"/>
              <a:t>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For security reasons, modern browsers will </a:t>
            </a:r>
            <a:r>
              <a:rPr lang="en-GB" u="sng" dirty="0"/>
              <a:t>not</a:t>
            </a:r>
            <a:r>
              <a:rPr lang="en-GB" dirty="0"/>
              <a:t> by </a:t>
            </a:r>
            <a:r>
              <a:rPr lang="en-GB" dirty="0" smtClean="0"/>
              <a:t>default </a:t>
            </a:r>
            <a:r>
              <a:rPr lang="en-GB" b="1" dirty="0" smtClean="0"/>
              <a:t>allow </a:t>
            </a:r>
            <a:r>
              <a:rPr lang="en-GB" b="1" dirty="0" smtClean="0"/>
              <a:t>Scripts (JavaScript, AJAX, etc.) access </a:t>
            </a:r>
            <a:r>
              <a:rPr lang="en-GB" b="1" dirty="0"/>
              <a:t>across different </a:t>
            </a:r>
            <a:r>
              <a:rPr lang="en-GB" b="1" dirty="0" smtClean="0"/>
              <a:t>domains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Thus the web page sending the </a:t>
            </a:r>
            <a:r>
              <a:rPr lang="en-GB" dirty="0" smtClean="0"/>
              <a:t>request via script </a:t>
            </a:r>
            <a:r>
              <a:rPr lang="en-GB" dirty="0"/>
              <a:t>and the target destination </a:t>
            </a:r>
            <a:r>
              <a:rPr lang="en-GB" dirty="0" err="1"/>
              <a:t>url</a:t>
            </a:r>
            <a:r>
              <a:rPr lang="en-GB" dirty="0"/>
              <a:t> must be on the same domain.</a:t>
            </a:r>
          </a:p>
          <a:p>
            <a:r>
              <a:rPr lang="en-GB" dirty="0"/>
              <a:t>There are other security considerations for web applications: look up </a:t>
            </a:r>
            <a:r>
              <a:rPr lang="en-GB" dirty="0">
                <a:hlinkClick r:id="rId2"/>
              </a:rPr>
              <a:t>OWASP Top 10</a:t>
            </a:r>
            <a:r>
              <a:rPr lang="en-GB" dirty="0"/>
              <a:t>.</a:t>
            </a:r>
          </a:p>
          <a:p>
            <a:pPr lvl="1"/>
            <a:r>
              <a:rPr lang="en-GB" dirty="0" smtClean="0">
                <a:hlinkClick r:id="rId3"/>
              </a:rPr>
              <a:t>OWASP Top 10 - 2017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4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Cross-Origin Resource Sharing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security reasons, browsers restrict cross-origin HTTP requests initiated from within scripts.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37597"/>
            <a:ext cx="6151004" cy="427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416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</a:t>
            </a:r>
            <a:r>
              <a:rPr lang="en-GB" dirty="0"/>
              <a:t>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There are two solutions to address the same origin policy </a:t>
            </a:r>
            <a:r>
              <a:rPr lang="en-GB" dirty="0" err="1"/>
              <a:t>restricitions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JSONP</a:t>
            </a:r>
            <a:r>
              <a:rPr lang="en-GB" dirty="0"/>
              <a:t> (JSON with Padding) is a method commonly used to bypass the cross-domain restrictions in web </a:t>
            </a:r>
            <a:r>
              <a:rPr lang="en-GB" dirty="0" smtClean="0"/>
              <a:t>browsers.</a:t>
            </a:r>
            <a:endParaRPr lang="en-GB" dirty="0"/>
          </a:p>
          <a:p>
            <a:pPr lvl="2"/>
            <a:r>
              <a:rPr lang="en-GB" dirty="0"/>
              <a:t>With JSONP, you typically specify an agreed </a:t>
            </a:r>
            <a:r>
              <a:rPr lang="en-GB" dirty="0" err="1"/>
              <a:t>callback</a:t>
            </a:r>
            <a:r>
              <a:rPr lang="en-GB" dirty="0"/>
              <a:t> function to send the returned data to as a parameter.</a:t>
            </a:r>
          </a:p>
          <a:p>
            <a:pPr lvl="1"/>
            <a:r>
              <a:rPr lang="en-GB" b="1" dirty="0"/>
              <a:t>Cross-Origin Resource Sharing</a:t>
            </a:r>
            <a:r>
              <a:rPr lang="en-GB" dirty="0"/>
              <a:t> (CORS): a new recommendation by the W3C</a:t>
            </a:r>
          </a:p>
          <a:p>
            <a:pPr lvl="2"/>
            <a:r>
              <a:rPr lang="en-GB" dirty="0" smtClean="0"/>
              <a:t>Clients </a:t>
            </a:r>
            <a:r>
              <a:rPr lang="en-GB" dirty="0" smtClean="0">
                <a:hlinkClick r:id="rId3"/>
              </a:rPr>
              <a:t>grant </a:t>
            </a:r>
            <a:r>
              <a:rPr lang="en-GB" dirty="0">
                <a:hlinkClick r:id="rId3"/>
              </a:rPr>
              <a:t>access </a:t>
            </a:r>
            <a:r>
              <a:rPr lang="en-GB" dirty="0"/>
              <a:t>(usually </a:t>
            </a:r>
            <a:r>
              <a:rPr lang="en-GB" dirty="0" smtClean="0"/>
              <a:t>done on the </a:t>
            </a:r>
            <a:r>
              <a:rPr lang="en-GB" i="1" dirty="0" smtClean="0"/>
              <a:t>server-side</a:t>
            </a:r>
            <a:r>
              <a:rPr lang="en-GB" dirty="0" smtClean="0"/>
              <a:t>) to external domains by </a:t>
            </a:r>
            <a:r>
              <a:rPr lang="en-GB" dirty="0"/>
              <a:t>adding the HTTP Response </a:t>
            </a:r>
            <a:r>
              <a:rPr lang="en-GB" dirty="0" smtClean="0"/>
              <a:t>Header:</a:t>
            </a:r>
            <a:endParaRPr lang="en-GB" dirty="0"/>
          </a:p>
          <a:p>
            <a:pPr marL="1143000" lvl="3" indent="0">
              <a:buNone/>
            </a:pPr>
            <a:r>
              <a:rPr lang="en-GB" dirty="0" smtClean="0"/>
              <a:t>Access-Control-Allow-Origin</a:t>
            </a:r>
          </a:p>
          <a:p>
            <a:pPr lvl="2"/>
            <a:r>
              <a:rPr lang="en-GB" dirty="0" smtClean="0"/>
              <a:t>Its value can be set to “*” (all) or to a specific domain.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8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JSONP request:</a:t>
            </a:r>
          </a:p>
          <a:p>
            <a:pPr lvl="1"/>
            <a:r>
              <a:rPr lang="en-GB" dirty="0"/>
              <a:t>Target URL: </a:t>
            </a:r>
            <a:r>
              <a:rPr lang="en-GB" dirty="0" err="1"/>
              <a:t>somewhere_else.php?</a:t>
            </a:r>
            <a:r>
              <a:rPr lang="en-GB" b="1" dirty="0" err="1"/>
              <a:t>callback</a:t>
            </a:r>
            <a:r>
              <a:rPr lang="en-GB" b="1" dirty="0"/>
              <a:t>=</a:t>
            </a:r>
            <a:r>
              <a:rPr lang="en-GB" b="1" dirty="0" err="1"/>
              <a:t>parseResponse</a:t>
            </a:r>
            <a:endParaRPr lang="en-GB" b="1" dirty="0"/>
          </a:p>
          <a:p>
            <a:pPr lvl="2"/>
            <a:r>
              <a:rPr lang="en-GB" b="1" dirty="0" err="1"/>
              <a:t>callback</a:t>
            </a:r>
            <a:r>
              <a:rPr lang="en-GB" dirty="0"/>
              <a:t> is the agreed parameter for sending a JSONP request.</a:t>
            </a:r>
          </a:p>
          <a:p>
            <a:pPr lvl="2"/>
            <a:r>
              <a:rPr lang="en-GB" b="1" dirty="0" err="1"/>
              <a:t>parseResponse</a:t>
            </a:r>
            <a:r>
              <a:rPr lang="en-GB" dirty="0"/>
              <a:t> is the </a:t>
            </a:r>
            <a:r>
              <a:rPr lang="en-GB" dirty="0" err="1"/>
              <a:t>callback</a:t>
            </a:r>
            <a:r>
              <a:rPr lang="en-GB" dirty="0"/>
              <a:t> function to receive the returned data.</a:t>
            </a:r>
          </a:p>
          <a:p>
            <a:r>
              <a:rPr lang="en-GB" dirty="0"/>
              <a:t>JSONP response:</a:t>
            </a:r>
          </a:p>
          <a:p>
            <a:pPr marL="365760" lvl="1" indent="0">
              <a:buNone/>
            </a:pPr>
            <a:r>
              <a:rPr lang="en-GB" b="1" dirty="0" err="1"/>
              <a:t>parseResponse</a:t>
            </a:r>
            <a:r>
              <a:rPr lang="en-GB" dirty="0"/>
              <a:t>({“Name”: “Joe”, “Id”: 1234, … });</a:t>
            </a:r>
          </a:p>
          <a:p>
            <a:pPr lvl="1"/>
            <a:r>
              <a:rPr lang="en-GB" dirty="0"/>
              <a:t>Will execute the </a:t>
            </a:r>
            <a:r>
              <a:rPr lang="en-GB" dirty="0" err="1"/>
              <a:t>parseResponse</a:t>
            </a:r>
            <a:r>
              <a:rPr lang="en-GB" dirty="0"/>
              <a:t>() function passing in the returned JSON data as a parameter.</a:t>
            </a:r>
          </a:p>
        </p:txBody>
      </p:sp>
    </p:spTree>
    <p:extLst>
      <p:ext uri="{BB962C8B-B14F-4D97-AF65-F5344CB8AC3E}">
        <p14:creationId xmlns:p14="http://schemas.microsoft.com/office/powerpoint/2010/main" val="210321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$.ajax({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"somewhereelse.com/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getdata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dataType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jsonp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jsonpCallback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":"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parseData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parseData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json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 with </a:t>
            </a:r>
            <a:r>
              <a:rPr lang="en-GB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json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data 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47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700" dirty="0">
                <a:solidFill>
                  <a:prstClr val="black"/>
                </a:solidFill>
              </a:rPr>
              <a:t>You can also use the </a:t>
            </a:r>
            <a:r>
              <a:rPr lang="en-GB" sz="2700" b="1" i="1" dirty="0">
                <a:solidFill>
                  <a:prstClr val="black"/>
                </a:solidFill>
              </a:rPr>
              <a:t>simpler</a:t>
            </a:r>
            <a:r>
              <a:rPr lang="en-GB" sz="2700" dirty="0">
                <a:solidFill>
                  <a:prstClr val="black"/>
                </a:solidFill>
              </a:rPr>
              <a:t> $.</a:t>
            </a:r>
            <a:r>
              <a:rPr lang="en-GB" sz="2700" dirty="0" err="1">
                <a:solidFill>
                  <a:prstClr val="black"/>
                </a:solidFill>
              </a:rPr>
              <a:t>getJSON</a:t>
            </a:r>
            <a:r>
              <a:rPr lang="en-GB" sz="2700" dirty="0">
                <a:solidFill>
                  <a:prstClr val="black"/>
                </a:solidFill>
              </a:rPr>
              <a:t>() method but you will need to use the ?</a:t>
            </a:r>
            <a:r>
              <a:rPr lang="en-GB" sz="2700" dirty="0" err="1">
                <a:solidFill>
                  <a:prstClr val="black"/>
                </a:solidFill>
              </a:rPr>
              <a:t>callback</a:t>
            </a:r>
            <a:r>
              <a:rPr lang="en-GB" sz="2700" dirty="0">
                <a:solidFill>
                  <a:prstClr val="black"/>
                </a:solidFill>
              </a:rPr>
              <a:t>= parameter in the target URL.</a:t>
            </a:r>
          </a:p>
          <a:p>
            <a:pPr lvl="0">
              <a:buClr>
                <a:srgbClr val="DA1F28"/>
              </a:buClr>
            </a:pPr>
            <a:endParaRPr lang="en-GB" sz="27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$.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getJSON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	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"https://somewhereelse.com</a:t>
            </a:r>
            <a:r>
              <a:rPr lang="en-GB" sz="20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?callback=?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}).done(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0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 function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 on </a:t>
            </a:r>
            <a:r>
              <a:rPr lang="en-GB" sz="20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endParaRPr lang="en-GB" sz="20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38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dirty="0">
                <a:hlinkClick r:id="rId2"/>
              </a:rPr>
              <a:t>regular expression</a:t>
            </a:r>
            <a:r>
              <a:rPr lang="en-GB" dirty="0"/>
              <a:t> sequence of characters that form a search pattern.</a:t>
            </a:r>
          </a:p>
          <a:p>
            <a:r>
              <a:rPr lang="en-GB" dirty="0"/>
              <a:t>They are useful for:</a:t>
            </a:r>
          </a:p>
          <a:p>
            <a:pPr lvl="1"/>
            <a:r>
              <a:rPr lang="en-GB" dirty="0"/>
              <a:t>text search and replace operations</a:t>
            </a:r>
          </a:p>
          <a:p>
            <a:pPr lvl="1"/>
            <a:r>
              <a:rPr lang="en-GB" dirty="0"/>
              <a:t>validation</a:t>
            </a:r>
          </a:p>
          <a:p>
            <a:r>
              <a:rPr lang="en-GB" dirty="0"/>
              <a:t>To create a regular expression:</a:t>
            </a:r>
          </a:p>
          <a:p>
            <a:pPr marL="685800" lvl="2" indent="0">
              <a:buNone/>
            </a:pPr>
            <a:r>
              <a:rPr lang="en-GB" dirty="0" err="1"/>
              <a:t>var</a:t>
            </a:r>
            <a:r>
              <a:rPr lang="en-GB" dirty="0"/>
              <a:t> re = /pattern/modifiers;</a:t>
            </a:r>
          </a:p>
          <a:p>
            <a:pPr lvl="1"/>
            <a:r>
              <a:rPr lang="en-GB" dirty="0"/>
              <a:t>Pattern: the search pattern to match.</a:t>
            </a:r>
          </a:p>
          <a:p>
            <a:pPr lvl="1"/>
            <a:r>
              <a:rPr lang="en-GB" dirty="0"/>
              <a:t>Modifiers: for performing:</a:t>
            </a:r>
          </a:p>
          <a:p>
            <a:pPr lvl="2"/>
            <a:r>
              <a:rPr lang="en-GB" dirty="0"/>
              <a:t>Case-insensitive searches: </a:t>
            </a:r>
            <a:r>
              <a:rPr lang="en-GB" b="1" dirty="0" err="1"/>
              <a:t>i</a:t>
            </a:r>
            <a:endParaRPr lang="en-GB" b="1" dirty="0"/>
          </a:p>
          <a:p>
            <a:pPr lvl="2"/>
            <a:r>
              <a:rPr lang="en-GB" dirty="0"/>
              <a:t>Global searches: </a:t>
            </a:r>
            <a:r>
              <a:rPr lang="en-GB" b="1" dirty="0"/>
              <a:t>g</a:t>
            </a:r>
          </a:p>
          <a:p>
            <a:pPr lvl="2"/>
            <a:r>
              <a:rPr lang="en-GB" dirty="0"/>
              <a:t>Multi-line searches: </a:t>
            </a:r>
            <a:r>
              <a:rPr lang="en-GB" b="1" dirty="0"/>
              <a:t>m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82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string to search and replace text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"The quick brown fox jumps over the lazy dog!"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declare a case-insensitive and global regular expression search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/the/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ig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use the regular </a:t>
            </a:r>
            <a:r>
              <a:rPr lang="en-GB" sz="2200" dirty="0" err="1">
                <a:solidFill>
                  <a:srgbClr val="008000"/>
                </a:solidFill>
                <a:latin typeface="Consolas" panose="020B0609020204030204" pitchFamily="49" charset="0"/>
              </a:rPr>
              <a:t>expresssion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 to replace "The" with "A"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txt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str.replace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(re,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"a"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If the “g” had been omitted, only the first “The” would be replaced.</a:t>
            </a:r>
          </a:p>
          <a:p>
            <a:pPr lvl="1"/>
            <a:r>
              <a:rPr lang="en-GB" dirty="0"/>
              <a:t>If the “</a:t>
            </a:r>
            <a:r>
              <a:rPr lang="en-GB" dirty="0" err="1"/>
              <a:t>i</a:t>
            </a:r>
            <a:r>
              <a:rPr lang="en-GB" dirty="0"/>
              <a:t>“ had been omitted, only the second lowercase “the” would be replaced.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7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397F6340-54CC-42DD-9A73-C6BE1DBB986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C23EB3E8-A73F-40FD-87B4-D8543D503438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14489</TotalTime>
  <Words>2623</Words>
  <Application>Microsoft Office PowerPoint</Application>
  <PresentationFormat>On-screen Show (4:3)</PresentationFormat>
  <Paragraphs>383</Paragraphs>
  <Slides>38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JSON and AJAX</vt:lpstr>
      <vt:lpstr>Today’s Lecture</vt:lpstr>
      <vt:lpstr>Objects and JSON</vt:lpstr>
      <vt:lpstr>JSON, JavaScript Object Notation</vt:lpstr>
      <vt:lpstr>Example JSON Object</vt:lpstr>
      <vt:lpstr>Accessing JSON Data Fields</vt:lpstr>
      <vt:lpstr>AJAX</vt:lpstr>
      <vt:lpstr>AJAX, How Does it Work?</vt:lpstr>
      <vt:lpstr>The XMLHttpRequest Object</vt:lpstr>
      <vt:lpstr>Sending Requests</vt:lpstr>
      <vt:lpstr>AJAX Server Response</vt:lpstr>
      <vt:lpstr>Using the XMLHttpRequest Object</vt:lpstr>
      <vt:lpstr>The status Property</vt:lpstr>
      <vt:lpstr>The readyState Property</vt:lpstr>
      <vt:lpstr>The onreadystatechange Event</vt:lpstr>
      <vt:lpstr>Sending GET Requests</vt:lpstr>
      <vt:lpstr>Sending POST Requests</vt:lpstr>
      <vt:lpstr>Should I Use GET or POST?</vt:lpstr>
      <vt:lpstr>jQuery’s AJAX</vt:lpstr>
      <vt:lpstr>Some jQuery AJAX properties</vt:lpstr>
      <vt:lpstr>The jqXHR Callback Functions Data</vt:lpstr>
      <vt:lpstr>The jQuery AJAX Callback Methods</vt:lpstr>
      <vt:lpstr>jQuery AJAX Example I</vt:lpstr>
      <vt:lpstr>jQuery AJAX Example II</vt:lpstr>
      <vt:lpstr>Simpler jQuery AJAX Methods</vt:lpstr>
      <vt:lpstr>jQuery .load Example</vt:lpstr>
      <vt:lpstr>Loading Partial Content</vt:lpstr>
      <vt:lpstr>Event Handlers for Dynamic Content</vt:lpstr>
      <vt:lpstr>jQuerys “on()” Event Handler</vt:lpstr>
      <vt:lpstr>Security Considerations</vt:lpstr>
      <vt:lpstr>Cross-Origin Resource Sharing</vt:lpstr>
      <vt:lpstr>Security Considerations</vt:lpstr>
      <vt:lpstr>JSONP</vt:lpstr>
      <vt:lpstr>jQuery JSONP</vt:lpstr>
      <vt:lpstr>jQuery JSONP</vt:lpstr>
      <vt:lpstr>Regular Expressions</vt:lpstr>
      <vt:lpstr>Regular Expressions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1357</cp:revision>
  <cp:lastPrinted>2017-10-30T06:43:17Z</cp:lastPrinted>
  <dcterms:created xsi:type="dcterms:W3CDTF">2013-09-18T07:00:31Z</dcterms:created>
  <dcterms:modified xsi:type="dcterms:W3CDTF">2018-01-08T08:58:58Z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