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sldIdLst>
    <p:sldId id="257" r:id="rId2"/>
    <p:sldId id="261" r:id="rId3"/>
    <p:sldId id="291" r:id="rId4"/>
    <p:sldId id="262" r:id="rId5"/>
    <p:sldId id="266" r:id="rId6"/>
    <p:sldId id="265" r:id="rId7"/>
    <p:sldId id="267" r:id="rId8"/>
    <p:sldId id="264" r:id="rId9"/>
    <p:sldId id="258" r:id="rId10"/>
    <p:sldId id="259" r:id="rId11"/>
    <p:sldId id="272" r:id="rId12"/>
    <p:sldId id="273" r:id="rId13"/>
    <p:sldId id="268" r:id="rId14"/>
    <p:sldId id="274" r:id="rId15"/>
    <p:sldId id="269" r:id="rId16"/>
    <p:sldId id="270" r:id="rId17"/>
    <p:sldId id="275" r:id="rId18"/>
    <p:sldId id="271" r:id="rId19"/>
    <p:sldId id="277" r:id="rId20"/>
    <p:sldId id="278" r:id="rId21"/>
    <p:sldId id="282" r:id="rId22"/>
    <p:sldId id="280" r:id="rId23"/>
    <p:sldId id="283" r:id="rId24"/>
    <p:sldId id="290" r:id="rId25"/>
    <p:sldId id="284" r:id="rId26"/>
    <p:sldId id="286" r:id="rId27"/>
    <p:sldId id="287" r:id="rId28"/>
    <p:sldId id="285" r:id="rId29"/>
    <p:sldId id="289" r:id="rId30"/>
    <p:sldId id="288"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06" autoAdjust="0"/>
    <p:restoredTop sz="94660"/>
  </p:normalViewPr>
  <p:slideViewPr>
    <p:cSldViewPr snapToGrid="0">
      <p:cViewPr varScale="1">
        <p:scale>
          <a:sx n="103" d="100"/>
          <a:sy n="103" d="100"/>
        </p:scale>
        <p:origin x="1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98E1FB-D926-4690-89FB-BA8FE4F56E4A}" type="datetimeFigureOut">
              <a:rPr lang="en-GB" smtClean="0"/>
              <a:t>15/10/2019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7A2433-2B81-432A-88E7-08DCEAA5CD31}" type="slidenum">
              <a:rPr lang="en-GB" smtClean="0"/>
              <a:t>‹#›</a:t>
            </a:fld>
            <a:endParaRPr lang="en-GB"/>
          </a:p>
        </p:txBody>
      </p:sp>
    </p:spTree>
    <p:extLst>
      <p:ext uri="{BB962C8B-B14F-4D97-AF65-F5344CB8AC3E}">
        <p14:creationId xmlns:p14="http://schemas.microsoft.com/office/powerpoint/2010/main" val="763942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5</a:t>
            </a:fld>
            <a:endParaRPr lang="en-US"/>
          </a:p>
        </p:txBody>
      </p:sp>
    </p:spTree>
    <p:extLst>
      <p:ext uri="{BB962C8B-B14F-4D97-AF65-F5344CB8AC3E}">
        <p14:creationId xmlns:p14="http://schemas.microsoft.com/office/powerpoint/2010/main" val="3185326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6</a:t>
            </a:fld>
            <a:endParaRPr lang="en-US"/>
          </a:p>
        </p:txBody>
      </p:sp>
    </p:spTree>
    <p:extLst>
      <p:ext uri="{BB962C8B-B14F-4D97-AF65-F5344CB8AC3E}">
        <p14:creationId xmlns:p14="http://schemas.microsoft.com/office/powerpoint/2010/main" val="1998137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8</a:t>
            </a:fld>
            <a:endParaRPr lang="en-US"/>
          </a:p>
        </p:txBody>
      </p:sp>
    </p:spTree>
    <p:extLst>
      <p:ext uri="{BB962C8B-B14F-4D97-AF65-F5344CB8AC3E}">
        <p14:creationId xmlns:p14="http://schemas.microsoft.com/office/powerpoint/2010/main" val="1864382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a:p>
        </p:txBody>
      </p:sp>
    </p:spTree>
    <p:extLst>
      <p:ext uri="{BB962C8B-B14F-4D97-AF65-F5344CB8AC3E}">
        <p14:creationId xmlns:p14="http://schemas.microsoft.com/office/powerpoint/2010/main" val="819265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a:p>
        </p:txBody>
      </p:sp>
    </p:spTree>
    <p:extLst>
      <p:ext uri="{BB962C8B-B14F-4D97-AF65-F5344CB8AC3E}">
        <p14:creationId xmlns:p14="http://schemas.microsoft.com/office/powerpoint/2010/main" val="875725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a:p>
        </p:txBody>
      </p:sp>
    </p:spTree>
    <p:extLst>
      <p:ext uri="{BB962C8B-B14F-4D97-AF65-F5344CB8AC3E}">
        <p14:creationId xmlns:p14="http://schemas.microsoft.com/office/powerpoint/2010/main" val="3094468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15</a:t>
            </a:fld>
            <a:endParaRPr lang="en-GB"/>
          </a:p>
        </p:txBody>
      </p:sp>
    </p:spTree>
    <p:extLst>
      <p:ext uri="{BB962C8B-B14F-4D97-AF65-F5344CB8AC3E}">
        <p14:creationId xmlns:p14="http://schemas.microsoft.com/office/powerpoint/2010/main" val="4185228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16</a:t>
            </a:fld>
            <a:endParaRPr lang="en-GB"/>
          </a:p>
        </p:txBody>
      </p:sp>
    </p:spTree>
    <p:extLst>
      <p:ext uri="{BB962C8B-B14F-4D97-AF65-F5344CB8AC3E}">
        <p14:creationId xmlns:p14="http://schemas.microsoft.com/office/powerpoint/2010/main" val="7033473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18</a:t>
            </a:fld>
            <a:endParaRPr lang="en-GB"/>
          </a:p>
        </p:txBody>
      </p:sp>
    </p:spTree>
    <p:extLst>
      <p:ext uri="{BB962C8B-B14F-4D97-AF65-F5344CB8AC3E}">
        <p14:creationId xmlns:p14="http://schemas.microsoft.com/office/powerpoint/2010/main" val="3055720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31D0407-54CB-462C-97F1-07D263C566B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1797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783654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21</a:t>
            </a:fld>
            <a:endParaRPr lang="en-GB"/>
          </a:p>
        </p:txBody>
      </p:sp>
    </p:spTree>
    <p:extLst>
      <p:ext uri="{BB962C8B-B14F-4D97-AF65-F5344CB8AC3E}">
        <p14:creationId xmlns:p14="http://schemas.microsoft.com/office/powerpoint/2010/main" val="14552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967306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23</a:t>
            </a:fld>
            <a:endParaRPr lang="en-GB"/>
          </a:p>
        </p:txBody>
      </p:sp>
    </p:spTree>
    <p:extLst>
      <p:ext uri="{BB962C8B-B14F-4D97-AF65-F5344CB8AC3E}">
        <p14:creationId xmlns:p14="http://schemas.microsoft.com/office/powerpoint/2010/main" val="43532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26</a:t>
            </a:fld>
            <a:endParaRPr lang="en-US"/>
          </a:p>
        </p:txBody>
      </p:sp>
    </p:spTree>
    <p:extLst>
      <p:ext uri="{BB962C8B-B14F-4D97-AF65-F5344CB8AC3E}">
        <p14:creationId xmlns:p14="http://schemas.microsoft.com/office/powerpoint/2010/main" val="2549846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27</a:t>
            </a:fld>
            <a:endParaRPr lang="en-US"/>
          </a:p>
        </p:txBody>
      </p:sp>
    </p:spTree>
    <p:extLst>
      <p:ext uri="{BB962C8B-B14F-4D97-AF65-F5344CB8AC3E}">
        <p14:creationId xmlns:p14="http://schemas.microsoft.com/office/powerpoint/2010/main" val="356959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28</a:t>
            </a:fld>
            <a:endParaRPr lang="en-US"/>
          </a:p>
        </p:txBody>
      </p:sp>
    </p:spTree>
    <p:extLst>
      <p:ext uri="{BB962C8B-B14F-4D97-AF65-F5344CB8AC3E}">
        <p14:creationId xmlns:p14="http://schemas.microsoft.com/office/powerpoint/2010/main" val="1802906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30</a:t>
            </a:fld>
            <a:endParaRPr lang="en-US"/>
          </a:p>
        </p:txBody>
      </p:sp>
    </p:spTree>
    <p:extLst>
      <p:ext uri="{BB962C8B-B14F-4D97-AF65-F5344CB8AC3E}">
        <p14:creationId xmlns:p14="http://schemas.microsoft.com/office/powerpoint/2010/main" val="3812079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0D948FF-419B-46A2-B555-76266A8FAA5A}"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318577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D948FF-419B-46A2-B555-76266A8FAA5A}"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735895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0D948FF-419B-46A2-B555-76266A8FAA5A}"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3731675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0D948FF-419B-46A2-B555-76266A8FAA5A}"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392813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0D948FF-419B-46A2-B555-76266A8FAA5A}" type="datetimeFigureOut">
              <a:rPr lang="en-GB" smtClean="0"/>
              <a:t>15/10/2019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560171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0D948FF-419B-46A2-B555-76266A8FAA5A}"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150830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948FF-419B-46A2-B555-76266A8FAA5A}" type="datetimeFigureOut">
              <a:rPr lang="en-GB" smtClean="0"/>
              <a:t>15/10/2019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3583489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0D948FF-419B-46A2-B555-76266A8FAA5A}"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4064836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0D948FF-419B-46A2-B555-76266A8FAA5A}"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151358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D948FF-419B-46A2-B555-76266A8FAA5A}"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383352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D948FF-419B-46A2-B555-76266A8FAA5A}"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437598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948FF-419B-46A2-B555-76266A8FAA5A}" type="datetimeFigureOut">
              <a:rPr lang="en-GB" smtClean="0"/>
              <a:t>15/10/2019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D340AB-53B0-4D56-8E55-CFDA321434A3}" type="slidenum">
              <a:rPr lang="en-GB" smtClean="0"/>
              <a:t>‹#›</a:t>
            </a:fld>
            <a:endParaRPr lang="en-GB"/>
          </a:p>
        </p:txBody>
      </p:sp>
    </p:spTree>
    <p:extLst>
      <p:ext uri="{BB962C8B-B14F-4D97-AF65-F5344CB8AC3E}">
        <p14:creationId xmlns:p14="http://schemas.microsoft.com/office/powerpoint/2010/main" val="2006642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r0b_XeRkG4"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tzhb3U2cON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loc.gov/collections/spanish-american-war-in-motion-pictures/articles-and-essays/the-motion-picture-camera-goes-to-war/"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hyperlink" Target="https://www.loc.gov/item/98500969/" TargetMode="External"/><Relationship Id="rId4" Type="http://schemas.openxmlformats.org/officeDocument/2006/relationships/hyperlink" Target="https://www.loc.gov/item/98500967/"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8" Type="http://schemas.openxmlformats.org/officeDocument/2006/relationships/hyperlink" Target="https://www.youtube.com/watch?v=DEQeIRLxaM4" TargetMode="External"/><Relationship Id="rId3" Type="http://schemas.openxmlformats.org/officeDocument/2006/relationships/image" Target="../media/image27.png"/><Relationship Id="rId7" Type="http://schemas.openxmlformats.org/officeDocument/2006/relationships/hyperlink" Target="https://www.youtube.com/watch?v=1dgLEDdFddk"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www.loc.gov/item/00563608/" TargetMode="External"/><Relationship Id="rId11" Type="http://schemas.openxmlformats.org/officeDocument/2006/relationships/image" Target="../media/image31.png"/><Relationship Id="rId5" Type="http://schemas.openxmlformats.org/officeDocument/2006/relationships/hyperlink" Target="https://www.loc.gov/item/00694127" TargetMode="External"/><Relationship Id="rId10" Type="http://schemas.openxmlformats.org/officeDocument/2006/relationships/image" Target="../media/image30.png"/><Relationship Id="rId4" Type="http://schemas.openxmlformats.org/officeDocument/2006/relationships/image" Target="../media/image28.png"/><Relationship Id="rId9"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hyperlink" Target="http://www.loc.gov/item/98501192/"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hyperlink" Target="http://www.loc.gov/item/98501201/" TargetMode="External"/><Relationship Id="rId4" Type="http://schemas.openxmlformats.org/officeDocument/2006/relationships/hyperlink" Target="http://www.loc.gov/item/98501198/"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loc.gov/item/98501035/" TargetMode="External"/><Relationship Id="rId7"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hyperlink" Target="http://www.loc.gov/item/98501105/" TargetMode="External"/><Relationship Id="rId4" Type="http://schemas.openxmlformats.org/officeDocument/2006/relationships/hyperlink" Target="http://www.loc.gov/item/98500909/"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44.png"/></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Layout" Target="../slideLayouts/slideLayout5.xml"/><Relationship Id="rId1" Type="http://schemas.openxmlformats.org/officeDocument/2006/relationships/video" Target="https://www.youtube.com/embed/-AqpOkV9REg"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cfCfjcleO-Q"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32088" y="1027907"/>
            <a:ext cx="2967166" cy="5187542"/>
          </a:xfrm>
          <a:solidFill>
            <a:schemeClr val="bg2">
              <a:alpha val="50000"/>
            </a:schemeClr>
          </a:solidFill>
        </p:spPr>
        <p:txBody>
          <a:bodyPr>
            <a:normAutofit fontScale="92500"/>
          </a:bodyPr>
          <a:lstStyle/>
          <a:p>
            <a:pPr marL="0" indent="0">
              <a:buNone/>
            </a:pPr>
            <a:r>
              <a:rPr lang="en-GB" sz="3300" dirty="0" smtClean="0">
                <a:solidFill>
                  <a:srgbClr val="7030A0"/>
                </a:solidFill>
                <a:latin typeface="Arial Black" panose="020B0A04020102020204" pitchFamily="34" charset="0"/>
              </a:rPr>
              <a:t>Week 2</a:t>
            </a:r>
          </a:p>
          <a:p>
            <a:pPr marL="0" indent="0">
              <a:buNone/>
            </a:pPr>
            <a:r>
              <a:rPr lang="en-GB" sz="3300" dirty="0">
                <a:solidFill>
                  <a:srgbClr val="FF0000"/>
                </a:solidFill>
                <a:latin typeface="Arial Black" panose="020B0A04020102020204" pitchFamily="34" charset="0"/>
              </a:rPr>
              <a:t>‘You Provide the Prose Poems; I'll Provide the </a:t>
            </a:r>
            <a:r>
              <a:rPr lang="en-GB" sz="3300" dirty="0" smtClean="0">
                <a:solidFill>
                  <a:srgbClr val="FF0000"/>
                </a:solidFill>
                <a:latin typeface="Arial Black" panose="020B0A04020102020204" pitchFamily="34" charset="0"/>
              </a:rPr>
              <a:t>War’: </a:t>
            </a:r>
            <a:r>
              <a:rPr lang="en-GB" sz="3300" dirty="0">
                <a:solidFill>
                  <a:srgbClr val="7030A0"/>
                </a:solidFill>
                <a:latin typeface="Arial Black" panose="020B0A04020102020204" pitchFamily="34" charset="0"/>
              </a:rPr>
              <a:t>The Spanish-American War, Early Cinema and Citizen Kane</a:t>
            </a:r>
          </a:p>
        </p:txBody>
      </p:sp>
    </p:spTree>
    <p:extLst>
      <p:ext uri="{BB962C8B-B14F-4D97-AF65-F5344CB8AC3E}">
        <p14:creationId xmlns:p14="http://schemas.microsoft.com/office/powerpoint/2010/main" val="21139158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4" name="Content Placeholder 2"/>
          <p:cNvSpPr txBox="1">
            <a:spLocks/>
          </p:cNvSpPr>
          <p:nvPr/>
        </p:nvSpPr>
        <p:spPr>
          <a:xfrm>
            <a:off x="628650" y="532041"/>
            <a:ext cx="7886700" cy="4351338"/>
          </a:xfrm>
          <a:prstGeom prst="rect">
            <a:avLst/>
          </a:prstGeom>
          <a:solidFill>
            <a:schemeClr val="bg2"/>
          </a:solidFill>
        </p:spPr>
        <p:txBody>
          <a:bodyPr vert="horz" lIns="91440" tIns="45720" rIns="91440" bIns="45720" numCol="1"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t>For next week, watch </a:t>
            </a:r>
            <a:r>
              <a:rPr lang="en-GB" i="1" dirty="0" smtClean="0"/>
              <a:t>Citizen Kane</a:t>
            </a:r>
            <a:r>
              <a:rPr lang="en-GB" dirty="0" smtClean="0"/>
              <a:t>. Using Corrigan’s book as an aid, make notes on AT LEAST THREE of the following terms and how they are used in the film. </a:t>
            </a:r>
            <a:endParaRPr lang="en-GB" dirty="0"/>
          </a:p>
        </p:txBody>
      </p:sp>
      <p:sp>
        <p:nvSpPr>
          <p:cNvPr id="5" name="Content Placeholder 4"/>
          <p:cNvSpPr>
            <a:spLocks noGrp="1"/>
          </p:cNvSpPr>
          <p:nvPr>
            <p:ph idx="1"/>
          </p:nvPr>
        </p:nvSpPr>
        <p:spPr/>
        <p:txBody>
          <a:bodyPr/>
          <a:lstStyle/>
          <a:p>
            <a:endParaRPr lang="en-GB"/>
          </a:p>
        </p:txBody>
      </p:sp>
      <p:sp>
        <p:nvSpPr>
          <p:cNvPr id="6" name="Content Placeholder 2"/>
          <p:cNvSpPr txBox="1">
            <a:spLocks/>
          </p:cNvSpPr>
          <p:nvPr/>
        </p:nvSpPr>
        <p:spPr>
          <a:xfrm>
            <a:off x="628650" y="2382612"/>
            <a:ext cx="7886700" cy="4351338"/>
          </a:xfrm>
          <a:prstGeom prst="rect">
            <a:avLst/>
          </a:prstGeom>
          <a:solidFill>
            <a:schemeClr val="bg2"/>
          </a:solidFill>
        </p:spPr>
        <p:txBody>
          <a:bodyPr vert="horz" lIns="91440" tIns="45720" rIns="91440" bIns="45720" numCol="2"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FRAME</a:t>
            </a:r>
          </a:p>
          <a:p>
            <a:r>
              <a:rPr lang="en-GB" dirty="0" smtClean="0"/>
              <a:t>THEMES</a:t>
            </a:r>
          </a:p>
          <a:p>
            <a:r>
              <a:rPr lang="en-GB" dirty="0" smtClean="0"/>
              <a:t>NARRATIVE</a:t>
            </a:r>
          </a:p>
          <a:p>
            <a:r>
              <a:rPr lang="en-GB" dirty="0" smtClean="0"/>
              <a:t>CHARACTERS</a:t>
            </a:r>
          </a:p>
          <a:p>
            <a:r>
              <a:rPr lang="en-GB" dirty="0" smtClean="0"/>
              <a:t>POINT-OF-VIEW</a:t>
            </a:r>
          </a:p>
          <a:p>
            <a:r>
              <a:rPr lang="en-GB" dirty="0" smtClean="0"/>
              <a:t>MISE-EN-SCENE</a:t>
            </a:r>
          </a:p>
          <a:p>
            <a:r>
              <a:rPr lang="en-GB" dirty="0" smtClean="0"/>
              <a:t>REALISM</a:t>
            </a:r>
          </a:p>
          <a:p>
            <a:r>
              <a:rPr lang="en-GB" dirty="0" smtClean="0"/>
              <a:t>SETTINGS, SETS</a:t>
            </a:r>
          </a:p>
          <a:p>
            <a:r>
              <a:rPr lang="en-GB" dirty="0" smtClean="0"/>
              <a:t>COSTUMES</a:t>
            </a:r>
          </a:p>
          <a:p>
            <a:r>
              <a:rPr lang="en-GB" dirty="0" smtClean="0"/>
              <a:t>LIGHTING</a:t>
            </a:r>
          </a:p>
          <a:p>
            <a:r>
              <a:rPr lang="en-GB" dirty="0" smtClean="0"/>
              <a:t>SHOT</a:t>
            </a:r>
          </a:p>
          <a:p>
            <a:r>
              <a:rPr lang="en-GB" dirty="0" smtClean="0"/>
              <a:t>EDIT</a:t>
            </a:r>
          </a:p>
          <a:p>
            <a:r>
              <a:rPr lang="en-GB" dirty="0" smtClean="0"/>
              <a:t>CONTINUITY EDITING</a:t>
            </a:r>
          </a:p>
          <a:p>
            <a:r>
              <a:rPr lang="en-GB" dirty="0" smtClean="0"/>
              <a:t>ESTABLISHING SHOT</a:t>
            </a:r>
          </a:p>
          <a:p>
            <a:r>
              <a:rPr lang="en-GB" dirty="0" smtClean="0"/>
              <a:t>SHOT/REVERSE-SHOT</a:t>
            </a:r>
          </a:p>
          <a:p>
            <a:r>
              <a:rPr lang="en-GB" dirty="0" smtClean="0"/>
              <a:t>DIEGESIS </a:t>
            </a:r>
          </a:p>
          <a:p>
            <a:r>
              <a:rPr lang="en-GB" dirty="0" smtClean="0"/>
              <a:t>NONDIEGETIC SOUND</a:t>
            </a:r>
          </a:p>
          <a:p>
            <a:endParaRPr lang="en-GB" dirty="0"/>
          </a:p>
        </p:txBody>
      </p:sp>
    </p:spTree>
    <p:extLst>
      <p:ext uri="{BB962C8B-B14F-4D97-AF65-F5344CB8AC3E}">
        <p14:creationId xmlns:p14="http://schemas.microsoft.com/office/powerpoint/2010/main" val="17888443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r0b_XeRkG4"/>
          <p:cNvPicPr>
            <a:picLocks noGrp="1" noRot="1" noChangeAspect="1"/>
          </p:cNvPicPr>
          <p:nvPr>
            <p:ph idx="1"/>
            <a:videoFile r:link="rId1"/>
          </p:nvPr>
        </p:nvPicPr>
        <p:blipFill>
          <a:blip r:embed="rId3"/>
          <a:stretch>
            <a:fillRect/>
          </a:stretch>
        </p:blipFill>
        <p:spPr>
          <a:xfrm>
            <a:off x="0" y="796406"/>
            <a:ext cx="9133979" cy="5137863"/>
          </a:xfrm>
          <a:prstGeom prst="rect">
            <a:avLst/>
          </a:prstGeom>
        </p:spPr>
      </p:pic>
    </p:spTree>
    <p:extLst>
      <p:ext uri="{BB962C8B-B14F-4D97-AF65-F5344CB8AC3E}">
        <p14:creationId xmlns:p14="http://schemas.microsoft.com/office/powerpoint/2010/main" val="2519725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8650" y="1066777"/>
            <a:ext cx="7886700" cy="4486274"/>
          </a:xfrm>
          <a:solidFill>
            <a:schemeClr val="bg2">
              <a:alpha val="63000"/>
            </a:schemeClr>
          </a:solidFill>
        </p:spPr>
        <p:txBody>
          <a:bodyPr>
            <a:normAutofit fontScale="85000" lnSpcReduction="20000"/>
          </a:bodyPr>
          <a:lstStyle/>
          <a:p>
            <a:pPr marL="0" indent="0">
              <a:buNone/>
            </a:pPr>
            <a:endParaRPr lang="en-GB" sz="4400" dirty="0" smtClean="0">
              <a:solidFill>
                <a:srgbClr val="7030A0"/>
              </a:solidFill>
              <a:latin typeface="Arial Black" panose="020B0A04020102020204" pitchFamily="34" charset="0"/>
            </a:endParaRPr>
          </a:p>
          <a:p>
            <a:pPr marL="0" indent="0">
              <a:buNone/>
            </a:pPr>
            <a:r>
              <a:rPr lang="en-GB" sz="4400" dirty="0" smtClean="0">
                <a:solidFill>
                  <a:srgbClr val="7030A0"/>
                </a:solidFill>
                <a:latin typeface="Arial Black" panose="020B0A04020102020204" pitchFamily="34" charset="0"/>
              </a:rPr>
              <a:t>What might </a:t>
            </a:r>
            <a:r>
              <a:rPr lang="en-GB" sz="4400" i="1" dirty="0" smtClean="0">
                <a:solidFill>
                  <a:srgbClr val="7030A0"/>
                </a:solidFill>
                <a:latin typeface="Arial Black" panose="020B0A04020102020204" pitchFamily="34" charset="0"/>
              </a:rPr>
              <a:t>Citizen Kane </a:t>
            </a:r>
            <a:r>
              <a:rPr lang="en-GB" sz="4400" dirty="0" smtClean="0">
                <a:solidFill>
                  <a:srgbClr val="7030A0"/>
                </a:solidFill>
                <a:latin typeface="Arial Black" panose="020B0A04020102020204" pitchFamily="34" charset="0"/>
              </a:rPr>
              <a:t>tell us about: </a:t>
            </a:r>
          </a:p>
          <a:p>
            <a:pPr marL="0" indent="0">
              <a:buNone/>
            </a:pPr>
            <a:endParaRPr lang="en-GB" sz="4400" dirty="0" smtClean="0">
              <a:solidFill>
                <a:srgbClr val="7030A0"/>
              </a:solidFill>
              <a:latin typeface="Arial Black" panose="020B0A04020102020204" pitchFamily="34" charset="0"/>
            </a:endParaRPr>
          </a:p>
          <a:p>
            <a:pPr marL="385763" indent="-385763">
              <a:buAutoNum type="alphaLcParenR"/>
            </a:pPr>
            <a:r>
              <a:rPr lang="en-GB" sz="4400" dirty="0" smtClean="0">
                <a:solidFill>
                  <a:srgbClr val="7030A0"/>
                </a:solidFill>
                <a:latin typeface="Arial Black" panose="020B0A04020102020204" pitchFamily="34" charset="0"/>
              </a:rPr>
              <a:t>the </a:t>
            </a:r>
            <a:r>
              <a:rPr lang="en-GB" sz="4400" dirty="0">
                <a:solidFill>
                  <a:srgbClr val="7030A0"/>
                </a:solidFill>
                <a:latin typeface="Arial Black" panose="020B0A04020102020204" pitchFamily="34" charset="0"/>
              </a:rPr>
              <a:t>history of </a:t>
            </a:r>
            <a:r>
              <a:rPr lang="en-GB" sz="4400" dirty="0" smtClean="0">
                <a:solidFill>
                  <a:srgbClr val="7030A0"/>
                </a:solidFill>
                <a:latin typeface="Arial Black" panose="020B0A04020102020204" pitchFamily="34" charset="0"/>
              </a:rPr>
              <a:t>cinema</a:t>
            </a:r>
          </a:p>
          <a:p>
            <a:pPr marL="385763" indent="-385763">
              <a:buAutoNum type="alphaLcParenR"/>
            </a:pPr>
            <a:endParaRPr lang="en-GB" sz="4400" dirty="0">
              <a:solidFill>
                <a:srgbClr val="7030A0"/>
              </a:solidFill>
              <a:latin typeface="Arial Black" panose="020B0A04020102020204" pitchFamily="34" charset="0"/>
            </a:endParaRPr>
          </a:p>
          <a:p>
            <a:pPr marL="385763" indent="-385763">
              <a:buAutoNum type="alphaLcParenR"/>
            </a:pPr>
            <a:r>
              <a:rPr lang="en-GB" sz="4400" dirty="0">
                <a:solidFill>
                  <a:srgbClr val="7030A0"/>
                </a:solidFill>
                <a:latin typeface="Arial Black" panose="020B0A04020102020204" pitchFamily="34" charset="0"/>
              </a:rPr>
              <a:t>the manner in which history has been represented in </a:t>
            </a:r>
            <a:r>
              <a:rPr lang="en-GB" sz="4400" dirty="0" smtClean="0">
                <a:solidFill>
                  <a:srgbClr val="7030A0"/>
                </a:solidFill>
                <a:latin typeface="Arial Black" panose="020B0A04020102020204" pitchFamily="34" charset="0"/>
              </a:rPr>
              <a:t>film?</a:t>
            </a:r>
            <a:endParaRPr lang="en-GB" sz="4400" dirty="0">
              <a:solidFill>
                <a:srgbClr val="7030A0"/>
              </a:solidFill>
              <a:latin typeface="Arial Black" panose="020B0A04020102020204" pitchFamily="34" charset="0"/>
            </a:endParaRPr>
          </a:p>
          <a:p>
            <a:pPr marL="0" indent="0">
              <a:buNone/>
            </a:pPr>
            <a:endParaRPr lang="en-GB" dirty="0">
              <a:solidFill>
                <a:srgbClr val="FF0000"/>
              </a:solidFill>
            </a:endParaRPr>
          </a:p>
        </p:txBody>
      </p:sp>
    </p:spTree>
    <p:extLst>
      <p:ext uri="{BB962C8B-B14F-4D97-AF65-F5344CB8AC3E}">
        <p14:creationId xmlns:p14="http://schemas.microsoft.com/office/powerpoint/2010/main" val="16030512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4732" y="-154826"/>
            <a:ext cx="2489268" cy="25357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a:xfrm>
            <a:off x="2851047" y="10615664"/>
            <a:ext cx="7886700" cy="4351338"/>
          </a:xfrm>
        </p:spPr>
        <p:txBody>
          <a:bodyPr/>
          <a:lstStyle/>
          <a:p>
            <a:endParaRPr lang="en-GB" dirty="0"/>
          </a:p>
        </p:txBody>
      </p:sp>
      <p:sp>
        <p:nvSpPr>
          <p:cNvPr id="4" name="Title 3"/>
          <p:cNvSpPr>
            <a:spLocks noGrp="1"/>
          </p:cNvSpPr>
          <p:nvPr>
            <p:ph type="title"/>
          </p:nvPr>
        </p:nvSpPr>
        <p:spPr/>
        <p:txBody>
          <a:bodyPr/>
          <a:lstStyle/>
          <a:p>
            <a:endParaRPr lang="en-GB" dirty="0"/>
          </a:p>
        </p:txBody>
      </p:sp>
      <p:sp>
        <p:nvSpPr>
          <p:cNvPr id="5" name="Rectangle 4"/>
          <p:cNvSpPr/>
          <p:nvPr/>
        </p:nvSpPr>
        <p:spPr>
          <a:xfrm>
            <a:off x="361534" y="260316"/>
            <a:ext cx="4210466" cy="6555641"/>
          </a:xfrm>
          <a:prstGeom prst="rect">
            <a:avLst/>
          </a:prstGeom>
          <a:solidFill>
            <a:schemeClr val="bg2">
              <a:alpha val="57000"/>
            </a:schemeClr>
          </a:solidFill>
        </p:spPr>
        <p:txBody>
          <a:bodyPr wrap="square">
            <a:normAutofit lnSpcReduction="10000"/>
          </a:bodyPr>
          <a:lstStyle/>
          <a:p>
            <a:r>
              <a:rPr lang="en-GB" sz="2400" b="1" dirty="0"/>
              <a:t>William Randolph Hearst</a:t>
            </a:r>
            <a:br>
              <a:rPr lang="en-GB" sz="2400" b="1" dirty="0"/>
            </a:br>
            <a:r>
              <a:rPr lang="en-GB" sz="2400" dirty="0"/>
              <a:t/>
            </a:r>
            <a:br>
              <a:rPr lang="en-GB" sz="2400" dirty="0"/>
            </a:br>
            <a:r>
              <a:rPr lang="en-GB" sz="2400" dirty="0" smtClean="0"/>
              <a:t>Inherited </a:t>
            </a:r>
            <a:r>
              <a:rPr lang="en-GB" sz="2400" dirty="0"/>
              <a:t>fortune of George Hearst (1820–1891), a millionaire mining engineer and California Senator</a:t>
            </a:r>
            <a:br>
              <a:rPr lang="en-GB" sz="2400" dirty="0"/>
            </a:br>
            <a:endParaRPr lang="en-GB" sz="2400" dirty="0"/>
          </a:p>
          <a:p>
            <a:pPr marL="285750" indent="-285750">
              <a:buFont typeface="Arial" panose="020B0604020202020204" pitchFamily="34" charset="0"/>
              <a:buChar char="•"/>
            </a:pPr>
            <a:r>
              <a:rPr lang="en-GB" sz="2400" dirty="0" smtClean="0"/>
              <a:t>Member </a:t>
            </a:r>
            <a:r>
              <a:rPr lang="en-GB" sz="2400" dirty="0"/>
              <a:t>of House of Representatives</a:t>
            </a:r>
            <a:br>
              <a:rPr lang="en-GB" sz="2400" dirty="0"/>
            </a:br>
            <a:r>
              <a:rPr lang="en-GB" sz="2400" dirty="0"/>
              <a:t>1903 –1907</a:t>
            </a:r>
            <a:br>
              <a:rPr lang="en-GB" sz="2400" dirty="0"/>
            </a:br>
            <a:endParaRPr lang="en-GB" sz="2400" dirty="0" smtClean="0"/>
          </a:p>
          <a:p>
            <a:pPr marL="285750" indent="-285750">
              <a:buFont typeface="Arial" panose="020B0604020202020204" pitchFamily="34" charset="0"/>
              <a:buChar char="•"/>
            </a:pPr>
            <a:r>
              <a:rPr lang="en-GB" sz="2400" dirty="0" smtClean="0"/>
              <a:t>Polled </a:t>
            </a:r>
            <a:r>
              <a:rPr lang="en-GB" sz="2400" dirty="0"/>
              <a:t>2nd in Democrat  presidential primaries, 1904</a:t>
            </a:r>
            <a:br>
              <a:rPr lang="en-GB" sz="2400" dirty="0"/>
            </a:br>
            <a:endParaRPr lang="en-GB" sz="2400" dirty="0" smtClean="0"/>
          </a:p>
          <a:p>
            <a:pPr marL="285750" indent="-285750">
              <a:buFont typeface="Arial" panose="020B0604020202020204" pitchFamily="34" charset="0"/>
              <a:buChar char="•"/>
            </a:pPr>
            <a:r>
              <a:rPr lang="en-GB" sz="2400" dirty="0" smtClean="0"/>
              <a:t>Failed </a:t>
            </a:r>
            <a:r>
              <a:rPr lang="en-GB" sz="2400" dirty="0"/>
              <a:t>bids to become mayor of New York City 1905, 1909 and governor of New York state 1906</a:t>
            </a:r>
            <a:br>
              <a:rPr lang="en-GB" sz="2400" dirty="0"/>
            </a:br>
            <a:r>
              <a:rPr lang="en-GB" dirty="0"/>
              <a:t/>
            </a:r>
            <a:br>
              <a:rPr lang="en-GB" dirty="0"/>
            </a:br>
            <a:endParaRPr lang="en-GB" dirty="0"/>
          </a:p>
        </p:txBody>
      </p:sp>
      <p:pic>
        <p:nvPicPr>
          <p:cNvPr id="6" name="Picture 5"/>
          <p:cNvPicPr>
            <a:picLocks noChangeAspect="1"/>
          </p:cNvPicPr>
          <p:nvPr/>
        </p:nvPicPr>
        <p:blipFill>
          <a:blip r:embed="rId4"/>
          <a:stretch>
            <a:fillRect/>
          </a:stretch>
        </p:blipFill>
        <p:spPr>
          <a:xfrm>
            <a:off x="6654733" y="4309375"/>
            <a:ext cx="2515152" cy="2539931"/>
          </a:xfrm>
          <a:prstGeom prst="rect">
            <a:avLst/>
          </a:prstGeom>
        </p:spPr>
      </p:pic>
      <p:pic>
        <p:nvPicPr>
          <p:cNvPr id="7" name="Picture 6"/>
          <p:cNvPicPr>
            <a:picLocks noChangeAspect="1"/>
          </p:cNvPicPr>
          <p:nvPr/>
        </p:nvPicPr>
        <p:blipFill>
          <a:blip r:embed="rId5"/>
          <a:stretch>
            <a:fillRect/>
          </a:stretch>
        </p:blipFill>
        <p:spPr>
          <a:xfrm>
            <a:off x="4572000" y="2027996"/>
            <a:ext cx="2485941" cy="3551344"/>
          </a:xfrm>
          <a:prstGeom prst="rect">
            <a:avLst/>
          </a:prstGeom>
        </p:spPr>
      </p:pic>
    </p:spTree>
    <p:extLst>
      <p:ext uri="{BB962C8B-B14F-4D97-AF65-F5344CB8AC3E}">
        <p14:creationId xmlns:p14="http://schemas.microsoft.com/office/powerpoint/2010/main" val="35597990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784" y="993832"/>
            <a:ext cx="5545393" cy="1325563"/>
          </a:xfrm>
        </p:spPr>
        <p:txBody>
          <a:bodyPr>
            <a:normAutofit fontScale="90000"/>
          </a:bodyPr>
          <a:lstStyle/>
          <a:p>
            <a:r>
              <a:rPr lang="en-GB" dirty="0"/>
              <a:t>Hearst and long-time</a:t>
            </a:r>
            <a:br>
              <a:rPr lang="en-GB" dirty="0"/>
            </a:br>
            <a:r>
              <a:rPr lang="en-GB" dirty="0"/>
              <a:t>mistress Marion </a:t>
            </a:r>
            <a:r>
              <a:rPr lang="en-GB" dirty="0" smtClean="0"/>
              <a:t>Davies (1897–1961), Hollywood </a:t>
            </a:r>
            <a:r>
              <a:rPr lang="en-GB" dirty="0"/>
              <a:t>actor</a:t>
            </a:r>
          </a:p>
        </p:txBody>
      </p:sp>
      <p:pic>
        <p:nvPicPr>
          <p:cNvPr id="921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9784" y="3065683"/>
            <a:ext cx="5331195" cy="3394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78256" y="2019313"/>
            <a:ext cx="1039807" cy="300082"/>
          </a:xfrm>
          <a:prstGeom prst="rect">
            <a:avLst/>
          </a:prstGeom>
        </p:spPr>
        <p:txBody>
          <a:bodyPr wrap="square">
            <a:spAutoFit/>
          </a:bodyPr>
          <a:lstStyle/>
          <a:p>
            <a:endParaRPr lang="en-GB" sz="1350" dirty="0"/>
          </a:p>
        </p:txBody>
      </p:sp>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95099" y="258627"/>
            <a:ext cx="2330953" cy="3521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40361" y="4394355"/>
            <a:ext cx="3185691" cy="2463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61713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Simeon/</a:t>
            </a:r>
            <a:br>
              <a:rPr lang="en-GB" dirty="0" smtClean="0"/>
            </a:br>
            <a:r>
              <a:rPr lang="en-GB" dirty="0" smtClean="0"/>
              <a:t>Xanadu</a:t>
            </a:r>
            <a:endParaRPr lang="en-GB" dirty="0"/>
          </a:p>
        </p:txBody>
      </p:sp>
      <p:pic>
        <p:nvPicPr>
          <p:cNvPr id="7" name="Content Placeholder 6"/>
          <p:cNvPicPr>
            <a:picLocks noGrp="1" noChangeAspect="1"/>
          </p:cNvPicPr>
          <p:nvPr>
            <p:ph idx="1"/>
          </p:nvPr>
        </p:nvPicPr>
        <p:blipFill>
          <a:blip r:embed="rId2"/>
          <a:stretch>
            <a:fillRect/>
          </a:stretch>
        </p:blipFill>
        <p:spPr>
          <a:xfrm>
            <a:off x="229523" y="2096586"/>
            <a:ext cx="4342477" cy="3379895"/>
          </a:xfrm>
          <a:prstGeom prst="rect">
            <a:avLst/>
          </a:prstGeom>
        </p:spPr>
      </p:pic>
      <p:pic>
        <p:nvPicPr>
          <p:cNvPr id="4" name="Picture 3"/>
          <p:cNvPicPr>
            <a:picLocks noChangeAspect="1"/>
          </p:cNvPicPr>
          <p:nvPr/>
        </p:nvPicPr>
        <p:blipFill>
          <a:blip r:embed="rId3"/>
          <a:stretch>
            <a:fillRect/>
          </a:stretch>
        </p:blipFill>
        <p:spPr>
          <a:xfrm>
            <a:off x="4719484" y="-40771"/>
            <a:ext cx="4424516" cy="3037534"/>
          </a:xfrm>
          <a:prstGeom prst="rect">
            <a:avLst/>
          </a:prstGeom>
        </p:spPr>
      </p:pic>
      <p:pic>
        <p:nvPicPr>
          <p:cNvPr id="6" name="Picture 5"/>
          <p:cNvPicPr>
            <a:picLocks noChangeAspect="1"/>
          </p:cNvPicPr>
          <p:nvPr/>
        </p:nvPicPr>
        <p:blipFill>
          <a:blip r:embed="rId4"/>
          <a:stretch>
            <a:fillRect/>
          </a:stretch>
        </p:blipFill>
        <p:spPr>
          <a:xfrm>
            <a:off x="4786276" y="3605967"/>
            <a:ext cx="4357724" cy="3252033"/>
          </a:xfrm>
          <a:prstGeom prst="rect">
            <a:avLst/>
          </a:prstGeom>
        </p:spPr>
      </p:pic>
    </p:spTree>
    <p:extLst>
      <p:ext uri="{BB962C8B-B14F-4D97-AF65-F5344CB8AC3E}">
        <p14:creationId xmlns:p14="http://schemas.microsoft.com/office/powerpoint/2010/main" val="25746371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b="1" dirty="0" smtClean="0">
                <a:solidFill>
                  <a:prstClr val="black"/>
                </a:solidFill>
                <a:cs typeface="Arial" pitchFamily="34" charset="0"/>
              </a:rPr>
              <a:t>William </a:t>
            </a:r>
            <a:r>
              <a:rPr lang="en-GB" b="1" dirty="0">
                <a:solidFill>
                  <a:prstClr val="black"/>
                </a:solidFill>
                <a:cs typeface="Arial" pitchFamily="34" charset="0"/>
              </a:rPr>
              <a:t>Randolph Hearst (1863–1951)</a:t>
            </a:r>
            <a:br>
              <a:rPr lang="en-GB" b="1" dirty="0">
                <a:solidFill>
                  <a:prstClr val="black"/>
                </a:solidFill>
                <a:cs typeface="Arial" pitchFamily="34" charset="0"/>
              </a:rPr>
            </a:br>
            <a:r>
              <a:rPr lang="en-GB" dirty="0" smtClean="0">
                <a:solidFill>
                  <a:prstClr val="black"/>
                </a:solidFill>
                <a:cs typeface="Arial" pitchFamily="34" charset="0"/>
              </a:rPr>
              <a:t>Newspaper mogul – pioneer of ‘yellow journalism’</a:t>
            </a:r>
            <a:br>
              <a:rPr lang="en-GB" dirty="0" smtClean="0">
                <a:solidFill>
                  <a:prstClr val="black"/>
                </a:solidFill>
                <a:cs typeface="Arial" pitchFamily="34" charset="0"/>
              </a:rPr>
            </a:br>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472" y="2495288"/>
            <a:ext cx="2968102" cy="38831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113182" y="2495287"/>
            <a:ext cx="1199046" cy="300082"/>
          </a:xfrm>
          <a:prstGeom prst="rect">
            <a:avLst/>
          </a:prstGeom>
        </p:spPr>
        <p:txBody>
          <a:bodyPr wrap="none">
            <a:spAutoFit/>
          </a:bodyPr>
          <a:lstStyle/>
          <a:p>
            <a:r>
              <a:rPr lang="en-GB" sz="1350" dirty="0"/>
              <a:t>The Yellow Kid</a:t>
            </a:r>
          </a:p>
        </p:txBody>
      </p:sp>
      <p:pic>
        <p:nvPicPr>
          <p:cNvPr id="3" name="Picture 2"/>
          <p:cNvPicPr>
            <a:picLocks noChangeAspect="1"/>
          </p:cNvPicPr>
          <p:nvPr/>
        </p:nvPicPr>
        <p:blipFill>
          <a:blip r:embed="rId4"/>
          <a:stretch>
            <a:fillRect/>
          </a:stretch>
        </p:blipFill>
        <p:spPr>
          <a:xfrm>
            <a:off x="4970207" y="1786249"/>
            <a:ext cx="3545143" cy="4592141"/>
          </a:xfrm>
          <a:prstGeom prst="rect">
            <a:avLst/>
          </a:prstGeom>
        </p:spPr>
      </p:pic>
    </p:spTree>
    <p:extLst>
      <p:ext uri="{BB962C8B-B14F-4D97-AF65-F5344CB8AC3E}">
        <p14:creationId xmlns:p14="http://schemas.microsoft.com/office/powerpoint/2010/main" val="30245694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zhb3U2cONs"/>
          <p:cNvPicPr>
            <a:picLocks noGrp="1" noRot="1" noChangeAspect="1"/>
          </p:cNvPicPr>
          <p:nvPr>
            <p:ph idx="1"/>
            <a:videoFile r:link="rId1"/>
          </p:nvPr>
        </p:nvPicPr>
        <p:blipFill>
          <a:blip r:embed="rId3"/>
          <a:stretch>
            <a:fillRect/>
          </a:stretch>
        </p:blipFill>
        <p:spPr>
          <a:xfrm>
            <a:off x="0" y="766916"/>
            <a:ext cx="9212257" cy="5181895"/>
          </a:xfrm>
          <a:prstGeom prst="rect">
            <a:avLst/>
          </a:prstGeom>
        </p:spPr>
      </p:pic>
    </p:spTree>
    <p:extLst>
      <p:ext uri="{BB962C8B-B14F-4D97-AF65-F5344CB8AC3E}">
        <p14:creationId xmlns:p14="http://schemas.microsoft.com/office/powerpoint/2010/main" val="8017817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238865"/>
            <a:ext cx="9144000" cy="4769150"/>
          </a:xfrm>
          <a:prstGeom prst="rect">
            <a:avLst/>
          </a:prstGeom>
        </p:spPr>
      </p:pic>
    </p:spTree>
    <p:extLst>
      <p:ext uri="{BB962C8B-B14F-4D97-AF65-F5344CB8AC3E}">
        <p14:creationId xmlns:p14="http://schemas.microsoft.com/office/powerpoint/2010/main" val="37101573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2676"/>
          <a:stretch/>
        </p:blipFill>
        <p:spPr bwMode="auto">
          <a:xfrm>
            <a:off x="0" y="476672"/>
            <a:ext cx="9115012"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3811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93710"/>
          </a:xfrm>
          <a:prstGeom prst="rect">
            <a:avLst/>
          </a:prstGeom>
          <a:solidFill>
            <a:schemeClr val="bg2">
              <a:alpha val="78000"/>
            </a:schemeClr>
          </a:solidFill>
        </p:spPr>
        <p:txBody>
          <a:bodyPr wrap="square" lIns="540000" tIns="360000" rIns="540000" bIns="360000" rtlCol="0">
            <a:spAutoFit/>
          </a:bodyPr>
          <a:lstStyle/>
          <a:p>
            <a:pPr algn="ctr"/>
            <a:r>
              <a:rPr lang="en-GB" b="1" u="sng" dirty="0" smtClean="0"/>
              <a:t>Outcomes</a:t>
            </a:r>
          </a:p>
          <a:p>
            <a:pPr algn="ctr"/>
            <a:endParaRPr lang="en-GB" b="1" u="sng" dirty="0" smtClean="0"/>
          </a:p>
          <a:p>
            <a:pPr marL="457200" indent="-457200" algn="just">
              <a:buFont typeface="Arial" panose="020B0604020202020204" pitchFamily="34" charset="0"/>
              <a:buChar char="•"/>
            </a:pPr>
            <a:r>
              <a:rPr lang="en-GB" dirty="0" smtClean="0"/>
              <a:t>Victory for United States; break-up of remaining Spanish Empire in Americas and Asia</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Treaty of Paris </a:t>
            </a:r>
          </a:p>
          <a:p>
            <a:pPr marL="742950" lvl="1" indent="-285750" algn="just">
              <a:buFontTx/>
              <a:buChar char="-"/>
            </a:pPr>
            <a:r>
              <a:rPr lang="en-GB" dirty="0" smtClean="0"/>
              <a:t>Granted protection of Cuba to the United States</a:t>
            </a:r>
          </a:p>
          <a:p>
            <a:pPr marL="742950" lvl="1" indent="-285750" algn="just">
              <a:buFontTx/>
              <a:buChar char="-"/>
            </a:pPr>
            <a:r>
              <a:rPr lang="en-GB" dirty="0" smtClean="0"/>
              <a:t>Ceded Guam, Puerto Rico and the Philippines to the United States</a:t>
            </a:r>
          </a:p>
          <a:p>
            <a:pPr marL="742950" lvl="1" indent="-285750" algn="just">
              <a:buFontTx/>
              <a:buChar char="-"/>
            </a:pPr>
            <a:endParaRPr lang="en-GB" dirty="0"/>
          </a:p>
          <a:p>
            <a:pPr marL="285750" indent="-285750" algn="just">
              <a:buFont typeface="Arial" panose="020B0604020202020204" pitchFamily="34" charset="0"/>
              <a:buChar char="•"/>
            </a:pPr>
            <a:r>
              <a:rPr lang="en-GB" dirty="0" smtClean="0"/>
              <a:t>Beginning of United States era as a global power and intercontinental empire (note: US earlier had forcibly acquired territories in what became Western states  in wars against Native Americans, and the Mexican-American War, 1846–1848). Acquisition of Hawaii and American Samoa came shortly afterwards.</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United States conditionally withdraws from Cuba in 1902; Cuban government restricted in foreign policy and international commerce; 1903 Treaty grants US the port of Guantanamo Bay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By contrast, US retained other former colonies of Spain. In 1901 ‘Insular Cases,’ US Supreme Court rules acquisition of colonies legal, and that US Constitution did not automatically ‘follow the flag’ to unincorporated territories – i.e. Guam, Puerto Rico, the Philippines</a:t>
            </a:r>
            <a:endParaRPr lang="en-GB" b="1" dirty="0" smtClean="0"/>
          </a:p>
        </p:txBody>
      </p:sp>
    </p:spTree>
    <p:extLst>
      <p:ext uri="{BB962C8B-B14F-4D97-AF65-F5344CB8AC3E}">
        <p14:creationId xmlns:p14="http://schemas.microsoft.com/office/powerpoint/2010/main" val="5973929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4282196" cy="3220021"/>
          </a:xfrm>
          <a:prstGeom prst="rect">
            <a:avLst/>
          </a:prstGeom>
          <a:solidFill>
            <a:schemeClr val="bg2"/>
          </a:solidFill>
        </p:spPr>
        <p:txBody>
          <a:bodyPr wrap="square" lIns="540000" tIns="360000" rIns="540000" bIns="360000" rtlCol="0">
            <a:spAutoFit/>
          </a:bodyPr>
          <a:lstStyle/>
          <a:p>
            <a:pPr algn="just"/>
            <a:r>
              <a:rPr lang="en-GB" dirty="0" smtClean="0"/>
              <a:t>“Yellow Press” mongered for war under the cause of ‘Remember the Maine’ in newspapers owned by Joseph Pulitzer (e.g. </a:t>
            </a:r>
            <a:r>
              <a:rPr lang="en-GB" i="1" dirty="0" smtClean="0"/>
              <a:t>New York World</a:t>
            </a:r>
            <a:r>
              <a:rPr lang="en-GB" dirty="0"/>
              <a:t>)</a:t>
            </a:r>
            <a:r>
              <a:rPr lang="en-GB" dirty="0" smtClean="0"/>
              <a:t> and William Randolph Hearst (e.g. </a:t>
            </a:r>
            <a:r>
              <a:rPr lang="en-GB" i="1" dirty="0" smtClean="0"/>
              <a:t>New York Journal</a:t>
            </a:r>
            <a:r>
              <a:rPr lang="en-GB" dirty="0" smtClean="0"/>
              <a:t>)</a:t>
            </a:r>
            <a:endParaRPr lang="en-GB"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p:txBody>
      </p:sp>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2196" y="116632"/>
            <a:ext cx="4861803" cy="5526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04" y="3063989"/>
            <a:ext cx="3677926" cy="3706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4716016" y="5576971"/>
            <a:ext cx="4282196" cy="1281029"/>
          </a:xfrm>
          <a:prstGeom prst="rect">
            <a:avLst/>
          </a:prstGeom>
          <a:noFill/>
        </p:spPr>
        <p:txBody>
          <a:bodyPr wrap="square" lIns="540000" tIns="360000" rIns="540000" bIns="360000" rtlCol="0">
            <a:spAutoFit/>
          </a:bodyPr>
          <a:lstStyle/>
          <a:p>
            <a:pPr algn="ctr"/>
            <a:r>
              <a:rPr lang="en-GB" b="1" u="sng" dirty="0" smtClean="0"/>
              <a:t>Spanish-American War as a Media Event</a:t>
            </a:r>
          </a:p>
        </p:txBody>
      </p:sp>
    </p:spTree>
    <p:extLst>
      <p:ext uri="{BB962C8B-B14F-4D97-AF65-F5344CB8AC3E}">
        <p14:creationId xmlns:p14="http://schemas.microsoft.com/office/powerpoint/2010/main" val="35347095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19100" y="152400"/>
            <a:ext cx="8324850" cy="6406232"/>
          </a:xfrm>
          <a:prstGeom prst="rect">
            <a:avLst/>
          </a:prstGeom>
        </p:spPr>
      </p:pic>
    </p:spTree>
    <p:extLst>
      <p:ext uri="{BB962C8B-B14F-4D97-AF65-F5344CB8AC3E}">
        <p14:creationId xmlns:p14="http://schemas.microsoft.com/office/powerpoint/2010/main" val="41537506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s27107.pcdn.co/wp-content/uploads/2017/04/headlines-1024x8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639" y="0"/>
            <a:ext cx="8372890" cy="6557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8856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2112026"/>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t>Hearst had sent correspondent Richard Harding Davis and the artist Fredric Remington to cover Cuban independence struggle, 1897</a:t>
            </a:r>
          </a:p>
          <a:p>
            <a:pPr marL="285750" indent="-285750" algn="just">
              <a:buFont typeface="Arial" panose="020B0604020202020204" pitchFamily="34" charset="0"/>
              <a:buChar char="•"/>
            </a:pPr>
            <a:endParaRPr lang="en-GB" dirty="0" smtClean="0"/>
          </a:p>
          <a:p>
            <a:pPr algn="ctr"/>
            <a:r>
              <a:rPr lang="en-GB" b="1" u="sng" dirty="0" smtClean="0"/>
              <a:t> </a:t>
            </a:r>
          </a:p>
          <a:p>
            <a:pPr marL="285750" indent="-285750">
              <a:buFontTx/>
              <a:buChar char="-"/>
            </a:pPr>
            <a:endParaRPr lang="en-GB"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3642" y="1023427"/>
            <a:ext cx="4147530" cy="5321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92940" y="1020358"/>
            <a:ext cx="4505742" cy="4242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205" name="Picture 1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44898" y="3302224"/>
            <a:ext cx="2699102" cy="3546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Box 20"/>
          <p:cNvSpPr txBox="1"/>
          <p:nvPr/>
        </p:nvSpPr>
        <p:spPr>
          <a:xfrm>
            <a:off x="3779912" y="5262367"/>
            <a:ext cx="2986052" cy="1558028"/>
          </a:xfrm>
          <a:prstGeom prst="rect">
            <a:avLst/>
          </a:prstGeom>
          <a:noFill/>
        </p:spPr>
        <p:txBody>
          <a:bodyPr wrap="square" lIns="540000" tIns="360000" rIns="540000" bIns="360000" rtlCol="0">
            <a:spAutoFit/>
          </a:bodyPr>
          <a:lstStyle/>
          <a:p>
            <a:pPr algn="ctr"/>
            <a:r>
              <a:rPr lang="en-GB" b="1" u="sng" dirty="0" smtClean="0"/>
              <a:t>Spanish-American War as a Media Event</a:t>
            </a:r>
          </a:p>
        </p:txBody>
      </p:sp>
    </p:spTree>
    <p:extLst>
      <p:ext uri="{BB962C8B-B14F-4D97-AF65-F5344CB8AC3E}">
        <p14:creationId xmlns:p14="http://schemas.microsoft.com/office/powerpoint/2010/main" val="38696531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90956"/>
            <a:ext cx="9144000" cy="5276088"/>
          </a:xfrm>
          <a:prstGeom prst="rect">
            <a:avLst/>
          </a:prstGeom>
        </p:spPr>
      </p:pic>
      <p:sp>
        <p:nvSpPr>
          <p:cNvPr id="3" name="Rectangle 2"/>
          <p:cNvSpPr/>
          <p:nvPr/>
        </p:nvSpPr>
        <p:spPr>
          <a:xfrm>
            <a:off x="1187624" y="128862"/>
            <a:ext cx="6768752" cy="369332"/>
          </a:xfrm>
          <a:prstGeom prst="rect">
            <a:avLst/>
          </a:prstGeom>
        </p:spPr>
        <p:txBody>
          <a:bodyPr wrap="square">
            <a:spAutoFit/>
          </a:bodyPr>
          <a:lstStyle/>
          <a:p>
            <a:r>
              <a:rPr lang="en-US" b="1" dirty="0"/>
              <a:t>Frederic </a:t>
            </a:r>
            <a:r>
              <a:rPr lang="en-US" b="1" dirty="0" smtClean="0"/>
              <a:t>Remington, </a:t>
            </a:r>
            <a:r>
              <a:rPr lang="en-US" b="1" i="1" dirty="0" smtClean="0"/>
              <a:t>The </a:t>
            </a:r>
            <a:r>
              <a:rPr lang="en-US" b="1" i="1" dirty="0"/>
              <a:t>Scream of Shrapnel at San Juan Hill </a:t>
            </a:r>
            <a:r>
              <a:rPr lang="en-US" b="1" dirty="0" smtClean="0"/>
              <a:t>(1898)</a:t>
            </a:r>
            <a:endParaRPr lang="en-US" b="1" dirty="0"/>
          </a:p>
        </p:txBody>
      </p:sp>
    </p:spTree>
    <p:extLst>
      <p:ext uri="{BB962C8B-B14F-4D97-AF65-F5344CB8AC3E}">
        <p14:creationId xmlns:p14="http://schemas.microsoft.com/office/powerpoint/2010/main" val="25396864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5405235"/>
          </a:xfrm>
          <a:prstGeom prst="rect">
            <a:avLst/>
          </a:prstGeom>
          <a:solidFill>
            <a:schemeClr val="bg2">
              <a:alpha val="79000"/>
            </a:schemeClr>
          </a:solidFill>
        </p:spPr>
        <p:txBody>
          <a:bodyPr wrap="square" lIns="540000" tIns="360000" rIns="540000" bIns="360000" rtlCol="0">
            <a:spAutoFit/>
          </a:bodyPr>
          <a:lstStyle/>
          <a:p>
            <a:pPr algn="just"/>
            <a:r>
              <a:rPr lang="en-GB" sz="2000" b="1" u="sng" dirty="0" smtClean="0"/>
              <a:t>Spanish-American War as a Media Event: Cinema</a:t>
            </a:r>
          </a:p>
          <a:p>
            <a:pPr algn="just"/>
            <a:endParaRPr lang="en-GB" sz="2400" b="1" u="sng" dirty="0"/>
          </a:p>
          <a:p>
            <a:pPr lvl="0" algn="just"/>
            <a:r>
              <a:rPr lang="en-GB" sz="2400" dirty="0"/>
              <a:t>US Library of Congress, 'The Motion Picture Camera Goes to War' </a:t>
            </a:r>
            <a:r>
              <a:rPr lang="en-GB" dirty="0"/>
              <a:t>(</a:t>
            </a:r>
            <a:r>
              <a:rPr lang="en-GB" u="sng" dirty="0">
                <a:hlinkClick r:id="rId3"/>
              </a:rPr>
              <a:t>http://www.loc.gov/collections/spanish-american-war-in-motion-pictures/articles-and-essays/the-motion-picture-camera-goes-to-war/</a:t>
            </a:r>
            <a:r>
              <a:rPr lang="en-GB" dirty="0"/>
              <a:t>) </a:t>
            </a:r>
            <a:endParaRPr lang="en-GB" dirty="0" smtClean="0"/>
          </a:p>
          <a:p>
            <a:pPr marL="285750" indent="-285750">
              <a:buFontTx/>
              <a:buChar char="-"/>
            </a:pPr>
            <a:endParaRPr lang="en-GB" sz="2400" dirty="0"/>
          </a:p>
          <a:p>
            <a:pPr marL="285750" indent="-285750">
              <a:buFont typeface="Arial" panose="020B0604020202020204" pitchFamily="34" charset="0"/>
              <a:buChar char="•"/>
            </a:pPr>
            <a:r>
              <a:rPr lang="en-GB" sz="2400" b="1" dirty="0" smtClean="0"/>
              <a:t>‘War Correspondents,’ Edison company (1898):</a:t>
            </a:r>
          </a:p>
          <a:p>
            <a:r>
              <a:rPr lang="en-GB" sz="2400" dirty="0" smtClean="0">
                <a:hlinkClick r:id="rId4"/>
              </a:rPr>
              <a:t>https://www.loc.gov/item/98500967/</a:t>
            </a:r>
            <a:endParaRPr lang="en-GB" sz="2400" dirty="0" smtClean="0"/>
          </a:p>
          <a:p>
            <a:endParaRPr lang="en-GB" sz="2400" dirty="0" smtClean="0"/>
          </a:p>
          <a:p>
            <a:pPr marL="285750" indent="-285750">
              <a:buFont typeface="Arial" panose="020B0604020202020204" pitchFamily="34" charset="0"/>
              <a:buChar char="•"/>
            </a:pPr>
            <a:r>
              <a:rPr lang="en-GB" sz="2400" b="1" dirty="0" smtClean="0"/>
              <a:t>‘</a:t>
            </a:r>
            <a:r>
              <a:rPr lang="en-GB" sz="2400" b="1" i="1" dirty="0" smtClean="0"/>
              <a:t>New York Journal </a:t>
            </a:r>
            <a:r>
              <a:rPr lang="en-GB" sz="2400" b="1" dirty="0" smtClean="0"/>
              <a:t>despatch yacht Buccaneer’ (1898): </a:t>
            </a:r>
          </a:p>
          <a:p>
            <a:r>
              <a:rPr lang="en-GB" sz="2400" dirty="0" smtClean="0">
                <a:hlinkClick r:id="rId5"/>
              </a:rPr>
              <a:t>https://www.loc.gov/item/98500969/</a:t>
            </a:r>
            <a:endParaRPr lang="en-GB" sz="2400" dirty="0" smtClean="0"/>
          </a:p>
          <a:p>
            <a:endParaRPr lang="en-GB" sz="2000" dirty="0" smtClean="0"/>
          </a:p>
          <a:p>
            <a:pPr marL="285750" indent="-285750">
              <a:buFont typeface="Arial" panose="020B0604020202020204" pitchFamily="34" charset="0"/>
              <a:buChar char="•"/>
            </a:pPr>
            <a:endParaRPr lang="en-GB" dirty="0"/>
          </a:p>
          <a:p>
            <a:r>
              <a:rPr lang="en-GB" dirty="0" smtClean="0"/>
              <a:t> </a:t>
            </a:r>
            <a:endParaRPr lang="en-GB" dirty="0"/>
          </a:p>
        </p:txBody>
      </p:sp>
      <p:pic>
        <p:nvPicPr>
          <p:cNvPr id="3" name="Picture 2"/>
          <p:cNvPicPr>
            <a:picLocks noChangeAspect="1"/>
          </p:cNvPicPr>
          <p:nvPr/>
        </p:nvPicPr>
        <p:blipFill>
          <a:blip r:embed="rId6"/>
          <a:stretch>
            <a:fillRect/>
          </a:stretch>
        </p:blipFill>
        <p:spPr>
          <a:xfrm>
            <a:off x="-793" y="5126586"/>
            <a:ext cx="9144793" cy="1731414"/>
          </a:xfrm>
          <a:prstGeom prst="rect">
            <a:avLst/>
          </a:prstGeom>
        </p:spPr>
      </p:pic>
    </p:spTree>
    <p:extLst>
      <p:ext uri="{BB962C8B-B14F-4D97-AF65-F5344CB8AC3E}">
        <p14:creationId xmlns:p14="http://schemas.microsoft.com/office/powerpoint/2010/main" val="17166568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429785"/>
            <a:ext cx="9144000" cy="2696801"/>
          </a:xfrm>
          <a:prstGeom prst="rect">
            <a:avLst/>
          </a:prstGeom>
          <a:solidFill>
            <a:schemeClr val="bg2"/>
          </a:solidFill>
        </p:spPr>
        <p:txBody>
          <a:bodyPr wrap="square" lIns="540000" tIns="360000" rIns="540000" bIns="360000" rtlCol="0">
            <a:spAutoFit/>
          </a:bodyPr>
          <a:lstStyle/>
          <a:p>
            <a:pPr lvl="0" algn="just"/>
            <a:r>
              <a:rPr lang="en-GB" sz="2800" b="1" dirty="0" smtClean="0">
                <a:solidFill>
                  <a:prstClr val="black"/>
                </a:solidFill>
              </a:rPr>
              <a:t>“ Within  </a:t>
            </a:r>
            <a:r>
              <a:rPr lang="en-GB" sz="2800" b="1" dirty="0">
                <a:solidFill>
                  <a:prstClr val="black"/>
                </a:solidFill>
              </a:rPr>
              <a:t>three  years of  being </a:t>
            </a:r>
            <a:r>
              <a:rPr lang="en-GB" sz="2800" b="1" dirty="0" smtClean="0">
                <a:solidFill>
                  <a:prstClr val="black"/>
                </a:solidFill>
              </a:rPr>
              <a:t>‘invented’  </a:t>
            </a:r>
            <a:r>
              <a:rPr lang="en-GB" sz="2800" b="1" dirty="0">
                <a:solidFill>
                  <a:prstClr val="black"/>
                </a:solidFill>
              </a:rPr>
              <a:t>the </a:t>
            </a:r>
            <a:r>
              <a:rPr lang="en-GB" sz="2800" b="1" dirty="0" smtClean="0">
                <a:solidFill>
                  <a:prstClr val="black"/>
                </a:solidFill>
              </a:rPr>
              <a:t>cinema was </a:t>
            </a:r>
            <a:r>
              <a:rPr lang="en-GB" sz="2800" b="1" dirty="0">
                <a:solidFill>
                  <a:prstClr val="black"/>
                </a:solidFill>
              </a:rPr>
              <a:t>already  inserting itself  into the  problematic  of the  historical record  and  </a:t>
            </a:r>
            <a:r>
              <a:rPr lang="en-GB" sz="2800" b="1" dirty="0" smtClean="0">
                <a:solidFill>
                  <a:prstClr val="black"/>
                </a:solidFill>
              </a:rPr>
              <a:t>re-marking  the </a:t>
            </a:r>
            <a:r>
              <a:rPr lang="en-GB" sz="2800" b="1" dirty="0">
                <a:solidFill>
                  <a:prstClr val="black"/>
                </a:solidFill>
              </a:rPr>
              <a:t>boundaries  of fact and fiction, truth  </a:t>
            </a:r>
            <a:r>
              <a:rPr lang="en-GB" sz="2800" b="1" dirty="0" smtClean="0">
                <a:solidFill>
                  <a:prstClr val="black"/>
                </a:solidFill>
              </a:rPr>
              <a:t>and falsehood</a:t>
            </a:r>
            <a:r>
              <a:rPr lang="en-GB" sz="2800" b="1" dirty="0">
                <a:solidFill>
                  <a:prstClr val="black"/>
                </a:solidFill>
              </a:rPr>
              <a:t>,  in  </a:t>
            </a:r>
            <a:r>
              <a:rPr lang="en-GB" sz="2800" b="1" dirty="0" smtClean="0">
                <a:solidFill>
                  <a:prstClr val="black"/>
                </a:solidFill>
              </a:rPr>
              <a:t>history.”</a:t>
            </a:r>
          </a:p>
          <a:p>
            <a:pPr marL="285750" marR="0" lvl="0" indent="-285750" algn="r" defTabSz="4572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err="1" smtClean="0">
                <a:ln>
                  <a:noFill/>
                </a:ln>
                <a:solidFill>
                  <a:prstClr val="black"/>
                </a:solidFill>
                <a:effectLst/>
                <a:uLnTx/>
                <a:uFillTx/>
                <a:latin typeface="Calibri" panose="020F0502020204030204"/>
                <a:ea typeface="+mn-ea"/>
                <a:cs typeface="+mn-cs"/>
              </a:rPr>
              <a:t>Nowell</a:t>
            </a:r>
            <a:r>
              <a:rPr kumimoji="0" lang="en-GB" sz="1600" b="0" i="0" u="none" strike="noStrike" kern="1200" cap="none" spc="0" normalizeH="0" baseline="0" noProof="0" dirty="0" smtClean="0">
                <a:ln>
                  <a:noFill/>
                </a:ln>
                <a:solidFill>
                  <a:prstClr val="black"/>
                </a:solidFill>
                <a:effectLst/>
                <a:uLnTx/>
                <a:uFillTx/>
                <a:latin typeface="Calibri" panose="020F0502020204030204"/>
                <a:ea typeface="+mn-ea"/>
                <a:cs typeface="+mn-cs"/>
              </a:rPr>
              <a:t>-Smith</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'On History and the Cinema,' </a:t>
            </a:r>
            <a:r>
              <a:rPr kumimoji="0" lang="en-GB" sz="1600" b="0" i="0" u="none" strike="noStrike" kern="1200" cap="none" spc="0" normalizeH="0" baseline="0" noProof="0" dirty="0" smtClean="0">
                <a:ln>
                  <a:noFill/>
                </a:ln>
                <a:solidFill>
                  <a:prstClr val="black"/>
                </a:solidFill>
                <a:effectLst/>
                <a:uLnTx/>
                <a:uFillTx/>
                <a:latin typeface="Calibri" panose="020F0502020204030204"/>
                <a:ea typeface="+mn-ea"/>
                <a:cs typeface="+mn-cs"/>
              </a:rPr>
              <a:t>pp. 161–162</a:t>
            </a:r>
            <a:endParaRPr kumimoji="0" lang="en-GB" sz="1700" b="1" i="1" u="none" strike="noStrike" kern="1200" cap="none" spc="0" normalizeH="0" baseline="0" noProof="0" dirty="0" smtClean="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3"/>
          <a:stretch>
            <a:fillRect/>
          </a:stretch>
        </p:blipFill>
        <p:spPr>
          <a:xfrm>
            <a:off x="-793" y="5126586"/>
            <a:ext cx="9144793" cy="1731414"/>
          </a:xfrm>
          <a:prstGeom prst="rect">
            <a:avLst/>
          </a:prstGeom>
        </p:spPr>
      </p:pic>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7535" y="0"/>
            <a:ext cx="3558746" cy="26690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323663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525130"/>
          </a:xfrm>
          <a:prstGeom prst="rect">
            <a:avLst/>
          </a:prstGeom>
          <a:noFill/>
        </p:spPr>
        <p:txBody>
          <a:bodyPr wrap="square" lIns="360000" tIns="360000" rIns="360000" bIns="360000" rtlCol="0">
            <a:spAutoFit/>
          </a:bodyPr>
          <a:lstStyle/>
          <a:p>
            <a:pPr algn="r"/>
            <a:r>
              <a:rPr lang="en-GB" b="1" dirty="0" smtClean="0">
                <a:solidFill>
                  <a:prstClr val="black"/>
                </a:solidFill>
                <a:effectLst>
                  <a:outerShdw blurRad="38100" dist="38100" dir="2700000" algn="tl">
                    <a:srgbClr val="000000">
                      <a:alpha val="43137"/>
                    </a:srgbClr>
                  </a:outerShdw>
                </a:effectLst>
              </a:rPr>
              <a:t>Turn-of-20</a:t>
            </a:r>
            <a:r>
              <a:rPr lang="en-GB" b="1" baseline="30000" dirty="0" smtClean="0">
                <a:solidFill>
                  <a:prstClr val="black"/>
                </a:solidFill>
                <a:effectLst>
                  <a:outerShdw blurRad="38100" dist="38100" dir="2700000" algn="tl">
                    <a:srgbClr val="000000">
                      <a:alpha val="43137"/>
                    </a:srgbClr>
                  </a:outerShdw>
                </a:effectLst>
              </a:rPr>
              <a:t>th</a:t>
            </a:r>
            <a:r>
              <a:rPr lang="en-GB" b="1" dirty="0" smtClean="0">
                <a:solidFill>
                  <a:prstClr val="black"/>
                </a:solidFill>
                <a:effectLst>
                  <a:outerShdw blurRad="38100" dist="38100" dir="2700000" algn="tl">
                    <a:srgbClr val="000000">
                      <a:alpha val="43137"/>
                    </a:srgbClr>
                  </a:outerShdw>
                </a:effectLst>
              </a:rPr>
              <a:t>-Century Mass Media/Culture</a:t>
            </a:r>
          </a:p>
          <a:p>
            <a:pPr algn="just"/>
            <a:endParaRPr lang="en-GB" b="1" dirty="0">
              <a:solidFill>
                <a:prstClr val="black"/>
              </a:solidFill>
              <a:effectLst>
                <a:outerShdw blurRad="38100" dist="38100" dir="2700000" algn="tl">
                  <a:srgbClr val="000000">
                    <a:alpha val="43137"/>
                  </a:srgbClr>
                </a:outerShdw>
              </a:effectLst>
            </a:endParaRPr>
          </a:p>
          <a:p>
            <a:pPr algn="just"/>
            <a:endParaRPr lang="en-GB" sz="1650"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245" y="762564"/>
            <a:ext cx="3597755" cy="264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1" y="0"/>
            <a:ext cx="4139952" cy="26566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7670" y="4653641"/>
            <a:ext cx="9224258" cy="2450580"/>
          </a:xfrm>
          <a:prstGeom prst="rect">
            <a:avLst/>
          </a:prstGeom>
        </p:spPr>
        <p:txBody>
          <a:bodyPr wrap="square" lIns="360000" tIns="360000" rIns="360000" bIns="360000">
            <a:spAutoFit/>
          </a:bodyPr>
          <a:lstStyle/>
          <a:p>
            <a:pPr marL="285750" indent="-285750">
              <a:buFont typeface="Arial" panose="020B0604020202020204" pitchFamily="34" charset="0"/>
              <a:buChar char="•"/>
            </a:pPr>
            <a:r>
              <a:rPr lang="en-GB" sz="1600" dirty="0" smtClean="0">
                <a:solidFill>
                  <a:prstClr val="black"/>
                </a:solidFill>
              </a:rPr>
              <a:t>Cinema’s symbiosis with other mass media,  mass entertainment: e.g. Thomas </a:t>
            </a:r>
            <a:r>
              <a:rPr lang="en-GB" sz="1600" dirty="0">
                <a:solidFill>
                  <a:prstClr val="black"/>
                </a:solidFill>
              </a:rPr>
              <a:t>Edison’s </a:t>
            </a:r>
            <a:r>
              <a:rPr lang="en-GB" sz="1600" i="1" dirty="0" smtClean="0">
                <a:solidFill>
                  <a:prstClr val="black"/>
                </a:solidFill>
              </a:rPr>
              <a:t>Leonard-Cushing fight</a:t>
            </a:r>
            <a:r>
              <a:rPr lang="en-GB" sz="1600" dirty="0" smtClean="0">
                <a:solidFill>
                  <a:prstClr val="black"/>
                </a:solidFill>
              </a:rPr>
              <a:t> </a:t>
            </a:r>
            <a:r>
              <a:rPr lang="en-GB" sz="1600" dirty="0">
                <a:solidFill>
                  <a:prstClr val="black"/>
                </a:solidFill>
              </a:rPr>
              <a:t>(</a:t>
            </a:r>
            <a:r>
              <a:rPr lang="en-GB" sz="1600" dirty="0">
                <a:solidFill>
                  <a:prstClr val="black"/>
                </a:solidFill>
                <a:hlinkClick r:id="rId5"/>
              </a:rPr>
              <a:t>https://www.loc.gov/item/00694127</a:t>
            </a:r>
            <a:r>
              <a:rPr lang="en-GB" sz="1600" dirty="0" smtClean="0">
                <a:solidFill>
                  <a:prstClr val="black"/>
                </a:solidFill>
              </a:rPr>
              <a:t>); American </a:t>
            </a:r>
            <a:r>
              <a:rPr lang="en-GB" sz="1600" dirty="0" err="1">
                <a:solidFill>
                  <a:prstClr val="black"/>
                </a:solidFill>
              </a:rPr>
              <a:t>Mutoscope</a:t>
            </a:r>
            <a:r>
              <a:rPr lang="en-GB" sz="1600" dirty="0">
                <a:solidFill>
                  <a:prstClr val="black"/>
                </a:solidFill>
              </a:rPr>
              <a:t> </a:t>
            </a:r>
            <a:r>
              <a:rPr lang="en-GB" sz="1600" dirty="0" smtClean="0">
                <a:solidFill>
                  <a:prstClr val="black"/>
                </a:solidFill>
              </a:rPr>
              <a:t> &amp; Biograph, </a:t>
            </a:r>
            <a:r>
              <a:rPr lang="en-GB" sz="1600" i="1" dirty="0" smtClean="0">
                <a:solidFill>
                  <a:prstClr val="black"/>
                </a:solidFill>
              </a:rPr>
              <a:t>Shooting </a:t>
            </a:r>
            <a:r>
              <a:rPr lang="en-GB" sz="1600" i="1" dirty="0">
                <a:solidFill>
                  <a:prstClr val="black"/>
                </a:solidFill>
              </a:rPr>
              <a:t>the </a:t>
            </a:r>
            <a:r>
              <a:rPr lang="en-GB" sz="1600" i="1" dirty="0" smtClean="0">
                <a:solidFill>
                  <a:prstClr val="black"/>
                </a:solidFill>
              </a:rPr>
              <a:t>Chutes</a:t>
            </a:r>
            <a:r>
              <a:rPr lang="en-GB" sz="1600" dirty="0" smtClean="0">
                <a:solidFill>
                  <a:prstClr val="black"/>
                </a:solidFill>
              </a:rPr>
              <a:t> </a:t>
            </a:r>
            <a:r>
              <a:rPr lang="en-GB" sz="1600" dirty="0">
                <a:solidFill>
                  <a:prstClr val="black"/>
                </a:solidFill>
              </a:rPr>
              <a:t>(</a:t>
            </a:r>
            <a:r>
              <a:rPr lang="en-GB" sz="1600" dirty="0">
                <a:solidFill>
                  <a:prstClr val="black"/>
                </a:solidFill>
                <a:hlinkClick r:id="rId6"/>
              </a:rPr>
              <a:t>https://www.loc.gov/item/00563608</a:t>
            </a:r>
            <a:r>
              <a:rPr lang="en-GB" sz="1600" dirty="0" smtClean="0">
                <a:solidFill>
                  <a:prstClr val="black"/>
                </a:solidFill>
                <a:hlinkClick r:id="rId6"/>
              </a:rPr>
              <a:t>/</a:t>
            </a:r>
            <a:r>
              <a:rPr lang="en-GB" sz="1600" dirty="0" smtClean="0">
                <a:solidFill>
                  <a:prstClr val="black"/>
                </a:solidFill>
              </a:rPr>
              <a:t>)</a:t>
            </a:r>
          </a:p>
          <a:p>
            <a:pPr marL="285750" indent="-285750">
              <a:buFont typeface="Arial" panose="020B0604020202020204" pitchFamily="34" charset="0"/>
              <a:buChar char="•"/>
            </a:pPr>
            <a:r>
              <a:rPr lang="en-GB" sz="1600" dirty="0" smtClean="0">
                <a:solidFill>
                  <a:prstClr val="black"/>
                </a:solidFill>
              </a:rPr>
              <a:t>Cinema a modern technological innovation, and a medium for representing and dramatizing  technological modernity itself: e.g. Lumière Brothers, </a:t>
            </a:r>
            <a:r>
              <a:rPr lang="en-GB" sz="1600" i="1" dirty="0" smtClean="0">
                <a:solidFill>
                  <a:prstClr val="black"/>
                </a:solidFill>
              </a:rPr>
              <a:t>Arrival </a:t>
            </a:r>
            <a:r>
              <a:rPr lang="en-GB" sz="1600" i="1" dirty="0">
                <a:solidFill>
                  <a:prstClr val="black"/>
                </a:solidFill>
              </a:rPr>
              <a:t>of a Train at La </a:t>
            </a:r>
            <a:r>
              <a:rPr lang="en-GB" sz="1600" i="1" dirty="0" err="1">
                <a:solidFill>
                  <a:prstClr val="black"/>
                </a:solidFill>
              </a:rPr>
              <a:t>Ciotat</a:t>
            </a:r>
            <a:r>
              <a:rPr lang="en-GB" sz="1600" dirty="0" smtClean="0">
                <a:solidFill>
                  <a:prstClr val="black"/>
                </a:solidFill>
              </a:rPr>
              <a:t>’(</a:t>
            </a:r>
            <a:r>
              <a:rPr lang="en-GB" sz="1600" dirty="0">
                <a:solidFill>
                  <a:prstClr val="black"/>
                </a:solidFill>
                <a:hlinkClick r:id="rId7"/>
              </a:rPr>
              <a:t>https://www.youtube.com/watch?v=1dgLEDdFddk</a:t>
            </a:r>
            <a:r>
              <a:rPr lang="en-GB" sz="1600" dirty="0">
                <a:solidFill>
                  <a:prstClr val="black"/>
                </a:solidFill>
              </a:rPr>
              <a:t>) </a:t>
            </a:r>
            <a:r>
              <a:rPr lang="en-GB" sz="1600" i="1" dirty="0" smtClean="0">
                <a:solidFill>
                  <a:prstClr val="black"/>
                </a:solidFill>
              </a:rPr>
              <a:t>Workers </a:t>
            </a:r>
            <a:r>
              <a:rPr lang="en-GB" sz="1600" i="1" dirty="0">
                <a:solidFill>
                  <a:prstClr val="black"/>
                </a:solidFill>
              </a:rPr>
              <a:t>Leaving </a:t>
            </a:r>
            <a:r>
              <a:rPr lang="en-GB" sz="1600" i="1" dirty="0" smtClean="0">
                <a:solidFill>
                  <a:prstClr val="black"/>
                </a:solidFill>
              </a:rPr>
              <a:t>Factory</a:t>
            </a:r>
            <a:r>
              <a:rPr lang="en-GB" sz="1600" dirty="0" smtClean="0">
                <a:solidFill>
                  <a:prstClr val="black"/>
                </a:solidFill>
              </a:rPr>
              <a:t>(</a:t>
            </a:r>
            <a:r>
              <a:rPr lang="en-GB" sz="1600" dirty="0" smtClean="0">
                <a:solidFill>
                  <a:prstClr val="black"/>
                </a:solidFill>
                <a:hlinkClick r:id="rId8"/>
              </a:rPr>
              <a:t>https</a:t>
            </a:r>
            <a:r>
              <a:rPr lang="en-GB" sz="1600" dirty="0">
                <a:solidFill>
                  <a:prstClr val="black"/>
                </a:solidFill>
                <a:hlinkClick r:id="rId8"/>
              </a:rPr>
              <a:t>://</a:t>
            </a:r>
            <a:r>
              <a:rPr lang="en-GB" sz="1600" dirty="0" smtClean="0">
                <a:solidFill>
                  <a:prstClr val="black"/>
                </a:solidFill>
                <a:hlinkClick r:id="rId8"/>
              </a:rPr>
              <a:t>www.youtube.com/watch?v=DEQeIRLxaM4</a:t>
            </a:r>
            <a:r>
              <a:rPr lang="en-GB" sz="1600" dirty="0" smtClean="0">
                <a:solidFill>
                  <a:prstClr val="black"/>
                </a:solidFill>
              </a:rPr>
              <a:t>)</a:t>
            </a:r>
            <a:endParaRPr lang="en-GB" sz="1600" dirty="0">
              <a:solidFill>
                <a:prstClr val="black"/>
              </a:solidFill>
            </a:endParaRPr>
          </a:p>
        </p:txBody>
      </p:sp>
      <p:pic>
        <p:nvPicPr>
          <p:cNvPr id="1026"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11221" y="3375322"/>
            <a:ext cx="5501141" cy="1430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016" y="2340413"/>
            <a:ext cx="1803549" cy="246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821565" y="2341870"/>
            <a:ext cx="1889656" cy="246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45488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8590722"/>
          </a:xfrm>
          <a:prstGeom prst="rect">
            <a:avLst/>
          </a:prstGeom>
          <a:noFill/>
        </p:spPr>
        <p:txBody>
          <a:bodyPr wrap="square" lIns="540000" tIns="360000" rIns="540000" bIns="360000" rtlCol="0">
            <a:spAutoFit/>
          </a:bodyPr>
          <a:lstStyle/>
          <a:p>
            <a:pPr lvl="0" algn="just"/>
            <a:endParaRPr lang="en-GB" sz="1600" b="1" dirty="0"/>
          </a:p>
          <a:p>
            <a:pPr lvl="0" algn="just"/>
            <a:endParaRPr lang="en-GB" sz="1600" b="1" dirty="0" smtClean="0"/>
          </a:p>
          <a:p>
            <a:pPr lvl="0" algn="just"/>
            <a:endParaRPr lang="en-GB" sz="1600" b="1" dirty="0" smtClean="0"/>
          </a:p>
          <a:p>
            <a:pPr lvl="0" algn="just"/>
            <a:endParaRPr lang="en-GB" sz="1600" b="1" dirty="0"/>
          </a:p>
          <a:p>
            <a:pPr lvl="0" algn="just"/>
            <a:r>
              <a:rPr lang="en-GB" sz="1600" b="1" dirty="0" smtClean="0"/>
              <a:t> </a:t>
            </a:r>
            <a:endParaRPr lang="en-GB" sz="1600" b="1" dirty="0"/>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marL="800100" lvl="1" indent="-342900" algn="just">
              <a:buFont typeface="Calibri"/>
              <a:buChar char="-"/>
            </a:pPr>
            <a:endParaRPr lang="en-GB" sz="1600" i="1" dirty="0">
              <a:ea typeface="Calibri"/>
              <a:cs typeface="Times New Roman"/>
            </a:endParaRPr>
          </a:p>
          <a:p>
            <a:pPr marL="800100" lvl="1" indent="-342900" algn="just">
              <a:buFont typeface="Calibri"/>
              <a:buChar char="-"/>
            </a:pPr>
            <a:endParaRPr lang="en-GB" sz="1600" i="1" dirty="0" smtClean="0">
              <a:ea typeface="Calibri"/>
              <a:cs typeface="Times New Roman"/>
            </a:endParaRPr>
          </a:p>
          <a:p>
            <a:pPr lvl="0" algn="just"/>
            <a:endParaRPr lang="en-GB" sz="1700" b="1" dirty="0" smtClean="0"/>
          </a:p>
          <a:p>
            <a:pPr lvl="0" algn="just"/>
            <a:endParaRPr lang="en-GB" sz="1700" b="1" dirty="0"/>
          </a:p>
          <a:p>
            <a:pPr marL="285750" lvl="0" indent="-285750">
              <a:buFont typeface="Arial" panose="020B0604020202020204" pitchFamily="34" charset="0"/>
              <a:buChar char="•"/>
            </a:pPr>
            <a:r>
              <a:rPr lang="en-GB" sz="2000" b="1" i="1" dirty="0" smtClean="0"/>
              <a:t>Advance </a:t>
            </a:r>
            <a:r>
              <a:rPr lang="en-GB" sz="2000" b="1" i="1" dirty="0"/>
              <a:t>of Kansas Volunteers at </a:t>
            </a:r>
            <a:r>
              <a:rPr lang="en-GB" sz="2000" b="1" i="1" dirty="0" smtClean="0"/>
              <a:t>Caloocan</a:t>
            </a:r>
            <a:r>
              <a:rPr lang="en-GB" sz="2000" b="1" dirty="0" smtClean="0"/>
              <a:t> </a:t>
            </a:r>
            <a:r>
              <a:rPr lang="en-GB" sz="2000" b="1" dirty="0"/>
              <a:t>(</a:t>
            </a:r>
            <a:r>
              <a:rPr lang="en-GB" sz="2000" b="1" dirty="0">
                <a:hlinkClick r:id="rId3"/>
              </a:rPr>
              <a:t>http://www.loc.gov/item/98501192</a:t>
            </a:r>
            <a:r>
              <a:rPr lang="en-GB" sz="2000" b="1" dirty="0" smtClean="0">
                <a:hlinkClick r:id="rId3"/>
              </a:rPr>
              <a:t>/</a:t>
            </a:r>
            <a:r>
              <a:rPr lang="en-GB" sz="2000" b="1" dirty="0" smtClean="0"/>
              <a:t>), Edison </a:t>
            </a:r>
            <a:r>
              <a:rPr lang="en-GB" sz="2000" b="1" dirty="0"/>
              <a:t>Company, re-enacted </a:t>
            </a:r>
            <a:r>
              <a:rPr lang="en-GB" sz="2000" b="1" dirty="0" smtClean="0"/>
              <a:t>May 1899</a:t>
            </a:r>
          </a:p>
          <a:p>
            <a:pPr marL="285750" lvl="0" indent="-285750">
              <a:buFont typeface="Arial" panose="020B0604020202020204" pitchFamily="34" charset="0"/>
              <a:buChar char="•"/>
            </a:pPr>
            <a:endParaRPr lang="en-GB" sz="2000" b="1" dirty="0" smtClean="0"/>
          </a:p>
          <a:p>
            <a:pPr marL="285750" lvl="0" indent="-285750">
              <a:buFont typeface="Arial" panose="020B0604020202020204" pitchFamily="34" charset="0"/>
              <a:buChar char="•"/>
            </a:pPr>
            <a:r>
              <a:rPr lang="en-GB" sz="2000" b="1" i="1" dirty="0" smtClean="0"/>
              <a:t>Filipinos </a:t>
            </a:r>
            <a:r>
              <a:rPr lang="en-GB" sz="2000" b="1" i="1" dirty="0"/>
              <a:t>Retreat from </a:t>
            </a:r>
            <a:r>
              <a:rPr lang="en-GB" sz="2000" b="1" i="1" dirty="0" smtClean="0"/>
              <a:t>Trenches </a:t>
            </a:r>
            <a:r>
              <a:rPr lang="en-GB" sz="2000" b="1" dirty="0"/>
              <a:t>(</a:t>
            </a:r>
            <a:r>
              <a:rPr lang="en-GB" sz="2000" b="1" dirty="0">
                <a:hlinkClick r:id="rId4"/>
              </a:rPr>
              <a:t>http://www.loc.gov/item/98501198</a:t>
            </a:r>
            <a:r>
              <a:rPr lang="en-GB" sz="2000" b="1" dirty="0" smtClean="0">
                <a:hlinkClick r:id="rId4"/>
              </a:rPr>
              <a:t>/</a:t>
            </a:r>
            <a:r>
              <a:rPr lang="en-GB" sz="2000" b="1" dirty="0" smtClean="0"/>
              <a:t>), </a:t>
            </a:r>
            <a:r>
              <a:rPr lang="en-GB" sz="2000" b="1" dirty="0"/>
              <a:t>Edison Company, May 1899</a:t>
            </a:r>
          </a:p>
          <a:p>
            <a:pPr marL="285750" lvl="0" indent="-285750">
              <a:buFont typeface="Arial" panose="020B0604020202020204" pitchFamily="34" charset="0"/>
              <a:buChar char="•"/>
            </a:pPr>
            <a:endParaRPr lang="en-GB" sz="2000" b="1" i="1" dirty="0" smtClean="0"/>
          </a:p>
          <a:p>
            <a:pPr marL="285750" lvl="0" indent="-285750">
              <a:buFont typeface="Arial" panose="020B0604020202020204" pitchFamily="34" charset="0"/>
              <a:buChar char="•"/>
            </a:pPr>
            <a:r>
              <a:rPr lang="en-GB" sz="2000" b="1" i="1" dirty="0" smtClean="0"/>
              <a:t>Capture </a:t>
            </a:r>
            <a:r>
              <a:rPr lang="en-GB" sz="2000" b="1" i="1" dirty="0"/>
              <a:t>of Trenches at </a:t>
            </a:r>
            <a:r>
              <a:rPr lang="en-GB" sz="2000" b="1" i="1" dirty="0" err="1" smtClean="0"/>
              <a:t>Candaba</a:t>
            </a:r>
            <a:r>
              <a:rPr lang="en-GB" sz="2000" b="1" i="1" dirty="0" smtClean="0"/>
              <a:t> </a:t>
            </a:r>
            <a:r>
              <a:rPr lang="en-GB" sz="2000" b="1" dirty="0"/>
              <a:t>(</a:t>
            </a:r>
            <a:r>
              <a:rPr lang="en-GB" sz="2000" b="1" dirty="0">
                <a:hlinkClick r:id="rId5"/>
              </a:rPr>
              <a:t>http://www.loc.gov/item/98501201</a:t>
            </a:r>
            <a:r>
              <a:rPr lang="en-GB" sz="2000" b="1" dirty="0" smtClean="0">
                <a:hlinkClick r:id="rId5"/>
              </a:rPr>
              <a:t>/</a:t>
            </a:r>
            <a:r>
              <a:rPr lang="en-GB" sz="2000" b="1" dirty="0" smtClean="0"/>
              <a:t>), Edison Company, May 1899</a:t>
            </a:r>
            <a:endParaRPr lang="en-GB" sz="2000" b="1" dirty="0"/>
          </a:p>
          <a:p>
            <a:pPr algn="just">
              <a:lnSpc>
                <a:spcPct val="150000"/>
              </a:lnSpc>
            </a:pPr>
            <a:endParaRPr lang="en-GB" sz="1600" i="1" dirty="0" smtClean="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marL="800100" lvl="1" indent="-342900" algn="just">
              <a:lnSpc>
                <a:spcPct val="150000"/>
              </a:lnSpc>
              <a:buFont typeface="Calibri"/>
              <a:buChar char="-"/>
            </a:pPr>
            <a:endParaRPr lang="en-GB" sz="1600" i="1" dirty="0">
              <a:ea typeface="Calibri"/>
              <a:cs typeface="Times New Roman"/>
            </a:endParaRPr>
          </a:p>
          <a:p>
            <a:pPr lvl="0" algn="just"/>
            <a:endParaRPr lang="en-GB" sz="1700" dirty="0"/>
          </a:p>
        </p:txBody>
      </p:sp>
      <p:pic>
        <p:nvPicPr>
          <p:cNvPr id="921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86000" y="230315"/>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34800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8329112"/>
          </a:xfrm>
          <a:prstGeom prst="rect">
            <a:avLst/>
          </a:prstGeom>
          <a:noFill/>
        </p:spPr>
        <p:txBody>
          <a:bodyPr wrap="square" lIns="540000" tIns="360000" rIns="540000" bIns="360000" rtlCol="0">
            <a:spAutoFit/>
          </a:bodyPr>
          <a:lstStyle/>
          <a:p>
            <a:pPr algn="just"/>
            <a:endParaRPr lang="en-GB" sz="1600" b="1" dirty="0">
              <a:solidFill>
                <a:prstClr val="black"/>
              </a:solidFill>
            </a:endParaRPr>
          </a:p>
          <a:p>
            <a:pPr algn="just"/>
            <a:endParaRPr lang="en-GB" sz="1600" b="1" dirty="0" smtClean="0">
              <a:solidFill>
                <a:prstClr val="black"/>
              </a:solidFill>
            </a:endParaRPr>
          </a:p>
          <a:p>
            <a:pPr algn="just"/>
            <a:r>
              <a:rPr lang="en-GB" sz="1600" i="1" dirty="0" smtClean="0">
                <a:solidFill>
                  <a:prstClr val="black"/>
                </a:solidFill>
              </a:rPr>
              <a:t>Roosevelt and the Rough Riders,</a:t>
            </a:r>
          </a:p>
          <a:p>
            <a:pPr algn="just"/>
            <a:r>
              <a:rPr lang="en-GB" sz="1600" i="1" dirty="0" smtClean="0">
                <a:solidFill>
                  <a:prstClr val="black"/>
                </a:solidFill>
              </a:rPr>
              <a:t>San Juan Hill, Cuba, July 1898</a:t>
            </a:r>
          </a:p>
          <a:p>
            <a:pPr algn="just"/>
            <a:r>
              <a:rPr lang="en-GB" sz="1600" b="1" dirty="0" smtClean="0">
                <a:solidFill>
                  <a:prstClr val="black"/>
                </a:solidFill>
              </a:rPr>
              <a:t> </a:t>
            </a:r>
            <a:endParaRPr lang="en-GB" sz="1600" b="1" dirty="0">
              <a:solidFill>
                <a:prstClr val="black"/>
              </a:solidFill>
            </a:endParaRPr>
          </a:p>
          <a:p>
            <a:pPr marL="800100" lvl="1" indent="-342900" algn="just">
              <a:buFont typeface="Calibri"/>
              <a:buChar char="-"/>
            </a:pPr>
            <a:endParaRPr lang="en-GB" sz="1600" i="1" dirty="0" smtClean="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smtClean="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smtClean="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a:solidFill>
                <a:prstClr val="black"/>
              </a:solidFill>
              <a:ea typeface="Calibri"/>
              <a:cs typeface="Times New Roman"/>
            </a:endParaRPr>
          </a:p>
          <a:p>
            <a:pPr marL="800100" lvl="1" indent="-342900" algn="just">
              <a:buFont typeface="Calibri"/>
              <a:buChar char="-"/>
            </a:pPr>
            <a:endParaRPr lang="en-GB" sz="1600" i="1" dirty="0" smtClean="0">
              <a:solidFill>
                <a:prstClr val="black"/>
              </a:solidFill>
              <a:ea typeface="Calibri"/>
              <a:cs typeface="Times New Roman"/>
            </a:endParaRPr>
          </a:p>
          <a:p>
            <a:pPr algn="just"/>
            <a:endParaRPr lang="en-GB" sz="1700" b="1" dirty="0" smtClean="0">
              <a:solidFill>
                <a:prstClr val="black"/>
              </a:solidFill>
            </a:endParaRPr>
          </a:p>
          <a:p>
            <a:pPr algn="just"/>
            <a:endParaRPr lang="en-GB" sz="1700" b="1" dirty="0">
              <a:solidFill>
                <a:prstClr val="black"/>
              </a:solidFill>
            </a:endParaRPr>
          </a:p>
          <a:p>
            <a:pPr algn="just"/>
            <a:endParaRPr lang="en-GB" sz="1700" b="1" dirty="0" smtClean="0">
              <a:solidFill>
                <a:prstClr val="black"/>
              </a:solidFill>
            </a:endParaRPr>
          </a:p>
          <a:p>
            <a:pPr algn="just"/>
            <a:endParaRPr lang="en-GB" sz="1700" b="1" dirty="0">
              <a:solidFill>
                <a:prstClr val="black"/>
              </a:solidFill>
            </a:endParaRPr>
          </a:p>
          <a:p>
            <a:r>
              <a:rPr lang="en-GB" b="1" i="1" dirty="0" smtClean="0">
                <a:solidFill>
                  <a:prstClr val="black"/>
                </a:solidFill>
              </a:rPr>
              <a:t>Roosevelt's </a:t>
            </a:r>
            <a:r>
              <a:rPr lang="en-GB" b="1" i="1" dirty="0">
                <a:solidFill>
                  <a:prstClr val="black"/>
                </a:solidFill>
              </a:rPr>
              <a:t>Rough Riders embarking for </a:t>
            </a:r>
            <a:r>
              <a:rPr lang="en-GB" b="1" i="1" dirty="0" smtClean="0">
                <a:solidFill>
                  <a:prstClr val="black"/>
                </a:solidFill>
              </a:rPr>
              <a:t>Santiago</a:t>
            </a:r>
            <a:r>
              <a:rPr lang="en-GB" b="1" dirty="0" smtClean="0">
                <a:solidFill>
                  <a:prstClr val="black"/>
                </a:solidFill>
              </a:rPr>
              <a:t> </a:t>
            </a:r>
            <a:r>
              <a:rPr lang="en-GB" b="1" dirty="0">
                <a:solidFill>
                  <a:prstClr val="black"/>
                </a:solidFill>
              </a:rPr>
              <a:t>(</a:t>
            </a:r>
            <a:r>
              <a:rPr lang="en-GB" b="1" dirty="0">
                <a:solidFill>
                  <a:prstClr val="black"/>
                </a:solidFill>
                <a:hlinkClick r:id="rId3"/>
              </a:rPr>
              <a:t>http://www.loc.gov/item/98501035/</a:t>
            </a:r>
            <a:r>
              <a:rPr lang="en-GB" b="1" dirty="0">
                <a:solidFill>
                  <a:prstClr val="black"/>
                </a:solidFill>
              </a:rPr>
              <a:t>), June 1898</a:t>
            </a:r>
          </a:p>
          <a:p>
            <a:endParaRPr lang="en-GB" b="1" dirty="0">
              <a:solidFill>
                <a:prstClr val="black"/>
              </a:solidFill>
            </a:endParaRPr>
          </a:p>
          <a:p>
            <a:r>
              <a:rPr lang="en-GB" b="1" i="1" dirty="0" smtClean="0">
                <a:solidFill>
                  <a:prstClr val="black"/>
                </a:solidFill>
              </a:rPr>
              <a:t>Roosevelt’s </a:t>
            </a:r>
            <a:r>
              <a:rPr lang="en-GB" b="1" i="1" dirty="0">
                <a:solidFill>
                  <a:prstClr val="black"/>
                </a:solidFill>
              </a:rPr>
              <a:t>Rough </a:t>
            </a:r>
            <a:r>
              <a:rPr lang="en-GB" b="1" i="1" dirty="0" smtClean="0">
                <a:solidFill>
                  <a:prstClr val="black"/>
                </a:solidFill>
              </a:rPr>
              <a:t>Riders</a:t>
            </a:r>
            <a:r>
              <a:rPr lang="en-GB" b="1" dirty="0" smtClean="0">
                <a:solidFill>
                  <a:prstClr val="black"/>
                </a:solidFill>
              </a:rPr>
              <a:t> </a:t>
            </a:r>
            <a:r>
              <a:rPr lang="en-GB" b="1" dirty="0">
                <a:solidFill>
                  <a:prstClr val="black"/>
                </a:solidFill>
              </a:rPr>
              <a:t>(</a:t>
            </a:r>
            <a:r>
              <a:rPr lang="en-GB" b="1" dirty="0">
                <a:solidFill>
                  <a:prstClr val="black"/>
                </a:solidFill>
                <a:hlinkClick r:id="rId4"/>
              </a:rPr>
              <a:t>http://www.loc.gov/item/98500909/</a:t>
            </a:r>
            <a:r>
              <a:rPr lang="en-GB" b="1" dirty="0">
                <a:solidFill>
                  <a:prstClr val="black"/>
                </a:solidFill>
              </a:rPr>
              <a:t>), c. April 1898 </a:t>
            </a:r>
            <a:r>
              <a:rPr lang="en-GB" dirty="0">
                <a:solidFill>
                  <a:prstClr val="black"/>
                </a:solidFill>
              </a:rPr>
              <a:t>(see </a:t>
            </a:r>
            <a:r>
              <a:rPr lang="en-GB" dirty="0" err="1">
                <a:solidFill>
                  <a:prstClr val="black"/>
                </a:solidFill>
              </a:rPr>
              <a:t>Whissel</a:t>
            </a:r>
            <a:r>
              <a:rPr lang="en-GB" dirty="0">
                <a:solidFill>
                  <a:prstClr val="black"/>
                </a:solidFill>
              </a:rPr>
              <a:t>, ‘Placing the Spectator on the Scene of History,’ p. </a:t>
            </a:r>
            <a:r>
              <a:rPr lang="en-GB" dirty="0" smtClean="0">
                <a:solidFill>
                  <a:prstClr val="black"/>
                </a:solidFill>
              </a:rPr>
              <a:t>234)</a:t>
            </a:r>
            <a:endParaRPr lang="en-GB" dirty="0">
              <a:solidFill>
                <a:prstClr val="black"/>
              </a:solidFill>
            </a:endParaRPr>
          </a:p>
          <a:p>
            <a:endParaRPr lang="en-GB" b="1" dirty="0">
              <a:solidFill>
                <a:prstClr val="black"/>
              </a:solidFill>
            </a:endParaRPr>
          </a:p>
          <a:p>
            <a:r>
              <a:rPr lang="en-GB" b="1" i="1" dirty="0" smtClean="0">
                <a:solidFill>
                  <a:prstClr val="black"/>
                </a:solidFill>
              </a:rPr>
              <a:t>Skirmish </a:t>
            </a:r>
            <a:r>
              <a:rPr lang="en-GB" b="1" i="1" dirty="0">
                <a:solidFill>
                  <a:prstClr val="black"/>
                </a:solidFill>
              </a:rPr>
              <a:t>of the Rough </a:t>
            </a:r>
            <a:r>
              <a:rPr lang="en-GB" b="1" i="1" dirty="0" smtClean="0">
                <a:solidFill>
                  <a:prstClr val="black"/>
                </a:solidFill>
              </a:rPr>
              <a:t>Riders </a:t>
            </a:r>
            <a:r>
              <a:rPr lang="en-GB" b="1" dirty="0">
                <a:solidFill>
                  <a:prstClr val="black"/>
                </a:solidFill>
              </a:rPr>
              <a:t>(</a:t>
            </a:r>
            <a:r>
              <a:rPr lang="en-GB" b="1" dirty="0">
                <a:solidFill>
                  <a:prstClr val="black"/>
                </a:solidFill>
                <a:hlinkClick r:id="rId5"/>
              </a:rPr>
              <a:t>http://www.loc.gov/item/98501105/</a:t>
            </a:r>
            <a:r>
              <a:rPr lang="en-GB" b="1" dirty="0">
                <a:solidFill>
                  <a:prstClr val="black"/>
                </a:solidFill>
              </a:rPr>
              <a:t>), May 1899</a:t>
            </a:r>
          </a:p>
          <a:p>
            <a:pPr algn="just">
              <a:lnSpc>
                <a:spcPct val="150000"/>
              </a:lnSpc>
            </a:pPr>
            <a:endParaRPr lang="en-GB" sz="1600" i="1" dirty="0" smtClean="0">
              <a:solidFill>
                <a:prstClr val="black"/>
              </a:solidFill>
              <a:ea typeface="Calibri"/>
              <a:cs typeface="Times New Roman"/>
            </a:endParaRPr>
          </a:p>
          <a:p>
            <a:pPr marL="800100" lvl="1" indent="-342900" algn="just">
              <a:lnSpc>
                <a:spcPct val="150000"/>
              </a:lnSpc>
              <a:buFont typeface="Calibri"/>
              <a:buChar char="-"/>
            </a:pPr>
            <a:endParaRPr lang="en-GB" sz="1600" i="1" dirty="0">
              <a:solidFill>
                <a:prstClr val="black"/>
              </a:solidFill>
              <a:ea typeface="Calibri"/>
              <a:cs typeface="Times New Roman"/>
            </a:endParaRPr>
          </a:p>
          <a:p>
            <a:pPr marL="800100" lvl="1" indent="-342900" algn="just">
              <a:lnSpc>
                <a:spcPct val="150000"/>
              </a:lnSpc>
              <a:buFont typeface="Calibri"/>
              <a:buChar char="-"/>
            </a:pPr>
            <a:endParaRPr lang="en-GB" sz="1600" i="1" dirty="0">
              <a:solidFill>
                <a:prstClr val="black"/>
              </a:solidFill>
              <a:ea typeface="Calibri"/>
              <a:cs typeface="Times New Roman"/>
            </a:endParaRPr>
          </a:p>
          <a:p>
            <a:pPr algn="just"/>
            <a:endParaRPr lang="en-GB" sz="1700" dirty="0">
              <a:solidFill>
                <a:prstClr val="black"/>
              </a:solidFill>
            </a:endParaRPr>
          </a:p>
        </p:txBody>
      </p:sp>
      <p:pic>
        <p:nvPicPr>
          <p:cNvPr id="307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07904" y="1279"/>
            <a:ext cx="5436096" cy="4409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7"/>
          <a:stretch>
            <a:fillRect/>
          </a:stretch>
        </p:blipFill>
        <p:spPr>
          <a:xfrm>
            <a:off x="1" y="1628596"/>
            <a:ext cx="3707904" cy="2780928"/>
          </a:xfrm>
          <a:prstGeom prst="rect">
            <a:avLst/>
          </a:prstGeom>
        </p:spPr>
      </p:pic>
    </p:spTree>
    <p:extLst>
      <p:ext uri="{BB962C8B-B14F-4D97-AF65-F5344CB8AC3E}">
        <p14:creationId xmlns:p14="http://schemas.microsoft.com/office/powerpoint/2010/main" val="37060277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943023"/>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t>Spanish-American War consolidated power of Republican president William McKinley; created national profile for Theodore Roosevelt, commanding officer of a cavalry united in Cuba, and McKinley’s successor</a:t>
            </a:r>
            <a:r>
              <a:rPr lang="en-GB" dirty="0"/>
              <a:t>; ditto William Howard </a:t>
            </a:r>
            <a:r>
              <a:rPr lang="en-GB" dirty="0" smtClean="0"/>
              <a:t>Taft, who succeeded Roosevelt, was  Governor-General of the Philippines, 1901–1904</a:t>
            </a:r>
          </a:p>
          <a:p>
            <a:pPr marL="285750" indent="-285750" algn="just">
              <a:buFont typeface="Arial" panose="020B0604020202020204" pitchFamily="34" charset="0"/>
              <a:buChar char="•"/>
            </a:pPr>
            <a:endParaRPr lang="en-GB" dirty="0" smtClean="0"/>
          </a:p>
          <a:p>
            <a:pPr algn="just"/>
            <a:endParaRPr lang="en-GB" dirty="0"/>
          </a:p>
          <a:p>
            <a:pPr algn="just"/>
            <a:endParaRPr lang="en-GB" dirty="0" smtClean="0"/>
          </a:p>
          <a:p>
            <a:pPr algn="just"/>
            <a:r>
              <a:rPr lang="en-GB" dirty="0" smtClean="0"/>
              <a:t> </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7795" y="1717331"/>
            <a:ext cx="6911824" cy="51406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86814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3059" y="633372"/>
            <a:ext cx="4053017" cy="5632311"/>
          </a:xfrm>
          <a:prstGeom prst="rect">
            <a:avLst/>
          </a:prstGeom>
          <a:solidFill>
            <a:schemeClr val="bg2"/>
          </a:solidFill>
        </p:spPr>
        <p:txBody>
          <a:bodyPr wrap="square">
            <a:spAutoFit/>
          </a:bodyPr>
          <a:lstStyle/>
          <a:p>
            <a:r>
              <a:rPr lang="en-GB" dirty="0">
                <a:latin typeface="Calibri" panose="020F0502020204030204" pitchFamily="34" charset="0"/>
                <a:cs typeface="Calibri" panose="020F0502020204030204" pitchFamily="34" charset="0"/>
              </a:rPr>
              <a:t>William Randolph Hearst's </a:t>
            </a:r>
            <a:r>
              <a:rPr lang="en-GB" i="1" dirty="0" smtClean="0">
                <a:latin typeface="Calibri" panose="020F0502020204030204" pitchFamily="34" charset="0"/>
                <a:cs typeface="Calibri" panose="020F0502020204030204" pitchFamily="34" charset="0"/>
              </a:rPr>
              <a:t>New York Journal </a:t>
            </a:r>
            <a:r>
              <a:rPr lang="en-GB" dirty="0" smtClean="0">
                <a:latin typeface="Calibri" panose="020F0502020204030204" pitchFamily="34" charset="0"/>
                <a:cs typeface="Calibri" panose="020F0502020204030204" pitchFamily="34" charset="0"/>
              </a:rPr>
              <a:t>had attacked – and incited violence against –</a:t>
            </a:r>
          </a:p>
          <a:p>
            <a:r>
              <a:rPr lang="en-GB" dirty="0" smtClean="0">
                <a:latin typeface="Calibri" panose="020F0502020204030204" pitchFamily="34" charset="0"/>
                <a:cs typeface="Calibri" panose="020F0502020204030204" pitchFamily="34" charset="0"/>
              </a:rPr>
              <a:t>President McKinley</a:t>
            </a:r>
          </a:p>
          <a:p>
            <a:endParaRPr lang="en-GB" dirty="0" smtClean="0">
              <a:latin typeface="Calibri" panose="020F0502020204030204" pitchFamily="34" charset="0"/>
              <a:cs typeface="Calibri" panose="020F0502020204030204" pitchFamily="34" charset="0"/>
            </a:endParaRPr>
          </a:p>
          <a:p>
            <a:r>
              <a:rPr lang="en-GB" dirty="0" smtClean="0">
                <a:latin typeface="Calibri" panose="020F0502020204030204" pitchFamily="34" charset="0"/>
                <a:cs typeface="Calibri" panose="020F0502020204030204" pitchFamily="34" charset="0"/>
              </a:rPr>
              <a:t>Editorial </a:t>
            </a:r>
            <a:r>
              <a:rPr lang="en-GB" dirty="0">
                <a:latin typeface="Calibri" panose="020F0502020204030204" pitchFamily="34" charset="0"/>
                <a:cs typeface="Calibri" panose="020F0502020204030204" pitchFamily="34" charset="0"/>
              </a:rPr>
              <a:t>on </a:t>
            </a:r>
            <a:r>
              <a:rPr lang="en-GB" dirty="0" smtClean="0">
                <a:latin typeface="Calibri" panose="020F0502020204030204" pitchFamily="34" charset="0"/>
                <a:cs typeface="Calibri" panose="020F0502020204030204" pitchFamily="34" charset="0"/>
              </a:rPr>
              <a:t>10 April 1901: "</a:t>
            </a:r>
            <a:r>
              <a:rPr lang="en-GB" dirty="0">
                <a:latin typeface="Calibri" panose="020F0502020204030204" pitchFamily="34" charset="0"/>
                <a:cs typeface="Calibri" panose="020F0502020204030204" pitchFamily="34" charset="0"/>
              </a:rPr>
              <a:t>Institutions, like men, will last until they die; and if bad institutions and bad men can be got rid of only by killing, then the killing must be done</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endParaRPr lang="en-GB" dirty="0" smtClean="0">
              <a:latin typeface="Calibri" panose="020F0502020204030204" pitchFamily="34" charset="0"/>
              <a:cs typeface="Calibri" panose="020F0502020204030204" pitchFamily="34" charset="0"/>
            </a:endParaRPr>
          </a:p>
          <a:p>
            <a:r>
              <a:rPr lang="en-GB" dirty="0" smtClean="0">
                <a:latin typeface="Calibri" panose="020F0502020204030204" pitchFamily="34" charset="0"/>
                <a:cs typeface="Calibri" panose="020F0502020204030204" pitchFamily="34" charset="0"/>
              </a:rPr>
              <a:t>Editorial on 1 June 1901: “Assassination </a:t>
            </a:r>
            <a:r>
              <a:rPr lang="en-GB" dirty="0">
                <a:latin typeface="Calibri" panose="020F0502020204030204" pitchFamily="34" charset="0"/>
                <a:cs typeface="Calibri" panose="020F0502020204030204" pitchFamily="34" charset="0"/>
              </a:rPr>
              <a:t>can be a good </a:t>
            </a:r>
            <a:r>
              <a:rPr lang="en-GB" dirty="0" smtClean="0">
                <a:latin typeface="Calibri" panose="020F0502020204030204" pitchFamily="34" charset="0"/>
                <a:cs typeface="Calibri" panose="020F0502020204030204" pitchFamily="34" charset="0"/>
              </a:rPr>
              <a:t>thing … The </a:t>
            </a:r>
            <a:r>
              <a:rPr lang="en-GB" dirty="0">
                <a:latin typeface="Calibri" panose="020F0502020204030204" pitchFamily="34" charset="0"/>
                <a:cs typeface="Calibri" panose="020F0502020204030204" pitchFamily="34" charset="0"/>
              </a:rPr>
              <a:t>murder of </a:t>
            </a:r>
            <a:r>
              <a:rPr lang="en-GB" dirty="0" smtClean="0">
                <a:latin typeface="Calibri" panose="020F0502020204030204" pitchFamily="34" charset="0"/>
                <a:cs typeface="Calibri" panose="020F0502020204030204" pitchFamily="34" charset="0"/>
              </a:rPr>
              <a:t>[President Abraham] Lincoln [in 1865], </a:t>
            </a:r>
            <a:r>
              <a:rPr lang="en-GB" dirty="0">
                <a:latin typeface="Calibri" panose="020F0502020204030204" pitchFamily="34" charset="0"/>
                <a:cs typeface="Calibri" panose="020F0502020204030204" pitchFamily="34" charset="0"/>
              </a:rPr>
              <a:t>uniting in sympathy and regret all good people in the North and South, hastened the era of American good feeling</a:t>
            </a:r>
            <a:r>
              <a:rPr lang="en-GB" dirty="0" smtClean="0">
                <a:latin typeface="Calibri" panose="020F0502020204030204" pitchFamily="34" charset="0"/>
                <a:cs typeface="Calibri" panose="020F0502020204030204" pitchFamily="34" charset="0"/>
              </a:rPr>
              <a: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14 September </a:t>
            </a:r>
            <a:r>
              <a:rPr lang="en-GB" dirty="0" smtClean="0">
                <a:latin typeface="Calibri" panose="020F0502020204030204" pitchFamily="34" charset="0"/>
                <a:cs typeface="Calibri" panose="020F0502020204030204" pitchFamily="34" charset="0"/>
              </a:rPr>
              <a:t>1901: </a:t>
            </a:r>
            <a:r>
              <a:rPr lang="en-GB" dirty="0">
                <a:latin typeface="Calibri" panose="020F0502020204030204" pitchFamily="34" charset="0"/>
                <a:cs typeface="Calibri" panose="020F0502020204030204" pitchFamily="34" charset="0"/>
              </a:rPr>
              <a:t>McKinley assassinated </a:t>
            </a:r>
            <a:r>
              <a:rPr lang="en-GB" dirty="0" smtClean="0">
                <a:latin typeface="Calibri" panose="020F0502020204030204" pitchFamily="34" charset="0"/>
                <a:cs typeface="Calibri" panose="020F0502020204030204" pitchFamily="34" charset="0"/>
              </a:rPr>
              <a:t>by anarchist </a:t>
            </a:r>
            <a:r>
              <a:rPr lang="en-GB" dirty="0">
                <a:latin typeface="Calibri" panose="020F0502020204030204" pitchFamily="34" charset="0"/>
                <a:cs typeface="Calibri" panose="020F0502020204030204" pitchFamily="34" charset="0"/>
              </a:rPr>
              <a:t>Leon </a:t>
            </a:r>
            <a:r>
              <a:rPr lang="en-GB" dirty="0" err="1">
                <a:latin typeface="Calibri" panose="020F0502020204030204" pitchFamily="34" charset="0"/>
                <a:cs typeface="Calibri" panose="020F0502020204030204" pitchFamily="34" charset="0"/>
              </a:rPr>
              <a:t>Czolgosz</a:t>
            </a:r>
            <a:r>
              <a:rPr lang="en-GB" dirty="0">
                <a:latin typeface="Calibri" panose="020F0502020204030204" pitchFamily="34" charset="0"/>
                <a:cs typeface="Calibri" panose="020F0502020204030204" pitchFamily="34" charset="0"/>
              </a:rPr>
              <a:t> </a:t>
            </a:r>
          </a:p>
        </p:txBody>
      </p:sp>
      <p:pic>
        <p:nvPicPr>
          <p:cNvPr id="3" name="Picture 2"/>
          <p:cNvPicPr>
            <a:picLocks noChangeAspect="1"/>
          </p:cNvPicPr>
          <p:nvPr/>
        </p:nvPicPr>
        <p:blipFill>
          <a:blip r:embed="rId2"/>
          <a:stretch>
            <a:fillRect/>
          </a:stretch>
        </p:blipFill>
        <p:spPr>
          <a:xfrm>
            <a:off x="5233086" y="0"/>
            <a:ext cx="3756454" cy="4981774"/>
          </a:xfrm>
          <a:prstGeom prst="rect">
            <a:avLst/>
          </a:prstGeom>
        </p:spPr>
      </p:pic>
      <p:pic>
        <p:nvPicPr>
          <p:cNvPr id="4" name="Picture 3"/>
          <p:cNvPicPr>
            <a:picLocks noChangeAspect="1"/>
          </p:cNvPicPr>
          <p:nvPr/>
        </p:nvPicPr>
        <p:blipFill>
          <a:blip r:embed="rId3"/>
          <a:stretch>
            <a:fillRect/>
          </a:stretch>
        </p:blipFill>
        <p:spPr>
          <a:xfrm>
            <a:off x="4955059" y="4001134"/>
            <a:ext cx="4065373" cy="2760143"/>
          </a:xfrm>
          <a:prstGeom prst="rect">
            <a:avLst/>
          </a:prstGeom>
        </p:spPr>
      </p:pic>
    </p:spTree>
    <p:extLst>
      <p:ext uri="{BB962C8B-B14F-4D97-AF65-F5344CB8AC3E}">
        <p14:creationId xmlns:p14="http://schemas.microsoft.com/office/powerpoint/2010/main" val="305762699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3522" y="1832300"/>
            <a:ext cx="2371550" cy="2328874"/>
          </a:xfrm>
          <a:prstGeom prst="rect">
            <a:avLst/>
          </a:prstGeom>
        </p:spPr>
      </p:pic>
      <p:pic>
        <p:nvPicPr>
          <p:cNvPr id="3" name="Picture 2"/>
          <p:cNvPicPr>
            <a:picLocks noChangeAspect="1"/>
          </p:cNvPicPr>
          <p:nvPr/>
        </p:nvPicPr>
        <p:blipFill>
          <a:blip r:embed="rId3"/>
          <a:stretch>
            <a:fillRect/>
          </a:stretch>
        </p:blipFill>
        <p:spPr>
          <a:xfrm>
            <a:off x="3652105" y="329834"/>
            <a:ext cx="5297883" cy="4170025"/>
          </a:xfrm>
          <a:prstGeom prst="rect">
            <a:avLst/>
          </a:prstGeom>
        </p:spPr>
      </p:pic>
      <p:pic>
        <p:nvPicPr>
          <p:cNvPr id="4" name="Picture 3"/>
          <p:cNvPicPr>
            <a:picLocks noChangeAspect="1"/>
          </p:cNvPicPr>
          <p:nvPr/>
        </p:nvPicPr>
        <p:blipFill>
          <a:blip r:embed="rId4"/>
          <a:stretch>
            <a:fillRect/>
          </a:stretch>
        </p:blipFill>
        <p:spPr>
          <a:xfrm>
            <a:off x="-71997" y="4350622"/>
            <a:ext cx="2527069" cy="2507378"/>
          </a:xfrm>
          <a:prstGeom prst="rect">
            <a:avLst/>
          </a:prstGeom>
        </p:spPr>
      </p:pic>
      <p:sp>
        <p:nvSpPr>
          <p:cNvPr id="5" name="Rectangle 4"/>
          <p:cNvSpPr/>
          <p:nvPr/>
        </p:nvSpPr>
        <p:spPr>
          <a:xfrm>
            <a:off x="2527069" y="4499859"/>
            <a:ext cx="6301048" cy="1980799"/>
          </a:xfrm>
          <a:prstGeom prst="rect">
            <a:avLst/>
          </a:prstGeom>
        </p:spPr>
        <p:txBody>
          <a:bodyPr wrap="square">
            <a:spAutoFit/>
          </a:bodyPr>
          <a:lstStyle/>
          <a:p>
            <a:pPr marL="457200" indent="-457200" algn="r">
              <a:lnSpc>
                <a:spcPct val="107000"/>
              </a:lnSpc>
              <a:spcAft>
                <a:spcPts val="800"/>
              </a:spcAft>
              <a:buFont typeface="Arial" panose="020B0604020202020204" pitchFamily="34" charset="0"/>
              <a:buChar char="•"/>
            </a:pPr>
            <a:r>
              <a:rPr lang="en-GB" sz="2400" b="1" dirty="0" smtClean="0">
                <a:latin typeface="Calibri" panose="020F0502020204030204" pitchFamily="34" charset="0"/>
                <a:ea typeface="Calibri" panose="020F0502020204030204" pitchFamily="34" charset="0"/>
                <a:cs typeface="Times New Roman" panose="02020603050405020304" pitchFamily="18" charset="0"/>
              </a:rPr>
              <a:t>Assistant </a:t>
            </a:r>
            <a:r>
              <a:rPr lang="en-GB" sz="2400" b="1" dirty="0">
                <a:latin typeface="Calibri" panose="020F0502020204030204" pitchFamily="34" charset="0"/>
                <a:ea typeface="Calibri" panose="020F0502020204030204" pitchFamily="34" charset="0"/>
                <a:cs typeface="Times New Roman" panose="02020603050405020304" pitchFamily="18" charset="0"/>
              </a:rPr>
              <a:t>Secretary of the Navy (1897–1898)</a:t>
            </a:r>
          </a:p>
          <a:p>
            <a:pPr marL="457200" indent="-457200" algn="r">
              <a:lnSpc>
                <a:spcPct val="107000"/>
              </a:lnSpc>
              <a:spcAft>
                <a:spcPts val="800"/>
              </a:spcAft>
              <a:buFont typeface="Arial" panose="020B0604020202020204" pitchFamily="34" charset="0"/>
              <a:buChar char="•"/>
            </a:pPr>
            <a:r>
              <a:rPr lang="en-GB" sz="2400" b="1" dirty="0">
                <a:latin typeface="Calibri" panose="020F0502020204030204" pitchFamily="34" charset="0"/>
                <a:ea typeface="Calibri" panose="020F0502020204030204" pitchFamily="34" charset="0"/>
                <a:cs typeface="Times New Roman" panose="02020603050405020304" pitchFamily="18" charset="0"/>
              </a:rPr>
              <a:t>Governor of New York (1899–1900)</a:t>
            </a:r>
          </a:p>
          <a:p>
            <a:pPr marL="457200" indent="-457200" algn="r">
              <a:lnSpc>
                <a:spcPct val="107000"/>
              </a:lnSpc>
              <a:spcAft>
                <a:spcPts val="800"/>
              </a:spcAft>
              <a:buFont typeface="Arial" panose="020B0604020202020204" pitchFamily="34" charset="0"/>
              <a:buChar char="•"/>
            </a:pPr>
            <a:r>
              <a:rPr lang="en-GB" sz="2400" b="1" dirty="0">
                <a:latin typeface="Calibri" panose="020F0502020204030204" pitchFamily="34" charset="0"/>
                <a:ea typeface="Calibri" panose="020F0502020204030204" pitchFamily="34" charset="0"/>
                <a:cs typeface="Times New Roman" panose="02020603050405020304" pitchFamily="18" charset="0"/>
              </a:rPr>
              <a:t>Vice President	(1901)</a:t>
            </a:r>
          </a:p>
          <a:p>
            <a:pPr marL="457200" indent="-457200" algn="r">
              <a:lnSpc>
                <a:spcPct val="107000"/>
              </a:lnSpc>
              <a:spcAft>
                <a:spcPts val="800"/>
              </a:spcAft>
              <a:buFont typeface="Arial" panose="020B0604020202020204" pitchFamily="34" charset="0"/>
              <a:buChar char="•"/>
            </a:pPr>
            <a:r>
              <a:rPr lang="en-GB" sz="2400" b="1" dirty="0">
                <a:latin typeface="Calibri" panose="020F0502020204030204" pitchFamily="34" charset="0"/>
                <a:ea typeface="Calibri" panose="020F0502020204030204" pitchFamily="34" charset="0"/>
                <a:cs typeface="Times New Roman" panose="02020603050405020304" pitchFamily="18" charset="0"/>
              </a:rPr>
              <a:t>President of the United States (</a:t>
            </a:r>
            <a:r>
              <a:rPr lang="en-GB" sz="2400" b="1" dirty="0" smtClean="0">
                <a:latin typeface="Calibri" panose="020F0502020204030204" pitchFamily="34" charset="0"/>
                <a:ea typeface="Calibri" panose="020F0502020204030204" pitchFamily="34" charset="0"/>
                <a:cs typeface="Times New Roman" panose="02020603050405020304" pitchFamily="18" charset="0"/>
              </a:rPr>
              <a:t>1901–1909)</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83522" y="145168"/>
            <a:ext cx="3025438" cy="1938992"/>
          </a:xfrm>
          <a:prstGeom prst="rect">
            <a:avLst/>
          </a:prstGeom>
        </p:spPr>
        <p:txBody>
          <a:bodyPr wrap="square">
            <a:spAutoFit/>
          </a:bodyPr>
          <a:lstStyle/>
          <a:p>
            <a:pPr algn="ctr"/>
            <a:r>
              <a:rPr lang="en-GB" sz="3200" b="1" dirty="0"/>
              <a:t>Theodore </a:t>
            </a:r>
            <a:r>
              <a:rPr lang="en-GB" sz="3200" b="1" dirty="0" smtClean="0"/>
              <a:t>Roosevelt</a:t>
            </a:r>
          </a:p>
          <a:p>
            <a:pPr algn="ctr"/>
            <a:r>
              <a:rPr lang="en-GB" sz="2000" b="1" dirty="0" smtClean="0"/>
              <a:t>(1858–1919)</a:t>
            </a:r>
          </a:p>
          <a:p>
            <a:endParaRPr lang="en-GB" sz="3200" b="1" dirty="0"/>
          </a:p>
        </p:txBody>
      </p:sp>
    </p:spTree>
    <p:extLst>
      <p:ext uri="{BB962C8B-B14F-4D97-AF65-F5344CB8AC3E}">
        <p14:creationId xmlns:p14="http://schemas.microsoft.com/office/powerpoint/2010/main" val="6838170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8305910" cy="1325563"/>
          </a:xfrm>
        </p:spPr>
        <p:txBody>
          <a:bodyPr/>
          <a:lstStyle/>
          <a:p>
            <a:r>
              <a:rPr lang="en-GB" dirty="0" smtClean="0"/>
              <a:t>Roosevelt</a:t>
            </a:r>
            <a:r>
              <a:rPr lang="en-GB" dirty="0"/>
              <a:t>: ‘The Strenuous </a:t>
            </a:r>
            <a:r>
              <a:rPr lang="en-GB" dirty="0" smtClean="0"/>
              <a:t>Life’</a:t>
            </a:r>
            <a:endParaRPr lang="en-US" dirty="0"/>
          </a:p>
        </p:txBody>
      </p:sp>
      <p:pic>
        <p:nvPicPr>
          <p:cNvPr id="4" name="Content Placeholder 3"/>
          <p:cNvPicPr>
            <a:picLocks noGrp="1" noChangeAspect="1"/>
          </p:cNvPicPr>
          <p:nvPr>
            <p:ph idx="1"/>
          </p:nvPr>
        </p:nvPicPr>
        <p:blipFill>
          <a:blip r:embed="rId3"/>
          <a:stretch>
            <a:fillRect/>
          </a:stretch>
        </p:blipFill>
        <p:spPr>
          <a:xfrm>
            <a:off x="363989" y="1903217"/>
            <a:ext cx="2652609" cy="4214950"/>
          </a:xfrm>
          <a:prstGeom prst="rect">
            <a:avLst/>
          </a:prstGeom>
        </p:spPr>
      </p:pic>
      <p:pic>
        <p:nvPicPr>
          <p:cNvPr id="6" name="Picture 5"/>
          <p:cNvPicPr>
            <a:picLocks noChangeAspect="1"/>
          </p:cNvPicPr>
          <p:nvPr/>
        </p:nvPicPr>
        <p:blipFill>
          <a:blip r:embed="rId4"/>
          <a:stretch>
            <a:fillRect/>
          </a:stretch>
        </p:blipFill>
        <p:spPr>
          <a:xfrm>
            <a:off x="3167016" y="1903217"/>
            <a:ext cx="2809968" cy="4214950"/>
          </a:xfrm>
          <a:prstGeom prst="rect">
            <a:avLst/>
          </a:prstGeom>
        </p:spPr>
      </p:pic>
      <p:pic>
        <p:nvPicPr>
          <p:cNvPr id="7" name="Picture 6"/>
          <p:cNvPicPr>
            <a:picLocks noChangeAspect="1"/>
          </p:cNvPicPr>
          <p:nvPr/>
        </p:nvPicPr>
        <p:blipFill>
          <a:blip r:embed="rId5"/>
          <a:stretch>
            <a:fillRect/>
          </a:stretch>
        </p:blipFill>
        <p:spPr>
          <a:xfrm>
            <a:off x="6127402" y="1903217"/>
            <a:ext cx="2807158" cy="4214950"/>
          </a:xfrm>
          <a:prstGeom prst="rect">
            <a:avLst/>
          </a:prstGeom>
        </p:spPr>
      </p:pic>
    </p:spTree>
    <p:extLst>
      <p:ext uri="{BB962C8B-B14F-4D97-AF65-F5344CB8AC3E}">
        <p14:creationId xmlns:p14="http://schemas.microsoft.com/office/powerpoint/2010/main" val="28327988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Roosevelt: ‘The Strenuous Life’</a:t>
            </a:r>
            <a:endParaRPr lang="en-US" dirty="0"/>
          </a:p>
        </p:txBody>
      </p:sp>
      <p:pic>
        <p:nvPicPr>
          <p:cNvPr id="8" name="Picture 4"/>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789126" y="1978952"/>
            <a:ext cx="2189498" cy="3507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4284" y="1942511"/>
            <a:ext cx="5459993" cy="35387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58776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0"/>
            <a:ext cx="8359808" cy="1325563"/>
          </a:xfrm>
        </p:spPr>
        <p:txBody>
          <a:bodyPr/>
          <a:lstStyle/>
          <a:p>
            <a:r>
              <a:rPr lang="en-GB" b="1" dirty="0"/>
              <a:t>Theodore </a:t>
            </a:r>
            <a:r>
              <a:rPr lang="en-GB" b="1" dirty="0" smtClean="0"/>
              <a:t>Roosevelt: ‘Picture Man’</a:t>
            </a:r>
            <a:endParaRPr lang="en-US" b="1" dirty="0"/>
          </a:p>
        </p:txBody>
      </p:sp>
      <p:sp>
        <p:nvSpPr>
          <p:cNvPr id="4" name="Content Placeholder 3"/>
          <p:cNvSpPr>
            <a:spLocks noGrp="1"/>
          </p:cNvSpPr>
          <p:nvPr>
            <p:ph sz="half" idx="2"/>
          </p:nvPr>
        </p:nvSpPr>
        <p:spPr>
          <a:xfrm>
            <a:off x="0" y="1038496"/>
            <a:ext cx="3748572" cy="5819504"/>
          </a:xfrm>
          <a:solidFill>
            <a:schemeClr val="accent4">
              <a:lumMod val="20000"/>
              <a:lumOff val="80000"/>
            </a:schemeClr>
          </a:solidFill>
        </p:spPr>
        <p:txBody>
          <a:bodyPr lIns="360000" tIns="360000" rIns="360000" bIns="360000">
            <a:normAutofit fontScale="47500" lnSpcReduction="20000"/>
          </a:bodyPr>
          <a:lstStyle/>
          <a:p>
            <a:pPr marL="0" indent="0" algn="just">
              <a:buNone/>
            </a:pPr>
            <a:r>
              <a:rPr lang="en-US" sz="3600" dirty="0" smtClean="0"/>
              <a:t>“[</a:t>
            </a:r>
            <a:r>
              <a:rPr lang="en-US" sz="4200" dirty="0" smtClean="0"/>
              <a:t>Roosevelt] is </a:t>
            </a:r>
            <a:r>
              <a:rPr lang="en-US" sz="4200" dirty="0"/>
              <a:t>such an overmastering personality that we go the length of expressing the hope that moving pictures of him may be preserved in safe custody for future reference. What would the public of this country give today to see Abraham Lincoln or George Washington in their habits as they lived, in moving picture form? Don't you think the student, the historian, the biographer, the patriot would be glad to see moving pictures of these great men? </a:t>
            </a:r>
            <a:r>
              <a:rPr lang="en-US" sz="4200" dirty="0" smtClean="0"/>
              <a:t>It </a:t>
            </a:r>
            <a:r>
              <a:rPr lang="en-US" sz="4200" dirty="0"/>
              <a:t>is the same with Mr. </a:t>
            </a:r>
            <a:r>
              <a:rPr lang="en-US" sz="4200" dirty="0" smtClean="0"/>
              <a:t>Roosevelt.</a:t>
            </a:r>
          </a:p>
          <a:p>
            <a:pPr marL="0" indent="0" algn="just">
              <a:buNone/>
            </a:pPr>
            <a:r>
              <a:rPr lang="en-GB" sz="4200" dirty="0" smtClean="0"/>
              <a:t>	“… </a:t>
            </a:r>
            <a:r>
              <a:rPr lang="en-US" sz="4200" dirty="0" smtClean="0"/>
              <a:t>[He is] more </a:t>
            </a:r>
            <a:r>
              <a:rPr lang="en-US" sz="4200" dirty="0"/>
              <a:t>than a picture personality </a:t>
            </a:r>
            <a:r>
              <a:rPr lang="en-US" sz="4200" dirty="0" smtClean="0"/>
              <a:t>– he </a:t>
            </a:r>
            <a:r>
              <a:rPr lang="en-US" sz="4200" dirty="0"/>
              <a:t>is A PICTURE MAN</a:t>
            </a:r>
            <a:r>
              <a:rPr lang="en-US" sz="4200" dirty="0" smtClean="0"/>
              <a:t>.”</a:t>
            </a:r>
            <a:endParaRPr lang="en-US" sz="4200" dirty="0"/>
          </a:p>
          <a:p>
            <a:pPr algn="r">
              <a:buFontTx/>
              <a:buChar char="-"/>
            </a:pPr>
            <a:r>
              <a:rPr lang="en-US" sz="2500" i="1" dirty="0"/>
              <a:t>The Moving Picture World, </a:t>
            </a:r>
            <a:r>
              <a:rPr lang="en-US" sz="2500" dirty="0"/>
              <a:t>October 22 1910</a:t>
            </a:r>
          </a:p>
          <a:p>
            <a:pPr>
              <a:buFontTx/>
              <a:buChar char="-"/>
            </a:pPr>
            <a:endParaRPr lang="en-US" sz="2500" dirty="0"/>
          </a:p>
        </p:txBody>
      </p:sp>
      <p:pic>
        <p:nvPicPr>
          <p:cNvPr id="7" name="Content Placeholder 6"/>
          <p:cNvPicPr>
            <a:picLocks noGrp="1" noChangeAspect="1"/>
          </p:cNvPicPr>
          <p:nvPr>
            <p:ph sz="quarter" idx="4"/>
          </p:nvPr>
        </p:nvPicPr>
        <p:blipFill>
          <a:blip r:embed="rId3"/>
          <a:stretch>
            <a:fillRect/>
          </a:stretch>
        </p:blipFill>
        <p:spPr>
          <a:xfrm>
            <a:off x="4738255" y="3967423"/>
            <a:ext cx="4405745" cy="2707697"/>
          </a:xfrm>
          <a:prstGeom prst="rect">
            <a:avLst/>
          </a:prstGeom>
        </p:spPr>
      </p:pic>
      <p:pic>
        <p:nvPicPr>
          <p:cNvPr id="3" name="Picture 2"/>
          <p:cNvPicPr>
            <a:picLocks noChangeAspect="1"/>
          </p:cNvPicPr>
          <p:nvPr/>
        </p:nvPicPr>
        <p:blipFill>
          <a:blip r:embed="rId4"/>
          <a:stretch>
            <a:fillRect/>
          </a:stretch>
        </p:blipFill>
        <p:spPr>
          <a:xfrm>
            <a:off x="3748572" y="1038496"/>
            <a:ext cx="5395428" cy="2798307"/>
          </a:xfrm>
          <a:prstGeom prst="rect">
            <a:avLst/>
          </a:prstGeom>
        </p:spPr>
      </p:pic>
    </p:spTree>
    <p:extLst>
      <p:ext uri="{BB962C8B-B14F-4D97-AF65-F5344CB8AC3E}">
        <p14:creationId xmlns:p14="http://schemas.microsoft.com/office/powerpoint/2010/main" val="325986951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7" name="-AqpOkV9REg"/>
          <p:cNvPicPr>
            <a:picLocks noGrp="1" noRot="1" noChangeAspect="1"/>
          </p:cNvPicPr>
          <p:nvPr>
            <p:ph sz="half" idx="2"/>
            <a:videoFile r:link="rId1"/>
          </p:nvPr>
        </p:nvPicPr>
        <p:blipFill>
          <a:blip r:embed="rId3"/>
          <a:stretch>
            <a:fillRect/>
          </a:stretch>
        </p:blipFill>
        <p:spPr>
          <a:xfrm>
            <a:off x="629840" y="193933"/>
            <a:ext cx="7915036" cy="4452208"/>
          </a:xfrm>
          <a:prstGeom prst="rect">
            <a:avLst/>
          </a:prstGeo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sp>
        <p:nvSpPr>
          <p:cNvPr id="8" name="Rectangle 7"/>
          <p:cNvSpPr/>
          <p:nvPr/>
        </p:nvSpPr>
        <p:spPr>
          <a:xfrm>
            <a:off x="827903" y="4817334"/>
            <a:ext cx="4572000" cy="369332"/>
          </a:xfrm>
          <a:prstGeom prst="rect">
            <a:avLst/>
          </a:prstGeom>
        </p:spPr>
        <p:txBody>
          <a:bodyPr>
            <a:spAutoFit/>
          </a:bodyPr>
          <a:lstStyle/>
          <a:p>
            <a:r>
              <a:rPr lang="en-GB" dirty="0" smtClean="0"/>
              <a:t>Roosevelt, Speech </a:t>
            </a:r>
            <a:r>
              <a:rPr lang="en-GB" dirty="0"/>
              <a:t>on Fourth of </a:t>
            </a:r>
            <a:r>
              <a:rPr lang="en-GB" dirty="0" smtClean="0"/>
              <a:t>July, 1903</a:t>
            </a:r>
            <a:endParaRPr lang="en-GB" dirty="0"/>
          </a:p>
        </p:txBody>
      </p:sp>
    </p:spTree>
    <p:extLst>
      <p:ext uri="{BB962C8B-B14F-4D97-AF65-F5344CB8AC3E}">
        <p14:creationId xmlns:p14="http://schemas.microsoft.com/office/powerpoint/2010/main" val="389681352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41787" y="5713301"/>
            <a:ext cx="6817057" cy="1200329"/>
          </a:xfrm>
          <a:prstGeom prst="rect">
            <a:avLst/>
          </a:prstGeom>
        </p:spPr>
        <p:txBody>
          <a:bodyPr wrap="square">
            <a:spAutoFit/>
          </a:bodyPr>
          <a:lstStyle/>
          <a:p>
            <a:r>
              <a:rPr lang="en-GB" sz="2400" b="1" i="1" dirty="0"/>
              <a:t>Terrible Teddy, the Grizzly King  </a:t>
            </a:r>
            <a:r>
              <a:rPr lang="en-GB" sz="2400" b="1" dirty="0"/>
              <a:t>(1901) </a:t>
            </a:r>
            <a:r>
              <a:rPr lang="en-GB" sz="2400" b="1" dirty="0">
                <a:hlinkClick r:id="rId3"/>
              </a:rPr>
              <a:t>https://</a:t>
            </a:r>
            <a:r>
              <a:rPr lang="en-GB" sz="2400" b="1" dirty="0" smtClean="0">
                <a:hlinkClick r:id="rId3"/>
              </a:rPr>
              <a:t>www.youtube.com/watch?v=cfCfjcleO-Q</a:t>
            </a:r>
            <a:endParaRPr lang="en-GB" sz="2400" b="1" dirty="0" smtClean="0"/>
          </a:p>
          <a:p>
            <a:endParaRPr lang="en-GB" sz="2400" b="1" dirty="0"/>
          </a:p>
        </p:txBody>
      </p:sp>
      <p:sp>
        <p:nvSpPr>
          <p:cNvPr id="3" name="Content Placeholder 2"/>
          <p:cNvSpPr>
            <a:spLocks noGrp="1"/>
          </p:cNvSpPr>
          <p:nvPr>
            <p:ph sz="quarter" idx="4"/>
          </p:nvPr>
        </p:nvSpPr>
        <p:spPr/>
        <p:txBody>
          <a:bodyPr/>
          <a:lstStyle/>
          <a:p>
            <a:endParaRPr lang="en-GB" dirty="0"/>
          </a:p>
        </p:txBody>
      </p:sp>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4986" y="1325563"/>
            <a:ext cx="4330660" cy="4194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36328" y="3419225"/>
            <a:ext cx="1298243" cy="715581"/>
          </a:xfrm>
          <a:prstGeom prst="rect">
            <a:avLst/>
          </a:prstGeom>
        </p:spPr>
        <p:txBody>
          <a:bodyPr wrap="square">
            <a:spAutoFit/>
          </a:bodyPr>
          <a:lstStyle/>
          <a:p>
            <a:r>
              <a:rPr lang="en-GB" sz="1350" i="1" dirty="0"/>
              <a:t>Washington Post </a:t>
            </a:r>
            <a:r>
              <a:rPr lang="en-GB" sz="1350" dirty="0"/>
              <a:t>cartoon (1902)</a:t>
            </a:r>
          </a:p>
        </p:txBody>
      </p:sp>
      <p:sp>
        <p:nvSpPr>
          <p:cNvPr id="5" name="Title 4"/>
          <p:cNvSpPr>
            <a:spLocks noGrp="1"/>
          </p:cNvSpPr>
          <p:nvPr>
            <p:ph type="title"/>
          </p:nvPr>
        </p:nvSpPr>
        <p:spPr/>
        <p:txBody>
          <a:bodyPr/>
          <a:lstStyle/>
          <a:p>
            <a:endParaRPr lang="en-GB"/>
          </a:p>
        </p:txBody>
      </p:sp>
      <p:sp>
        <p:nvSpPr>
          <p:cNvPr id="8" name="Title 1"/>
          <p:cNvSpPr txBox="1">
            <a:spLocks/>
          </p:cNvSpPr>
          <p:nvPr/>
        </p:nvSpPr>
        <p:spPr>
          <a:xfrm>
            <a:off x="629841" y="0"/>
            <a:ext cx="835980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smtClean="0"/>
              <a:t>Theodore Roosevelt: ‘Picture Man’</a:t>
            </a:r>
            <a:endParaRPr lang="en-US" b="1" dirty="0"/>
          </a:p>
        </p:txBody>
      </p:sp>
    </p:spTree>
    <p:extLst>
      <p:ext uri="{BB962C8B-B14F-4D97-AF65-F5344CB8AC3E}">
        <p14:creationId xmlns:p14="http://schemas.microsoft.com/office/powerpoint/2010/main" val="766165184"/>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1405</TotalTime>
  <Words>1013</Words>
  <Application>Microsoft Office PowerPoint</Application>
  <PresentationFormat>On-screen Show (4:3)</PresentationFormat>
  <Paragraphs>164</Paragraphs>
  <Slides>30</Slides>
  <Notes>18</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Arial Black</vt:lpstr>
      <vt:lpstr>Calibri</vt:lpstr>
      <vt:lpstr>Calibri Light</vt:lpstr>
      <vt:lpstr>Times New Roman</vt:lpstr>
      <vt:lpstr>1_Office Theme</vt:lpstr>
      <vt:lpstr>PowerPoint Presentation</vt:lpstr>
      <vt:lpstr>PowerPoint Presentation</vt:lpstr>
      <vt:lpstr>PowerPoint Presentation</vt:lpstr>
      <vt:lpstr>PowerPoint Presentation</vt:lpstr>
      <vt:lpstr>PowerPoint Presentation</vt:lpstr>
      <vt:lpstr>Hearst and long-time mistress Marion Davies (1897–1961), Hollywood actor</vt:lpstr>
      <vt:lpstr>San Simeon/ Xanadu</vt:lpstr>
      <vt:lpstr>  William Randolph Hearst (1863–1951) Newspaper mogul – pioneer of ‘yellow journalism’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Roosevelt: ‘The Strenuous Life’</vt:lpstr>
      <vt:lpstr>Roosevelt: ‘The Strenuous Life’</vt:lpstr>
      <vt:lpstr>Theodore Roosevelt: ‘Picture Man’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13</cp:revision>
  <dcterms:created xsi:type="dcterms:W3CDTF">2019-10-14T15:07:10Z</dcterms:created>
  <dcterms:modified xsi:type="dcterms:W3CDTF">2019-10-16T09:44:59Z</dcterms:modified>
</cp:coreProperties>
</file>