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23"/>
  </p:notesMasterIdLst>
  <p:handoutMasterIdLst>
    <p:handoutMasterId r:id="rId24"/>
  </p:handoutMasterIdLst>
  <p:sldIdLst>
    <p:sldId id="345" r:id="rId2"/>
    <p:sldId id="327" r:id="rId3"/>
    <p:sldId id="356" r:id="rId4"/>
    <p:sldId id="344" r:id="rId5"/>
    <p:sldId id="357" r:id="rId6"/>
    <p:sldId id="348" r:id="rId7"/>
    <p:sldId id="349" r:id="rId8"/>
    <p:sldId id="351" r:id="rId9"/>
    <p:sldId id="346" r:id="rId10"/>
    <p:sldId id="353" r:id="rId11"/>
    <p:sldId id="350" r:id="rId12"/>
    <p:sldId id="352" r:id="rId13"/>
    <p:sldId id="354" r:id="rId14"/>
    <p:sldId id="355" r:id="rId15"/>
    <p:sldId id="347" r:id="rId16"/>
    <p:sldId id="339" r:id="rId17"/>
    <p:sldId id="331" r:id="rId18"/>
    <p:sldId id="334" r:id="rId19"/>
    <p:sldId id="333" r:id="rId20"/>
    <p:sldId id="336" r:id="rId21"/>
    <p:sldId id="320" r:id="rId2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33"/>
    <a:srgbClr val="FF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92" autoAdjust="0"/>
    <p:restoredTop sz="94662" autoAdjust="0"/>
  </p:normalViewPr>
  <p:slideViewPr>
    <p:cSldViewPr>
      <p:cViewPr varScale="1">
        <p:scale>
          <a:sx n="103" d="100"/>
          <a:sy n="103" d="100"/>
        </p:scale>
        <p:origin x="252" y="13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F5E4C850-FE8B-4108-8516-BC3C184DCB3E}" type="datetimeFigureOut">
              <a:rPr lang="en-GB" smtClean="0"/>
              <a:t>19/01/2017</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CDDF5386-F978-4F44-9E12-EAAFBDC55B5A}" type="slidenum">
              <a:rPr lang="en-GB" smtClean="0"/>
              <a:t>‹#›</a:t>
            </a:fld>
            <a:endParaRPr lang="en-GB"/>
          </a:p>
        </p:txBody>
      </p:sp>
    </p:spTree>
    <p:extLst>
      <p:ext uri="{BB962C8B-B14F-4D97-AF65-F5344CB8AC3E}">
        <p14:creationId xmlns:p14="http://schemas.microsoft.com/office/powerpoint/2010/main" val="230421357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4575D877-905F-4C06-A889-68DBF9191994}" type="datetimeFigureOut">
              <a:rPr lang="en-GB" smtClean="0"/>
              <a:t>19/01/2017</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26B655D0-5261-45E6-88DA-A78E4EC68478}" type="slidenum">
              <a:rPr lang="en-GB" smtClean="0"/>
              <a:t>‹#›</a:t>
            </a:fld>
            <a:endParaRPr lang="en-GB"/>
          </a:p>
        </p:txBody>
      </p:sp>
    </p:spTree>
    <p:extLst>
      <p:ext uri="{BB962C8B-B14F-4D97-AF65-F5344CB8AC3E}">
        <p14:creationId xmlns:p14="http://schemas.microsoft.com/office/powerpoint/2010/main" val="42702405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CF3CAB66-040D-491C-9908-EF3C3244F7CE}" type="datetimeFigureOut">
              <a:rPr lang="en-GB"/>
              <a:pPr>
                <a:defRPr/>
              </a:pPr>
              <a:t>19/01/2017</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sz="1800" b="0" i="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9D5EB417-69B6-40C5-A815-CA8854A010BB}" type="slidenum">
              <a:rPr lang="en-GB"/>
              <a:pPr>
                <a:defRPr/>
              </a:pPr>
              <a:t>‹#›</a:t>
            </a:fld>
            <a:endParaRPr lang="en-GB"/>
          </a:p>
        </p:txBody>
      </p:sp>
    </p:spTree>
    <p:extLst>
      <p:ext uri="{BB962C8B-B14F-4D97-AF65-F5344CB8AC3E}">
        <p14:creationId xmlns:p14="http://schemas.microsoft.com/office/powerpoint/2010/main" val="7730280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9B1EDCC1-2B9A-4C99-8EA7-3A56C7D3D7B9}" type="datetimeFigureOut">
              <a:rPr lang="en-GB"/>
              <a:pPr>
                <a:defRPr/>
              </a:pPr>
              <a:t>19/01/2017</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b="0" i="0"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FD53EBEF-D27A-459C-AAD4-9844F728A7CD}" type="slidenum">
              <a:rPr lang="en-GB"/>
              <a:pPr>
                <a:defRPr/>
              </a:pPr>
              <a:t>‹#›</a:t>
            </a:fld>
            <a:endParaRPr lang="en-GB"/>
          </a:p>
        </p:txBody>
      </p:sp>
    </p:spTree>
    <p:extLst>
      <p:ext uri="{BB962C8B-B14F-4D97-AF65-F5344CB8AC3E}">
        <p14:creationId xmlns:p14="http://schemas.microsoft.com/office/powerpoint/2010/main" val="5861177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39EA1E44-4406-4C4E-926B-3C1F988AC4DE}" type="datetimeFigureOut">
              <a:rPr lang="en-GB"/>
              <a:pPr>
                <a:defRPr/>
              </a:pPr>
              <a:t>19/01/2017</a:t>
            </a:fld>
            <a:endParaRPr lang="en-GB"/>
          </a:p>
        </p:txBody>
      </p:sp>
      <p:sp>
        <p:nvSpPr>
          <p:cNvPr id="5" name="Slide Number Placeholder 5"/>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873053A1-7396-4784-BB04-2E2831F717B8}" type="slidenum">
              <a:rPr lang="en-GB"/>
              <a:pPr>
                <a:defRPr/>
              </a:pPr>
              <a:t>‹#›</a:t>
            </a:fld>
            <a:endParaRPr lang="en-GB"/>
          </a:p>
        </p:txBody>
      </p:sp>
    </p:spTree>
    <p:extLst>
      <p:ext uri="{BB962C8B-B14F-4D97-AF65-F5344CB8AC3E}">
        <p14:creationId xmlns:p14="http://schemas.microsoft.com/office/powerpoint/2010/main" val="20950191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629DB5E9-D88A-4637-9AF4-EE4BD6F10FDA}" type="datetimeFigureOut">
              <a:rPr lang="en-GB"/>
              <a:pPr>
                <a:defRPr/>
              </a:pPr>
              <a:t>19/01/2017</a:t>
            </a:fld>
            <a:endParaRPr lang="en-GB"/>
          </a:p>
        </p:txBody>
      </p:sp>
      <p:sp>
        <p:nvSpPr>
          <p:cNvPr id="6" name="Slide Number Placeholder 6"/>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9A86DA9A-ADAA-427A-8670-6D1961886E37}" type="slidenum">
              <a:rPr lang="en-GB"/>
              <a:pPr>
                <a:defRPr/>
              </a:pPr>
              <a:t>‹#›</a:t>
            </a:fld>
            <a:endParaRPr lang="en-GB"/>
          </a:p>
        </p:txBody>
      </p:sp>
    </p:spTree>
    <p:extLst>
      <p:ext uri="{BB962C8B-B14F-4D97-AF65-F5344CB8AC3E}">
        <p14:creationId xmlns:p14="http://schemas.microsoft.com/office/powerpoint/2010/main" val="13753599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19BE88B8-39FF-4777-8080-F87A19C5AC6C}" type="datetimeFigureOut">
              <a:rPr lang="en-GB"/>
              <a:pPr>
                <a:defRPr/>
              </a:pPr>
              <a:t>19/01/2017</a:t>
            </a:fld>
            <a:endParaRPr lang="en-GB"/>
          </a:p>
        </p:txBody>
      </p:sp>
      <p:sp>
        <p:nvSpPr>
          <p:cNvPr id="8" name="Slide Number Placeholder 8"/>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02688988-30FC-4647-BDC9-8B36AB8BE95B}" type="slidenum">
              <a:rPr lang="en-GB"/>
              <a:pPr>
                <a:defRPr/>
              </a:pPr>
              <a:t>‹#›</a:t>
            </a:fld>
            <a:endParaRPr lang="en-GB"/>
          </a:p>
        </p:txBody>
      </p:sp>
    </p:spTree>
    <p:extLst>
      <p:ext uri="{BB962C8B-B14F-4D97-AF65-F5344CB8AC3E}">
        <p14:creationId xmlns:p14="http://schemas.microsoft.com/office/powerpoint/2010/main" val="25492884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DC973319-74DB-403C-8763-2C64FC0E17E4}" type="datetimeFigureOut">
              <a:rPr lang="en-GB"/>
              <a:pPr>
                <a:defRPr/>
              </a:pPr>
              <a:t>19/01/2017</a:t>
            </a:fld>
            <a:endParaRPr lang="en-GB"/>
          </a:p>
        </p:txBody>
      </p:sp>
      <p:sp>
        <p:nvSpPr>
          <p:cNvPr id="4" name="Slide Number Placeholder 4"/>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4BA74F0F-5AAB-4897-8D0B-A5DB08FF3806}" type="slidenum">
              <a:rPr lang="en-GB"/>
              <a:pPr>
                <a:defRPr/>
              </a:pPr>
              <a:t>‹#›</a:t>
            </a:fld>
            <a:endParaRPr lang="en-GB"/>
          </a:p>
        </p:txBody>
      </p:sp>
    </p:spTree>
    <p:extLst>
      <p:ext uri="{BB962C8B-B14F-4D97-AF65-F5344CB8AC3E}">
        <p14:creationId xmlns:p14="http://schemas.microsoft.com/office/powerpoint/2010/main" val="8487648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623D1B3A-D8F5-471D-A1B3-2E11C1A61E4C}" type="datetimeFigureOut">
              <a:rPr lang="en-GB"/>
              <a:pPr>
                <a:defRPr/>
              </a:pPr>
              <a:t>19/01/2017</a:t>
            </a:fld>
            <a:endParaRPr lang="en-GB"/>
          </a:p>
        </p:txBody>
      </p:sp>
      <p:sp>
        <p:nvSpPr>
          <p:cNvPr id="3" name="Slide Number Placeholder 3"/>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FEF98E5A-910A-4A2F-8342-98AF0E8C999B}" type="slidenum">
              <a:rPr lang="en-GB"/>
              <a:pPr>
                <a:defRPr/>
              </a:pPr>
              <a:t>‹#›</a:t>
            </a:fld>
            <a:endParaRPr lang="en-GB"/>
          </a:p>
        </p:txBody>
      </p:sp>
    </p:spTree>
    <p:extLst>
      <p:ext uri="{BB962C8B-B14F-4D97-AF65-F5344CB8AC3E}">
        <p14:creationId xmlns:p14="http://schemas.microsoft.com/office/powerpoint/2010/main" val="6721514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506F6274-4B03-4E46-8805-26A529695A17}" type="datetimeFigureOut">
              <a:rPr lang="en-GB"/>
              <a:pPr>
                <a:defRPr/>
              </a:pPr>
              <a:t>19/01/2017</a:t>
            </a:fld>
            <a:endParaRPr lang="en-GB"/>
          </a:p>
        </p:txBody>
      </p:sp>
      <p:sp>
        <p:nvSpPr>
          <p:cNvPr id="6" name="Slide Number Placeholder 6"/>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C21C9E74-0DC2-47CF-8ECE-5501A7A4AC40}" type="slidenum">
              <a:rPr lang="en-GB"/>
              <a:pPr>
                <a:defRPr/>
              </a:pPr>
              <a:t>‹#›</a:t>
            </a:fld>
            <a:endParaRPr lang="en-GB"/>
          </a:p>
        </p:txBody>
      </p:sp>
    </p:spTree>
    <p:extLst>
      <p:ext uri="{BB962C8B-B14F-4D97-AF65-F5344CB8AC3E}">
        <p14:creationId xmlns:p14="http://schemas.microsoft.com/office/powerpoint/2010/main" val="42588428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94E2FCDD-91D9-449C-9CC5-02DFA342D5EA}" type="datetimeFigureOut">
              <a:rPr lang="en-GB"/>
              <a:pPr>
                <a:defRPr/>
              </a:pPr>
              <a:t>19/01/2017</a:t>
            </a:fld>
            <a:endParaRPr lang="en-GB"/>
          </a:p>
        </p:txBody>
      </p:sp>
      <p:sp>
        <p:nvSpPr>
          <p:cNvPr id="6" name="Slide Number Placeholder 6"/>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F06162C1-0668-4F74-9AB6-0DBBDA7C73AF}" type="slidenum">
              <a:rPr lang="en-GB"/>
              <a:pPr>
                <a:defRPr/>
              </a:pPr>
              <a:t>‹#›</a:t>
            </a:fld>
            <a:endParaRPr lang="en-GB"/>
          </a:p>
        </p:txBody>
      </p:sp>
    </p:spTree>
    <p:extLst>
      <p:ext uri="{BB962C8B-B14F-4D97-AF65-F5344CB8AC3E}">
        <p14:creationId xmlns:p14="http://schemas.microsoft.com/office/powerpoint/2010/main" val="7999957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65DA9156-AD7D-407E-97D1-867DCB61353A}" type="datetimeFigureOut">
              <a:rPr lang="en-GB"/>
              <a:pPr>
                <a:defRPr/>
              </a:pPr>
              <a:t>19/01/2017</a:t>
            </a:fld>
            <a:endParaRPr lang="en-GB"/>
          </a:p>
        </p:txBody>
      </p:sp>
      <p:sp>
        <p:nvSpPr>
          <p:cNvPr id="5" name="Slide Number Placeholder 5"/>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A55BAF5A-BE4E-46F3-ABC3-9EF8267AF55E}" type="slidenum">
              <a:rPr lang="en-GB"/>
              <a:pPr>
                <a:defRPr/>
              </a:pPr>
              <a:t>‹#›</a:t>
            </a:fld>
            <a:endParaRPr lang="en-GB"/>
          </a:p>
        </p:txBody>
      </p:sp>
    </p:spTree>
    <p:extLst>
      <p:ext uri="{BB962C8B-B14F-4D97-AF65-F5344CB8AC3E}">
        <p14:creationId xmlns:p14="http://schemas.microsoft.com/office/powerpoint/2010/main" val="35271685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391E2329-732B-4FE0-A2D0-A2786EEA1D0F}" type="datetimeFigureOut">
              <a:rPr lang="en-GB"/>
              <a:pPr>
                <a:defRPr/>
              </a:pPr>
              <a:t>19/01/2017</a:t>
            </a:fld>
            <a:endParaRPr lang="en-GB"/>
          </a:p>
        </p:txBody>
      </p:sp>
      <p:sp>
        <p:nvSpPr>
          <p:cNvPr id="5" name="Slide Number Placeholder 5"/>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9C1741E1-A5A8-41BC-944B-C4B3104BB7C6}" type="slidenum">
              <a:rPr lang="en-GB"/>
              <a:pPr>
                <a:defRPr/>
              </a:pPr>
              <a:t>‹#›</a:t>
            </a:fld>
            <a:endParaRPr lang="en-GB"/>
          </a:p>
        </p:txBody>
      </p:sp>
    </p:spTree>
    <p:extLst>
      <p:ext uri="{BB962C8B-B14F-4D97-AF65-F5344CB8AC3E}">
        <p14:creationId xmlns:p14="http://schemas.microsoft.com/office/powerpoint/2010/main" val="31591702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5362"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5363"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b="0" i="0" smtClean="0">
                <a:solidFill>
                  <a:prstClr val="black">
                    <a:tint val="75000"/>
                  </a:prstClr>
                </a:solidFill>
                <a:latin typeface="Myriad Pro"/>
                <a:cs typeface="+mn-cs"/>
              </a:defRPr>
            </a:lvl1pPr>
          </a:lstStyle>
          <a:p>
            <a:pPr>
              <a:defRPr/>
            </a:pPr>
            <a:fld id="{35FEEAD3-2E2E-4448-BCB1-597DD42D5F1E}" type="datetimeFigureOut">
              <a:rPr lang="en-GB"/>
              <a:pPr>
                <a:defRPr/>
              </a:pPr>
              <a:t>19/01/2017</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fontAlgn="auto" hangingPunct="1">
              <a:spcBef>
                <a:spcPts val="0"/>
              </a:spcBef>
              <a:spcAft>
                <a:spcPts val="0"/>
              </a:spcAft>
              <a:defRPr sz="1200" b="0" i="0" smtClean="0">
                <a:solidFill>
                  <a:prstClr val="black">
                    <a:tint val="75000"/>
                  </a:prstClr>
                </a:solidFill>
                <a:latin typeface="Myriad Pro"/>
                <a:cs typeface="+mn-cs"/>
              </a:defRPr>
            </a:lvl1pPr>
          </a:lstStyle>
          <a:p>
            <a:pPr>
              <a:defRPr/>
            </a:pPr>
            <a:fld id="{340E7AD9-6BFD-4B40-8174-732BA592260C}" type="slidenum">
              <a:rPr lang="en-GB"/>
              <a:pPr>
                <a:defRPr/>
              </a:pPr>
              <a:t>‹#›</a:t>
            </a:fld>
            <a:endParaRPr lang="en-GB" dirty="0"/>
          </a:p>
        </p:txBody>
      </p:sp>
    </p:spTree>
    <p:extLst>
      <p:ext uri="{BB962C8B-B14F-4D97-AF65-F5344CB8AC3E}">
        <p14:creationId xmlns:p14="http://schemas.microsoft.com/office/powerpoint/2010/main" val="1880368628"/>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r="14132"/>
          <a:stretch/>
        </p:blipFill>
        <p:spPr>
          <a:xfrm>
            <a:off x="0" y="-17040"/>
            <a:ext cx="9144000" cy="5750295"/>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5457" y="220756"/>
            <a:ext cx="1726264" cy="573490"/>
          </a:xfrm>
          <a:prstGeom prst="rect">
            <a:avLst/>
          </a:prstGeom>
        </p:spPr>
      </p:pic>
      <p:sp>
        <p:nvSpPr>
          <p:cNvPr id="6" name="TextBox 5"/>
          <p:cNvSpPr txBox="1"/>
          <p:nvPr/>
        </p:nvSpPr>
        <p:spPr>
          <a:xfrm>
            <a:off x="315518" y="1031432"/>
            <a:ext cx="5120578" cy="400110"/>
          </a:xfrm>
          <a:prstGeom prst="rect">
            <a:avLst/>
          </a:prstGeom>
          <a:noFill/>
        </p:spPr>
        <p:txBody>
          <a:bodyPr wrap="square" rtlCol="0">
            <a:spAutoFit/>
          </a:bodyPr>
          <a:lstStyle/>
          <a:p>
            <a:r>
              <a:rPr lang="en-GB" sz="2000" dirty="0" smtClean="0">
                <a:latin typeface="Segoe UI Semilight" panose="020B0402040204020203" pitchFamily="34" charset="0"/>
                <a:cs typeface="Segoe UI Semilight" panose="020B0402040204020203" pitchFamily="34" charset="0"/>
              </a:rPr>
              <a:t>Library and Learning Resources</a:t>
            </a:r>
            <a:endParaRPr lang="en-GB" sz="2000" dirty="0">
              <a:latin typeface="Segoe UI Semilight" panose="020B0402040204020203" pitchFamily="34" charset="0"/>
              <a:cs typeface="Segoe UI Semilight" panose="020B0402040204020203" pitchFamily="34" charset="0"/>
            </a:endParaRPr>
          </a:p>
        </p:txBody>
      </p:sp>
      <p:sp>
        <p:nvSpPr>
          <p:cNvPr id="7" name="TextBox 6"/>
          <p:cNvSpPr txBox="1"/>
          <p:nvPr/>
        </p:nvSpPr>
        <p:spPr>
          <a:xfrm>
            <a:off x="315518" y="1549720"/>
            <a:ext cx="6792686" cy="523220"/>
          </a:xfrm>
          <a:prstGeom prst="rect">
            <a:avLst/>
          </a:prstGeom>
          <a:noFill/>
        </p:spPr>
        <p:txBody>
          <a:bodyPr wrap="square" rtlCol="0">
            <a:spAutoFit/>
          </a:bodyPr>
          <a:lstStyle/>
          <a:p>
            <a:r>
              <a:rPr lang="en-GB" sz="2800" b="1" dirty="0" smtClean="0">
                <a:latin typeface="Segoe UI Semibold" panose="020B0702040204020203" pitchFamily="34" charset="0"/>
              </a:rPr>
              <a:t>Conducting your literature review</a:t>
            </a:r>
            <a:endParaRPr lang="en-GB" sz="2800" b="1" dirty="0">
              <a:latin typeface="Segoe UI Semibold" panose="020B0702040204020203" pitchFamily="34" charset="0"/>
            </a:endParaRPr>
          </a:p>
        </p:txBody>
      </p:sp>
      <p:sp>
        <p:nvSpPr>
          <p:cNvPr id="8" name="Rectangle 7"/>
          <p:cNvSpPr/>
          <p:nvPr/>
        </p:nvSpPr>
        <p:spPr>
          <a:xfrm>
            <a:off x="325457" y="2331552"/>
            <a:ext cx="5470679" cy="2616294"/>
          </a:xfrm>
          <a:prstGeom prst="rect">
            <a:avLst/>
          </a:prstGeom>
        </p:spPr>
        <p:txBody>
          <a:bodyPr wrap="square">
            <a:spAutoFit/>
          </a:bodyPr>
          <a:lstStyle/>
          <a:p>
            <a:pPr>
              <a:lnSpc>
                <a:spcPct val="107000"/>
              </a:lnSpc>
              <a:spcAft>
                <a:spcPts val="800"/>
              </a:spcAft>
            </a:pPr>
            <a:r>
              <a:rPr lang="en-GB" sz="1600" dirty="0" smtClean="0">
                <a:effectLst/>
                <a:latin typeface="Segoe UI" panose="020B0502040204020203" pitchFamily="34" charset="0"/>
                <a:ea typeface="Segoe UI" panose="020B0502040204020203" pitchFamily="34" charset="0"/>
                <a:cs typeface="Segoe UI" panose="020B0502040204020203" pitchFamily="34" charset="0"/>
              </a:rPr>
              <a:t>You will learn to:</a:t>
            </a:r>
          </a:p>
          <a:p>
            <a:pPr marL="342900" lvl="0" indent="-342900">
              <a:lnSpc>
                <a:spcPct val="107000"/>
              </a:lnSpc>
              <a:spcAft>
                <a:spcPts val="1500"/>
              </a:spcAft>
              <a:buFont typeface="Symbol" panose="05050102010706020507" pitchFamily="18" charset="2"/>
              <a:buChar char=""/>
            </a:pPr>
            <a:r>
              <a:rPr lang="en-GB" sz="1600" dirty="0" smtClean="0">
                <a:effectLst/>
                <a:latin typeface="Segoe UI" panose="020B0502040204020203" pitchFamily="34" charset="0"/>
                <a:ea typeface="Segoe UI" panose="020B0502040204020203" pitchFamily="34" charset="0"/>
                <a:cs typeface="Segoe UI" panose="020B0502040204020203" pitchFamily="34" charset="0"/>
              </a:rPr>
              <a:t>Understand what a literature review is and why it is important</a:t>
            </a:r>
          </a:p>
          <a:p>
            <a:pPr marL="342900" lvl="0" indent="-342900">
              <a:lnSpc>
                <a:spcPct val="107000"/>
              </a:lnSpc>
              <a:spcAft>
                <a:spcPts val="1500"/>
              </a:spcAft>
              <a:buFont typeface="Symbol" panose="05050102010706020507" pitchFamily="18" charset="2"/>
              <a:buChar char=""/>
            </a:pPr>
            <a:r>
              <a:rPr lang="en-GB" sz="1600" dirty="0" smtClean="0">
                <a:effectLst/>
                <a:latin typeface="Segoe UI" panose="020B0502040204020203" pitchFamily="34" charset="0"/>
                <a:ea typeface="Segoe UI" panose="020B0502040204020203" pitchFamily="34" charset="0"/>
                <a:cs typeface="Segoe UI" panose="020B0502040204020203" pitchFamily="34" charset="0"/>
              </a:rPr>
              <a:t>Identify sources to be used </a:t>
            </a:r>
          </a:p>
          <a:p>
            <a:pPr marL="342900" lvl="0" indent="-342900">
              <a:lnSpc>
                <a:spcPct val="107000"/>
              </a:lnSpc>
              <a:spcAft>
                <a:spcPts val="1500"/>
              </a:spcAft>
              <a:buFont typeface="Symbol" panose="05050102010706020507" pitchFamily="18" charset="2"/>
              <a:buChar char=""/>
            </a:pPr>
            <a:r>
              <a:rPr lang="en-GB" sz="1600" dirty="0" smtClean="0">
                <a:effectLst/>
                <a:latin typeface="Segoe UI" panose="020B0502040204020203" pitchFamily="34" charset="0"/>
                <a:ea typeface="Segoe UI" panose="020B0502040204020203" pitchFamily="34" charset="0"/>
                <a:cs typeface="Segoe UI" panose="020B0502040204020203" pitchFamily="34" charset="0"/>
              </a:rPr>
              <a:t>Look at ways of structuring your literature review</a:t>
            </a:r>
          </a:p>
          <a:p>
            <a:pPr marL="342900" lvl="0" indent="-342900">
              <a:lnSpc>
                <a:spcPct val="107000"/>
              </a:lnSpc>
              <a:spcAft>
                <a:spcPts val="1500"/>
              </a:spcAft>
              <a:buFont typeface="Symbol" panose="05050102010706020507" pitchFamily="18" charset="2"/>
              <a:buChar char=""/>
            </a:pPr>
            <a:r>
              <a:rPr lang="en-GB" sz="1600" dirty="0" smtClean="0">
                <a:effectLst/>
                <a:latin typeface="Segoe UI" panose="020B0502040204020203" pitchFamily="34" charset="0"/>
                <a:ea typeface="Segoe UI" panose="020B0502040204020203" pitchFamily="34" charset="0"/>
                <a:cs typeface="Segoe UI" panose="020B0502040204020203" pitchFamily="34" charset="0"/>
              </a:rPr>
              <a:t>Recognise what makes a good literature review and how to take a critical approach </a:t>
            </a:r>
            <a:endParaRPr lang="en-GB" sz="1600" dirty="0">
              <a:effectLst/>
              <a:latin typeface="Segoe UI" panose="020B0502040204020203" pitchFamily="34" charset="0"/>
              <a:ea typeface="Segoe UI" panose="020B0502040204020203" pitchFamily="34" charset="0"/>
              <a:cs typeface="Segoe UI" panose="020B0502040204020203" pitchFamily="34" charset="0"/>
            </a:endParaRPr>
          </a:p>
        </p:txBody>
      </p:sp>
      <p:sp>
        <p:nvSpPr>
          <p:cNvPr id="2" name="Rectangle 1"/>
          <p:cNvSpPr/>
          <p:nvPr/>
        </p:nvSpPr>
        <p:spPr>
          <a:xfrm>
            <a:off x="107504" y="5206458"/>
            <a:ext cx="9036496" cy="523220"/>
          </a:xfrm>
          <a:prstGeom prst="rect">
            <a:avLst/>
          </a:prstGeom>
        </p:spPr>
        <p:txBody>
          <a:bodyPr wrap="square">
            <a:spAutoFit/>
          </a:bodyPr>
          <a:lstStyle/>
          <a:p>
            <a:pPr fontAlgn="base">
              <a:spcBef>
                <a:spcPct val="0"/>
              </a:spcBef>
              <a:spcAft>
                <a:spcPct val="0"/>
              </a:spcAft>
            </a:pPr>
            <a:r>
              <a:rPr lang="en-GB" altLang="en-US" sz="1400" b="1" dirty="0" smtClean="0">
                <a:latin typeface="Segoe Semibold"/>
                <a:ea typeface="Segoe UI" panose="020B0502040204020203" pitchFamily="34" charset="0"/>
                <a:cs typeface="Segoe UI" panose="020B0502040204020203" pitchFamily="34" charset="0"/>
              </a:rPr>
              <a:t>Allison Jones</a:t>
            </a:r>
            <a:r>
              <a:rPr lang="en-GB" altLang="en-US" sz="1400" b="1" dirty="0">
                <a:latin typeface="Segoe Semibold"/>
                <a:ea typeface="Segoe UI" panose="020B0502040204020203" pitchFamily="34" charset="0"/>
                <a:cs typeface="Segoe UI" panose="020B0502040204020203" pitchFamily="34" charset="0"/>
              </a:rPr>
              <a:t/>
            </a:r>
            <a:br>
              <a:rPr lang="en-GB" altLang="en-US" sz="1400" b="1" dirty="0">
                <a:latin typeface="Segoe Semibold"/>
                <a:ea typeface="Segoe UI" panose="020B0502040204020203" pitchFamily="34" charset="0"/>
                <a:cs typeface="Segoe UI" panose="020B0502040204020203" pitchFamily="34" charset="0"/>
              </a:rPr>
            </a:br>
            <a:r>
              <a:rPr lang="en-GB" altLang="en-US" sz="1400" b="1" dirty="0" smtClean="0">
                <a:latin typeface="Segoe Semibold"/>
                <a:ea typeface="Segoe UI" panose="020B0502040204020203" pitchFamily="34" charset="0"/>
                <a:cs typeface="Segoe UI" panose="020B0502040204020203" pitchFamily="34" charset="0"/>
              </a:rPr>
              <a:t>a.jones@uwtsd.ac.uk</a:t>
            </a:r>
            <a:endParaRPr lang="en-GB" altLang="en-US" sz="1400" b="1" dirty="0">
              <a:latin typeface="Segoe Semibold"/>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29640259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a:lstStyle/>
          <a:p>
            <a:pPr>
              <a:defRPr/>
            </a:pPr>
            <a:endParaRPr lang="en-GB">
              <a:solidFill>
                <a:prstClr val="black"/>
              </a:solidFill>
              <a:cs typeface="Arial" panose="020B0604020202020204" pitchFamily="34" charset="0"/>
            </a:endParaRPr>
          </a:p>
        </p:txBody>
      </p:sp>
      <p:sp>
        <p:nvSpPr>
          <p:cNvPr id="7" name="Rectangle 6"/>
          <p:cNvSpPr/>
          <p:nvPr/>
        </p:nvSpPr>
        <p:spPr>
          <a:xfrm>
            <a:off x="460375" y="404664"/>
            <a:ext cx="5078634" cy="523220"/>
          </a:xfrm>
          <a:prstGeom prst="rect">
            <a:avLst/>
          </a:prstGeom>
        </p:spPr>
        <p:txBody>
          <a:bodyPr wrap="none">
            <a:spAutoFit/>
          </a:bodyPr>
          <a:lstStyle/>
          <a:p>
            <a:r>
              <a:rPr lang="en-GB" sz="2800" b="1" dirty="0">
                <a:latin typeface="Segoe UI" panose="020B0502040204020203" pitchFamily="34" charset="0"/>
                <a:ea typeface="Segoe UI" panose="020B0502040204020203" pitchFamily="34" charset="0"/>
                <a:cs typeface="Segoe UI" panose="020B0502040204020203" pitchFamily="34" charset="0"/>
              </a:rPr>
              <a:t>What is a Literature </a:t>
            </a:r>
            <a:r>
              <a:rPr lang="en-GB" sz="2800" b="1" dirty="0" smtClean="0">
                <a:latin typeface="Segoe UI" panose="020B0502040204020203" pitchFamily="34" charset="0"/>
                <a:ea typeface="Segoe UI" panose="020B0502040204020203" pitchFamily="34" charset="0"/>
                <a:cs typeface="Segoe UI" panose="020B0502040204020203" pitchFamily="34" charset="0"/>
              </a:rPr>
              <a:t>Review</a:t>
            </a:r>
            <a:r>
              <a:rPr lang="en-GB" sz="2800" b="1" dirty="0">
                <a:latin typeface="Segoe UI" panose="020B0502040204020203" pitchFamily="34" charset="0"/>
                <a:ea typeface="Segoe UI" panose="020B0502040204020203" pitchFamily="34" charset="0"/>
                <a:cs typeface="Segoe UI" panose="020B0502040204020203" pitchFamily="34" charset="0"/>
              </a:rPr>
              <a:t>?</a:t>
            </a:r>
          </a:p>
        </p:txBody>
      </p:sp>
      <p:sp>
        <p:nvSpPr>
          <p:cNvPr id="9" name="Rectangle 8"/>
          <p:cNvSpPr/>
          <p:nvPr/>
        </p:nvSpPr>
        <p:spPr>
          <a:xfrm>
            <a:off x="460375" y="1172210"/>
            <a:ext cx="8424936" cy="3816429"/>
          </a:xfrm>
          <a:prstGeom prst="rect">
            <a:avLst/>
          </a:prstGeom>
        </p:spPr>
        <p:txBody>
          <a:bodyPr wrap="square">
            <a:spAutoFit/>
          </a:bodyPr>
          <a:lstStyle/>
          <a:p>
            <a:r>
              <a:rPr lang="en-GB" sz="1400" dirty="0" smtClean="0">
                <a:latin typeface="Segoe UI" panose="020B0502040204020203" pitchFamily="34" charset="0"/>
                <a:ea typeface="Segoe UI" panose="020B0502040204020203" pitchFamily="34" charset="0"/>
                <a:cs typeface="Segoe UI" panose="020B0502040204020203" pitchFamily="34" charset="0"/>
              </a:rPr>
              <a:t>A Literature Review often forms the foundation/starting point of your dissertation.</a:t>
            </a:r>
          </a:p>
          <a:p>
            <a:endParaRPr lang="en-GB" sz="1400" dirty="0">
              <a:latin typeface="Segoe UI" panose="020B0502040204020203" pitchFamily="34" charset="0"/>
              <a:ea typeface="Segoe UI" panose="020B0502040204020203" pitchFamily="34" charset="0"/>
              <a:cs typeface="Segoe UI" panose="020B0502040204020203" pitchFamily="34" charset="0"/>
            </a:endParaRPr>
          </a:p>
          <a:p>
            <a:r>
              <a:rPr lang="en-GB" sz="1400" dirty="0" smtClean="0">
                <a:latin typeface="Segoe UI" panose="020B0502040204020203" pitchFamily="34" charset="0"/>
                <a:ea typeface="Segoe UI" panose="020B0502040204020203" pitchFamily="34" charset="0"/>
                <a:cs typeface="Segoe UI" panose="020B0502040204020203" pitchFamily="34" charset="0"/>
              </a:rPr>
              <a:t>It is also often the first piece of written work a student submits in their undergraduate course.  It is therefore useful to get to grips with the process involved in creating a literature review very early on in your studies.</a:t>
            </a:r>
          </a:p>
          <a:p>
            <a:endParaRPr lang="en-GB" sz="1400" dirty="0">
              <a:latin typeface="Segoe UI" panose="020B0502040204020203" pitchFamily="34" charset="0"/>
              <a:ea typeface="Segoe UI" panose="020B0502040204020203" pitchFamily="34" charset="0"/>
              <a:cs typeface="Segoe UI" panose="020B0502040204020203" pitchFamily="34" charset="0"/>
            </a:endParaRPr>
          </a:p>
          <a:p>
            <a:r>
              <a:rPr lang="en-GB" sz="1400" dirty="0" smtClean="0">
                <a:latin typeface="Segoe UI" panose="020B0502040204020203" pitchFamily="34" charset="0"/>
                <a:ea typeface="Segoe UI" panose="020B0502040204020203" pitchFamily="34" charset="0"/>
                <a:cs typeface="Segoe UI" panose="020B0502040204020203" pitchFamily="34" charset="0"/>
              </a:rPr>
              <a:t>Basically a </a:t>
            </a:r>
            <a:r>
              <a:rPr lang="en-GB" sz="1400" dirty="0">
                <a:latin typeface="Segoe UI" panose="020B0502040204020203" pitchFamily="34" charset="0"/>
                <a:ea typeface="Segoe UI" panose="020B0502040204020203" pitchFamily="34" charset="0"/>
                <a:cs typeface="Segoe UI" panose="020B0502040204020203" pitchFamily="34" charset="0"/>
              </a:rPr>
              <a:t>literature review is a description of the literature relevant to a particular field or topic.</a:t>
            </a:r>
          </a:p>
          <a:p>
            <a:endParaRPr lang="en-GB" sz="1400" dirty="0">
              <a:latin typeface="Segoe UI" panose="020B0502040204020203" pitchFamily="34" charset="0"/>
              <a:ea typeface="Segoe UI" panose="020B0502040204020203" pitchFamily="34" charset="0"/>
              <a:cs typeface="Segoe UI" panose="020B0502040204020203" pitchFamily="34" charset="0"/>
            </a:endParaRPr>
          </a:p>
          <a:p>
            <a:r>
              <a:rPr lang="en-GB" sz="1400" dirty="0">
                <a:latin typeface="Segoe UI" panose="020B0502040204020203" pitchFamily="34" charset="0"/>
                <a:ea typeface="Segoe UI" panose="020B0502040204020203" pitchFamily="34" charset="0"/>
                <a:cs typeface="Segoe UI" panose="020B0502040204020203" pitchFamily="34" charset="0"/>
              </a:rPr>
              <a:t>It gives an overview of:</a:t>
            </a:r>
          </a:p>
          <a:p>
            <a:endParaRPr lang="en-GB" sz="1400" dirty="0">
              <a:latin typeface="Segoe UI" panose="020B0502040204020203" pitchFamily="34" charset="0"/>
              <a:ea typeface="Segoe UI" panose="020B0502040204020203" pitchFamily="34" charset="0"/>
              <a:cs typeface="Segoe UI" panose="020B0502040204020203" pitchFamily="34" charset="0"/>
            </a:endParaRPr>
          </a:p>
          <a:p>
            <a:r>
              <a:rPr lang="en-GB" sz="1400" dirty="0" smtClean="0">
                <a:latin typeface="Segoe UI" panose="020B0502040204020203" pitchFamily="34" charset="0"/>
                <a:ea typeface="Segoe UI" panose="020B0502040204020203" pitchFamily="34" charset="0"/>
                <a:cs typeface="Segoe UI" panose="020B0502040204020203" pitchFamily="34" charset="0"/>
              </a:rPr>
              <a:t>What </a:t>
            </a:r>
            <a:r>
              <a:rPr lang="en-GB" sz="1400" dirty="0">
                <a:latin typeface="Segoe UI" panose="020B0502040204020203" pitchFamily="34" charset="0"/>
                <a:ea typeface="Segoe UI" panose="020B0502040204020203" pitchFamily="34" charset="0"/>
                <a:cs typeface="Segoe UI" panose="020B0502040204020203" pitchFamily="34" charset="0"/>
              </a:rPr>
              <a:t>has been </a:t>
            </a:r>
            <a:r>
              <a:rPr lang="en-GB" sz="1400" dirty="0" smtClean="0">
                <a:latin typeface="Segoe UI" panose="020B0502040204020203" pitchFamily="34" charset="0"/>
                <a:ea typeface="Segoe UI" panose="020B0502040204020203" pitchFamily="34" charset="0"/>
                <a:cs typeface="Segoe UI" panose="020B0502040204020203" pitchFamily="34" charset="0"/>
              </a:rPr>
              <a:t>said</a:t>
            </a:r>
          </a:p>
          <a:p>
            <a:endParaRPr lang="en-GB" sz="1400" dirty="0">
              <a:latin typeface="Segoe UI" panose="020B0502040204020203" pitchFamily="34" charset="0"/>
              <a:ea typeface="Segoe UI" panose="020B0502040204020203" pitchFamily="34" charset="0"/>
              <a:cs typeface="Segoe UI" panose="020B0502040204020203" pitchFamily="34" charset="0"/>
            </a:endParaRPr>
          </a:p>
          <a:p>
            <a:pPr marL="285750" indent="-285750">
              <a:buFont typeface="Arial" panose="020B0604020202020204" pitchFamily="34" charset="0"/>
              <a:buChar char="•"/>
            </a:pPr>
            <a:r>
              <a:rPr lang="en-GB" sz="1400" dirty="0" smtClean="0">
                <a:latin typeface="Segoe UI" panose="020B0502040204020203" pitchFamily="34" charset="0"/>
                <a:ea typeface="Segoe UI" panose="020B0502040204020203" pitchFamily="34" charset="0"/>
                <a:cs typeface="Segoe UI" panose="020B0502040204020203" pitchFamily="34" charset="0"/>
              </a:rPr>
              <a:t>Key </a:t>
            </a:r>
            <a:r>
              <a:rPr lang="en-GB" sz="1400" dirty="0">
                <a:latin typeface="Segoe UI" panose="020B0502040204020203" pitchFamily="34" charset="0"/>
                <a:ea typeface="Segoe UI" panose="020B0502040204020203" pitchFamily="34" charset="0"/>
                <a:cs typeface="Segoe UI" panose="020B0502040204020203" pitchFamily="34" charset="0"/>
              </a:rPr>
              <a:t>writers		</a:t>
            </a:r>
            <a:endParaRPr lang="en-GB" sz="1400" dirty="0" smtClean="0">
              <a:latin typeface="Segoe UI" panose="020B0502040204020203" pitchFamily="34" charset="0"/>
              <a:ea typeface="Segoe UI" panose="020B0502040204020203" pitchFamily="34" charset="0"/>
              <a:cs typeface="Segoe UI" panose="020B0502040204020203" pitchFamily="34" charset="0"/>
            </a:endParaRPr>
          </a:p>
          <a:p>
            <a:pPr marL="285750" indent="-285750">
              <a:buFont typeface="Arial" panose="020B0604020202020204" pitchFamily="34" charset="0"/>
              <a:buChar char="•"/>
            </a:pPr>
            <a:r>
              <a:rPr lang="en-GB" sz="1400" dirty="0" smtClean="0">
                <a:latin typeface="Segoe UI" panose="020B0502040204020203" pitchFamily="34" charset="0"/>
                <a:ea typeface="Segoe UI" panose="020B0502040204020203" pitchFamily="34" charset="0"/>
                <a:cs typeface="Segoe UI" panose="020B0502040204020203" pitchFamily="34" charset="0"/>
              </a:rPr>
              <a:t>Prevailing </a:t>
            </a:r>
            <a:r>
              <a:rPr lang="en-GB" sz="1400" dirty="0">
                <a:latin typeface="Segoe UI" panose="020B0502040204020203" pitchFamily="34" charset="0"/>
                <a:ea typeface="Segoe UI" panose="020B0502040204020203" pitchFamily="34" charset="0"/>
                <a:cs typeface="Segoe UI" panose="020B0502040204020203" pitchFamily="34" charset="0"/>
              </a:rPr>
              <a:t>theories and hypotheses</a:t>
            </a:r>
          </a:p>
          <a:p>
            <a:pPr marL="285750" indent="-285750">
              <a:buFont typeface="Arial" panose="020B0604020202020204" pitchFamily="34" charset="0"/>
              <a:buChar char="•"/>
            </a:pPr>
            <a:r>
              <a:rPr lang="en-GB" sz="1400" dirty="0" smtClean="0">
                <a:latin typeface="Segoe UI" panose="020B0502040204020203" pitchFamily="34" charset="0"/>
                <a:ea typeface="Segoe UI" panose="020B0502040204020203" pitchFamily="34" charset="0"/>
                <a:cs typeface="Segoe UI" panose="020B0502040204020203" pitchFamily="34" charset="0"/>
              </a:rPr>
              <a:t>Questions </a:t>
            </a:r>
            <a:r>
              <a:rPr lang="en-GB" sz="1400" dirty="0">
                <a:latin typeface="Segoe UI" panose="020B0502040204020203" pitchFamily="34" charset="0"/>
                <a:ea typeface="Segoe UI" panose="020B0502040204020203" pitchFamily="34" charset="0"/>
                <a:cs typeface="Segoe UI" panose="020B0502040204020203" pitchFamily="34" charset="0"/>
              </a:rPr>
              <a:t>being asked</a:t>
            </a:r>
          </a:p>
          <a:p>
            <a:pPr marL="285750" indent="-285750">
              <a:buFont typeface="Arial" panose="020B0604020202020204" pitchFamily="34" charset="0"/>
              <a:buChar char="•"/>
            </a:pPr>
            <a:r>
              <a:rPr lang="en-GB" sz="1400" dirty="0" smtClean="0">
                <a:latin typeface="Segoe UI" panose="020B0502040204020203" pitchFamily="34" charset="0"/>
                <a:ea typeface="Segoe UI" panose="020B0502040204020203" pitchFamily="34" charset="0"/>
                <a:cs typeface="Segoe UI" panose="020B0502040204020203" pitchFamily="34" charset="0"/>
              </a:rPr>
              <a:t>Appropriate </a:t>
            </a:r>
            <a:r>
              <a:rPr lang="en-GB" sz="1400" dirty="0">
                <a:latin typeface="Segoe UI" panose="020B0502040204020203" pitchFamily="34" charset="0"/>
                <a:ea typeface="Segoe UI" panose="020B0502040204020203" pitchFamily="34" charset="0"/>
                <a:cs typeface="Segoe UI" panose="020B0502040204020203" pitchFamily="34" charset="0"/>
              </a:rPr>
              <a:t>and useful methods and methodologies</a:t>
            </a:r>
          </a:p>
          <a:p>
            <a:r>
              <a:rPr lang="en-GB" dirty="0"/>
              <a:t> </a:t>
            </a:r>
          </a:p>
        </p:txBody>
      </p:sp>
    </p:spTree>
    <p:extLst>
      <p:ext uri="{BB962C8B-B14F-4D97-AF65-F5344CB8AC3E}">
        <p14:creationId xmlns:p14="http://schemas.microsoft.com/office/powerpoint/2010/main" val="413171527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a:lstStyle/>
          <a:p>
            <a:pPr>
              <a:defRPr/>
            </a:pPr>
            <a:endParaRPr lang="en-GB">
              <a:solidFill>
                <a:prstClr val="black"/>
              </a:solidFill>
              <a:cs typeface="Arial" panose="020B0604020202020204" pitchFamily="34" charset="0"/>
            </a:endParaRPr>
          </a:p>
        </p:txBody>
      </p:sp>
      <p:sp>
        <p:nvSpPr>
          <p:cNvPr id="7" name="Rectangle 6"/>
          <p:cNvSpPr/>
          <p:nvPr/>
        </p:nvSpPr>
        <p:spPr>
          <a:xfrm>
            <a:off x="499195" y="908720"/>
            <a:ext cx="8216081" cy="2831544"/>
          </a:xfrm>
          <a:prstGeom prst="rect">
            <a:avLst/>
          </a:prstGeom>
        </p:spPr>
        <p:txBody>
          <a:bodyPr wrap="square">
            <a:spAutoFit/>
          </a:bodyPr>
          <a:lstStyle/>
          <a:p>
            <a:pPr>
              <a:spcBef>
                <a:spcPct val="0"/>
              </a:spcBef>
            </a:pPr>
            <a:r>
              <a:rPr lang="en-US" altLang="en-US" sz="2400" dirty="0" smtClean="0"/>
              <a:t> </a:t>
            </a:r>
          </a:p>
          <a:p>
            <a:pPr>
              <a:spcBef>
                <a:spcPct val="0"/>
              </a:spcBef>
            </a:pPr>
            <a:r>
              <a:rPr lang="en-US" altLang="en-US" sz="1400" dirty="0">
                <a:latin typeface="Segoe UI" panose="020B0502040204020203" pitchFamily="34" charset="0"/>
                <a:ea typeface="Segoe UI" panose="020B0502040204020203" pitchFamily="34" charset="0"/>
                <a:cs typeface="Segoe UI" panose="020B0502040204020203" pitchFamily="34" charset="0"/>
              </a:rPr>
              <a:t>Background knowledge of the field of </a:t>
            </a:r>
            <a:r>
              <a:rPr lang="en-US" altLang="en-US" sz="1400" dirty="0" smtClean="0">
                <a:latin typeface="Segoe UI" panose="020B0502040204020203" pitchFamily="34" charset="0"/>
                <a:ea typeface="Segoe UI" panose="020B0502040204020203" pitchFamily="34" charset="0"/>
                <a:cs typeface="Segoe UI" panose="020B0502040204020203" pitchFamily="34" charset="0"/>
              </a:rPr>
              <a:t>inquiry</a:t>
            </a:r>
          </a:p>
          <a:p>
            <a:pPr>
              <a:spcBef>
                <a:spcPct val="0"/>
              </a:spcBef>
            </a:pPr>
            <a:endParaRPr lang="en-US" altLang="en-US" sz="1400" dirty="0">
              <a:latin typeface="Segoe UI" panose="020B0502040204020203" pitchFamily="34" charset="0"/>
              <a:ea typeface="Segoe UI" panose="020B0502040204020203" pitchFamily="34" charset="0"/>
              <a:cs typeface="Segoe UI" panose="020B0502040204020203" pitchFamily="34" charset="0"/>
            </a:endParaRPr>
          </a:p>
          <a:p>
            <a:pPr lvl="1">
              <a:spcBef>
                <a:spcPct val="0"/>
              </a:spcBef>
              <a:buSzPct val="75000"/>
              <a:buFont typeface="Wingdings" panose="05000000000000000000" pitchFamily="2" charset="2"/>
              <a:buChar char="§"/>
            </a:pPr>
            <a:r>
              <a:rPr lang="en-US" altLang="en-US" sz="1400" dirty="0">
                <a:latin typeface="Segoe UI" panose="020B0502040204020203" pitchFamily="34" charset="0"/>
                <a:ea typeface="Segoe UI" panose="020B0502040204020203" pitchFamily="34" charset="0"/>
                <a:cs typeface="Segoe UI" panose="020B0502040204020203" pitchFamily="34" charset="0"/>
              </a:rPr>
              <a:t> Facts</a:t>
            </a:r>
          </a:p>
          <a:p>
            <a:pPr lvl="1">
              <a:spcBef>
                <a:spcPct val="0"/>
              </a:spcBef>
              <a:buSzPct val="75000"/>
              <a:buFont typeface="Wingdings" panose="05000000000000000000" pitchFamily="2" charset="2"/>
              <a:buChar char="§"/>
            </a:pPr>
            <a:r>
              <a:rPr lang="en-US" altLang="en-US" sz="1400" dirty="0">
                <a:latin typeface="Segoe UI" panose="020B0502040204020203" pitchFamily="34" charset="0"/>
                <a:ea typeface="Segoe UI" panose="020B0502040204020203" pitchFamily="34" charset="0"/>
                <a:cs typeface="Segoe UI" panose="020B0502040204020203" pitchFamily="34" charset="0"/>
              </a:rPr>
              <a:t> Eminent scholars</a:t>
            </a:r>
          </a:p>
          <a:p>
            <a:pPr lvl="1">
              <a:spcBef>
                <a:spcPct val="0"/>
              </a:spcBef>
              <a:buSzPct val="75000"/>
              <a:buFont typeface="Wingdings" panose="05000000000000000000" pitchFamily="2" charset="2"/>
              <a:buChar char="§"/>
            </a:pPr>
            <a:r>
              <a:rPr lang="en-US" altLang="en-US" sz="1400" dirty="0">
                <a:latin typeface="Segoe UI" panose="020B0502040204020203" pitchFamily="34" charset="0"/>
                <a:ea typeface="Segoe UI" panose="020B0502040204020203" pitchFamily="34" charset="0"/>
                <a:cs typeface="Segoe UI" panose="020B0502040204020203" pitchFamily="34" charset="0"/>
              </a:rPr>
              <a:t> Parameters of the field</a:t>
            </a:r>
          </a:p>
          <a:p>
            <a:pPr lvl="1">
              <a:spcBef>
                <a:spcPct val="0"/>
              </a:spcBef>
              <a:buFont typeface="Wingdings" panose="05000000000000000000" pitchFamily="2" charset="2"/>
              <a:buChar char="§"/>
            </a:pPr>
            <a:r>
              <a:rPr lang="en-US" altLang="en-US" sz="1400" dirty="0">
                <a:latin typeface="Segoe UI" panose="020B0502040204020203" pitchFamily="34" charset="0"/>
                <a:ea typeface="Segoe UI" panose="020B0502040204020203" pitchFamily="34" charset="0"/>
                <a:cs typeface="Segoe UI" panose="020B0502040204020203" pitchFamily="34" charset="0"/>
              </a:rPr>
              <a:t> The most important ideas, theories, questions and </a:t>
            </a:r>
            <a:r>
              <a:rPr lang="en-US" altLang="en-US" sz="1400" dirty="0" smtClean="0">
                <a:latin typeface="Segoe UI" panose="020B0502040204020203" pitchFamily="34" charset="0"/>
                <a:ea typeface="Segoe UI" panose="020B0502040204020203" pitchFamily="34" charset="0"/>
                <a:cs typeface="Segoe UI" panose="020B0502040204020203" pitchFamily="34" charset="0"/>
              </a:rPr>
              <a:t>hypotheses</a:t>
            </a:r>
            <a:r>
              <a:rPr lang="en-US" altLang="en-US" sz="1400" dirty="0">
                <a:latin typeface="Segoe UI" panose="020B0502040204020203" pitchFamily="34" charset="0"/>
                <a:ea typeface="Segoe UI" panose="020B0502040204020203" pitchFamily="34" charset="0"/>
                <a:cs typeface="Segoe UI" panose="020B0502040204020203" pitchFamily="34" charset="0"/>
              </a:rPr>
              <a:t>. </a:t>
            </a:r>
            <a:br>
              <a:rPr lang="en-US" altLang="en-US" sz="1400" dirty="0">
                <a:latin typeface="Segoe UI" panose="020B0502040204020203" pitchFamily="34" charset="0"/>
                <a:ea typeface="Segoe UI" panose="020B0502040204020203" pitchFamily="34" charset="0"/>
                <a:cs typeface="Segoe UI" panose="020B0502040204020203" pitchFamily="34" charset="0"/>
              </a:rPr>
            </a:br>
            <a:endParaRPr lang="en-US" altLang="en-US" sz="1400" dirty="0">
              <a:latin typeface="Segoe UI" panose="020B0502040204020203" pitchFamily="34" charset="0"/>
              <a:ea typeface="Segoe UI" panose="020B0502040204020203" pitchFamily="34" charset="0"/>
              <a:cs typeface="Segoe UI" panose="020B0502040204020203" pitchFamily="34" charset="0"/>
            </a:endParaRPr>
          </a:p>
          <a:p>
            <a:pPr>
              <a:spcBef>
                <a:spcPct val="0"/>
              </a:spcBef>
            </a:pPr>
            <a:r>
              <a:rPr lang="en-US" altLang="en-US" sz="1400" dirty="0">
                <a:latin typeface="Segoe UI" panose="020B0502040204020203" pitchFamily="34" charset="0"/>
                <a:ea typeface="Segoe UI" panose="020B0502040204020203" pitchFamily="34" charset="0"/>
                <a:cs typeface="Segoe UI" panose="020B0502040204020203" pitchFamily="34" charset="0"/>
              </a:rPr>
              <a:t> Knowledge of the methodologies common to the </a:t>
            </a:r>
            <a:r>
              <a:rPr lang="en-US" altLang="en-US" sz="1400" dirty="0" smtClean="0">
                <a:latin typeface="Segoe UI" panose="020B0502040204020203" pitchFamily="34" charset="0"/>
                <a:ea typeface="Segoe UI" panose="020B0502040204020203" pitchFamily="34" charset="0"/>
                <a:cs typeface="Segoe UI" panose="020B0502040204020203" pitchFamily="34" charset="0"/>
              </a:rPr>
              <a:t>field </a:t>
            </a:r>
            <a:r>
              <a:rPr lang="en-US" altLang="en-US" sz="1400" dirty="0">
                <a:latin typeface="Segoe UI" panose="020B0502040204020203" pitchFamily="34" charset="0"/>
                <a:ea typeface="Segoe UI" panose="020B0502040204020203" pitchFamily="34" charset="0"/>
                <a:cs typeface="Segoe UI" panose="020B0502040204020203" pitchFamily="34" charset="0"/>
              </a:rPr>
              <a:t>and a feeling for their usefulness and </a:t>
            </a:r>
            <a:r>
              <a:rPr lang="en-US" altLang="en-US" sz="1400" dirty="0" smtClean="0">
                <a:latin typeface="Segoe UI" panose="020B0502040204020203" pitchFamily="34" charset="0"/>
                <a:ea typeface="Segoe UI" panose="020B0502040204020203" pitchFamily="34" charset="0"/>
                <a:cs typeface="Segoe UI" panose="020B0502040204020203" pitchFamily="34" charset="0"/>
              </a:rPr>
              <a:t>appropriateness </a:t>
            </a:r>
            <a:r>
              <a:rPr lang="en-US" altLang="en-US" sz="1400" dirty="0">
                <a:latin typeface="Segoe UI" panose="020B0502040204020203" pitchFamily="34" charset="0"/>
                <a:ea typeface="Segoe UI" panose="020B0502040204020203" pitchFamily="34" charset="0"/>
                <a:cs typeface="Segoe UI" panose="020B0502040204020203" pitchFamily="34" charset="0"/>
              </a:rPr>
              <a:t>in various settings. </a:t>
            </a:r>
          </a:p>
          <a:p>
            <a:pPr>
              <a:spcBef>
                <a:spcPct val="0"/>
              </a:spcBef>
            </a:pPr>
            <a:endParaRPr lang="en-US" altLang="en-US" sz="1400" dirty="0">
              <a:latin typeface="Segoe UI" panose="020B0502040204020203" pitchFamily="34" charset="0"/>
              <a:ea typeface="Segoe UI" panose="020B0502040204020203" pitchFamily="34" charset="0"/>
              <a:cs typeface="Segoe UI" panose="020B0502040204020203" pitchFamily="34" charset="0"/>
            </a:endParaRPr>
          </a:p>
          <a:p>
            <a:pPr algn="r">
              <a:spcBef>
                <a:spcPct val="0"/>
              </a:spcBef>
              <a:buFontTx/>
              <a:buNone/>
            </a:pPr>
            <a:r>
              <a:rPr lang="en-US" altLang="en-US" sz="1400" dirty="0">
                <a:latin typeface="Segoe UI" panose="020B0502040204020203" pitchFamily="34" charset="0"/>
                <a:ea typeface="Segoe UI" panose="020B0502040204020203" pitchFamily="34" charset="0"/>
                <a:cs typeface="Segoe UI" panose="020B0502040204020203" pitchFamily="34" charset="0"/>
              </a:rPr>
              <a:t>(</a:t>
            </a:r>
            <a:r>
              <a:rPr lang="en-US" altLang="en-US" sz="1400" dirty="0" err="1">
                <a:latin typeface="Segoe UI" panose="020B0502040204020203" pitchFamily="34" charset="0"/>
                <a:ea typeface="Segoe UI" panose="020B0502040204020203" pitchFamily="34" charset="0"/>
                <a:cs typeface="Segoe UI" panose="020B0502040204020203" pitchFamily="34" charset="0"/>
              </a:rPr>
              <a:t>Mauch</a:t>
            </a:r>
            <a:r>
              <a:rPr lang="en-US" altLang="en-US" sz="1400" dirty="0">
                <a:latin typeface="Segoe UI" panose="020B0502040204020203" pitchFamily="34" charset="0"/>
                <a:ea typeface="Segoe UI" panose="020B0502040204020203" pitchFamily="34" charset="0"/>
                <a:cs typeface="Segoe UI" panose="020B0502040204020203" pitchFamily="34" charset="0"/>
              </a:rPr>
              <a:t> &amp; Birch, 2003)</a:t>
            </a:r>
          </a:p>
        </p:txBody>
      </p:sp>
      <p:sp>
        <p:nvSpPr>
          <p:cNvPr id="5" name="Title 1"/>
          <p:cNvSpPr>
            <a:spLocks noGrp="1"/>
          </p:cNvSpPr>
          <p:nvPr>
            <p:ph type="title"/>
          </p:nvPr>
        </p:nvSpPr>
        <p:spPr>
          <a:xfrm>
            <a:off x="457200" y="274638"/>
            <a:ext cx="8229600" cy="634082"/>
          </a:xfrm>
        </p:spPr>
        <p:txBody>
          <a:bodyPr/>
          <a:lstStyle/>
          <a:p>
            <a:pPr algn="l"/>
            <a:r>
              <a:rPr lang="en-US" altLang="en-US" sz="2800" b="1" dirty="0" smtClean="0">
                <a:latin typeface="Segoe UI" panose="020B0502040204020203" pitchFamily="34" charset="0"/>
                <a:ea typeface="Segoe UI" panose="020B0502040204020203" pitchFamily="34" charset="0"/>
                <a:cs typeface="Segoe UI" panose="020B0502040204020203" pitchFamily="34" charset="0"/>
              </a:rPr>
              <a:t>Conducting a literature review will give you</a:t>
            </a:r>
            <a:endParaRPr lang="en-GB" sz="2800"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349999614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a:lstStyle/>
          <a:p>
            <a:pPr>
              <a:defRPr/>
            </a:pPr>
            <a:endParaRPr lang="en-GB">
              <a:solidFill>
                <a:prstClr val="black"/>
              </a:solidFill>
              <a:cs typeface="Arial" panose="020B0604020202020204" pitchFamily="34" charset="0"/>
            </a:endParaRPr>
          </a:p>
        </p:txBody>
      </p:sp>
      <p:sp>
        <p:nvSpPr>
          <p:cNvPr id="7" name="Rectangle 6"/>
          <p:cNvSpPr/>
          <p:nvPr/>
        </p:nvSpPr>
        <p:spPr>
          <a:xfrm>
            <a:off x="460375" y="404664"/>
            <a:ext cx="8402337" cy="523220"/>
          </a:xfrm>
          <a:prstGeom prst="rect">
            <a:avLst/>
          </a:prstGeom>
        </p:spPr>
        <p:txBody>
          <a:bodyPr wrap="square">
            <a:spAutoFit/>
          </a:bodyPr>
          <a:lstStyle/>
          <a:p>
            <a:r>
              <a:rPr lang="en-GB" sz="2800" b="1" dirty="0">
                <a:latin typeface="Segoe UI" panose="020B0502040204020203" pitchFamily="34" charset="0"/>
                <a:ea typeface="Segoe UI" panose="020B0502040204020203" pitchFamily="34" charset="0"/>
                <a:cs typeface="Segoe UI" panose="020B0502040204020203" pitchFamily="34" charset="0"/>
              </a:rPr>
              <a:t>Identify sources to be </a:t>
            </a:r>
            <a:r>
              <a:rPr lang="en-GB" sz="2800" b="1" dirty="0" smtClean="0">
                <a:latin typeface="Segoe UI" panose="020B0502040204020203" pitchFamily="34" charset="0"/>
                <a:ea typeface="Segoe UI" panose="020B0502040204020203" pitchFamily="34" charset="0"/>
                <a:cs typeface="Segoe UI" panose="020B0502040204020203" pitchFamily="34" charset="0"/>
              </a:rPr>
              <a:t>used</a:t>
            </a:r>
            <a:endParaRPr lang="en-GB" sz="2800" b="1" dirty="0">
              <a:latin typeface="Segoe UI" panose="020B0502040204020203" pitchFamily="34" charset="0"/>
              <a:ea typeface="Segoe UI" panose="020B0502040204020203" pitchFamily="34" charset="0"/>
              <a:cs typeface="Segoe UI" panose="020B0502040204020203" pitchFamily="34" charset="0"/>
            </a:endParaRPr>
          </a:p>
        </p:txBody>
      </p:sp>
      <p:sp>
        <p:nvSpPr>
          <p:cNvPr id="2" name="Rectangle 1"/>
          <p:cNvSpPr/>
          <p:nvPr/>
        </p:nvSpPr>
        <p:spPr>
          <a:xfrm>
            <a:off x="460375" y="1154202"/>
            <a:ext cx="7848872" cy="2031325"/>
          </a:xfrm>
          <a:prstGeom prst="rect">
            <a:avLst/>
          </a:prstGeom>
        </p:spPr>
        <p:txBody>
          <a:bodyPr wrap="square">
            <a:spAutoFit/>
          </a:bodyPr>
          <a:lstStyle/>
          <a:p>
            <a:r>
              <a:rPr lang="en-GB" sz="1400" dirty="0">
                <a:latin typeface="Segoe UI" panose="020B0502040204020203" pitchFamily="34" charset="0"/>
                <a:ea typeface="Segoe UI" panose="020B0502040204020203" pitchFamily="34" charset="0"/>
                <a:cs typeface="Segoe UI" panose="020B0502040204020203" pitchFamily="34" charset="0"/>
              </a:rPr>
              <a:t>Relevant materials will probably include</a:t>
            </a:r>
            <a:r>
              <a:rPr lang="en-GB" sz="1400" dirty="0" smtClean="0">
                <a:latin typeface="Segoe UI" panose="020B0502040204020203" pitchFamily="34" charset="0"/>
                <a:ea typeface="Segoe UI" panose="020B0502040204020203" pitchFamily="34" charset="0"/>
                <a:cs typeface="Segoe UI" panose="020B0502040204020203" pitchFamily="34" charset="0"/>
              </a:rPr>
              <a:t>:</a:t>
            </a:r>
          </a:p>
          <a:p>
            <a:endParaRPr lang="en-GB" sz="1400" dirty="0">
              <a:latin typeface="Segoe UI" panose="020B0502040204020203" pitchFamily="34" charset="0"/>
              <a:ea typeface="Segoe UI" panose="020B0502040204020203" pitchFamily="34" charset="0"/>
              <a:cs typeface="Segoe UI" panose="020B0502040204020203" pitchFamily="34" charset="0"/>
            </a:endParaRPr>
          </a:p>
          <a:p>
            <a:pPr marL="457200" indent="-457200">
              <a:buFont typeface="Arial" panose="020B0604020202020204" pitchFamily="34" charset="0"/>
              <a:buChar char="•"/>
            </a:pPr>
            <a:r>
              <a:rPr lang="en-GB" sz="1400" dirty="0">
                <a:latin typeface="Segoe UI" panose="020B0502040204020203" pitchFamily="34" charset="0"/>
                <a:ea typeface="Segoe UI" panose="020B0502040204020203" pitchFamily="34" charset="0"/>
                <a:cs typeface="Segoe UI" panose="020B0502040204020203" pitchFamily="34" charset="0"/>
              </a:rPr>
              <a:t>	Books </a:t>
            </a:r>
          </a:p>
          <a:p>
            <a:pPr marL="457200" indent="-457200">
              <a:buFont typeface="Arial" panose="020B0604020202020204" pitchFamily="34" charset="0"/>
              <a:buChar char="•"/>
            </a:pPr>
            <a:r>
              <a:rPr lang="en-GB" sz="1400" dirty="0">
                <a:latin typeface="Segoe UI" panose="020B0502040204020203" pitchFamily="34" charset="0"/>
                <a:ea typeface="Segoe UI" panose="020B0502040204020203" pitchFamily="34" charset="0"/>
                <a:cs typeface="Segoe UI" panose="020B0502040204020203" pitchFamily="34" charset="0"/>
              </a:rPr>
              <a:t>	Peer reviewed journal articles</a:t>
            </a:r>
          </a:p>
          <a:p>
            <a:pPr marL="457200" indent="-457200">
              <a:buFont typeface="Arial" panose="020B0604020202020204" pitchFamily="34" charset="0"/>
              <a:buChar char="•"/>
            </a:pPr>
            <a:r>
              <a:rPr lang="en-GB" sz="1400" dirty="0">
                <a:latin typeface="Segoe UI" panose="020B0502040204020203" pitchFamily="34" charset="0"/>
                <a:ea typeface="Segoe UI" panose="020B0502040204020203" pitchFamily="34" charset="0"/>
                <a:cs typeface="Segoe UI" panose="020B0502040204020203" pitchFamily="34" charset="0"/>
              </a:rPr>
              <a:t>	Newspaper articles</a:t>
            </a:r>
          </a:p>
          <a:p>
            <a:pPr marL="457200" indent="-457200">
              <a:buFont typeface="Arial" panose="020B0604020202020204" pitchFamily="34" charset="0"/>
              <a:buChar char="•"/>
            </a:pPr>
            <a:r>
              <a:rPr lang="en-GB" sz="1400" dirty="0">
                <a:latin typeface="Segoe UI" panose="020B0502040204020203" pitchFamily="34" charset="0"/>
                <a:ea typeface="Segoe UI" panose="020B0502040204020203" pitchFamily="34" charset="0"/>
                <a:cs typeface="Segoe UI" panose="020B0502040204020203" pitchFamily="34" charset="0"/>
              </a:rPr>
              <a:t>	Historical records</a:t>
            </a:r>
          </a:p>
          <a:p>
            <a:pPr marL="457200" indent="-457200">
              <a:buFont typeface="Arial" panose="020B0604020202020204" pitchFamily="34" charset="0"/>
              <a:buChar char="•"/>
            </a:pPr>
            <a:r>
              <a:rPr lang="en-US" sz="1400" dirty="0">
                <a:latin typeface="Segoe UI" panose="020B0502040204020203" pitchFamily="34" charset="0"/>
                <a:ea typeface="Segoe UI" panose="020B0502040204020203" pitchFamily="34" charset="0"/>
                <a:cs typeface="Segoe UI" panose="020B0502040204020203" pitchFamily="34" charset="0"/>
              </a:rPr>
              <a:t>	Commercial/ government reports </a:t>
            </a:r>
            <a:r>
              <a:rPr lang="en-US" sz="1400" dirty="0" smtClean="0">
                <a:latin typeface="Segoe UI" panose="020B0502040204020203" pitchFamily="34" charset="0"/>
                <a:ea typeface="Segoe UI" panose="020B0502040204020203" pitchFamily="34" charset="0"/>
                <a:cs typeface="Segoe UI" panose="020B0502040204020203" pitchFamily="34" charset="0"/>
              </a:rPr>
              <a:t>and statistical </a:t>
            </a:r>
            <a:r>
              <a:rPr lang="en-US" sz="1400" dirty="0">
                <a:latin typeface="Segoe UI" panose="020B0502040204020203" pitchFamily="34" charset="0"/>
                <a:ea typeface="Segoe UI" panose="020B0502040204020203" pitchFamily="34" charset="0"/>
                <a:cs typeface="Segoe UI" panose="020B0502040204020203" pitchFamily="34" charset="0"/>
              </a:rPr>
              <a:t>information</a:t>
            </a:r>
            <a:endParaRPr lang="en-GB" sz="1400" dirty="0">
              <a:latin typeface="Segoe UI" panose="020B0502040204020203" pitchFamily="34" charset="0"/>
              <a:ea typeface="Segoe UI" panose="020B0502040204020203" pitchFamily="34" charset="0"/>
              <a:cs typeface="Segoe UI" panose="020B0502040204020203" pitchFamily="34" charset="0"/>
            </a:endParaRPr>
          </a:p>
          <a:p>
            <a:pPr marL="457200" indent="-457200">
              <a:buFont typeface="Arial" panose="020B0604020202020204" pitchFamily="34" charset="0"/>
              <a:buChar char="•"/>
            </a:pPr>
            <a:r>
              <a:rPr lang="en-GB" sz="1400" dirty="0">
                <a:latin typeface="Segoe UI" panose="020B0502040204020203" pitchFamily="34" charset="0"/>
                <a:ea typeface="Segoe UI" panose="020B0502040204020203" pitchFamily="34" charset="0"/>
                <a:cs typeface="Segoe UI" panose="020B0502040204020203" pitchFamily="34" charset="0"/>
              </a:rPr>
              <a:t>	Theses and dissertations</a:t>
            </a:r>
          </a:p>
          <a:p>
            <a:pPr marL="457200" indent="-457200">
              <a:buFont typeface="Arial" panose="020B0604020202020204" pitchFamily="34" charset="0"/>
              <a:buChar char="•"/>
            </a:pPr>
            <a:r>
              <a:rPr lang="en-GB" sz="1400" dirty="0">
                <a:latin typeface="Segoe UI" panose="020B0502040204020203" pitchFamily="34" charset="0"/>
                <a:ea typeface="Segoe UI" panose="020B0502040204020203" pitchFamily="34" charset="0"/>
                <a:cs typeface="Segoe UI" panose="020B0502040204020203" pitchFamily="34" charset="0"/>
              </a:rPr>
              <a:t>	Other relevant information</a:t>
            </a:r>
          </a:p>
        </p:txBody>
      </p:sp>
    </p:spTree>
    <p:extLst>
      <p:ext uri="{BB962C8B-B14F-4D97-AF65-F5344CB8AC3E}">
        <p14:creationId xmlns:p14="http://schemas.microsoft.com/office/powerpoint/2010/main" val="191475242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a:lstStyle/>
          <a:p>
            <a:pPr>
              <a:defRPr/>
            </a:pPr>
            <a:endParaRPr lang="en-GB">
              <a:solidFill>
                <a:prstClr val="black"/>
              </a:solidFill>
              <a:cs typeface="Arial" panose="020B0604020202020204" pitchFamily="34" charset="0"/>
            </a:endParaRPr>
          </a:p>
        </p:txBody>
      </p:sp>
      <p:sp>
        <p:nvSpPr>
          <p:cNvPr id="7" name="Rectangle 6"/>
          <p:cNvSpPr/>
          <p:nvPr/>
        </p:nvSpPr>
        <p:spPr>
          <a:xfrm>
            <a:off x="460375" y="321797"/>
            <a:ext cx="8402337" cy="954107"/>
          </a:xfrm>
          <a:prstGeom prst="rect">
            <a:avLst/>
          </a:prstGeom>
        </p:spPr>
        <p:txBody>
          <a:bodyPr wrap="square">
            <a:spAutoFit/>
          </a:bodyPr>
          <a:lstStyle/>
          <a:p>
            <a:r>
              <a:rPr lang="en-GB" sz="2800" b="1" dirty="0" smtClean="0">
                <a:latin typeface="Segoe UI" panose="020B0502040204020203" pitchFamily="34" charset="0"/>
                <a:ea typeface="Segoe UI" panose="020B0502040204020203" pitchFamily="34" charset="0"/>
                <a:cs typeface="Segoe UI" panose="020B0502040204020203" pitchFamily="34" charset="0"/>
              </a:rPr>
              <a:t>The Stages of A Literature Review</a:t>
            </a:r>
            <a:endParaRPr lang="en-GB" sz="2800" b="1" dirty="0">
              <a:latin typeface="Segoe UI" panose="020B0502040204020203" pitchFamily="34" charset="0"/>
              <a:ea typeface="Segoe UI" panose="020B0502040204020203" pitchFamily="34" charset="0"/>
              <a:cs typeface="Segoe UI" panose="020B0502040204020203" pitchFamily="34" charset="0"/>
            </a:endParaRPr>
          </a:p>
          <a:p>
            <a:pPr>
              <a:spcBef>
                <a:spcPct val="0"/>
              </a:spcBef>
              <a:buFontTx/>
              <a:buNone/>
            </a:pPr>
            <a:endParaRPr lang="en-US" altLang="en-US" sz="2800" dirty="0" smtClean="0">
              <a:latin typeface="Segoe UI" panose="020B0502040204020203" pitchFamily="34" charset="0"/>
              <a:ea typeface="Segoe UI" panose="020B0502040204020203" pitchFamily="34" charset="0"/>
              <a:cs typeface="Segoe UI" panose="020B0502040204020203" pitchFamily="34" charset="0"/>
            </a:endParaRPr>
          </a:p>
        </p:txBody>
      </p:sp>
      <p:sp>
        <p:nvSpPr>
          <p:cNvPr id="2" name="Rectangle 1"/>
          <p:cNvSpPr/>
          <p:nvPr/>
        </p:nvSpPr>
        <p:spPr>
          <a:xfrm>
            <a:off x="611560" y="1268760"/>
            <a:ext cx="7776864" cy="3323987"/>
          </a:xfrm>
          <a:prstGeom prst="rect">
            <a:avLst/>
          </a:prstGeom>
        </p:spPr>
        <p:txBody>
          <a:bodyPr wrap="square">
            <a:spAutoFit/>
          </a:bodyPr>
          <a:lstStyle/>
          <a:p>
            <a:pPr>
              <a:spcBef>
                <a:spcPct val="0"/>
              </a:spcBef>
              <a:buFontTx/>
              <a:buNone/>
            </a:pPr>
            <a:r>
              <a:rPr lang="en-US" altLang="en-US" sz="1400" b="1" dirty="0">
                <a:latin typeface="Segoe UI" panose="020B0502040204020203" pitchFamily="34" charset="0"/>
                <a:ea typeface="Segoe UI" panose="020B0502040204020203" pitchFamily="34" charset="0"/>
                <a:cs typeface="Segoe UI" panose="020B0502040204020203" pitchFamily="34" charset="0"/>
              </a:rPr>
              <a:t>1. Formulate a problem </a:t>
            </a:r>
            <a:r>
              <a:rPr lang="en-US" altLang="en-US" sz="1400" dirty="0">
                <a:latin typeface="Segoe UI" panose="020B0502040204020203" pitchFamily="34" charset="0"/>
                <a:ea typeface="Segoe UI" panose="020B0502040204020203" pitchFamily="34" charset="0"/>
                <a:cs typeface="Segoe UI" panose="020B0502040204020203" pitchFamily="34" charset="0"/>
              </a:rPr>
              <a:t>- which topic or field is being examined and what are its component issues? </a:t>
            </a:r>
          </a:p>
          <a:p>
            <a:pPr>
              <a:spcBef>
                <a:spcPct val="0"/>
              </a:spcBef>
              <a:buFontTx/>
              <a:buNone/>
            </a:pPr>
            <a:endParaRPr lang="en-US" altLang="en-US" sz="1400" dirty="0">
              <a:latin typeface="Segoe UI" panose="020B0502040204020203" pitchFamily="34" charset="0"/>
              <a:ea typeface="Segoe UI" panose="020B0502040204020203" pitchFamily="34" charset="0"/>
              <a:cs typeface="Segoe UI" panose="020B0502040204020203" pitchFamily="34" charset="0"/>
            </a:endParaRPr>
          </a:p>
          <a:p>
            <a:pPr>
              <a:spcBef>
                <a:spcPct val="0"/>
              </a:spcBef>
              <a:buFontTx/>
              <a:buNone/>
            </a:pPr>
            <a:r>
              <a:rPr lang="en-US" altLang="en-US" sz="1400" b="1" dirty="0">
                <a:latin typeface="Segoe UI" panose="020B0502040204020203" pitchFamily="34" charset="0"/>
                <a:ea typeface="Segoe UI" panose="020B0502040204020203" pitchFamily="34" charset="0"/>
                <a:cs typeface="Segoe UI" panose="020B0502040204020203" pitchFamily="34" charset="0"/>
              </a:rPr>
              <a:t>2. Search the literature for materials relevant to the subject being explored</a:t>
            </a:r>
            <a:r>
              <a:rPr lang="en-US" altLang="en-US" sz="1400" dirty="0">
                <a:latin typeface="Segoe UI" panose="020B0502040204020203" pitchFamily="34" charset="0"/>
                <a:ea typeface="Segoe UI" panose="020B0502040204020203" pitchFamily="34" charset="0"/>
                <a:cs typeface="Segoe UI" panose="020B0502040204020203" pitchFamily="34" charset="0"/>
              </a:rPr>
              <a:t>. </a:t>
            </a:r>
          </a:p>
          <a:p>
            <a:pPr>
              <a:spcBef>
                <a:spcPct val="0"/>
              </a:spcBef>
              <a:buFontTx/>
              <a:buNone/>
            </a:pPr>
            <a:r>
              <a:rPr lang="en-US" altLang="en-US" sz="1400" dirty="0">
                <a:latin typeface="Segoe UI" panose="020B0502040204020203" pitchFamily="34" charset="0"/>
                <a:ea typeface="Segoe UI" panose="020B0502040204020203" pitchFamily="34" charset="0"/>
                <a:cs typeface="Segoe UI" panose="020B0502040204020203" pitchFamily="34" charset="0"/>
              </a:rPr>
              <a:t>	searching the literature involves reading and </a:t>
            </a:r>
            <a:r>
              <a:rPr lang="en-US" altLang="en-US" sz="1400" dirty="0" smtClean="0">
                <a:latin typeface="Segoe UI" panose="020B0502040204020203" pitchFamily="34" charset="0"/>
                <a:ea typeface="Segoe UI" panose="020B0502040204020203" pitchFamily="34" charset="0"/>
                <a:cs typeface="Segoe UI" panose="020B0502040204020203" pitchFamily="34" charset="0"/>
              </a:rPr>
              <a:t>refining </a:t>
            </a:r>
            <a:r>
              <a:rPr lang="en-US" altLang="en-US" sz="1400" dirty="0">
                <a:latin typeface="Segoe UI" panose="020B0502040204020203" pitchFamily="34" charset="0"/>
                <a:ea typeface="Segoe UI" panose="020B0502040204020203" pitchFamily="34" charset="0"/>
                <a:cs typeface="Segoe UI" panose="020B0502040204020203" pitchFamily="34" charset="0"/>
              </a:rPr>
              <a:t>your </a:t>
            </a:r>
            <a:r>
              <a:rPr lang="en-US" altLang="en-US" sz="1400" dirty="0" smtClean="0">
                <a:latin typeface="Segoe UI" panose="020B0502040204020203" pitchFamily="34" charset="0"/>
                <a:ea typeface="Segoe UI" panose="020B0502040204020203" pitchFamily="34" charset="0"/>
                <a:cs typeface="Segoe UI" panose="020B0502040204020203" pitchFamily="34" charset="0"/>
              </a:rPr>
              <a:t>problem</a:t>
            </a:r>
          </a:p>
          <a:p>
            <a:endParaRPr lang="en-GB" sz="1400" b="1" dirty="0">
              <a:latin typeface="Segoe UI" panose="020B0502040204020203" pitchFamily="34" charset="0"/>
              <a:ea typeface="Segoe UI" panose="020B0502040204020203" pitchFamily="34" charset="0"/>
              <a:cs typeface="Segoe UI" panose="020B0502040204020203" pitchFamily="34" charset="0"/>
            </a:endParaRPr>
          </a:p>
          <a:p>
            <a:r>
              <a:rPr lang="en-GB" sz="1400" b="1" dirty="0">
                <a:latin typeface="Segoe UI" panose="020B0502040204020203" pitchFamily="34" charset="0"/>
                <a:ea typeface="Segoe UI" panose="020B0502040204020203" pitchFamily="34" charset="0"/>
                <a:cs typeface="Segoe UI" panose="020B0502040204020203" pitchFamily="34" charset="0"/>
              </a:rPr>
              <a:t>3. Evaluate the data - </a:t>
            </a:r>
            <a:r>
              <a:rPr lang="en-GB" sz="1400" dirty="0">
                <a:latin typeface="Segoe UI" panose="020B0502040204020203" pitchFamily="34" charset="0"/>
                <a:ea typeface="Segoe UI" panose="020B0502040204020203" pitchFamily="34" charset="0"/>
                <a:cs typeface="Segoe UI" panose="020B0502040204020203" pitchFamily="34" charset="0"/>
              </a:rPr>
              <a:t>determine which literature makes a significant contribution to the understanding of the topic </a:t>
            </a:r>
          </a:p>
          <a:p>
            <a:endParaRPr lang="en-GB" sz="1400" b="1" dirty="0">
              <a:latin typeface="Segoe UI" panose="020B0502040204020203" pitchFamily="34" charset="0"/>
              <a:ea typeface="Segoe UI" panose="020B0502040204020203" pitchFamily="34" charset="0"/>
              <a:cs typeface="Segoe UI" panose="020B0502040204020203" pitchFamily="34" charset="0"/>
            </a:endParaRPr>
          </a:p>
          <a:p>
            <a:r>
              <a:rPr lang="en-GB" sz="1400" b="1" dirty="0">
                <a:latin typeface="Segoe UI" panose="020B0502040204020203" pitchFamily="34" charset="0"/>
                <a:ea typeface="Segoe UI" panose="020B0502040204020203" pitchFamily="34" charset="0"/>
                <a:cs typeface="Segoe UI" panose="020B0502040204020203" pitchFamily="34" charset="0"/>
              </a:rPr>
              <a:t>4. </a:t>
            </a:r>
            <a:r>
              <a:rPr lang="en-GB" sz="1400" b="1" dirty="0" smtClean="0">
                <a:latin typeface="Segoe UI" panose="020B0502040204020203" pitchFamily="34" charset="0"/>
                <a:ea typeface="Segoe UI" panose="020B0502040204020203" pitchFamily="34" charset="0"/>
                <a:cs typeface="Segoe UI" panose="020B0502040204020203" pitchFamily="34" charset="0"/>
              </a:rPr>
              <a:t>Analyse </a:t>
            </a:r>
            <a:r>
              <a:rPr lang="en-GB" sz="1400" b="1" dirty="0">
                <a:latin typeface="Segoe UI" panose="020B0502040204020203" pitchFamily="34" charset="0"/>
                <a:ea typeface="Segoe UI" panose="020B0502040204020203" pitchFamily="34" charset="0"/>
                <a:cs typeface="Segoe UI" panose="020B0502040204020203" pitchFamily="34" charset="0"/>
              </a:rPr>
              <a:t>and interpret - </a:t>
            </a:r>
            <a:r>
              <a:rPr lang="en-GB" sz="1400" dirty="0">
                <a:latin typeface="Segoe UI" panose="020B0502040204020203" pitchFamily="34" charset="0"/>
                <a:ea typeface="Segoe UI" panose="020B0502040204020203" pitchFamily="34" charset="0"/>
                <a:cs typeface="Segoe UI" panose="020B0502040204020203" pitchFamily="34" charset="0"/>
              </a:rPr>
              <a:t>discuss the findings and conclusions of pertinent literature</a:t>
            </a:r>
          </a:p>
          <a:p>
            <a:endParaRPr lang="en-GB" sz="1400" b="1" dirty="0">
              <a:latin typeface="Segoe UI" panose="020B0502040204020203" pitchFamily="34" charset="0"/>
              <a:ea typeface="Segoe UI" panose="020B0502040204020203" pitchFamily="34" charset="0"/>
              <a:cs typeface="Segoe UI" panose="020B0502040204020203" pitchFamily="34" charset="0"/>
            </a:endParaRPr>
          </a:p>
          <a:p>
            <a:r>
              <a:rPr lang="en-GB" sz="1400" b="1" dirty="0">
                <a:latin typeface="Segoe UI" panose="020B0502040204020203" pitchFamily="34" charset="0"/>
                <a:ea typeface="Segoe UI" panose="020B0502040204020203" pitchFamily="34" charset="0"/>
                <a:cs typeface="Segoe UI" panose="020B0502040204020203" pitchFamily="34" charset="0"/>
              </a:rPr>
              <a:t>5. Format and create bibliography </a:t>
            </a:r>
            <a:endParaRPr lang="en-GB" sz="1400" b="1" dirty="0" smtClean="0">
              <a:latin typeface="Segoe UI" panose="020B0502040204020203" pitchFamily="34" charset="0"/>
              <a:ea typeface="Segoe UI" panose="020B0502040204020203" pitchFamily="34" charset="0"/>
              <a:cs typeface="Segoe UI" panose="020B0502040204020203" pitchFamily="34" charset="0"/>
            </a:endParaRPr>
          </a:p>
          <a:p>
            <a:endParaRPr lang="en-GB" sz="1400" b="1" dirty="0">
              <a:latin typeface="Segoe UI" panose="020B0502040204020203" pitchFamily="34" charset="0"/>
              <a:ea typeface="Segoe UI" panose="020B0502040204020203" pitchFamily="34" charset="0"/>
              <a:cs typeface="Segoe UI" panose="020B0502040204020203" pitchFamily="34" charset="0"/>
            </a:endParaRPr>
          </a:p>
          <a:p>
            <a:pPr algn="ctr"/>
            <a:r>
              <a:rPr lang="en-GB" sz="1400" i="1" dirty="0" smtClean="0">
                <a:latin typeface="Segoe UI" panose="020B0502040204020203" pitchFamily="34" charset="0"/>
                <a:ea typeface="Segoe UI" panose="020B0502040204020203" pitchFamily="34" charset="0"/>
                <a:cs typeface="Segoe UI" panose="020B0502040204020203" pitchFamily="34" charset="0"/>
              </a:rPr>
              <a:t>This slide will be repeated later in the session.</a:t>
            </a:r>
            <a:endParaRPr lang="en-GB" sz="1400" i="1" dirty="0">
              <a:latin typeface="Segoe UI" panose="020B0502040204020203" pitchFamily="34" charset="0"/>
              <a:ea typeface="Segoe UI" panose="020B0502040204020203" pitchFamily="34" charset="0"/>
              <a:cs typeface="Segoe UI" panose="020B0502040204020203" pitchFamily="34" charset="0"/>
            </a:endParaRPr>
          </a:p>
          <a:p>
            <a:pPr>
              <a:spcBef>
                <a:spcPct val="0"/>
              </a:spcBef>
              <a:buFontTx/>
              <a:buNone/>
            </a:pPr>
            <a:endParaRPr lang="en-US" altLang="en-US" sz="1400"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343853093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a:lstStyle/>
          <a:p>
            <a:pPr>
              <a:defRPr/>
            </a:pPr>
            <a:endParaRPr lang="en-GB">
              <a:solidFill>
                <a:prstClr val="black"/>
              </a:solidFill>
              <a:cs typeface="Arial" panose="020B0604020202020204" pitchFamily="34" charset="0"/>
            </a:endParaRPr>
          </a:p>
        </p:txBody>
      </p:sp>
      <p:sp>
        <p:nvSpPr>
          <p:cNvPr id="7" name="Rectangle 6"/>
          <p:cNvSpPr/>
          <p:nvPr/>
        </p:nvSpPr>
        <p:spPr>
          <a:xfrm>
            <a:off x="460375" y="404664"/>
            <a:ext cx="6927859" cy="523220"/>
          </a:xfrm>
          <a:prstGeom prst="rect">
            <a:avLst/>
          </a:prstGeom>
        </p:spPr>
        <p:txBody>
          <a:bodyPr wrap="none">
            <a:spAutoFit/>
          </a:bodyPr>
          <a:lstStyle/>
          <a:p>
            <a:r>
              <a:rPr lang="en-GB" sz="2800" b="1" dirty="0" smtClean="0">
                <a:latin typeface="Segoe UI" panose="020B0502040204020203" pitchFamily="34" charset="0"/>
                <a:ea typeface="Segoe UI" panose="020B0502040204020203" pitchFamily="34" charset="0"/>
                <a:cs typeface="Segoe UI" panose="020B0502040204020203" pitchFamily="34" charset="0"/>
              </a:rPr>
              <a:t>Making a start on your literature review</a:t>
            </a:r>
            <a:endParaRPr lang="en-GB" sz="2800" b="1" dirty="0">
              <a:latin typeface="Segoe UI" panose="020B0502040204020203" pitchFamily="34" charset="0"/>
              <a:ea typeface="Segoe UI" panose="020B0502040204020203" pitchFamily="34" charset="0"/>
              <a:cs typeface="Segoe UI" panose="020B0502040204020203" pitchFamily="34" charset="0"/>
            </a:endParaRPr>
          </a:p>
        </p:txBody>
      </p:sp>
      <p:sp>
        <p:nvSpPr>
          <p:cNvPr id="9" name="Rectangle 8"/>
          <p:cNvSpPr/>
          <p:nvPr/>
        </p:nvSpPr>
        <p:spPr>
          <a:xfrm>
            <a:off x="460375" y="1172210"/>
            <a:ext cx="8424936" cy="1877437"/>
          </a:xfrm>
          <a:prstGeom prst="rect">
            <a:avLst/>
          </a:prstGeom>
        </p:spPr>
        <p:txBody>
          <a:bodyPr wrap="square">
            <a:spAutoFit/>
          </a:bodyPr>
          <a:lstStyle/>
          <a:p>
            <a:r>
              <a:rPr lang="en-GB" sz="1400" dirty="0" smtClean="0">
                <a:latin typeface="Segoe UI" panose="020B0502040204020203" pitchFamily="34" charset="0"/>
                <a:ea typeface="Segoe UI" panose="020B0502040204020203" pitchFamily="34" charset="0"/>
                <a:cs typeface="Segoe UI" panose="020B0502040204020203" pitchFamily="34" charset="0"/>
              </a:rPr>
              <a:t>You need to start off with a question or statement.  </a:t>
            </a:r>
          </a:p>
          <a:p>
            <a:endParaRPr lang="en-GB" sz="1400" dirty="0">
              <a:latin typeface="Segoe UI" panose="020B0502040204020203" pitchFamily="34" charset="0"/>
              <a:ea typeface="Segoe UI" panose="020B0502040204020203" pitchFamily="34" charset="0"/>
              <a:cs typeface="Segoe UI" panose="020B0502040204020203" pitchFamily="34" charset="0"/>
            </a:endParaRPr>
          </a:p>
          <a:p>
            <a:r>
              <a:rPr lang="en-GB" sz="1400" dirty="0" smtClean="0">
                <a:latin typeface="Segoe UI" panose="020B0502040204020203" pitchFamily="34" charset="0"/>
                <a:ea typeface="Segoe UI" panose="020B0502040204020203" pitchFamily="34" charset="0"/>
                <a:cs typeface="Segoe UI" panose="020B0502040204020203" pitchFamily="34" charset="0"/>
              </a:rPr>
              <a:t>Sometimes this will be provided for you in a form of a title.  </a:t>
            </a:r>
          </a:p>
          <a:p>
            <a:endParaRPr lang="en-GB" sz="1400" dirty="0">
              <a:latin typeface="Segoe UI" panose="020B0502040204020203" pitchFamily="34" charset="0"/>
              <a:ea typeface="Segoe UI" panose="020B0502040204020203" pitchFamily="34" charset="0"/>
              <a:cs typeface="Segoe UI" panose="020B0502040204020203" pitchFamily="34" charset="0"/>
            </a:endParaRPr>
          </a:p>
          <a:p>
            <a:r>
              <a:rPr lang="en-GB" sz="1400" dirty="0" smtClean="0">
                <a:latin typeface="Segoe UI" panose="020B0502040204020203" pitchFamily="34" charset="0"/>
                <a:ea typeface="Segoe UI" panose="020B0502040204020203" pitchFamily="34" charset="0"/>
                <a:cs typeface="Segoe UI" panose="020B0502040204020203" pitchFamily="34" charset="0"/>
              </a:rPr>
              <a:t>Later on with a dissertation a titles or statement needs to be explored and the literature review will form an important cornerstone of your main body of work as well as deciding whether the topic can be pursued (is there enough literature on the subject).</a:t>
            </a:r>
            <a:endParaRPr lang="en-GB" sz="1400" dirty="0">
              <a:latin typeface="Segoe UI" panose="020B0502040204020203" pitchFamily="34" charset="0"/>
              <a:ea typeface="Segoe UI" panose="020B0502040204020203" pitchFamily="34" charset="0"/>
              <a:cs typeface="Segoe UI" panose="020B0502040204020203" pitchFamily="34" charset="0"/>
            </a:endParaRPr>
          </a:p>
          <a:p>
            <a:r>
              <a:rPr lang="en-GB" dirty="0"/>
              <a:t> </a:t>
            </a:r>
          </a:p>
        </p:txBody>
      </p:sp>
    </p:spTree>
    <p:extLst>
      <p:ext uri="{BB962C8B-B14F-4D97-AF65-F5344CB8AC3E}">
        <p14:creationId xmlns:p14="http://schemas.microsoft.com/office/powerpoint/2010/main" val="66599361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a:lstStyle/>
          <a:p>
            <a:pPr>
              <a:defRPr/>
            </a:pPr>
            <a:endParaRPr lang="en-GB">
              <a:solidFill>
                <a:prstClr val="black"/>
              </a:solidFill>
              <a:cs typeface="Arial" panose="020B0604020202020204" pitchFamily="34" charset="0"/>
            </a:endParaRPr>
          </a:p>
        </p:txBody>
      </p:sp>
      <p:sp>
        <p:nvSpPr>
          <p:cNvPr id="7" name="Rectangle 6"/>
          <p:cNvSpPr/>
          <p:nvPr/>
        </p:nvSpPr>
        <p:spPr>
          <a:xfrm>
            <a:off x="460375" y="404664"/>
            <a:ext cx="6877204" cy="523220"/>
          </a:xfrm>
          <a:prstGeom prst="rect">
            <a:avLst/>
          </a:prstGeom>
        </p:spPr>
        <p:txBody>
          <a:bodyPr wrap="none">
            <a:spAutoFit/>
          </a:bodyPr>
          <a:lstStyle/>
          <a:p>
            <a:r>
              <a:rPr lang="en-GB" sz="2800" b="1" dirty="0" smtClean="0">
                <a:latin typeface="Segoe UI" panose="020B0502040204020203" pitchFamily="34" charset="0"/>
                <a:ea typeface="Segoe UI" panose="020B0502040204020203" pitchFamily="34" charset="0"/>
                <a:cs typeface="Segoe UI" panose="020B0502040204020203" pitchFamily="34" charset="0"/>
              </a:rPr>
              <a:t>Making a start on your literature review</a:t>
            </a:r>
            <a:endParaRPr lang="en-GB" sz="2800" b="1" dirty="0">
              <a:latin typeface="Segoe UI" panose="020B0502040204020203" pitchFamily="34" charset="0"/>
              <a:ea typeface="Segoe UI" panose="020B0502040204020203" pitchFamily="34" charset="0"/>
              <a:cs typeface="Segoe UI" panose="020B0502040204020203" pitchFamily="34" charset="0"/>
            </a:endParaRPr>
          </a:p>
        </p:txBody>
      </p:sp>
      <p:sp>
        <p:nvSpPr>
          <p:cNvPr id="9" name="Rectangle 8"/>
          <p:cNvSpPr/>
          <p:nvPr/>
        </p:nvSpPr>
        <p:spPr>
          <a:xfrm>
            <a:off x="460375" y="1172210"/>
            <a:ext cx="8424936" cy="1138773"/>
          </a:xfrm>
          <a:prstGeom prst="rect">
            <a:avLst/>
          </a:prstGeom>
        </p:spPr>
        <p:txBody>
          <a:bodyPr wrap="square">
            <a:spAutoFit/>
          </a:bodyPr>
          <a:lstStyle/>
          <a:p>
            <a:pPr marL="342900" indent="-342900">
              <a:buAutoNum type="arabicPeriod"/>
            </a:pPr>
            <a:r>
              <a:rPr lang="en-GB" dirty="0" smtClean="0">
                <a:latin typeface="Calibri" panose="020F0502020204030204" pitchFamily="34" charset="0"/>
                <a:ea typeface="Segoe UI" panose="020B0502040204020203" pitchFamily="34" charset="0"/>
                <a:cs typeface="Segoe UI" panose="020B0502040204020203" pitchFamily="34" charset="0"/>
              </a:rPr>
              <a:t>Write down your Title or Theme</a:t>
            </a:r>
          </a:p>
          <a:p>
            <a:pPr marL="342900" indent="-342900">
              <a:buAutoNum type="arabicPeriod"/>
            </a:pPr>
            <a:r>
              <a:rPr lang="en-GB" dirty="0" smtClean="0">
                <a:latin typeface="Calibri" panose="020F0502020204030204" pitchFamily="34" charset="0"/>
                <a:ea typeface="Segoe UI" panose="020B0502040204020203" pitchFamily="34" charset="0"/>
                <a:cs typeface="Segoe UI" panose="020B0502040204020203" pitchFamily="34" charset="0"/>
              </a:rPr>
              <a:t>Try and think of synonyms or alternate words/spellings for each keyword</a:t>
            </a:r>
          </a:p>
          <a:p>
            <a:endParaRPr lang="en-GB" sz="1400" dirty="0">
              <a:latin typeface="Segoe UI" panose="020B0502040204020203" pitchFamily="34" charset="0"/>
              <a:ea typeface="Segoe UI" panose="020B0502040204020203" pitchFamily="34" charset="0"/>
              <a:cs typeface="Segoe UI" panose="020B0502040204020203" pitchFamily="34" charset="0"/>
            </a:endParaRPr>
          </a:p>
          <a:p>
            <a:r>
              <a:rPr lang="en-GB" dirty="0"/>
              <a:t> </a:t>
            </a:r>
          </a:p>
        </p:txBody>
      </p:sp>
      <p:pic>
        <p:nvPicPr>
          <p:cNvPr id="2" name="Picture 1"/>
          <p:cNvPicPr>
            <a:picLocks noChangeAspect="1"/>
          </p:cNvPicPr>
          <p:nvPr/>
        </p:nvPicPr>
        <p:blipFill>
          <a:blip r:embed="rId2"/>
          <a:stretch>
            <a:fillRect/>
          </a:stretch>
        </p:blipFill>
        <p:spPr>
          <a:xfrm>
            <a:off x="435745" y="2060848"/>
            <a:ext cx="4750494" cy="2839142"/>
          </a:xfrm>
          <a:prstGeom prst="rect">
            <a:avLst/>
          </a:prstGeom>
        </p:spPr>
      </p:pic>
      <p:sp>
        <p:nvSpPr>
          <p:cNvPr id="3" name="TextBox 2"/>
          <p:cNvSpPr txBox="1"/>
          <p:nvPr/>
        </p:nvSpPr>
        <p:spPr>
          <a:xfrm>
            <a:off x="5303935" y="1924612"/>
            <a:ext cx="3732561" cy="2308324"/>
          </a:xfrm>
          <a:prstGeom prst="rect">
            <a:avLst/>
          </a:prstGeom>
          <a:noFill/>
        </p:spPr>
        <p:txBody>
          <a:bodyPr wrap="square" rtlCol="0">
            <a:spAutoFit/>
          </a:bodyPr>
          <a:lstStyle/>
          <a:p>
            <a:r>
              <a:rPr lang="en-GB" dirty="0" smtClean="0">
                <a:latin typeface="Calibri" panose="020F0502020204030204" pitchFamily="34" charset="0"/>
              </a:rPr>
              <a:t>You can find synonyms from an online Thesaurus. </a:t>
            </a:r>
          </a:p>
          <a:p>
            <a:endParaRPr lang="en-GB" dirty="0"/>
          </a:p>
          <a:p>
            <a:r>
              <a:rPr lang="en-GB" dirty="0" smtClean="0">
                <a:latin typeface="Calibri" panose="020F0502020204030204" pitchFamily="34" charset="0"/>
              </a:rPr>
              <a:t>Most databases will also have Subject Terms you can use (below comes from EBSCO products and ProQuest):</a:t>
            </a:r>
          </a:p>
          <a:p>
            <a:endParaRPr lang="en-GB" dirty="0"/>
          </a:p>
          <a:p>
            <a:endParaRPr lang="en-GB" dirty="0"/>
          </a:p>
        </p:txBody>
      </p:sp>
      <p:pic>
        <p:nvPicPr>
          <p:cNvPr id="5" name="Picture 4"/>
          <p:cNvPicPr>
            <a:picLocks noChangeAspect="1"/>
          </p:cNvPicPr>
          <p:nvPr/>
        </p:nvPicPr>
        <p:blipFill>
          <a:blip r:embed="rId3"/>
          <a:stretch>
            <a:fillRect/>
          </a:stretch>
        </p:blipFill>
        <p:spPr>
          <a:xfrm>
            <a:off x="5303935" y="3789040"/>
            <a:ext cx="2880321" cy="824038"/>
          </a:xfrm>
          <a:prstGeom prst="rect">
            <a:avLst/>
          </a:prstGeom>
          <a:ln>
            <a:solidFill>
              <a:schemeClr val="bg1">
                <a:lumMod val="75000"/>
              </a:schemeClr>
            </a:solidFill>
          </a:ln>
        </p:spPr>
      </p:pic>
      <p:pic>
        <p:nvPicPr>
          <p:cNvPr id="6" name="Picture 5"/>
          <p:cNvPicPr>
            <a:picLocks noChangeAspect="1"/>
          </p:cNvPicPr>
          <p:nvPr/>
        </p:nvPicPr>
        <p:blipFill>
          <a:blip r:embed="rId4"/>
          <a:stretch>
            <a:fillRect/>
          </a:stretch>
        </p:blipFill>
        <p:spPr>
          <a:xfrm>
            <a:off x="6744096" y="4725144"/>
            <a:ext cx="2141215" cy="847326"/>
          </a:xfrm>
          <a:prstGeom prst="rect">
            <a:avLst/>
          </a:prstGeom>
          <a:ln>
            <a:solidFill>
              <a:schemeClr val="bg1">
                <a:lumMod val="75000"/>
              </a:schemeClr>
            </a:solidFill>
          </a:ln>
        </p:spPr>
      </p:pic>
    </p:spTree>
    <p:extLst>
      <p:ext uri="{BB962C8B-B14F-4D97-AF65-F5344CB8AC3E}">
        <p14:creationId xmlns:p14="http://schemas.microsoft.com/office/powerpoint/2010/main" val="345118750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a:lstStyle/>
          <a:p>
            <a:pPr>
              <a:defRPr/>
            </a:pPr>
            <a:endParaRPr lang="en-GB">
              <a:solidFill>
                <a:prstClr val="black"/>
              </a:solidFill>
              <a:cs typeface="Arial" panose="020B0604020202020204" pitchFamily="34" charset="0"/>
            </a:endParaRPr>
          </a:p>
        </p:txBody>
      </p:sp>
      <p:sp>
        <p:nvSpPr>
          <p:cNvPr id="7" name="Rectangle 6"/>
          <p:cNvSpPr/>
          <p:nvPr/>
        </p:nvSpPr>
        <p:spPr>
          <a:xfrm>
            <a:off x="460375" y="404664"/>
            <a:ext cx="5118709" cy="523220"/>
          </a:xfrm>
          <a:prstGeom prst="rect">
            <a:avLst/>
          </a:prstGeom>
        </p:spPr>
        <p:txBody>
          <a:bodyPr wrap="none">
            <a:spAutoFit/>
          </a:bodyPr>
          <a:lstStyle/>
          <a:p>
            <a:r>
              <a:rPr lang="en-GB" sz="2800" b="1" dirty="0" smtClean="0">
                <a:latin typeface="Arial" panose="020B0604020202020204" pitchFamily="34" charset="0"/>
                <a:cs typeface="Arial" panose="020B0604020202020204" pitchFamily="34" charset="0"/>
              </a:rPr>
              <a:t>What is a Search Statement?</a:t>
            </a:r>
            <a:endParaRPr lang="en-GB" sz="2800" b="1" dirty="0">
              <a:latin typeface="Arial" panose="020B0604020202020204" pitchFamily="34" charset="0"/>
              <a:cs typeface="Arial" panose="020B0604020202020204" pitchFamily="34" charset="0"/>
            </a:endParaRPr>
          </a:p>
        </p:txBody>
      </p:sp>
      <p:sp>
        <p:nvSpPr>
          <p:cNvPr id="9" name="Rectangle 8"/>
          <p:cNvSpPr/>
          <p:nvPr/>
        </p:nvSpPr>
        <p:spPr>
          <a:xfrm>
            <a:off x="460375" y="1172210"/>
            <a:ext cx="8424936" cy="1015663"/>
          </a:xfrm>
          <a:prstGeom prst="rect">
            <a:avLst/>
          </a:prstGeom>
        </p:spPr>
        <p:txBody>
          <a:bodyPr wrap="square">
            <a:spAutoFit/>
          </a:bodyPr>
          <a:lstStyle/>
          <a:p>
            <a:r>
              <a:rPr lang="en-GB" sz="1400" dirty="0">
                <a:latin typeface="Segoe UI" panose="020B0502040204020203" pitchFamily="34" charset="0"/>
                <a:ea typeface="Segoe UI" panose="020B0502040204020203" pitchFamily="34" charset="0"/>
                <a:cs typeface="Segoe UI" panose="020B0502040204020203" pitchFamily="34" charset="0"/>
              </a:rPr>
              <a:t>On most databases you can type in a search statement, which involves combining your search words using search operators. When creating a search statement you </a:t>
            </a:r>
            <a:r>
              <a:rPr lang="en-GB" sz="1400" b="1" dirty="0">
                <a:latin typeface="Segoe UI" panose="020B0502040204020203" pitchFamily="34" charset="0"/>
                <a:ea typeface="Segoe UI" panose="020B0502040204020203" pitchFamily="34" charset="0"/>
                <a:cs typeface="Segoe UI" panose="020B0502040204020203" pitchFamily="34" charset="0"/>
              </a:rPr>
              <a:t>must</a:t>
            </a:r>
            <a:r>
              <a:rPr lang="en-GB" sz="1400" dirty="0">
                <a:latin typeface="Segoe UI" panose="020B0502040204020203" pitchFamily="34" charset="0"/>
                <a:ea typeface="Segoe UI" panose="020B0502040204020203" pitchFamily="34" charset="0"/>
                <a:cs typeface="Segoe UI" panose="020B0502040204020203" pitchFamily="34" charset="0"/>
              </a:rPr>
              <a:t> use brackets to ensure correct processing of the search.</a:t>
            </a:r>
          </a:p>
          <a:p>
            <a:r>
              <a:rPr lang="en-GB" dirty="0"/>
              <a:t> </a:t>
            </a:r>
          </a:p>
        </p:txBody>
      </p:sp>
      <p:pic>
        <p:nvPicPr>
          <p:cNvPr id="2" name="Picture 1"/>
          <p:cNvPicPr>
            <a:picLocks noChangeAspect="1"/>
          </p:cNvPicPr>
          <p:nvPr/>
        </p:nvPicPr>
        <p:blipFill rotWithShape="1">
          <a:blip r:embed="rId2"/>
          <a:srcRect t="58334" b="23912"/>
          <a:stretch/>
        </p:blipFill>
        <p:spPr>
          <a:xfrm>
            <a:off x="1691680" y="1872902"/>
            <a:ext cx="4750494" cy="504056"/>
          </a:xfrm>
          <a:prstGeom prst="rect">
            <a:avLst/>
          </a:prstGeom>
        </p:spPr>
      </p:pic>
      <p:sp>
        <p:nvSpPr>
          <p:cNvPr id="6" name="Rectangle 5"/>
          <p:cNvSpPr/>
          <p:nvPr/>
        </p:nvSpPr>
        <p:spPr>
          <a:xfrm>
            <a:off x="460375" y="2466581"/>
            <a:ext cx="8424936" cy="1077218"/>
          </a:xfrm>
          <a:prstGeom prst="rect">
            <a:avLst/>
          </a:prstGeom>
        </p:spPr>
        <p:txBody>
          <a:bodyPr wrap="square">
            <a:spAutoFit/>
          </a:bodyPr>
          <a:lstStyle/>
          <a:p>
            <a:r>
              <a:rPr lang="en-GB" sz="1400" dirty="0" smtClean="0">
                <a:latin typeface="Segoe UI" panose="020B0502040204020203" pitchFamily="34" charset="0"/>
                <a:ea typeface="Segoe UI" panose="020B0502040204020203" pitchFamily="34" charset="0"/>
                <a:cs typeface="Segoe UI" panose="020B0502040204020203" pitchFamily="34" charset="0"/>
              </a:rPr>
              <a:t>Here is one such statement (I will go into greater detail later on):</a:t>
            </a:r>
          </a:p>
          <a:p>
            <a:r>
              <a:rPr lang="en-GB" sz="1400" dirty="0" smtClean="0">
                <a:latin typeface="Segoe UI" panose="020B0502040204020203" pitchFamily="34" charset="0"/>
                <a:ea typeface="Segoe UI" panose="020B0502040204020203" pitchFamily="34" charset="0"/>
                <a:cs typeface="Segoe UI" panose="020B0502040204020203" pitchFamily="34" charset="0"/>
              </a:rPr>
              <a:t>(“Human Resource Management” OR HRM OR Personnel) AND (</a:t>
            </a:r>
            <a:r>
              <a:rPr lang="en-GB" sz="1400" dirty="0" err="1" smtClean="0">
                <a:latin typeface="Segoe UI" panose="020B0502040204020203" pitchFamily="34" charset="0"/>
                <a:ea typeface="Segoe UI" panose="020B0502040204020203" pitchFamily="34" charset="0"/>
                <a:cs typeface="Segoe UI" panose="020B0502040204020203" pitchFamily="34" charset="0"/>
              </a:rPr>
              <a:t>Wom?n</a:t>
            </a:r>
            <a:r>
              <a:rPr lang="en-GB" sz="1400" dirty="0" smtClean="0">
                <a:latin typeface="Segoe UI" panose="020B0502040204020203" pitchFamily="34" charset="0"/>
                <a:ea typeface="Segoe UI" panose="020B0502040204020203" pitchFamily="34" charset="0"/>
                <a:cs typeface="Segoe UI" panose="020B0502040204020203" pitchFamily="34" charset="0"/>
              </a:rPr>
              <a:t> OR gender) AND </a:t>
            </a:r>
            <a:r>
              <a:rPr lang="en-GB" sz="1400" dirty="0" err="1" smtClean="0">
                <a:latin typeface="Segoe UI" panose="020B0502040204020203" pitchFamily="34" charset="0"/>
                <a:ea typeface="Segoe UI" panose="020B0502040204020203" pitchFamily="34" charset="0"/>
                <a:cs typeface="Segoe UI" panose="020B0502040204020203" pitchFamily="34" charset="0"/>
              </a:rPr>
              <a:t>internat</a:t>
            </a:r>
            <a:r>
              <a:rPr lang="en-GB" sz="1400" dirty="0" smtClean="0">
                <a:latin typeface="Segoe UI" panose="020B0502040204020203" pitchFamily="34" charset="0"/>
                <a:ea typeface="Segoe UI" panose="020B0502040204020203" pitchFamily="34" charset="0"/>
                <a:cs typeface="Segoe UI" panose="020B0502040204020203" pitchFamily="34" charset="0"/>
              </a:rPr>
              <a:t>*</a:t>
            </a:r>
          </a:p>
          <a:p>
            <a:endParaRPr lang="en-GB" sz="800" dirty="0" smtClean="0">
              <a:latin typeface="Segoe UI" panose="020B0502040204020203" pitchFamily="34" charset="0"/>
              <a:ea typeface="Segoe UI" panose="020B0502040204020203" pitchFamily="34" charset="0"/>
              <a:cs typeface="Segoe UI" panose="020B0502040204020203" pitchFamily="34" charset="0"/>
            </a:endParaRPr>
          </a:p>
          <a:p>
            <a:r>
              <a:rPr lang="en-GB" sz="1400" dirty="0" smtClean="0">
                <a:latin typeface="Segoe UI" panose="020B0502040204020203" pitchFamily="34" charset="0"/>
                <a:ea typeface="Segoe UI" panose="020B0502040204020203" pitchFamily="34" charset="0"/>
                <a:cs typeface="Segoe UI" panose="020B0502040204020203" pitchFamily="34" charset="0"/>
              </a:rPr>
              <a:t>Parenthesis ( ) are mostly used to clarify the order of multiple operators in a query.</a:t>
            </a:r>
          </a:p>
          <a:p>
            <a:endParaRPr lang="en-GB" sz="1400" dirty="0">
              <a:latin typeface="Segoe UI" panose="020B0502040204020203" pitchFamily="34" charset="0"/>
              <a:ea typeface="Segoe UI" panose="020B0502040204020203" pitchFamily="34" charset="0"/>
              <a:cs typeface="Segoe UI" panose="020B0502040204020203" pitchFamily="34" charset="0"/>
            </a:endParaRPr>
          </a:p>
        </p:txBody>
      </p:sp>
      <p:pic>
        <p:nvPicPr>
          <p:cNvPr id="3" name="Picture 2"/>
          <p:cNvPicPr>
            <a:picLocks noChangeAspect="1"/>
          </p:cNvPicPr>
          <p:nvPr/>
        </p:nvPicPr>
        <p:blipFill>
          <a:blip r:embed="rId3"/>
          <a:stretch>
            <a:fillRect/>
          </a:stretch>
        </p:blipFill>
        <p:spPr>
          <a:xfrm>
            <a:off x="141361" y="3584986"/>
            <a:ext cx="4333875" cy="723900"/>
          </a:xfrm>
          <a:prstGeom prst="rect">
            <a:avLst/>
          </a:prstGeom>
        </p:spPr>
      </p:pic>
      <p:pic>
        <p:nvPicPr>
          <p:cNvPr id="5" name="Picture 4"/>
          <p:cNvPicPr>
            <a:picLocks noChangeAspect="1"/>
          </p:cNvPicPr>
          <p:nvPr/>
        </p:nvPicPr>
        <p:blipFill>
          <a:blip r:embed="rId4"/>
          <a:stretch>
            <a:fillRect/>
          </a:stretch>
        </p:blipFill>
        <p:spPr>
          <a:xfrm>
            <a:off x="4572000" y="3584986"/>
            <a:ext cx="4410075" cy="685800"/>
          </a:xfrm>
          <a:prstGeom prst="rect">
            <a:avLst/>
          </a:prstGeom>
        </p:spPr>
      </p:pic>
      <p:pic>
        <p:nvPicPr>
          <p:cNvPr id="8" name="Picture 7"/>
          <p:cNvPicPr>
            <a:picLocks noChangeAspect="1"/>
          </p:cNvPicPr>
          <p:nvPr/>
        </p:nvPicPr>
        <p:blipFill>
          <a:blip r:embed="rId5"/>
          <a:stretch>
            <a:fillRect/>
          </a:stretch>
        </p:blipFill>
        <p:spPr>
          <a:xfrm>
            <a:off x="108023" y="4676057"/>
            <a:ext cx="4400550" cy="714375"/>
          </a:xfrm>
          <a:prstGeom prst="rect">
            <a:avLst/>
          </a:prstGeom>
        </p:spPr>
      </p:pic>
      <p:pic>
        <p:nvPicPr>
          <p:cNvPr id="10" name="Picture 9"/>
          <p:cNvPicPr>
            <a:picLocks noChangeAspect="1"/>
          </p:cNvPicPr>
          <p:nvPr/>
        </p:nvPicPr>
        <p:blipFill>
          <a:blip r:embed="rId6"/>
          <a:stretch>
            <a:fillRect/>
          </a:stretch>
        </p:blipFill>
        <p:spPr>
          <a:xfrm>
            <a:off x="4572000" y="4676057"/>
            <a:ext cx="4419600" cy="704850"/>
          </a:xfrm>
          <a:prstGeom prst="rect">
            <a:avLst/>
          </a:prstGeom>
        </p:spPr>
      </p:pic>
    </p:spTree>
    <p:extLst>
      <p:ext uri="{BB962C8B-B14F-4D97-AF65-F5344CB8AC3E}">
        <p14:creationId xmlns:p14="http://schemas.microsoft.com/office/powerpoint/2010/main" val="56158780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2884" y="239447"/>
            <a:ext cx="8229600" cy="504724"/>
          </a:xfrm>
        </p:spPr>
        <p:txBody>
          <a:bodyPr/>
          <a:lstStyle/>
          <a:p>
            <a:pPr algn="l"/>
            <a:r>
              <a:rPr lang="en-GB" sz="2800" b="1" dirty="0" smtClean="0">
                <a:latin typeface="Segoe UI" panose="020B0502040204020203" pitchFamily="34" charset="0"/>
                <a:ea typeface="Segoe UI" panose="020B0502040204020203" pitchFamily="34" charset="0"/>
                <a:cs typeface="Segoe UI" panose="020B0502040204020203" pitchFamily="34" charset="0"/>
              </a:rPr>
              <a:t>Search Statement</a:t>
            </a:r>
            <a:endParaRPr lang="en-GB" sz="2800" b="1" dirty="0">
              <a:latin typeface="Segoe UI" panose="020B0502040204020203" pitchFamily="34" charset="0"/>
              <a:ea typeface="Segoe UI" panose="020B0502040204020203" pitchFamily="34" charset="0"/>
              <a:cs typeface="Segoe UI" panose="020B0502040204020203" pitchFamily="34" charset="0"/>
            </a:endParaRPr>
          </a:p>
        </p:txBody>
      </p:sp>
      <p:grpSp>
        <p:nvGrpSpPr>
          <p:cNvPr id="7" name="Group 6"/>
          <p:cNvGrpSpPr/>
          <p:nvPr/>
        </p:nvGrpSpPr>
        <p:grpSpPr>
          <a:xfrm>
            <a:off x="457200" y="836712"/>
            <a:ext cx="9227368" cy="4858960"/>
            <a:chOff x="-4391" y="-244054"/>
            <a:chExt cx="9262864" cy="4858960"/>
          </a:xfrm>
        </p:grpSpPr>
        <p:sp>
          <p:nvSpPr>
            <p:cNvPr id="4" name="TextBox 3"/>
            <p:cNvSpPr txBox="1"/>
            <p:nvPr/>
          </p:nvSpPr>
          <p:spPr>
            <a:xfrm>
              <a:off x="1121569" y="1732905"/>
              <a:ext cx="8136904" cy="307777"/>
            </a:xfrm>
            <a:prstGeom prst="rect">
              <a:avLst/>
            </a:prstGeom>
            <a:noFill/>
          </p:spPr>
          <p:txBody>
            <a:bodyPr wrap="square" rtlCol="0">
              <a:spAutoFit/>
            </a:bodyPr>
            <a:lstStyle/>
            <a:p>
              <a:endParaRPr lang="en-GB" sz="1400" dirty="0">
                <a:latin typeface="Calibri" panose="020F0502020204030204" pitchFamily="34" charset="0"/>
              </a:endParaRPr>
            </a:p>
          </p:txBody>
        </p:sp>
        <p:sp>
          <p:nvSpPr>
            <p:cNvPr id="6" name="Rectangle 5"/>
            <p:cNvSpPr>
              <a:spLocks noChangeArrowheads="1"/>
            </p:cNvSpPr>
            <p:nvPr/>
          </p:nvSpPr>
          <p:spPr bwMode="auto">
            <a:xfrm>
              <a:off x="-4391" y="-217186"/>
              <a:ext cx="6800850" cy="48320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smtClean="0">
                  <a:ln>
                    <a:noFill/>
                  </a:ln>
                  <a:solidFill>
                    <a:schemeClr val="tx1"/>
                  </a:solidFill>
                  <a:effectLst/>
                  <a:latin typeface="Calibri" panose="020F0502020204030204" pitchFamily="34" charset="0"/>
                  <a:ea typeface="Segoe UI" panose="020B0502040204020203" pitchFamily="34" charset="0"/>
                  <a:cs typeface="Segoe UI" panose="020B0502040204020203" pitchFamily="34" charset="0"/>
                </a:rPr>
                <a:t>Use to: combine your search words and include synonyms</a:t>
              </a:r>
              <a:endParaRPr kumimoji="0" lang="en-US" altLang="en-US" sz="1400" b="0" i="0" u="none" strike="noStrike" cap="none" normalizeH="0" baseline="0" dirty="0" smtClean="0">
                <a:ln>
                  <a:noFill/>
                </a:ln>
                <a:solidFill>
                  <a:schemeClr val="tx1"/>
                </a:solidFill>
                <a:effectLst/>
                <a:latin typeface="Calibri" panose="020F0502020204030204" pitchFamily="34" charset="0"/>
                <a:ea typeface="Segoe UI" panose="020B0502040204020203" pitchFamily="34" charset="0"/>
                <a:cs typeface="Segoe UI" panose="020B0502040204020203"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solidFill>
                    <a:schemeClr val="tx1"/>
                  </a:solidFill>
                  <a:effectLst/>
                  <a:latin typeface="Calibri" panose="020F0502020204030204" pitchFamily="34" charset="0"/>
                  <a:ea typeface="Segoe UI" panose="020B0502040204020203" pitchFamily="34" charset="0"/>
                  <a:cs typeface="Segoe UI" panose="020B0502040204020203" pitchFamily="34" charset="0"/>
                </a:rPr>
                <a:t>Also known as Boolean operators, search operators allow you to include multiple words and concepts in your searches. The shaded areas on the diagrams below indicate the records retrieved using each operator.</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smtClean="0">
                  <a:ln>
                    <a:noFill/>
                  </a:ln>
                  <a:solidFill>
                    <a:schemeClr val="tx1"/>
                  </a:solidFill>
                  <a:effectLst/>
                  <a:latin typeface="Calibri" panose="020F0502020204030204" pitchFamily="34" charset="0"/>
                  <a:ea typeface="Segoe UI" panose="020B0502040204020203" pitchFamily="34" charset="0"/>
                  <a:cs typeface="Segoe UI" panose="020B0502040204020203" pitchFamily="34" charset="0"/>
                </a:rPr>
                <a:t>AND</a:t>
              </a:r>
              <a:r>
                <a:rPr kumimoji="0" lang="en-US" altLang="en-US" sz="1400" b="0" i="0" u="none" strike="noStrike" cap="none" normalizeH="0" baseline="0" dirty="0" smtClean="0">
                  <a:ln>
                    <a:noFill/>
                  </a:ln>
                  <a:solidFill>
                    <a:schemeClr val="tx1"/>
                  </a:solidFill>
                  <a:effectLst/>
                  <a:latin typeface="Calibri" panose="020F0502020204030204" pitchFamily="34" charset="0"/>
                  <a:ea typeface="Segoe UI" panose="020B0502040204020203" pitchFamily="34" charset="0"/>
                  <a:cs typeface="Segoe UI" panose="020B0502040204020203" pitchFamily="34" charset="0"/>
                </a:rPr>
                <a:t> retrieves records containing both words.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smtClean="0">
                  <a:ln>
                    <a:noFill/>
                  </a:ln>
                  <a:solidFill>
                    <a:schemeClr val="tx1"/>
                  </a:solidFill>
                  <a:effectLst/>
                  <a:latin typeface="Calibri" panose="020F0502020204030204" pitchFamily="34" charset="0"/>
                  <a:ea typeface="Segoe UI" panose="020B0502040204020203" pitchFamily="34" charset="0"/>
                  <a:cs typeface="Segoe UI" panose="020B0502040204020203" pitchFamily="34" charset="0"/>
                </a:rPr>
                <a:t>In this example the shaded area contains records with both women and </a:t>
              </a:r>
              <a:r>
                <a:rPr kumimoji="0" lang="en-US" altLang="en-US" sz="1400" b="0" i="0" u="none" strike="noStrike" cap="none" normalizeH="0" baseline="0" dirty="0" err="1" smtClean="0">
                  <a:ln>
                    <a:noFill/>
                  </a:ln>
                  <a:solidFill>
                    <a:schemeClr val="tx1"/>
                  </a:solidFill>
                  <a:effectLst/>
                  <a:latin typeface="Calibri" panose="020F0502020204030204" pitchFamily="34" charset="0"/>
                  <a:ea typeface="Segoe UI" panose="020B0502040204020203" pitchFamily="34" charset="0"/>
                  <a:cs typeface="Segoe UI" panose="020B0502040204020203" pitchFamily="34" charset="0"/>
                </a:rPr>
                <a:t>africa</a:t>
              </a:r>
              <a:r>
                <a:rPr kumimoji="0" lang="en-US" altLang="en-US" sz="1400" b="0" i="0" u="none" strike="noStrike" cap="none" normalizeH="0" baseline="0" dirty="0" smtClean="0">
                  <a:ln>
                    <a:noFill/>
                  </a:ln>
                  <a:solidFill>
                    <a:schemeClr val="tx1"/>
                  </a:solidFill>
                  <a:effectLst/>
                  <a:latin typeface="Calibri" panose="020F0502020204030204" pitchFamily="34" charset="0"/>
                  <a:ea typeface="Segoe UI" panose="020B0502040204020203" pitchFamily="34" charset="0"/>
                  <a:cs typeface="Segoe UI" panose="020B0502040204020203" pitchFamily="34" charset="0"/>
                </a:rPr>
                <a:t> in the text.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smtClean="0">
                  <a:ln>
                    <a:noFill/>
                  </a:ln>
                  <a:solidFill>
                    <a:schemeClr val="tx1"/>
                  </a:solidFill>
                  <a:effectLst/>
                  <a:latin typeface="Calibri" panose="020F0502020204030204" pitchFamily="34" charset="0"/>
                  <a:ea typeface="Segoe UI" panose="020B0502040204020203" pitchFamily="34" charset="0"/>
                  <a:cs typeface="Segoe UI" panose="020B0502040204020203" pitchFamily="34" charset="0"/>
                </a:rPr>
                <a:t>It </a:t>
              </a:r>
              <a:r>
                <a:rPr kumimoji="0" lang="en-US" altLang="en-US" sz="1400" b="1" i="0" u="none" strike="noStrike" cap="none" normalizeH="0" baseline="0" dirty="0" smtClean="0">
                  <a:ln>
                    <a:noFill/>
                  </a:ln>
                  <a:solidFill>
                    <a:schemeClr val="tx1"/>
                  </a:solidFill>
                  <a:effectLst/>
                  <a:latin typeface="Calibri" panose="020F0502020204030204" pitchFamily="34" charset="0"/>
                  <a:ea typeface="Segoe UI" panose="020B0502040204020203" pitchFamily="34" charset="0"/>
                  <a:cs typeface="Segoe UI" panose="020B0502040204020203" pitchFamily="34" charset="0"/>
                </a:rPr>
                <a:t>narrows your search</a:t>
              </a:r>
              <a:r>
                <a:rPr kumimoji="0" lang="en-US" altLang="en-US" sz="1400" b="0" i="0" u="none" strike="noStrike" cap="none" normalizeH="0" baseline="0" dirty="0" smtClean="0">
                  <a:ln>
                    <a:noFill/>
                  </a:ln>
                  <a:solidFill>
                    <a:schemeClr val="tx1"/>
                  </a:solidFill>
                  <a:effectLst/>
                  <a:latin typeface="Calibri" panose="020F0502020204030204" pitchFamily="34" charset="0"/>
                  <a:ea typeface="Segoe UI" panose="020B0502040204020203" pitchFamily="34" charset="0"/>
                  <a:cs typeface="Segoe UI" panose="020B0502040204020203"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smtClean="0">
                  <a:ln>
                    <a:noFill/>
                  </a:ln>
                  <a:solidFill>
                    <a:schemeClr val="tx1"/>
                  </a:solidFill>
                  <a:effectLst/>
                  <a:latin typeface="Calibri" panose="020F0502020204030204" pitchFamily="34" charset="0"/>
                  <a:ea typeface="Segoe UI" panose="020B0502040204020203" pitchFamily="34" charset="0"/>
                  <a:cs typeface="Segoe UI" panose="020B0502040204020203" pitchFamily="34" charset="0"/>
                </a:rPr>
                <a:t>Some databases automatically connect keywords with </a:t>
              </a:r>
              <a:r>
                <a:rPr kumimoji="0" lang="en-US" altLang="en-US" sz="1400" b="1" i="0" u="none" strike="noStrike" cap="none" normalizeH="0" baseline="0" dirty="0" smtClean="0">
                  <a:ln>
                    <a:noFill/>
                  </a:ln>
                  <a:solidFill>
                    <a:schemeClr val="tx1"/>
                  </a:solidFill>
                  <a:effectLst/>
                  <a:latin typeface="Calibri" panose="020F0502020204030204" pitchFamily="34" charset="0"/>
                  <a:ea typeface="Segoe UI" panose="020B0502040204020203" pitchFamily="34" charset="0"/>
                  <a:cs typeface="Segoe UI" panose="020B0502040204020203" pitchFamily="34" charset="0"/>
                </a:rPr>
                <a:t>and</a:t>
              </a:r>
              <a:r>
                <a:rPr kumimoji="0" lang="en-US" altLang="en-US" sz="1400" b="0" i="0" u="none" strike="noStrike" cap="none" normalizeH="0" baseline="0" dirty="0" smtClean="0">
                  <a:ln>
                    <a:noFill/>
                  </a:ln>
                  <a:solidFill>
                    <a:schemeClr val="tx1"/>
                  </a:solidFill>
                  <a:effectLst/>
                  <a:latin typeface="Calibri" panose="020F0502020204030204" pitchFamily="34" charset="0"/>
                  <a:ea typeface="Segoe UI" panose="020B0502040204020203" pitchFamily="34" charset="0"/>
                  <a:cs typeface="Segoe UI" panose="020B0502040204020203"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solidFill>
                    <a:schemeClr val="tx1"/>
                  </a:solidFill>
                  <a:effectLst/>
                  <a:latin typeface="Calibri" panose="020F0502020204030204" pitchFamily="34" charset="0"/>
                  <a:ea typeface="Segoe UI" panose="020B0502040204020203" pitchFamily="34" charset="0"/>
                  <a:cs typeface="Segoe UI" panose="020B0502040204020203"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smtClean="0">
                  <a:ln>
                    <a:noFill/>
                  </a:ln>
                  <a:solidFill>
                    <a:schemeClr val="tx1"/>
                  </a:solidFill>
                  <a:effectLst/>
                  <a:latin typeface="Calibri" panose="020F0502020204030204" pitchFamily="34" charset="0"/>
                  <a:ea typeface="Segoe UI" panose="020B0502040204020203" pitchFamily="34" charset="0"/>
                  <a:cs typeface="Segoe UI" panose="020B0502040204020203" pitchFamily="34" charset="0"/>
                </a:rPr>
                <a:t>OR</a:t>
              </a:r>
              <a:r>
                <a:rPr kumimoji="0" lang="en-US" altLang="en-US" sz="1400" b="0" i="0" u="none" strike="noStrike" cap="none" normalizeH="0" baseline="0" dirty="0" smtClean="0">
                  <a:ln>
                    <a:noFill/>
                  </a:ln>
                  <a:solidFill>
                    <a:schemeClr val="tx1"/>
                  </a:solidFill>
                  <a:effectLst/>
                  <a:latin typeface="Calibri" panose="020F0502020204030204" pitchFamily="34" charset="0"/>
                  <a:ea typeface="Segoe UI" panose="020B0502040204020203" pitchFamily="34" charset="0"/>
                  <a:cs typeface="Segoe UI" panose="020B0502040204020203" pitchFamily="34" charset="0"/>
                </a:rPr>
                <a:t> retrieves records containing either word.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smtClean="0">
                  <a:ln>
                    <a:noFill/>
                  </a:ln>
                  <a:solidFill>
                    <a:schemeClr val="tx1"/>
                  </a:solidFill>
                  <a:effectLst/>
                  <a:latin typeface="Calibri" panose="020F0502020204030204" pitchFamily="34" charset="0"/>
                  <a:ea typeface="Segoe UI" panose="020B0502040204020203" pitchFamily="34" charset="0"/>
                  <a:cs typeface="Segoe UI" panose="020B0502040204020203" pitchFamily="34" charset="0"/>
                </a:rPr>
                <a:t>In this example the shaded area contains records with women, or gender, or both words in the text.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smtClean="0">
                  <a:ln>
                    <a:noFill/>
                  </a:ln>
                  <a:solidFill>
                    <a:schemeClr val="tx1"/>
                  </a:solidFill>
                  <a:effectLst/>
                  <a:latin typeface="Calibri" panose="020F0502020204030204" pitchFamily="34" charset="0"/>
                  <a:ea typeface="Segoe UI" panose="020B0502040204020203" pitchFamily="34" charset="0"/>
                  <a:cs typeface="Segoe UI" panose="020B0502040204020203" pitchFamily="34" charset="0"/>
                </a:rPr>
                <a:t>It </a:t>
              </a:r>
              <a:r>
                <a:rPr kumimoji="0" lang="en-US" altLang="en-US" sz="1400" b="1" i="0" u="none" strike="noStrike" cap="none" normalizeH="0" baseline="0" dirty="0" smtClean="0">
                  <a:ln>
                    <a:noFill/>
                  </a:ln>
                  <a:solidFill>
                    <a:schemeClr val="tx1"/>
                  </a:solidFill>
                  <a:effectLst/>
                  <a:latin typeface="Calibri" panose="020F0502020204030204" pitchFamily="34" charset="0"/>
                  <a:ea typeface="Segoe UI" panose="020B0502040204020203" pitchFamily="34" charset="0"/>
                  <a:cs typeface="Segoe UI" panose="020B0502040204020203" pitchFamily="34" charset="0"/>
                </a:rPr>
                <a:t>broadens your search</a:t>
              </a:r>
              <a:r>
                <a:rPr kumimoji="0" lang="en-US" altLang="en-US" sz="1400" b="0" i="0" u="none" strike="noStrike" cap="none" normalizeH="0" baseline="0" dirty="0" smtClean="0">
                  <a:ln>
                    <a:noFill/>
                  </a:ln>
                  <a:solidFill>
                    <a:schemeClr val="tx1"/>
                  </a:solidFill>
                  <a:effectLst/>
                  <a:latin typeface="Calibri" panose="020F0502020204030204" pitchFamily="34" charset="0"/>
                  <a:ea typeface="Segoe UI" panose="020B0502040204020203" pitchFamily="34" charset="0"/>
                  <a:cs typeface="Segoe UI" panose="020B0502040204020203"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smtClean="0">
                  <a:ln>
                    <a:noFill/>
                  </a:ln>
                  <a:solidFill>
                    <a:schemeClr val="tx1"/>
                  </a:solidFill>
                  <a:effectLst/>
                  <a:latin typeface="Calibri" panose="020F0502020204030204" pitchFamily="34" charset="0"/>
                  <a:ea typeface="Segoe UI" panose="020B0502040204020203" pitchFamily="34" charset="0"/>
                  <a:cs typeface="Segoe UI" panose="020B0502040204020203" pitchFamily="34" charset="0"/>
                </a:rPr>
                <a:t>You can use this to include synonyms in your search.</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solidFill>
                    <a:schemeClr val="tx1"/>
                  </a:solidFill>
                  <a:effectLst/>
                  <a:latin typeface="Calibri" panose="020F0502020204030204" pitchFamily="34" charset="0"/>
                  <a:ea typeface="Segoe UI" panose="020B0502040204020203" pitchFamily="34" charset="0"/>
                  <a:cs typeface="Segoe UI" panose="020B0502040204020203"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smtClean="0">
                  <a:ln>
                    <a:noFill/>
                  </a:ln>
                  <a:solidFill>
                    <a:schemeClr val="tx1"/>
                  </a:solidFill>
                  <a:effectLst/>
                  <a:latin typeface="Calibri" panose="020F0502020204030204" pitchFamily="34" charset="0"/>
                  <a:ea typeface="Segoe UI" panose="020B0502040204020203" pitchFamily="34" charset="0"/>
                  <a:cs typeface="Segoe UI" panose="020B0502040204020203" pitchFamily="34" charset="0"/>
                </a:rPr>
                <a:t>NOT</a:t>
              </a:r>
              <a:r>
                <a:rPr kumimoji="0" lang="en-US" altLang="en-US" sz="1400" b="0" i="0" u="none" strike="noStrike" cap="none" normalizeH="0" baseline="0" dirty="0" smtClean="0">
                  <a:ln>
                    <a:noFill/>
                  </a:ln>
                  <a:solidFill>
                    <a:schemeClr val="tx1"/>
                  </a:solidFill>
                  <a:effectLst/>
                  <a:latin typeface="Calibri" panose="020F0502020204030204" pitchFamily="34" charset="0"/>
                  <a:ea typeface="Segoe UI" panose="020B0502040204020203" pitchFamily="34" charset="0"/>
                  <a:cs typeface="Segoe UI" panose="020B0502040204020203" pitchFamily="34" charset="0"/>
                </a:rPr>
                <a:t> retrieves your first word but excludes the second.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smtClean="0">
                  <a:ln>
                    <a:noFill/>
                  </a:ln>
                  <a:solidFill>
                    <a:schemeClr val="tx1"/>
                  </a:solidFill>
                  <a:effectLst/>
                  <a:latin typeface="Calibri" panose="020F0502020204030204" pitchFamily="34" charset="0"/>
                  <a:ea typeface="Segoe UI" panose="020B0502040204020203" pitchFamily="34" charset="0"/>
                  <a:cs typeface="Segoe UI" panose="020B0502040204020203" pitchFamily="34" charset="0"/>
                </a:rPr>
                <a:t>In this example the shaded area indicates that only records containing just Africa will be retrieved (not those with both Africa and Asia) </a:t>
              </a:r>
            </a:p>
            <a:p>
              <a:pPr marL="0" marR="0" lvl="0" indent="0" algn="l" defTabSz="914400" rtl="0" eaLnBrk="0" fontAlgn="base" latinLnBrk="0" hangingPunct="0">
                <a:lnSpc>
                  <a:spcPct val="100000"/>
                </a:lnSpc>
                <a:spcBef>
                  <a:spcPct val="0"/>
                </a:spcBef>
                <a:spcAft>
                  <a:spcPct val="0"/>
                </a:spcAft>
                <a:buClrTx/>
                <a:buSzTx/>
                <a:tabLst/>
              </a:pPr>
              <a:endParaRPr lang="en-US" altLang="en-US" sz="1400" dirty="0">
                <a:latin typeface="Calibri" panose="020F0502020204030204" pitchFamily="34" charset="0"/>
                <a:ea typeface="Segoe UI" panose="020B0502040204020203" pitchFamily="34" charset="0"/>
                <a:cs typeface="Segoe UI" panose="020B0502040204020203"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400" b="1" i="1" u="none" strike="noStrike" cap="none" normalizeH="0" baseline="0" dirty="0" smtClean="0">
                  <a:ln>
                    <a:noFill/>
                  </a:ln>
                  <a:solidFill>
                    <a:schemeClr val="tx1"/>
                  </a:solidFill>
                  <a:effectLst/>
                  <a:latin typeface="Calibri" panose="020F0502020204030204" pitchFamily="34" charset="0"/>
                  <a:ea typeface="Segoe UI" panose="020B0502040204020203" pitchFamily="34" charset="0"/>
                  <a:cs typeface="Segoe UI" panose="020B0502040204020203" pitchFamily="34" charset="0"/>
                </a:rPr>
                <a:t>Beware!</a:t>
              </a:r>
              <a:r>
                <a:rPr kumimoji="0" lang="en-US" altLang="en-US" sz="1400" b="0" i="1" u="none" strike="noStrike" cap="none" normalizeH="0" baseline="0" dirty="0" smtClean="0">
                  <a:ln>
                    <a:noFill/>
                  </a:ln>
                  <a:solidFill>
                    <a:schemeClr val="tx1"/>
                  </a:solidFill>
                  <a:effectLst/>
                  <a:latin typeface="Calibri" panose="020F0502020204030204" pitchFamily="34" charset="0"/>
                  <a:ea typeface="Segoe UI" panose="020B0502040204020203" pitchFamily="34" charset="0"/>
                  <a:cs typeface="Segoe UI" panose="020B0502040204020203" pitchFamily="34" charset="0"/>
                </a:rPr>
                <a:t> By using this operator you might exclude relevant results because you will lose those records which include both words.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smtClean="0">
                <a:ln>
                  <a:noFill/>
                </a:ln>
                <a:solidFill>
                  <a:schemeClr val="tx1"/>
                </a:solidFill>
                <a:effectLst/>
                <a:latin typeface="Calibri" panose="020F0502020204030204" pitchFamily="34" charset="0"/>
                <a:ea typeface="Segoe UI" panose="020B0502040204020203" pitchFamily="34" charset="0"/>
                <a:cs typeface="Segoe UI" panose="020B0502040204020203" pitchFamily="34" charset="0"/>
              </a:endParaRPr>
            </a:p>
          </p:txBody>
        </p:sp>
        <p:pic>
          <p:nvPicPr>
            <p:cNvPr id="3078" name="Picture 6" descr="Boolean AND search operato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14567" y="-244054"/>
              <a:ext cx="1428750" cy="1085850"/>
            </a:xfrm>
            <a:prstGeom prst="rect">
              <a:avLst/>
            </a:prstGeom>
            <a:noFill/>
            <a:extLst>
              <a:ext uri="{909E8E84-426E-40DD-AFC4-6F175D3DCCD1}">
                <a14:hiddenFill xmlns:a14="http://schemas.microsoft.com/office/drawing/2010/main">
                  <a:solidFill>
                    <a:srgbClr val="FFFFFF"/>
                  </a:solidFill>
                </a14:hiddenFill>
              </a:ext>
            </a:extLst>
          </p:spPr>
        </p:pic>
        <p:pic>
          <p:nvPicPr>
            <p:cNvPr id="3079" name="Picture 7" descr="Boolean OR search operato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18721" y="898946"/>
              <a:ext cx="1428750" cy="1200150"/>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Boolean NOT search operato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16758" y="2842864"/>
              <a:ext cx="1428750" cy="1371600"/>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19825355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a:lstStyle/>
          <a:p>
            <a:pPr>
              <a:defRPr/>
            </a:pPr>
            <a:endParaRPr lang="en-GB">
              <a:solidFill>
                <a:prstClr val="black"/>
              </a:solidFill>
              <a:cs typeface="Arial" panose="020B0604020202020204" pitchFamily="34" charset="0"/>
            </a:endParaRPr>
          </a:p>
        </p:txBody>
      </p:sp>
      <p:sp>
        <p:nvSpPr>
          <p:cNvPr id="7" name="Rectangle 6"/>
          <p:cNvSpPr/>
          <p:nvPr/>
        </p:nvSpPr>
        <p:spPr>
          <a:xfrm>
            <a:off x="460375" y="404664"/>
            <a:ext cx="3201517" cy="523220"/>
          </a:xfrm>
          <a:prstGeom prst="rect">
            <a:avLst/>
          </a:prstGeom>
        </p:spPr>
        <p:txBody>
          <a:bodyPr wrap="none">
            <a:spAutoFit/>
          </a:bodyPr>
          <a:lstStyle/>
          <a:p>
            <a:r>
              <a:rPr lang="en-GB" sz="2800" b="1" dirty="0" smtClean="0">
                <a:latin typeface="Arial" panose="020B0604020202020204" pitchFamily="34" charset="0"/>
                <a:cs typeface="Arial" panose="020B0604020202020204" pitchFamily="34" charset="0"/>
              </a:rPr>
              <a:t>Search Operators</a:t>
            </a:r>
            <a:endParaRPr lang="en-GB" sz="2800" b="1" dirty="0">
              <a:latin typeface="Arial" panose="020B0604020202020204" pitchFamily="34" charset="0"/>
              <a:cs typeface="Arial" panose="020B0604020202020204" pitchFamily="34" charset="0"/>
            </a:endParaRPr>
          </a:p>
        </p:txBody>
      </p:sp>
      <p:sp>
        <p:nvSpPr>
          <p:cNvPr id="9" name="Rectangle 8"/>
          <p:cNvSpPr/>
          <p:nvPr/>
        </p:nvSpPr>
        <p:spPr>
          <a:xfrm>
            <a:off x="460375" y="1172210"/>
            <a:ext cx="8424936" cy="2523768"/>
          </a:xfrm>
          <a:prstGeom prst="rect">
            <a:avLst/>
          </a:prstGeom>
        </p:spPr>
        <p:txBody>
          <a:bodyPr wrap="square">
            <a:spAutoFit/>
          </a:bodyPr>
          <a:lstStyle/>
          <a:p>
            <a:r>
              <a:rPr lang="en-GB" sz="1400" dirty="0" smtClean="0">
                <a:latin typeface="Segoe UI" panose="020B0502040204020203" pitchFamily="34" charset="0"/>
                <a:ea typeface="Segoe UI" panose="020B0502040204020203" pitchFamily="34" charset="0"/>
                <a:cs typeface="Segoe UI" panose="020B0502040204020203" pitchFamily="34" charset="0"/>
              </a:rPr>
              <a:t>These </a:t>
            </a:r>
            <a:r>
              <a:rPr lang="en-GB" sz="1400" dirty="0">
                <a:latin typeface="Segoe UI" panose="020B0502040204020203" pitchFamily="34" charset="0"/>
                <a:ea typeface="Segoe UI" panose="020B0502040204020203" pitchFamily="34" charset="0"/>
                <a:cs typeface="Segoe UI" panose="020B0502040204020203" pitchFamily="34" charset="0"/>
              </a:rPr>
              <a:t>are important methods that you can use to aid your searching.</a:t>
            </a:r>
          </a:p>
          <a:p>
            <a:endParaRPr lang="en-GB" sz="1400" dirty="0">
              <a:latin typeface="Segoe UI" panose="020B0502040204020203" pitchFamily="34" charset="0"/>
              <a:ea typeface="Segoe UI" panose="020B0502040204020203" pitchFamily="34" charset="0"/>
              <a:cs typeface="Segoe UI" panose="020B0502040204020203" pitchFamily="34" charset="0"/>
            </a:endParaRPr>
          </a:p>
          <a:p>
            <a:pPr marL="285750" indent="-285750">
              <a:buFont typeface="Arial" panose="020B0604020202020204" pitchFamily="34" charset="0"/>
              <a:buChar char="•"/>
            </a:pPr>
            <a:r>
              <a:rPr lang="en-GB" sz="1400" dirty="0">
                <a:latin typeface="Segoe UI" panose="020B0502040204020203" pitchFamily="34" charset="0"/>
                <a:ea typeface="Segoe UI" panose="020B0502040204020203" pitchFamily="34" charset="0"/>
                <a:cs typeface="Segoe UI" panose="020B0502040204020203" pitchFamily="34" charset="0"/>
              </a:rPr>
              <a:t>Truncation and Wild Card symbols</a:t>
            </a:r>
          </a:p>
          <a:p>
            <a:pPr marL="285750" indent="-285750">
              <a:buFont typeface="Arial" panose="020B0604020202020204" pitchFamily="34" charset="0"/>
              <a:buChar char="•"/>
            </a:pPr>
            <a:r>
              <a:rPr lang="en-GB" sz="1400" dirty="0">
                <a:latin typeface="Segoe UI" panose="020B0502040204020203" pitchFamily="34" charset="0"/>
                <a:ea typeface="Segoe UI" panose="020B0502040204020203" pitchFamily="34" charset="0"/>
                <a:cs typeface="Segoe UI" panose="020B0502040204020203" pitchFamily="34" charset="0"/>
              </a:rPr>
              <a:t>Search operators</a:t>
            </a:r>
          </a:p>
          <a:p>
            <a:pPr marL="285750" indent="-285750">
              <a:buFont typeface="Arial" panose="020B0604020202020204" pitchFamily="34" charset="0"/>
              <a:buChar char="•"/>
            </a:pPr>
            <a:r>
              <a:rPr lang="en-GB" sz="1400" dirty="0">
                <a:latin typeface="Segoe UI" panose="020B0502040204020203" pitchFamily="34" charset="0"/>
                <a:ea typeface="Segoe UI" panose="020B0502040204020203" pitchFamily="34" charset="0"/>
                <a:cs typeface="Segoe UI" panose="020B0502040204020203" pitchFamily="34" charset="0"/>
              </a:rPr>
              <a:t>Phrase and proximity searching</a:t>
            </a:r>
          </a:p>
          <a:p>
            <a:pPr marL="285750" indent="-285750">
              <a:buFont typeface="Arial" panose="020B0604020202020204" pitchFamily="34" charset="0"/>
              <a:buChar char="•"/>
            </a:pPr>
            <a:r>
              <a:rPr lang="en-GB" sz="1400" dirty="0">
                <a:latin typeface="Segoe UI" panose="020B0502040204020203" pitchFamily="34" charset="0"/>
                <a:ea typeface="Segoe UI" panose="020B0502040204020203" pitchFamily="34" charset="0"/>
                <a:cs typeface="Segoe UI" panose="020B0502040204020203" pitchFamily="34" charset="0"/>
              </a:rPr>
              <a:t>Advanced search features</a:t>
            </a:r>
          </a:p>
          <a:p>
            <a:pPr marL="285750" indent="-285750">
              <a:buFont typeface="Arial" panose="020B0604020202020204" pitchFamily="34" charset="0"/>
              <a:buChar char="•"/>
            </a:pPr>
            <a:r>
              <a:rPr lang="en-GB" sz="1400" dirty="0">
                <a:latin typeface="Segoe UI" panose="020B0502040204020203" pitchFamily="34" charset="0"/>
                <a:ea typeface="Segoe UI" panose="020B0502040204020203" pitchFamily="34" charset="0"/>
                <a:cs typeface="Segoe UI" panose="020B0502040204020203" pitchFamily="34" charset="0"/>
              </a:rPr>
              <a:t>Limiting searches by date, language or document type.</a:t>
            </a:r>
          </a:p>
          <a:p>
            <a:r>
              <a:rPr lang="en-GB" sz="1400" dirty="0"/>
              <a:t> </a:t>
            </a:r>
          </a:p>
          <a:p>
            <a:endParaRPr lang="en-GB" sz="1400" dirty="0"/>
          </a:p>
          <a:p>
            <a:pPr algn="ctr"/>
            <a:r>
              <a:rPr lang="en-GB" sz="1400" b="1" dirty="0">
                <a:latin typeface="Calibri" panose="020F0502020204030204" pitchFamily="34" charset="0"/>
              </a:rPr>
              <a:t>Just to confuse each database uses different suggested methods to find resources.</a:t>
            </a:r>
          </a:p>
          <a:p>
            <a:r>
              <a:rPr lang="en-GB" dirty="0" smtClean="0"/>
              <a:t> </a:t>
            </a:r>
            <a:endParaRPr lang="en-GB" dirty="0"/>
          </a:p>
        </p:txBody>
      </p:sp>
    </p:spTree>
    <p:extLst>
      <p:ext uri="{BB962C8B-B14F-4D97-AF65-F5344CB8AC3E}">
        <p14:creationId xmlns:p14="http://schemas.microsoft.com/office/powerpoint/2010/main" val="53997153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a:lstStyle/>
          <a:p>
            <a:pPr>
              <a:defRPr/>
            </a:pPr>
            <a:endParaRPr lang="en-GB">
              <a:solidFill>
                <a:prstClr val="black"/>
              </a:solidFill>
              <a:cs typeface="Arial" panose="020B0604020202020204" pitchFamily="34" charset="0"/>
            </a:endParaRPr>
          </a:p>
        </p:txBody>
      </p:sp>
      <p:sp>
        <p:nvSpPr>
          <p:cNvPr id="7" name="Rectangle 6"/>
          <p:cNvSpPr/>
          <p:nvPr/>
        </p:nvSpPr>
        <p:spPr>
          <a:xfrm>
            <a:off x="460375" y="404664"/>
            <a:ext cx="4506234" cy="523220"/>
          </a:xfrm>
          <a:prstGeom prst="rect">
            <a:avLst/>
          </a:prstGeom>
        </p:spPr>
        <p:txBody>
          <a:bodyPr wrap="none">
            <a:spAutoFit/>
          </a:bodyPr>
          <a:lstStyle/>
          <a:p>
            <a:r>
              <a:rPr lang="en-GB" sz="2800" b="1" dirty="0" smtClean="0">
                <a:latin typeface="Segoe UI" panose="020B0502040204020203" pitchFamily="34" charset="0"/>
                <a:ea typeface="Segoe UI" panose="020B0502040204020203" pitchFamily="34" charset="0"/>
                <a:cs typeface="Segoe UI" panose="020B0502040204020203" pitchFamily="34" charset="0"/>
              </a:rPr>
              <a:t>Truncation and Wildcards</a:t>
            </a:r>
            <a:endParaRPr lang="en-GB" sz="2800" b="1" dirty="0">
              <a:latin typeface="Segoe UI" panose="020B0502040204020203" pitchFamily="34" charset="0"/>
              <a:ea typeface="Segoe UI" panose="020B0502040204020203" pitchFamily="34" charset="0"/>
              <a:cs typeface="Segoe UI" panose="020B0502040204020203" pitchFamily="34" charset="0"/>
            </a:endParaRPr>
          </a:p>
        </p:txBody>
      </p:sp>
      <p:sp>
        <p:nvSpPr>
          <p:cNvPr id="2" name="TextBox 1"/>
          <p:cNvSpPr txBox="1"/>
          <p:nvPr/>
        </p:nvSpPr>
        <p:spPr>
          <a:xfrm>
            <a:off x="539552" y="1124744"/>
            <a:ext cx="8136904" cy="4093428"/>
          </a:xfrm>
          <a:prstGeom prst="rect">
            <a:avLst/>
          </a:prstGeom>
          <a:noFill/>
        </p:spPr>
        <p:txBody>
          <a:bodyPr wrap="square" rtlCol="0">
            <a:spAutoFit/>
          </a:bodyPr>
          <a:lstStyle/>
          <a:p>
            <a:r>
              <a:rPr lang="en-US" b="1" dirty="0">
                <a:latin typeface="Calibri" panose="020F0502020204030204" pitchFamily="34" charset="0"/>
              </a:rPr>
              <a:t>Truncation</a:t>
            </a:r>
            <a:r>
              <a:rPr lang="en-US" dirty="0">
                <a:latin typeface="Calibri" panose="020F0502020204030204" pitchFamily="34" charset="0"/>
              </a:rPr>
              <a:t>:</a:t>
            </a:r>
          </a:p>
          <a:p>
            <a:r>
              <a:rPr lang="en-US" sz="1400" dirty="0">
                <a:latin typeface="Calibri" panose="020F0502020204030204" pitchFamily="34" charset="0"/>
              </a:rPr>
              <a:t>Truncation, also called stemming, is a technique that broadens your search to include various word endings and </a:t>
            </a:r>
            <a:r>
              <a:rPr lang="en-US" sz="1400" dirty="0" smtClean="0">
                <a:latin typeface="Calibri" panose="020F0502020204030204" pitchFamily="34" charset="0"/>
              </a:rPr>
              <a:t>spellings.  To </a:t>
            </a:r>
            <a:r>
              <a:rPr lang="en-US" sz="1400" dirty="0">
                <a:latin typeface="Calibri" panose="020F0502020204030204" pitchFamily="34" charset="0"/>
              </a:rPr>
              <a:t>use truncation, enter the root of a word and put the truncation symbol at the end. </a:t>
            </a:r>
          </a:p>
          <a:p>
            <a:r>
              <a:rPr lang="en-US" sz="1400" dirty="0">
                <a:latin typeface="Calibri" panose="020F0502020204030204" pitchFamily="34" charset="0"/>
              </a:rPr>
              <a:t>The database will return results that include any ending of that root word. </a:t>
            </a:r>
          </a:p>
          <a:p>
            <a:endParaRPr lang="en-US" sz="1400" dirty="0" smtClean="0">
              <a:latin typeface="Calibri" panose="020F0502020204030204" pitchFamily="34" charset="0"/>
            </a:endParaRPr>
          </a:p>
          <a:p>
            <a:r>
              <a:rPr lang="en-US" sz="1400" dirty="0" smtClean="0">
                <a:latin typeface="Calibri" panose="020F0502020204030204" pitchFamily="34" charset="0"/>
              </a:rPr>
              <a:t>Examples</a:t>
            </a:r>
            <a:r>
              <a:rPr lang="en-US" sz="1400" dirty="0">
                <a:latin typeface="Calibri" panose="020F0502020204030204" pitchFamily="34" charset="0"/>
              </a:rPr>
              <a:t>: </a:t>
            </a:r>
            <a:br>
              <a:rPr lang="en-US" sz="1400" dirty="0">
                <a:latin typeface="Calibri" panose="020F0502020204030204" pitchFamily="34" charset="0"/>
              </a:rPr>
            </a:br>
            <a:r>
              <a:rPr lang="en-US" sz="1400" dirty="0">
                <a:latin typeface="Calibri" panose="020F0502020204030204" pitchFamily="34" charset="0"/>
              </a:rPr>
              <a:t>child* = child, </a:t>
            </a:r>
            <a:r>
              <a:rPr lang="en-US" sz="1400" dirty="0" err="1">
                <a:latin typeface="Calibri" panose="020F0502020204030204" pitchFamily="34" charset="0"/>
              </a:rPr>
              <a:t>childs</a:t>
            </a:r>
            <a:r>
              <a:rPr lang="en-US" sz="1400" dirty="0">
                <a:latin typeface="Calibri" panose="020F0502020204030204" pitchFamily="34" charset="0"/>
              </a:rPr>
              <a:t>, children, </a:t>
            </a:r>
            <a:r>
              <a:rPr lang="en-US" sz="1400" dirty="0" err="1">
                <a:latin typeface="Calibri" panose="020F0502020204030204" pitchFamily="34" charset="0"/>
              </a:rPr>
              <a:t>childrens</a:t>
            </a:r>
            <a:r>
              <a:rPr lang="en-US" sz="1400" dirty="0">
                <a:latin typeface="Calibri" panose="020F0502020204030204" pitchFamily="34" charset="0"/>
              </a:rPr>
              <a:t>, childhood</a:t>
            </a:r>
            <a:br>
              <a:rPr lang="en-US" sz="1400" dirty="0">
                <a:latin typeface="Calibri" panose="020F0502020204030204" pitchFamily="34" charset="0"/>
              </a:rPr>
            </a:br>
            <a:r>
              <a:rPr lang="en-US" sz="1400" dirty="0">
                <a:latin typeface="Calibri" panose="020F0502020204030204" pitchFamily="34" charset="0"/>
              </a:rPr>
              <a:t>genetic* = genetic, genetics, genetically</a:t>
            </a:r>
          </a:p>
          <a:p>
            <a:r>
              <a:rPr lang="en-US" sz="1400" dirty="0">
                <a:latin typeface="Calibri" panose="020F0502020204030204" pitchFamily="34" charset="0"/>
              </a:rPr>
              <a:t>Truncation symbols may vary by database; common symbols include: *, !, ?, or # </a:t>
            </a:r>
          </a:p>
          <a:p>
            <a:endParaRPr lang="en-GB" sz="1400" dirty="0" smtClean="0">
              <a:latin typeface="Calibri" panose="020F0502020204030204" pitchFamily="34" charset="0"/>
            </a:endParaRPr>
          </a:p>
          <a:p>
            <a:r>
              <a:rPr lang="en-US" b="1" dirty="0">
                <a:latin typeface="Calibri" panose="020F0502020204030204" pitchFamily="34" charset="0"/>
              </a:rPr>
              <a:t>Wildcards:</a:t>
            </a:r>
          </a:p>
          <a:p>
            <a:r>
              <a:rPr lang="en-US" sz="1400" dirty="0">
                <a:latin typeface="Calibri" panose="020F0502020204030204" pitchFamily="34" charset="0"/>
              </a:rPr>
              <a:t>Similar to truncation, wildcards substitute a symbol for one letter of a word. </a:t>
            </a:r>
          </a:p>
          <a:p>
            <a:r>
              <a:rPr lang="en-US" sz="1400" dirty="0">
                <a:latin typeface="Calibri" panose="020F0502020204030204" pitchFamily="34" charset="0"/>
              </a:rPr>
              <a:t>This is useful if a word is spelled in different ways, but still has the same meaning.</a:t>
            </a:r>
            <a:br>
              <a:rPr lang="en-US" sz="1400" dirty="0">
                <a:latin typeface="Calibri" panose="020F0502020204030204" pitchFamily="34" charset="0"/>
              </a:rPr>
            </a:br>
            <a:r>
              <a:rPr lang="en-US" sz="1400" dirty="0">
                <a:latin typeface="Calibri" panose="020F0502020204030204" pitchFamily="34" charset="0"/>
              </a:rPr>
              <a:t/>
            </a:r>
            <a:br>
              <a:rPr lang="en-US" sz="1400" dirty="0">
                <a:latin typeface="Calibri" panose="020F0502020204030204" pitchFamily="34" charset="0"/>
              </a:rPr>
            </a:br>
            <a:r>
              <a:rPr lang="en-US" sz="1400" dirty="0" smtClean="0">
                <a:latin typeface="Calibri" panose="020F0502020204030204" pitchFamily="34" charset="0"/>
              </a:rPr>
              <a:t>Examples</a:t>
            </a:r>
            <a:r>
              <a:rPr lang="en-US" sz="1400" dirty="0">
                <a:latin typeface="Calibri" panose="020F0502020204030204" pitchFamily="34" charset="0"/>
              </a:rPr>
              <a:t>: </a:t>
            </a:r>
            <a:br>
              <a:rPr lang="en-US" sz="1400" dirty="0">
                <a:latin typeface="Calibri" panose="020F0502020204030204" pitchFamily="34" charset="0"/>
              </a:rPr>
            </a:br>
            <a:r>
              <a:rPr lang="en-US" sz="1400" dirty="0" err="1" smtClean="0">
                <a:latin typeface="Calibri" panose="020F0502020204030204" pitchFamily="34" charset="0"/>
              </a:rPr>
              <a:t>wom?n</a:t>
            </a:r>
            <a:r>
              <a:rPr lang="en-US" sz="1400" dirty="0" smtClean="0">
                <a:latin typeface="Calibri" panose="020F0502020204030204" pitchFamily="34" charset="0"/>
              </a:rPr>
              <a:t> </a:t>
            </a:r>
            <a:r>
              <a:rPr lang="en-US" sz="1400" dirty="0">
                <a:latin typeface="Calibri" panose="020F0502020204030204" pitchFamily="34" charset="0"/>
              </a:rPr>
              <a:t>= woman, women</a:t>
            </a:r>
            <a:br>
              <a:rPr lang="en-US" sz="1400" dirty="0">
                <a:latin typeface="Calibri" panose="020F0502020204030204" pitchFamily="34" charset="0"/>
              </a:rPr>
            </a:br>
            <a:r>
              <a:rPr lang="en-US" sz="1400" dirty="0" err="1">
                <a:latin typeface="Calibri" panose="020F0502020204030204" pitchFamily="34" charset="0"/>
              </a:rPr>
              <a:t>colo?r</a:t>
            </a:r>
            <a:r>
              <a:rPr lang="en-US" sz="1400" dirty="0">
                <a:latin typeface="Calibri" panose="020F0502020204030204" pitchFamily="34" charset="0"/>
              </a:rPr>
              <a:t> = color, </a:t>
            </a:r>
            <a:r>
              <a:rPr lang="en-US" sz="1400" dirty="0" err="1">
                <a:latin typeface="Calibri" panose="020F0502020204030204" pitchFamily="34" charset="0"/>
              </a:rPr>
              <a:t>colour</a:t>
            </a:r>
            <a:endParaRPr lang="en-US" sz="1400" dirty="0">
              <a:latin typeface="Calibri" panose="020F0502020204030204" pitchFamily="34" charset="0"/>
            </a:endParaRPr>
          </a:p>
          <a:p>
            <a:endParaRPr lang="en-GB" sz="1400" dirty="0">
              <a:latin typeface="Calibri" panose="020F0502020204030204" pitchFamily="34" charset="0"/>
            </a:endParaRPr>
          </a:p>
        </p:txBody>
      </p:sp>
    </p:spTree>
    <p:extLst>
      <p:ext uri="{BB962C8B-B14F-4D97-AF65-F5344CB8AC3E}">
        <p14:creationId xmlns:p14="http://schemas.microsoft.com/office/powerpoint/2010/main" val="262681496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404664"/>
            <a:ext cx="8229600" cy="432716"/>
          </a:xfrm>
        </p:spPr>
        <p:txBody>
          <a:bodyPr/>
          <a:lstStyle/>
          <a:p>
            <a:pPr algn="l"/>
            <a:r>
              <a:rPr lang="en-GB" sz="2800" b="1" dirty="0" smtClean="0">
                <a:latin typeface="Segoe UI" panose="020B0502040204020203" pitchFamily="34" charset="0"/>
                <a:ea typeface="Segoe UI" panose="020B0502040204020203" pitchFamily="34" charset="0"/>
                <a:cs typeface="Segoe UI" panose="020B0502040204020203" pitchFamily="34" charset="0"/>
              </a:rPr>
              <a:t>Phrase and Proximity Search</a:t>
            </a:r>
            <a:endParaRPr lang="en-GB" sz="2800" b="1" dirty="0">
              <a:latin typeface="Segoe UI" panose="020B0502040204020203" pitchFamily="34" charset="0"/>
              <a:ea typeface="Segoe UI" panose="020B0502040204020203" pitchFamily="34" charset="0"/>
              <a:cs typeface="Segoe UI" panose="020B0502040204020203" pitchFamily="34" charset="0"/>
            </a:endParaRPr>
          </a:p>
        </p:txBody>
      </p:sp>
      <p:sp>
        <p:nvSpPr>
          <p:cNvPr id="3" name="TextBox 2"/>
          <p:cNvSpPr txBox="1"/>
          <p:nvPr/>
        </p:nvSpPr>
        <p:spPr>
          <a:xfrm>
            <a:off x="539552" y="1052736"/>
            <a:ext cx="8280920" cy="2800767"/>
          </a:xfrm>
          <a:prstGeom prst="rect">
            <a:avLst/>
          </a:prstGeom>
          <a:noFill/>
        </p:spPr>
        <p:txBody>
          <a:bodyPr wrap="square" rtlCol="0">
            <a:spAutoFit/>
          </a:bodyPr>
          <a:lstStyle/>
          <a:p>
            <a:r>
              <a:rPr lang="en-US" b="1" dirty="0" smtClean="0">
                <a:latin typeface="Calibri" panose="020F0502020204030204" pitchFamily="34" charset="0"/>
              </a:rPr>
              <a:t>Phrase Searching:</a:t>
            </a:r>
          </a:p>
          <a:p>
            <a:endParaRPr lang="en-US" sz="1400" dirty="0">
              <a:latin typeface="Calibri" panose="020F0502020204030204" pitchFamily="34" charset="0"/>
            </a:endParaRPr>
          </a:p>
          <a:p>
            <a:r>
              <a:rPr lang="en-US" sz="1400" dirty="0" smtClean="0">
                <a:latin typeface="Calibri" panose="020F0502020204030204" pitchFamily="34" charset="0"/>
              </a:rPr>
              <a:t>Phrase </a:t>
            </a:r>
            <a:r>
              <a:rPr lang="en-US" sz="1400" dirty="0">
                <a:latin typeface="Calibri" panose="020F0502020204030204" pitchFamily="34" charset="0"/>
              </a:rPr>
              <a:t>searching is a useful technique which can increase the relevance of your </a:t>
            </a:r>
            <a:r>
              <a:rPr lang="en-US" sz="1400" dirty="0" smtClean="0">
                <a:latin typeface="Calibri" panose="020F0502020204030204" pitchFamily="34" charset="0"/>
              </a:rPr>
              <a:t>results</a:t>
            </a:r>
          </a:p>
          <a:p>
            <a:endParaRPr lang="en-US" sz="1400" dirty="0">
              <a:latin typeface="Calibri" panose="020F0502020204030204" pitchFamily="34" charset="0"/>
            </a:endParaRPr>
          </a:p>
          <a:p>
            <a:r>
              <a:rPr lang="en-US" sz="1400" dirty="0" err="1">
                <a:latin typeface="Calibri" panose="020F0502020204030204" pitchFamily="34" charset="0"/>
              </a:rPr>
              <a:t>eg</a:t>
            </a:r>
            <a:r>
              <a:rPr lang="en-US" sz="1400" dirty="0">
                <a:latin typeface="Calibri" panose="020F0502020204030204" pitchFamily="34" charset="0"/>
              </a:rPr>
              <a:t> </a:t>
            </a:r>
            <a:r>
              <a:rPr lang="en-US" sz="1400" dirty="0" smtClean="0">
                <a:latin typeface="Calibri" panose="020F0502020204030204" pitchFamily="34" charset="0"/>
              </a:rPr>
              <a:t>“Human Resource Management"</a:t>
            </a:r>
            <a:r>
              <a:rPr lang="en-US" sz="1400" dirty="0">
                <a:latin typeface="Calibri" panose="020F0502020204030204" pitchFamily="34" charset="0"/>
              </a:rPr>
              <a:t/>
            </a:r>
            <a:br>
              <a:rPr lang="en-US" sz="1400" dirty="0">
                <a:latin typeface="Calibri" panose="020F0502020204030204" pitchFamily="34" charset="0"/>
              </a:rPr>
            </a:br>
            <a:r>
              <a:rPr lang="en-US" sz="1400" dirty="0" err="1">
                <a:latin typeface="Calibri" panose="020F0502020204030204" pitchFamily="34" charset="0"/>
              </a:rPr>
              <a:t>eg</a:t>
            </a:r>
            <a:r>
              <a:rPr lang="en-US" sz="1400" dirty="0">
                <a:latin typeface="Calibri" panose="020F0502020204030204" pitchFamily="34" charset="0"/>
              </a:rPr>
              <a:t> </a:t>
            </a:r>
            <a:r>
              <a:rPr lang="en-US" sz="1400" dirty="0" smtClean="0">
                <a:latin typeface="Calibri" panose="020F0502020204030204" pitchFamily="34" charset="0"/>
              </a:rPr>
              <a:t>“future proofing“</a:t>
            </a:r>
          </a:p>
          <a:p>
            <a:endParaRPr lang="en-US" sz="1400" dirty="0">
              <a:latin typeface="Calibri" panose="020F0502020204030204" pitchFamily="34" charset="0"/>
            </a:endParaRPr>
          </a:p>
          <a:p>
            <a:r>
              <a:rPr lang="en-US" b="1" dirty="0" smtClean="0">
                <a:latin typeface="Calibri" panose="020F0502020204030204" pitchFamily="34" charset="0"/>
              </a:rPr>
              <a:t>Proximity Searching</a:t>
            </a:r>
          </a:p>
          <a:p>
            <a:endParaRPr lang="en-US" sz="1400" dirty="0">
              <a:latin typeface="Calibri" panose="020F0502020204030204" pitchFamily="34" charset="0"/>
            </a:endParaRPr>
          </a:p>
          <a:p>
            <a:r>
              <a:rPr lang="en-US" sz="1400" dirty="0">
                <a:latin typeface="Calibri" panose="020F0502020204030204" pitchFamily="34" charset="0"/>
              </a:rPr>
              <a:t>Beware:  Databases which have this facility vary considerably in their </a:t>
            </a:r>
            <a:r>
              <a:rPr lang="en-US" sz="1400" dirty="0" smtClean="0">
                <a:latin typeface="Calibri" panose="020F0502020204030204" pitchFamily="34" charset="0"/>
              </a:rPr>
              <a:t>methods</a:t>
            </a:r>
          </a:p>
          <a:p>
            <a:endParaRPr lang="en-US" sz="1400" dirty="0">
              <a:latin typeface="Calibri" panose="020F0502020204030204" pitchFamily="34" charset="0"/>
            </a:endParaRPr>
          </a:p>
          <a:p>
            <a:r>
              <a:rPr lang="en-US" sz="1400" dirty="0" smtClean="0">
                <a:latin typeface="Calibri" panose="020F0502020204030204" pitchFamily="34" charset="0"/>
              </a:rPr>
              <a:t>The library catalogue doesn’t have a proximity search option (well not that I’ve been able to find).</a:t>
            </a:r>
            <a:endParaRPr lang="en-GB" sz="1400" b="1" dirty="0">
              <a:latin typeface="Calibri" panose="020F0502020204030204" pitchFamily="34" charset="0"/>
            </a:endParaRPr>
          </a:p>
        </p:txBody>
      </p:sp>
    </p:spTree>
    <p:extLst>
      <p:ext uri="{BB962C8B-B14F-4D97-AF65-F5344CB8AC3E}">
        <p14:creationId xmlns:p14="http://schemas.microsoft.com/office/powerpoint/2010/main" val="14263284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1143000"/>
          </a:xfrm>
        </p:spPr>
        <p:txBody>
          <a:bodyPr/>
          <a:lstStyle/>
          <a:p>
            <a:pPr algn="l"/>
            <a:r>
              <a:rPr lang="en-GB" sz="2800" b="1" dirty="0">
                <a:latin typeface="Segoe UI" panose="020B0502040204020203" pitchFamily="34" charset="0"/>
                <a:ea typeface="Segoe UI" panose="020B0502040204020203" pitchFamily="34" charset="0"/>
                <a:cs typeface="Segoe UI" panose="020B0502040204020203" pitchFamily="34" charset="0"/>
              </a:rPr>
              <a:t>Limiting searches by date, language or document type</a:t>
            </a:r>
          </a:p>
        </p:txBody>
      </p:sp>
      <p:sp>
        <p:nvSpPr>
          <p:cNvPr id="4" name="Rectangle 3"/>
          <p:cNvSpPr/>
          <p:nvPr/>
        </p:nvSpPr>
        <p:spPr>
          <a:xfrm>
            <a:off x="467544" y="1403648"/>
            <a:ext cx="8167612" cy="2031325"/>
          </a:xfrm>
          <a:prstGeom prst="rect">
            <a:avLst/>
          </a:prstGeom>
        </p:spPr>
        <p:txBody>
          <a:bodyPr wrap="square">
            <a:spAutoFit/>
          </a:bodyPr>
          <a:lstStyle/>
          <a:p>
            <a:r>
              <a:rPr lang="en-US" sz="1400" dirty="0" smtClean="0">
                <a:latin typeface="Segoe UI" panose="020B0502040204020203" pitchFamily="34" charset="0"/>
                <a:ea typeface="Segoe UI" panose="020B0502040204020203" pitchFamily="34" charset="0"/>
                <a:cs typeface="Segoe UI" panose="020B0502040204020203" pitchFamily="34" charset="0"/>
              </a:rPr>
              <a:t>In the majority of the resources at UWTSD the facets to limit by date, language, resource and document type are on the left-hand side of the screen and can be applied after the initial search results.</a:t>
            </a:r>
          </a:p>
          <a:p>
            <a:endParaRPr lang="en-US" sz="1400" dirty="0">
              <a:latin typeface="Segoe UI" panose="020B0502040204020203" pitchFamily="34" charset="0"/>
              <a:ea typeface="Segoe UI" panose="020B0502040204020203" pitchFamily="34" charset="0"/>
              <a:cs typeface="Segoe UI" panose="020B0502040204020203" pitchFamily="34" charset="0"/>
            </a:endParaRPr>
          </a:p>
          <a:p>
            <a:r>
              <a:rPr lang="en-US" sz="1400" dirty="0" smtClean="0">
                <a:latin typeface="Segoe UI" panose="020B0502040204020203" pitchFamily="34" charset="0"/>
                <a:ea typeface="Segoe UI" panose="020B0502040204020203" pitchFamily="34" charset="0"/>
                <a:cs typeface="Segoe UI" panose="020B0502040204020203" pitchFamily="34" charset="0"/>
              </a:rPr>
              <a:t>For Undergraduates and Master students it is also advisable to ensure that you are searching for Full-text documents when outside of the catalogue (the catalogue should only give full-text content).  </a:t>
            </a:r>
          </a:p>
          <a:p>
            <a:endParaRPr lang="en-US" sz="1400" dirty="0">
              <a:latin typeface="Segoe UI" panose="020B0502040204020203" pitchFamily="34" charset="0"/>
              <a:ea typeface="Segoe UI" panose="020B0502040204020203" pitchFamily="34" charset="0"/>
              <a:cs typeface="Segoe UI" panose="020B0502040204020203" pitchFamily="34" charset="0"/>
            </a:endParaRPr>
          </a:p>
          <a:p>
            <a:r>
              <a:rPr lang="en-US" sz="1400" dirty="0" smtClean="0">
                <a:latin typeface="Segoe UI" panose="020B0502040204020203" pitchFamily="34" charset="0"/>
                <a:ea typeface="Segoe UI" panose="020B0502040204020203" pitchFamily="34" charset="0"/>
                <a:cs typeface="Segoe UI" panose="020B0502040204020203" pitchFamily="34" charset="0"/>
              </a:rPr>
              <a:t>Most lecturers request material that is five years and younger.  However common sense should be applied and some subjects (Arts, Humanities often accept a longer limit).</a:t>
            </a:r>
            <a:endParaRPr lang="en-GB" sz="1400"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24352414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432048"/>
          </a:xfrm>
        </p:spPr>
        <p:txBody>
          <a:bodyPr/>
          <a:lstStyle/>
          <a:p>
            <a:pPr algn="l"/>
            <a:r>
              <a:rPr lang="en-GB" sz="2800" b="1" dirty="0" smtClean="0">
                <a:latin typeface="Segoe UI" panose="020B0502040204020203" pitchFamily="34" charset="0"/>
                <a:ea typeface="Segoe UI" panose="020B0502040204020203" pitchFamily="34" charset="0"/>
                <a:cs typeface="Segoe UI" panose="020B0502040204020203" pitchFamily="34" charset="0"/>
              </a:rPr>
              <a:t>When to review the literature</a:t>
            </a:r>
            <a:endParaRPr lang="en-GB" sz="2800" b="1" dirty="0">
              <a:latin typeface="Segoe UI" panose="020B0502040204020203" pitchFamily="34" charset="0"/>
              <a:ea typeface="Segoe UI" panose="020B0502040204020203" pitchFamily="34" charset="0"/>
              <a:cs typeface="Segoe UI" panose="020B0502040204020203" pitchFamily="34" charset="0"/>
            </a:endParaRPr>
          </a:p>
        </p:txBody>
      </p:sp>
      <p:sp>
        <p:nvSpPr>
          <p:cNvPr id="3" name="Rectangle 2"/>
          <p:cNvSpPr/>
          <p:nvPr/>
        </p:nvSpPr>
        <p:spPr>
          <a:xfrm>
            <a:off x="467544" y="836712"/>
            <a:ext cx="8229600" cy="2031325"/>
          </a:xfrm>
          <a:prstGeom prst="rect">
            <a:avLst/>
          </a:prstGeom>
        </p:spPr>
        <p:txBody>
          <a:bodyPr wrap="square">
            <a:spAutoFit/>
          </a:bodyPr>
          <a:lstStyle/>
          <a:p>
            <a:r>
              <a:rPr lang="en-US" sz="1400" dirty="0">
                <a:latin typeface="Segoe UI" panose="020B0502040204020203" pitchFamily="34" charset="0"/>
                <a:ea typeface="Segoe UI" panose="020B0502040204020203" pitchFamily="34" charset="0"/>
                <a:cs typeface="Segoe UI" panose="020B0502040204020203" pitchFamily="34" charset="0"/>
              </a:rPr>
              <a:t>When writing small-scale writing projects, the literature review is likely to be done just once, probably before the write-up of the document.  With longer or larger projects such as a dissertation the literature review process should be extended.</a:t>
            </a:r>
          </a:p>
          <a:p>
            <a:endParaRPr lang="en-US" sz="1400" dirty="0">
              <a:latin typeface="Segoe UI" panose="020B0502040204020203" pitchFamily="34" charset="0"/>
              <a:ea typeface="Segoe UI" panose="020B0502040204020203" pitchFamily="34" charset="0"/>
              <a:cs typeface="Segoe UI" panose="020B0502040204020203" pitchFamily="34" charset="0"/>
            </a:endParaRPr>
          </a:p>
          <a:p>
            <a:pPr marL="285750" indent="-285750">
              <a:buFont typeface="Arial" panose="020B0604020202020204" pitchFamily="34" charset="0"/>
              <a:buChar char="•"/>
            </a:pPr>
            <a:r>
              <a:rPr lang="en-US" sz="1400" dirty="0">
                <a:latin typeface="Segoe UI" panose="020B0502040204020203" pitchFamily="34" charset="0"/>
                <a:ea typeface="Segoe UI" panose="020B0502040204020203" pitchFamily="34" charset="0"/>
                <a:cs typeface="Segoe UI" panose="020B0502040204020203" pitchFamily="34" charset="0"/>
              </a:rPr>
              <a:t>An early review is needed to establish the context and rationale for your study and to confirm your choice of research focus/question</a:t>
            </a:r>
          </a:p>
          <a:p>
            <a:pPr marL="285750" indent="-285750">
              <a:buFont typeface="Arial" panose="020B0604020202020204" pitchFamily="34" charset="0"/>
              <a:buChar char="•"/>
            </a:pPr>
            <a:endParaRPr lang="en-US" sz="1400" dirty="0">
              <a:latin typeface="Segoe UI" panose="020B0502040204020203" pitchFamily="34" charset="0"/>
              <a:ea typeface="Segoe UI" panose="020B0502040204020203" pitchFamily="34" charset="0"/>
              <a:cs typeface="Segoe UI" panose="020B0502040204020203" pitchFamily="34" charset="0"/>
            </a:endParaRPr>
          </a:p>
          <a:p>
            <a:pPr marL="285750" indent="-285750">
              <a:buFont typeface="Arial" panose="020B0604020202020204" pitchFamily="34" charset="0"/>
              <a:buChar char="•"/>
            </a:pPr>
            <a:r>
              <a:rPr lang="en-US" sz="1400" dirty="0">
                <a:latin typeface="Segoe UI" panose="020B0502040204020203" pitchFamily="34" charset="0"/>
                <a:ea typeface="Segoe UI" panose="020B0502040204020203" pitchFamily="34" charset="0"/>
                <a:cs typeface="Segoe UI" panose="020B0502040204020203" pitchFamily="34" charset="0"/>
              </a:rPr>
              <a:t>As the study period gets longer there is a need to keep in touch with current, relevant research in the field.  Using tools such as alerts and RSS feeds can also be used.</a:t>
            </a:r>
          </a:p>
        </p:txBody>
      </p:sp>
    </p:spTree>
    <p:extLst>
      <p:ext uri="{BB962C8B-B14F-4D97-AF65-F5344CB8AC3E}">
        <p14:creationId xmlns:p14="http://schemas.microsoft.com/office/powerpoint/2010/main" val="8266741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lstStyle/>
          <a:p>
            <a:pPr algn="l"/>
            <a:r>
              <a:rPr lang="en-US" altLang="en-US" sz="2400" b="1" dirty="0">
                <a:latin typeface="Segoe UI" panose="020B0502040204020203" pitchFamily="34" charset="0"/>
                <a:ea typeface="Segoe UI" panose="020B0502040204020203" pitchFamily="34" charset="0"/>
                <a:cs typeface="Segoe UI" panose="020B0502040204020203" pitchFamily="34" charset="0"/>
              </a:rPr>
              <a:t>Selection of Sources</a:t>
            </a:r>
            <a:endParaRPr lang="en-GB" sz="2400" dirty="0">
              <a:latin typeface="Segoe UI" panose="020B0502040204020203" pitchFamily="34" charset="0"/>
              <a:ea typeface="Segoe UI" panose="020B0502040204020203" pitchFamily="34" charset="0"/>
              <a:cs typeface="Segoe UI" panose="020B0502040204020203" pitchFamily="34" charset="0"/>
            </a:endParaRPr>
          </a:p>
        </p:txBody>
      </p:sp>
      <p:sp>
        <p:nvSpPr>
          <p:cNvPr id="3" name="Content Placeholder 2"/>
          <p:cNvSpPr>
            <a:spLocks noGrp="1"/>
          </p:cNvSpPr>
          <p:nvPr>
            <p:ph idx="1"/>
          </p:nvPr>
        </p:nvSpPr>
        <p:spPr>
          <a:xfrm>
            <a:off x="457200" y="980728"/>
            <a:ext cx="8229600" cy="3917032"/>
          </a:xfrm>
        </p:spPr>
        <p:txBody>
          <a:bodyPr/>
          <a:lstStyle/>
          <a:p>
            <a:pPr marL="0" indent="0">
              <a:buNone/>
            </a:pPr>
            <a:r>
              <a:rPr lang="en-US" altLang="en-US" sz="1400" dirty="0" smtClean="0">
                <a:latin typeface="Calibri" panose="020F0502020204030204" pitchFamily="34" charset="0"/>
              </a:rPr>
              <a:t>A good mix of the following is recommended:</a:t>
            </a:r>
          </a:p>
          <a:p>
            <a:pPr marL="0" indent="0">
              <a:buNone/>
            </a:pPr>
            <a:r>
              <a:rPr lang="en-US" altLang="en-US" sz="1400" dirty="0" smtClean="0">
                <a:latin typeface="Calibri" panose="020F0502020204030204" pitchFamily="34" charset="0"/>
              </a:rPr>
              <a:t> </a:t>
            </a:r>
          </a:p>
          <a:p>
            <a:r>
              <a:rPr lang="en-US" altLang="en-US" sz="1400" dirty="0" smtClean="0">
                <a:latin typeface="Calibri" panose="020F0502020204030204" pitchFamily="34" charset="0"/>
              </a:rPr>
              <a:t>Have </a:t>
            </a:r>
            <a:r>
              <a:rPr lang="en-US" altLang="en-US" sz="1400" dirty="0">
                <a:latin typeface="Calibri" panose="020F0502020204030204" pitchFamily="34" charset="0"/>
              </a:rPr>
              <a:t>you indicated the purpose of the review? </a:t>
            </a:r>
            <a:endParaRPr lang="en-US" altLang="en-US" sz="1400" dirty="0" smtClean="0">
              <a:latin typeface="Calibri" panose="020F0502020204030204" pitchFamily="34" charset="0"/>
            </a:endParaRPr>
          </a:p>
          <a:p>
            <a:r>
              <a:rPr lang="en-US" altLang="en-US" sz="1400" dirty="0" smtClean="0">
                <a:latin typeface="Calibri" panose="020F0502020204030204" pitchFamily="34" charset="0"/>
              </a:rPr>
              <a:t> Are </a:t>
            </a:r>
            <a:r>
              <a:rPr lang="en-US" altLang="en-US" sz="1400" dirty="0">
                <a:latin typeface="Calibri" panose="020F0502020204030204" pitchFamily="34" charset="0"/>
              </a:rPr>
              <a:t>the parameters of the review reasonable? </a:t>
            </a:r>
            <a:endParaRPr lang="en-US" altLang="en-US" sz="1400" dirty="0" smtClean="0">
              <a:latin typeface="Calibri" panose="020F0502020204030204" pitchFamily="34" charset="0"/>
            </a:endParaRPr>
          </a:p>
          <a:p>
            <a:r>
              <a:rPr lang="en-US" altLang="en-US" sz="1400" dirty="0" smtClean="0">
                <a:latin typeface="Calibri" panose="020F0502020204030204" pitchFamily="34" charset="0"/>
              </a:rPr>
              <a:t> Why </a:t>
            </a:r>
            <a:r>
              <a:rPr lang="en-US" altLang="en-US" sz="1400" dirty="0">
                <a:latin typeface="Calibri" panose="020F0502020204030204" pitchFamily="34" charset="0"/>
              </a:rPr>
              <a:t>did you include some of the literature and exclude others? </a:t>
            </a:r>
            <a:endParaRPr lang="en-US" altLang="en-US" sz="1400" dirty="0" smtClean="0">
              <a:latin typeface="Calibri" panose="020F0502020204030204" pitchFamily="34" charset="0"/>
            </a:endParaRPr>
          </a:p>
          <a:p>
            <a:r>
              <a:rPr lang="en-US" altLang="en-US" sz="1400" dirty="0" smtClean="0">
                <a:latin typeface="Calibri" panose="020F0502020204030204" pitchFamily="34" charset="0"/>
              </a:rPr>
              <a:t> Which </a:t>
            </a:r>
            <a:r>
              <a:rPr lang="en-US" altLang="en-US" sz="1400" dirty="0">
                <a:latin typeface="Calibri" panose="020F0502020204030204" pitchFamily="34" charset="0"/>
              </a:rPr>
              <a:t>years did you exclude? </a:t>
            </a:r>
            <a:endParaRPr lang="en-US" altLang="en-US" sz="1400" dirty="0" smtClean="0">
              <a:latin typeface="Calibri" panose="020F0502020204030204" pitchFamily="34" charset="0"/>
            </a:endParaRPr>
          </a:p>
          <a:p>
            <a:r>
              <a:rPr lang="en-US" altLang="en-US" sz="1400" dirty="0" smtClean="0">
                <a:latin typeface="Calibri" panose="020F0502020204030204" pitchFamily="34" charset="0"/>
              </a:rPr>
              <a:t> Have </a:t>
            </a:r>
            <a:r>
              <a:rPr lang="en-US" altLang="en-US" sz="1400" dirty="0">
                <a:latin typeface="Calibri" panose="020F0502020204030204" pitchFamily="34" charset="0"/>
              </a:rPr>
              <a:t>you </a:t>
            </a:r>
            <a:r>
              <a:rPr lang="en-US" altLang="en-US" sz="1400" dirty="0" err="1">
                <a:latin typeface="Calibri" panose="020F0502020204030204" pitchFamily="34" charset="0"/>
              </a:rPr>
              <a:t>emphasised</a:t>
            </a:r>
            <a:r>
              <a:rPr lang="en-US" altLang="en-US" sz="1400" dirty="0">
                <a:latin typeface="Calibri" panose="020F0502020204030204" pitchFamily="34" charset="0"/>
              </a:rPr>
              <a:t> recent developments? </a:t>
            </a:r>
            <a:endParaRPr lang="en-US" altLang="en-US" sz="1400" dirty="0" smtClean="0">
              <a:latin typeface="Calibri" panose="020F0502020204030204" pitchFamily="34" charset="0"/>
            </a:endParaRPr>
          </a:p>
          <a:p>
            <a:r>
              <a:rPr lang="en-US" altLang="en-US" sz="1400" dirty="0" smtClean="0">
                <a:latin typeface="Calibri" panose="020F0502020204030204" pitchFamily="34" charset="0"/>
              </a:rPr>
              <a:t> Have </a:t>
            </a:r>
            <a:r>
              <a:rPr lang="en-US" altLang="en-US" sz="1400" dirty="0">
                <a:latin typeface="Calibri" panose="020F0502020204030204" pitchFamily="34" charset="0"/>
              </a:rPr>
              <a:t>you </a:t>
            </a:r>
            <a:r>
              <a:rPr lang="en-US" altLang="en-US" sz="1400" dirty="0" err="1">
                <a:latin typeface="Calibri" panose="020F0502020204030204" pitchFamily="34" charset="0"/>
              </a:rPr>
              <a:t>focussed</a:t>
            </a:r>
            <a:r>
              <a:rPr lang="en-US" altLang="en-US" sz="1400" dirty="0">
                <a:latin typeface="Calibri" panose="020F0502020204030204" pitchFamily="34" charset="0"/>
              </a:rPr>
              <a:t> on primary sources with only selective use of secondary sources? </a:t>
            </a:r>
            <a:endParaRPr lang="en-US" altLang="en-US" sz="1400" dirty="0" smtClean="0">
              <a:latin typeface="Calibri" panose="020F0502020204030204" pitchFamily="34" charset="0"/>
            </a:endParaRPr>
          </a:p>
          <a:p>
            <a:r>
              <a:rPr lang="en-US" altLang="en-US" sz="1400" dirty="0" smtClean="0">
                <a:latin typeface="Calibri" panose="020F0502020204030204" pitchFamily="34" charset="0"/>
              </a:rPr>
              <a:t> Is </a:t>
            </a:r>
            <a:r>
              <a:rPr lang="en-US" altLang="en-US" sz="1400" dirty="0">
                <a:latin typeface="Calibri" panose="020F0502020204030204" pitchFamily="34" charset="0"/>
              </a:rPr>
              <a:t>the literature you have selected relevant? </a:t>
            </a:r>
            <a:endParaRPr lang="en-US" altLang="en-US" sz="1400" dirty="0" smtClean="0">
              <a:latin typeface="Calibri" panose="020F0502020204030204" pitchFamily="34" charset="0"/>
            </a:endParaRPr>
          </a:p>
          <a:p>
            <a:r>
              <a:rPr lang="en-US" altLang="en-US" sz="1400" dirty="0" smtClean="0">
                <a:latin typeface="Calibri" panose="020F0502020204030204" pitchFamily="34" charset="0"/>
              </a:rPr>
              <a:t> Is </a:t>
            </a:r>
            <a:r>
              <a:rPr lang="en-US" altLang="en-US" sz="1400" dirty="0">
                <a:latin typeface="Calibri" panose="020F0502020204030204" pitchFamily="34" charset="0"/>
              </a:rPr>
              <a:t>your bibliographic data complete? </a:t>
            </a:r>
            <a:endParaRPr lang="en-GB" sz="1400" dirty="0">
              <a:latin typeface="Calibri" panose="020F0502020204030204" pitchFamily="34" charset="0"/>
            </a:endParaRPr>
          </a:p>
        </p:txBody>
      </p:sp>
    </p:spTree>
    <p:extLst>
      <p:ext uri="{BB962C8B-B14F-4D97-AF65-F5344CB8AC3E}">
        <p14:creationId xmlns:p14="http://schemas.microsoft.com/office/powerpoint/2010/main" val="31324278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a:lstStyle/>
          <a:p>
            <a:pPr>
              <a:defRPr/>
            </a:pPr>
            <a:endParaRPr lang="en-GB">
              <a:solidFill>
                <a:prstClr val="black"/>
              </a:solidFill>
              <a:cs typeface="Arial" panose="020B0604020202020204" pitchFamily="34" charset="0"/>
            </a:endParaRPr>
          </a:p>
        </p:txBody>
      </p:sp>
      <p:sp>
        <p:nvSpPr>
          <p:cNvPr id="7" name="Rectangle 6"/>
          <p:cNvSpPr/>
          <p:nvPr/>
        </p:nvSpPr>
        <p:spPr>
          <a:xfrm>
            <a:off x="539552" y="1556792"/>
            <a:ext cx="8064896" cy="3108543"/>
          </a:xfrm>
          <a:prstGeom prst="rect">
            <a:avLst/>
          </a:prstGeom>
        </p:spPr>
        <p:txBody>
          <a:bodyPr wrap="square">
            <a:spAutoFit/>
          </a:bodyPr>
          <a:lstStyle/>
          <a:p>
            <a:pPr>
              <a:spcBef>
                <a:spcPct val="0"/>
              </a:spcBef>
            </a:pPr>
            <a:r>
              <a:rPr lang="en-US" altLang="en-US" sz="1400" dirty="0" smtClean="0">
                <a:latin typeface="Segoe UI" panose="020B0502040204020203" pitchFamily="34" charset="0"/>
                <a:ea typeface="Segoe UI" panose="020B0502040204020203" pitchFamily="34" charset="0"/>
                <a:cs typeface="Segoe UI" panose="020B0502040204020203" pitchFamily="34" charset="0"/>
              </a:rPr>
              <a:t>When writing a literature review for a larger piece of work it is important to remember that it is important because:</a:t>
            </a:r>
          </a:p>
          <a:p>
            <a:pPr>
              <a:spcBef>
                <a:spcPct val="0"/>
              </a:spcBef>
            </a:pPr>
            <a:endParaRPr lang="en-US" altLang="en-US" sz="1400" dirty="0" smtClean="0">
              <a:latin typeface="Segoe UI" panose="020B0502040204020203" pitchFamily="34" charset="0"/>
              <a:ea typeface="Segoe UI" panose="020B0502040204020203" pitchFamily="34" charset="0"/>
              <a:cs typeface="Segoe UI" panose="020B0502040204020203" pitchFamily="34" charset="0"/>
            </a:endParaRPr>
          </a:p>
          <a:p>
            <a:pPr marL="285750" indent="-285750">
              <a:spcBef>
                <a:spcPct val="0"/>
              </a:spcBef>
              <a:buFont typeface="Arial" panose="020B0604020202020204" pitchFamily="34" charset="0"/>
              <a:buChar char="•"/>
            </a:pPr>
            <a:r>
              <a:rPr lang="en-US" altLang="en-US" sz="1400" dirty="0" smtClean="0">
                <a:latin typeface="Segoe UI" panose="020B0502040204020203" pitchFamily="34" charset="0"/>
                <a:ea typeface="Segoe UI" panose="020B0502040204020203" pitchFamily="34" charset="0"/>
                <a:cs typeface="Segoe UI" panose="020B0502040204020203" pitchFamily="34" charset="0"/>
              </a:rPr>
              <a:t>It determines </a:t>
            </a:r>
            <a:r>
              <a:rPr lang="en-US" altLang="en-US" sz="1400" dirty="0">
                <a:latin typeface="Segoe UI" panose="020B0502040204020203" pitchFamily="34" charset="0"/>
                <a:ea typeface="Segoe UI" panose="020B0502040204020203" pitchFamily="34" charset="0"/>
                <a:cs typeface="Segoe UI" panose="020B0502040204020203" pitchFamily="34" charset="0"/>
              </a:rPr>
              <a:t>if proposed research is actually needed.</a:t>
            </a:r>
          </a:p>
          <a:p>
            <a:pPr lvl="1">
              <a:spcBef>
                <a:spcPct val="0"/>
              </a:spcBef>
            </a:pPr>
            <a:r>
              <a:rPr lang="en-US" altLang="en-US" sz="1400" dirty="0" smtClean="0">
                <a:latin typeface="Segoe UI" panose="020B0502040204020203" pitchFamily="34" charset="0"/>
                <a:ea typeface="Segoe UI" panose="020B0502040204020203" pitchFamily="34" charset="0"/>
                <a:cs typeface="Segoe UI" panose="020B0502040204020203" pitchFamily="34" charset="0"/>
              </a:rPr>
              <a:t>Even </a:t>
            </a:r>
            <a:r>
              <a:rPr lang="en-US" altLang="en-US" sz="1400" dirty="0">
                <a:latin typeface="Segoe UI" panose="020B0502040204020203" pitchFamily="34" charset="0"/>
                <a:ea typeface="Segoe UI" panose="020B0502040204020203" pitchFamily="34" charset="0"/>
                <a:cs typeface="Segoe UI" panose="020B0502040204020203" pitchFamily="34" charset="0"/>
              </a:rPr>
              <a:t>if similar research published, researchers might </a:t>
            </a:r>
            <a:r>
              <a:rPr lang="en-US" altLang="en-US" sz="1400" dirty="0" smtClean="0">
                <a:latin typeface="Segoe UI" panose="020B0502040204020203" pitchFamily="34" charset="0"/>
                <a:ea typeface="Segoe UI" panose="020B0502040204020203" pitchFamily="34" charset="0"/>
                <a:cs typeface="Segoe UI" panose="020B0502040204020203" pitchFamily="34" charset="0"/>
              </a:rPr>
              <a:t>suggest </a:t>
            </a:r>
            <a:r>
              <a:rPr lang="en-US" altLang="en-US" sz="1400" dirty="0">
                <a:latin typeface="Segoe UI" panose="020B0502040204020203" pitchFamily="34" charset="0"/>
                <a:ea typeface="Segoe UI" panose="020B0502040204020203" pitchFamily="34" charset="0"/>
                <a:cs typeface="Segoe UI" panose="020B0502040204020203" pitchFamily="34" charset="0"/>
              </a:rPr>
              <a:t>a need for similar studies or replication.</a:t>
            </a:r>
          </a:p>
          <a:p>
            <a:pPr>
              <a:spcBef>
                <a:spcPct val="0"/>
              </a:spcBef>
              <a:buFontTx/>
              <a:buNone/>
            </a:pPr>
            <a:endParaRPr lang="en-US" altLang="en-US" sz="1400" dirty="0">
              <a:latin typeface="Segoe UI" panose="020B0502040204020203" pitchFamily="34" charset="0"/>
              <a:ea typeface="Segoe UI" panose="020B0502040204020203" pitchFamily="34" charset="0"/>
              <a:cs typeface="Segoe UI" panose="020B0502040204020203" pitchFamily="34" charset="0"/>
            </a:endParaRPr>
          </a:p>
          <a:p>
            <a:pPr marL="285750" indent="-285750">
              <a:spcBef>
                <a:spcPct val="0"/>
              </a:spcBef>
              <a:buFont typeface="Arial" panose="020B0604020202020204" pitchFamily="34" charset="0"/>
              <a:buChar char="•"/>
            </a:pPr>
            <a:r>
              <a:rPr lang="en-US" altLang="en-US" sz="1400" dirty="0">
                <a:latin typeface="Segoe UI" panose="020B0502040204020203" pitchFamily="34" charset="0"/>
                <a:ea typeface="Segoe UI" panose="020B0502040204020203" pitchFamily="34" charset="0"/>
                <a:cs typeface="Segoe UI" panose="020B0502040204020203" pitchFamily="34" charset="0"/>
              </a:rPr>
              <a:t> </a:t>
            </a:r>
            <a:r>
              <a:rPr lang="en-US" altLang="en-US" sz="1400" dirty="0" smtClean="0">
                <a:latin typeface="Segoe UI" panose="020B0502040204020203" pitchFamily="34" charset="0"/>
                <a:ea typeface="Segoe UI" panose="020B0502040204020203" pitchFamily="34" charset="0"/>
                <a:cs typeface="Segoe UI" panose="020B0502040204020203" pitchFamily="34" charset="0"/>
              </a:rPr>
              <a:t>It narrows </a:t>
            </a:r>
            <a:r>
              <a:rPr lang="en-US" altLang="en-US" sz="1400" dirty="0">
                <a:latin typeface="Segoe UI" panose="020B0502040204020203" pitchFamily="34" charset="0"/>
                <a:ea typeface="Segoe UI" panose="020B0502040204020203" pitchFamily="34" charset="0"/>
                <a:cs typeface="Segoe UI" panose="020B0502040204020203" pitchFamily="34" charset="0"/>
              </a:rPr>
              <a:t>down a problem.</a:t>
            </a:r>
          </a:p>
          <a:p>
            <a:pPr lvl="1">
              <a:spcBef>
                <a:spcPct val="0"/>
              </a:spcBef>
            </a:pPr>
            <a:r>
              <a:rPr lang="en-US" altLang="en-US" sz="1400" dirty="0" smtClean="0">
                <a:latin typeface="Segoe UI" panose="020B0502040204020203" pitchFamily="34" charset="0"/>
                <a:ea typeface="Segoe UI" panose="020B0502040204020203" pitchFamily="34" charset="0"/>
                <a:cs typeface="Segoe UI" panose="020B0502040204020203" pitchFamily="34" charset="0"/>
              </a:rPr>
              <a:t>It </a:t>
            </a:r>
            <a:r>
              <a:rPr lang="en-US" altLang="en-US" sz="1400" dirty="0">
                <a:latin typeface="Segoe UI" panose="020B0502040204020203" pitchFamily="34" charset="0"/>
                <a:ea typeface="Segoe UI" panose="020B0502040204020203" pitchFamily="34" charset="0"/>
                <a:cs typeface="Segoe UI" panose="020B0502040204020203" pitchFamily="34" charset="0"/>
              </a:rPr>
              <a:t>can be overwhelming getting into the literature of a field of </a:t>
            </a:r>
            <a:r>
              <a:rPr lang="en-US" altLang="en-US" sz="1400" dirty="0" smtClean="0">
                <a:latin typeface="Segoe UI" panose="020B0502040204020203" pitchFamily="34" charset="0"/>
                <a:ea typeface="Segoe UI" panose="020B0502040204020203" pitchFamily="34" charset="0"/>
                <a:cs typeface="Segoe UI" panose="020B0502040204020203" pitchFamily="34" charset="0"/>
              </a:rPr>
              <a:t>study</a:t>
            </a:r>
            <a:r>
              <a:rPr lang="en-US" altLang="en-US" sz="1400" dirty="0">
                <a:latin typeface="Segoe UI" panose="020B0502040204020203" pitchFamily="34" charset="0"/>
                <a:ea typeface="Segoe UI" panose="020B0502040204020203" pitchFamily="34" charset="0"/>
                <a:cs typeface="Segoe UI" panose="020B0502040204020203" pitchFamily="34" charset="0"/>
              </a:rPr>
              <a:t>. A literature review can help you understand where </a:t>
            </a:r>
            <a:r>
              <a:rPr lang="en-US" altLang="en-US" sz="1400" dirty="0" smtClean="0">
                <a:latin typeface="Segoe UI" panose="020B0502040204020203" pitchFamily="34" charset="0"/>
                <a:ea typeface="Segoe UI" panose="020B0502040204020203" pitchFamily="34" charset="0"/>
                <a:cs typeface="Segoe UI" panose="020B0502040204020203" pitchFamily="34" charset="0"/>
              </a:rPr>
              <a:t>you </a:t>
            </a:r>
            <a:r>
              <a:rPr lang="en-US" altLang="en-US" sz="1400" dirty="0">
                <a:latin typeface="Segoe UI" panose="020B0502040204020203" pitchFamily="34" charset="0"/>
                <a:ea typeface="Segoe UI" panose="020B0502040204020203" pitchFamily="34" charset="0"/>
                <a:cs typeface="Segoe UI" panose="020B0502040204020203" pitchFamily="34" charset="0"/>
              </a:rPr>
              <a:t>need to focus your efforts.</a:t>
            </a:r>
          </a:p>
          <a:p>
            <a:pPr>
              <a:spcBef>
                <a:spcPct val="0"/>
              </a:spcBef>
              <a:buFontTx/>
              <a:buNone/>
            </a:pPr>
            <a:endParaRPr lang="en-US" altLang="en-US" sz="1400" dirty="0">
              <a:latin typeface="Segoe UI" panose="020B0502040204020203" pitchFamily="34" charset="0"/>
              <a:ea typeface="Segoe UI" panose="020B0502040204020203" pitchFamily="34" charset="0"/>
              <a:cs typeface="Segoe UI" panose="020B0502040204020203" pitchFamily="34" charset="0"/>
            </a:endParaRPr>
          </a:p>
          <a:p>
            <a:pPr marL="285750" indent="-285750">
              <a:spcBef>
                <a:spcPct val="0"/>
              </a:spcBef>
              <a:buFont typeface="Arial" panose="020B0604020202020204" pitchFamily="34" charset="0"/>
              <a:buChar char="•"/>
            </a:pPr>
            <a:r>
              <a:rPr lang="en-US" altLang="en-US" sz="1400" dirty="0">
                <a:latin typeface="Segoe UI" panose="020B0502040204020203" pitchFamily="34" charset="0"/>
                <a:ea typeface="Segoe UI" panose="020B0502040204020203" pitchFamily="34" charset="0"/>
                <a:cs typeface="Segoe UI" panose="020B0502040204020203" pitchFamily="34" charset="0"/>
              </a:rPr>
              <a:t> Generate hypotheses or questions for further studies.</a:t>
            </a:r>
          </a:p>
          <a:p>
            <a:pPr>
              <a:spcBef>
                <a:spcPct val="0"/>
              </a:spcBef>
            </a:pPr>
            <a:endParaRPr lang="en-US" altLang="en-US" sz="1400" dirty="0">
              <a:latin typeface="Segoe UI" panose="020B0502040204020203" pitchFamily="34" charset="0"/>
              <a:ea typeface="Segoe UI" panose="020B0502040204020203" pitchFamily="34" charset="0"/>
              <a:cs typeface="Segoe UI" panose="020B0502040204020203" pitchFamily="34" charset="0"/>
            </a:endParaRPr>
          </a:p>
          <a:p>
            <a:pPr algn="r">
              <a:spcBef>
                <a:spcPct val="0"/>
              </a:spcBef>
              <a:buFontTx/>
              <a:buNone/>
            </a:pPr>
            <a:r>
              <a:rPr lang="en-US" altLang="en-US" sz="1400" dirty="0">
                <a:latin typeface="Segoe UI" panose="020B0502040204020203" pitchFamily="34" charset="0"/>
                <a:ea typeface="Segoe UI" panose="020B0502040204020203" pitchFamily="34" charset="0"/>
                <a:cs typeface="Segoe UI" panose="020B0502040204020203" pitchFamily="34" charset="0"/>
              </a:rPr>
              <a:t>(</a:t>
            </a:r>
            <a:r>
              <a:rPr lang="en-US" altLang="en-US" sz="1400" dirty="0" err="1">
                <a:latin typeface="Segoe UI" panose="020B0502040204020203" pitchFamily="34" charset="0"/>
                <a:ea typeface="Segoe UI" panose="020B0502040204020203" pitchFamily="34" charset="0"/>
                <a:cs typeface="Segoe UI" panose="020B0502040204020203" pitchFamily="34" charset="0"/>
              </a:rPr>
              <a:t>Mauch</a:t>
            </a:r>
            <a:r>
              <a:rPr lang="en-US" altLang="en-US" sz="1400" dirty="0">
                <a:latin typeface="Segoe UI" panose="020B0502040204020203" pitchFamily="34" charset="0"/>
                <a:ea typeface="Segoe UI" panose="020B0502040204020203" pitchFamily="34" charset="0"/>
                <a:cs typeface="Segoe UI" panose="020B0502040204020203" pitchFamily="34" charset="0"/>
              </a:rPr>
              <a:t> &amp; Birch, 2003</a:t>
            </a:r>
            <a:r>
              <a:rPr lang="en-US" altLang="en-US" sz="1400" dirty="0" smtClean="0">
                <a:latin typeface="Segoe UI" panose="020B0502040204020203" pitchFamily="34" charset="0"/>
                <a:ea typeface="Segoe UI" panose="020B0502040204020203" pitchFamily="34" charset="0"/>
                <a:cs typeface="Segoe UI" panose="020B0502040204020203" pitchFamily="34" charset="0"/>
              </a:rPr>
              <a:t>)</a:t>
            </a:r>
            <a:endParaRPr lang="en-US" altLang="en-US" sz="1400" dirty="0">
              <a:latin typeface="Segoe UI" panose="020B0502040204020203" pitchFamily="34" charset="0"/>
              <a:ea typeface="Segoe UI" panose="020B0502040204020203" pitchFamily="34" charset="0"/>
              <a:cs typeface="Segoe UI" panose="020B0502040204020203" pitchFamily="34" charset="0"/>
            </a:endParaRPr>
          </a:p>
        </p:txBody>
      </p:sp>
      <p:sp>
        <p:nvSpPr>
          <p:cNvPr id="5" name="Title 1"/>
          <p:cNvSpPr>
            <a:spLocks noGrp="1"/>
          </p:cNvSpPr>
          <p:nvPr>
            <p:ph type="title"/>
          </p:nvPr>
        </p:nvSpPr>
        <p:spPr>
          <a:xfrm>
            <a:off x="467544" y="260648"/>
            <a:ext cx="8229600" cy="1143000"/>
          </a:xfrm>
        </p:spPr>
        <p:txBody>
          <a:bodyPr/>
          <a:lstStyle/>
          <a:p>
            <a:pPr algn="l"/>
            <a:r>
              <a:rPr lang="en-GB" sz="2800" b="1" dirty="0" smtClean="0">
                <a:latin typeface="Segoe UI" panose="020B0502040204020203" pitchFamily="34" charset="0"/>
                <a:ea typeface="Segoe UI" panose="020B0502040204020203" pitchFamily="34" charset="0"/>
                <a:cs typeface="Segoe UI" panose="020B0502040204020203" pitchFamily="34" charset="0"/>
              </a:rPr>
              <a:t>When writing a Literature Review for a larger piece of work</a:t>
            </a:r>
            <a:endParaRPr lang="en-GB" sz="2800" b="1"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247671617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a:lstStyle/>
          <a:p>
            <a:pPr>
              <a:defRPr/>
            </a:pPr>
            <a:endParaRPr lang="en-GB">
              <a:solidFill>
                <a:prstClr val="black"/>
              </a:solidFill>
              <a:cs typeface="Arial" panose="020B0604020202020204" pitchFamily="34" charset="0"/>
            </a:endParaRPr>
          </a:p>
        </p:txBody>
      </p:sp>
      <p:sp>
        <p:nvSpPr>
          <p:cNvPr id="7" name="Rectangle 6"/>
          <p:cNvSpPr/>
          <p:nvPr/>
        </p:nvSpPr>
        <p:spPr>
          <a:xfrm>
            <a:off x="460375" y="321797"/>
            <a:ext cx="8402337" cy="954107"/>
          </a:xfrm>
          <a:prstGeom prst="rect">
            <a:avLst/>
          </a:prstGeom>
        </p:spPr>
        <p:txBody>
          <a:bodyPr wrap="square">
            <a:spAutoFit/>
          </a:bodyPr>
          <a:lstStyle/>
          <a:p>
            <a:r>
              <a:rPr lang="en-GB" sz="2800" b="1" dirty="0" smtClean="0">
                <a:latin typeface="Segoe UI" panose="020B0502040204020203" pitchFamily="34" charset="0"/>
                <a:ea typeface="Segoe UI" panose="020B0502040204020203" pitchFamily="34" charset="0"/>
                <a:cs typeface="Segoe UI" panose="020B0502040204020203" pitchFamily="34" charset="0"/>
              </a:rPr>
              <a:t>The Stages of A Literature Review</a:t>
            </a:r>
            <a:endParaRPr lang="en-GB" sz="2800" b="1" dirty="0">
              <a:latin typeface="Segoe UI" panose="020B0502040204020203" pitchFamily="34" charset="0"/>
              <a:ea typeface="Segoe UI" panose="020B0502040204020203" pitchFamily="34" charset="0"/>
              <a:cs typeface="Segoe UI" panose="020B0502040204020203" pitchFamily="34" charset="0"/>
            </a:endParaRPr>
          </a:p>
          <a:p>
            <a:pPr>
              <a:spcBef>
                <a:spcPct val="0"/>
              </a:spcBef>
              <a:buFontTx/>
              <a:buNone/>
            </a:pPr>
            <a:endParaRPr lang="en-US" altLang="en-US" sz="2800" dirty="0" smtClean="0">
              <a:latin typeface="Segoe UI" panose="020B0502040204020203" pitchFamily="34" charset="0"/>
              <a:ea typeface="Segoe UI" panose="020B0502040204020203" pitchFamily="34" charset="0"/>
              <a:cs typeface="Segoe UI" panose="020B0502040204020203" pitchFamily="34" charset="0"/>
            </a:endParaRPr>
          </a:p>
        </p:txBody>
      </p:sp>
      <p:sp>
        <p:nvSpPr>
          <p:cNvPr id="2" name="Rectangle 1"/>
          <p:cNvSpPr/>
          <p:nvPr/>
        </p:nvSpPr>
        <p:spPr>
          <a:xfrm>
            <a:off x="611560" y="1268760"/>
            <a:ext cx="7776864" cy="2893100"/>
          </a:xfrm>
          <a:prstGeom prst="rect">
            <a:avLst/>
          </a:prstGeom>
        </p:spPr>
        <p:txBody>
          <a:bodyPr wrap="square">
            <a:spAutoFit/>
          </a:bodyPr>
          <a:lstStyle/>
          <a:p>
            <a:pPr>
              <a:spcBef>
                <a:spcPct val="0"/>
              </a:spcBef>
              <a:buFontTx/>
              <a:buNone/>
            </a:pPr>
            <a:r>
              <a:rPr lang="en-US" altLang="en-US" sz="1400" b="1" dirty="0">
                <a:latin typeface="Segoe UI" panose="020B0502040204020203" pitchFamily="34" charset="0"/>
                <a:ea typeface="Segoe UI" panose="020B0502040204020203" pitchFamily="34" charset="0"/>
                <a:cs typeface="Segoe UI" panose="020B0502040204020203" pitchFamily="34" charset="0"/>
              </a:rPr>
              <a:t>1. Formulate a problem </a:t>
            </a:r>
            <a:r>
              <a:rPr lang="en-US" altLang="en-US" sz="1400" dirty="0">
                <a:latin typeface="Segoe UI" panose="020B0502040204020203" pitchFamily="34" charset="0"/>
                <a:ea typeface="Segoe UI" panose="020B0502040204020203" pitchFamily="34" charset="0"/>
                <a:cs typeface="Segoe UI" panose="020B0502040204020203" pitchFamily="34" charset="0"/>
              </a:rPr>
              <a:t>- which topic or field is being examined and what are its component issues? </a:t>
            </a:r>
          </a:p>
          <a:p>
            <a:pPr>
              <a:spcBef>
                <a:spcPct val="0"/>
              </a:spcBef>
              <a:buFontTx/>
              <a:buNone/>
            </a:pPr>
            <a:endParaRPr lang="en-US" altLang="en-US" sz="1400" dirty="0">
              <a:latin typeface="Segoe UI" panose="020B0502040204020203" pitchFamily="34" charset="0"/>
              <a:ea typeface="Segoe UI" panose="020B0502040204020203" pitchFamily="34" charset="0"/>
              <a:cs typeface="Segoe UI" panose="020B0502040204020203" pitchFamily="34" charset="0"/>
            </a:endParaRPr>
          </a:p>
          <a:p>
            <a:pPr>
              <a:spcBef>
                <a:spcPct val="0"/>
              </a:spcBef>
              <a:buFontTx/>
              <a:buNone/>
            </a:pPr>
            <a:r>
              <a:rPr lang="en-US" altLang="en-US" sz="1400" b="1" dirty="0">
                <a:latin typeface="Segoe UI" panose="020B0502040204020203" pitchFamily="34" charset="0"/>
                <a:ea typeface="Segoe UI" panose="020B0502040204020203" pitchFamily="34" charset="0"/>
                <a:cs typeface="Segoe UI" panose="020B0502040204020203" pitchFamily="34" charset="0"/>
              </a:rPr>
              <a:t>2. Search the literature for materials relevant to the subject being explored</a:t>
            </a:r>
            <a:r>
              <a:rPr lang="en-US" altLang="en-US" sz="1400" dirty="0">
                <a:latin typeface="Segoe UI" panose="020B0502040204020203" pitchFamily="34" charset="0"/>
                <a:ea typeface="Segoe UI" panose="020B0502040204020203" pitchFamily="34" charset="0"/>
                <a:cs typeface="Segoe UI" panose="020B0502040204020203" pitchFamily="34" charset="0"/>
              </a:rPr>
              <a:t>. </a:t>
            </a:r>
          </a:p>
          <a:p>
            <a:pPr>
              <a:spcBef>
                <a:spcPct val="0"/>
              </a:spcBef>
              <a:buFontTx/>
              <a:buNone/>
            </a:pPr>
            <a:r>
              <a:rPr lang="en-US" altLang="en-US" sz="1400" dirty="0">
                <a:latin typeface="Segoe UI" panose="020B0502040204020203" pitchFamily="34" charset="0"/>
                <a:ea typeface="Segoe UI" panose="020B0502040204020203" pitchFamily="34" charset="0"/>
                <a:cs typeface="Segoe UI" panose="020B0502040204020203" pitchFamily="34" charset="0"/>
              </a:rPr>
              <a:t>	searching the literature involves reading and </a:t>
            </a:r>
            <a:r>
              <a:rPr lang="en-US" altLang="en-US" sz="1400" dirty="0" smtClean="0">
                <a:latin typeface="Segoe UI" panose="020B0502040204020203" pitchFamily="34" charset="0"/>
                <a:ea typeface="Segoe UI" panose="020B0502040204020203" pitchFamily="34" charset="0"/>
                <a:cs typeface="Segoe UI" panose="020B0502040204020203" pitchFamily="34" charset="0"/>
              </a:rPr>
              <a:t>refining </a:t>
            </a:r>
            <a:r>
              <a:rPr lang="en-US" altLang="en-US" sz="1400" dirty="0">
                <a:latin typeface="Segoe UI" panose="020B0502040204020203" pitchFamily="34" charset="0"/>
                <a:ea typeface="Segoe UI" panose="020B0502040204020203" pitchFamily="34" charset="0"/>
                <a:cs typeface="Segoe UI" panose="020B0502040204020203" pitchFamily="34" charset="0"/>
              </a:rPr>
              <a:t>your </a:t>
            </a:r>
            <a:r>
              <a:rPr lang="en-US" altLang="en-US" sz="1400" dirty="0" smtClean="0">
                <a:latin typeface="Segoe UI" panose="020B0502040204020203" pitchFamily="34" charset="0"/>
                <a:ea typeface="Segoe UI" panose="020B0502040204020203" pitchFamily="34" charset="0"/>
                <a:cs typeface="Segoe UI" panose="020B0502040204020203" pitchFamily="34" charset="0"/>
              </a:rPr>
              <a:t>problem</a:t>
            </a:r>
          </a:p>
          <a:p>
            <a:endParaRPr lang="en-GB" sz="1400" b="1" dirty="0">
              <a:latin typeface="Segoe UI" panose="020B0502040204020203" pitchFamily="34" charset="0"/>
              <a:ea typeface="Segoe UI" panose="020B0502040204020203" pitchFamily="34" charset="0"/>
              <a:cs typeface="Segoe UI" panose="020B0502040204020203" pitchFamily="34" charset="0"/>
            </a:endParaRPr>
          </a:p>
          <a:p>
            <a:r>
              <a:rPr lang="en-GB" sz="1400" b="1" dirty="0">
                <a:latin typeface="Segoe UI" panose="020B0502040204020203" pitchFamily="34" charset="0"/>
                <a:ea typeface="Segoe UI" panose="020B0502040204020203" pitchFamily="34" charset="0"/>
                <a:cs typeface="Segoe UI" panose="020B0502040204020203" pitchFamily="34" charset="0"/>
              </a:rPr>
              <a:t>3. Evaluate the data - </a:t>
            </a:r>
            <a:r>
              <a:rPr lang="en-GB" sz="1400" dirty="0">
                <a:latin typeface="Segoe UI" panose="020B0502040204020203" pitchFamily="34" charset="0"/>
                <a:ea typeface="Segoe UI" panose="020B0502040204020203" pitchFamily="34" charset="0"/>
                <a:cs typeface="Segoe UI" panose="020B0502040204020203" pitchFamily="34" charset="0"/>
              </a:rPr>
              <a:t>determine which literature makes a significant contribution to the understanding of the topic </a:t>
            </a:r>
          </a:p>
          <a:p>
            <a:endParaRPr lang="en-GB" sz="1400" b="1" dirty="0">
              <a:latin typeface="Segoe UI" panose="020B0502040204020203" pitchFamily="34" charset="0"/>
              <a:ea typeface="Segoe UI" panose="020B0502040204020203" pitchFamily="34" charset="0"/>
              <a:cs typeface="Segoe UI" panose="020B0502040204020203" pitchFamily="34" charset="0"/>
            </a:endParaRPr>
          </a:p>
          <a:p>
            <a:r>
              <a:rPr lang="en-GB" sz="1400" b="1" dirty="0">
                <a:latin typeface="Segoe UI" panose="020B0502040204020203" pitchFamily="34" charset="0"/>
                <a:ea typeface="Segoe UI" panose="020B0502040204020203" pitchFamily="34" charset="0"/>
                <a:cs typeface="Segoe UI" panose="020B0502040204020203" pitchFamily="34" charset="0"/>
              </a:rPr>
              <a:t>4. </a:t>
            </a:r>
            <a:r>
              <a:rPr lang="en-GB" sz="1400" b="1" dirty="0" err="1">
                <a:latin typeface="Segoe UI" panose="020B0502040204020203" pitchFamily="34" charset="0"/>
                <a:ea typeface="Segoe UI" panose="020B0502040204020203" pitchFamily="34" charset="0"/>
                <a:cs typeface="Segoe UI" panose="020B0502040204020203" pitchFamily="34" charset="0"/>
              </a:rPr>
              <a:t>Analyze</a:t>
            </a:r>
            <a:r>
              <a:rPr lang="en-GB" sz="1400" b="1" dirty="0">
                <a:latin typeface="Segoe UI" panose="020B0502040204020203" pitchFamily="34" charset="0"/>
                <a:ea typeface="Segoe UI" panose="020B0502040204020203" pitchFamily="34" charset="0"/>
                <a:cs typeface="Segoe UI" panose="020B0502040204020203" pitchFamily="34" charset="0"/>
              </a:rPr>
              <a:t> and interpret - </a:t>
            </a:r>
            <a:r>
              <a:rPr lang="en-GB" sz="1400" dirty="0">
                <a:latin typeface="Segoe UI" panose="020B0502040204020203" pitchFamily="34" charset="0"/>
                <a:ea typeface="Segoe UI" panose="020B0502040204020203" pitchFamily="34" charset="0"/>
                <a:cs typeface="Segoe UI" panose="020B0502040204020203" pitchFamily="34" charset="0"/>
              </a:rPr>
              <a:t>discuss the findings and conclusions of pertinent literature</a:t>
            </a:r>
          </a:p>
          <a:p>
            <a:endParaRPr lang="en-GB" sz="1400" b="1" dirty="0">
              <a:latin typeface="Segoe UI" panose="020B0502040204020203" pitchFamily="34" charset="0"/>
              <a:ea typeface="Segoe UI" panose="020B0502040204020203" pitchFamily="34" charset="0"/>
              <a:cs typeface="Segoe UI" panose="020B0502040204020203" pitchFamily="34" charset="0"/>
            </a:endParaRPr>
          </a:p>
          <a:p>
            <a:r>
              <a:rPr lang="en-GB" sz="1400" b="1" dirty="0">
                <a:latin typeface="Segoe UI" panose="020B0502040204020203" pitchFamily="34" charset="0"/>
                <a:ea typeface="Segoe UI" panose="020B0502040204020203" pitchFamily="34" charset="0"/>
                <a:cs typeface="Segoe UI" panose="020B0502040204020203" pitchFamily="34" charset="0"/>
              </a:rPr>
              <a:t>5. Format and create bibliography </a:t>
            </a:r>
          </a:p>
          <a:p>
            <a:pPr>
              <a:spcBef>
                <a:spcPct val="0"/>
              </a:spcBef>
              <a:buFontTx/>
              <a:buNone/>
            </a:pPr>
            <a:endParaRPr lang="en-US" altLang="en-US" sz="1400"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271260223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a:lstStyle/>
          <a:p>
            <a:pPr>
              <a:defRPr/>
            </a:pPr>
            <a:endParaRPr lang="en-GB">
              <a:solidFill>
                <a:prstClr val="black"/>
              </a:solidFill>
              <a:cs typeface="Arial" panose="020B0604020202020204" pitchFamily="34" charset="0"/>
            </a:endParaRPr>
          </a:p>
        </p:txBody>
      </p:sp>
      <p:sp>
        <p:nvSpPr>
          <p:cNvPr id="7" name="Rectangle 6"/>
          <p:cNvSpPr/>
          <p:nvPr/>
        </p:nvSpPr>
        <p:spPr>
          <a:xfrm>
            <a:off x="480467" y="260648"/>
            <a:ext cx="8402337" cy="954107"/>
          </a:xfrm>
          <a:prstGeom prst="rect">
            <a:avLst/>
          </a:prstGeom>
        </p:spPr>
        <p:txBody>
          <a:bodyPr wrap="square">
            <a:spAutoFit/>
          </a:bodyPr>
          <a:lstStyle/>
          <a:p>
            <a:r>
              <a:rPr lang="en-GB" sz="2800" b="1" dirty="0" smtClean="0">
                <a:latin typeface="Segoe UI" panose="020B0502040204020203" pitchFamily="34" charset="0"/>
                <a:ea typeface="Segoe UI" panose="020B0502040204020203" pitchFamily="34" charset="0"/>
                <a:cs typeface="Segoe UI" panose="020B0502040204020203" pitchFamily="34" charset="0"/>
              </a:rPr>
              <a:t>Other Strategies to ensure a comprehensive search </a:t>
            </a:r>
          </a:p>
        </p:txBody>
      </p:sp>
      <p:sp>
        <p:nvSpPr>
          <p:cNvPr id="2" name="Rectangle 1"/>
          <p:cNvSpPr/>
          <p:nvPr/>
        </p:nvSpPr>
        <p:spPr>
          <a:xfrm>
            <a:off x="512515" y="1484784"/>
            <a:ext cx="7992888" cy="1169551"/>
          </a:xfrm>
          <a:prstGeom prst="rect">
            <a:avLst/>
          </a:prstGeom>
        </p:spPr>
        <p:txBody>
          <a:bodyPr wrap="square">
            <a:spAutoFit/>
          </a:bodyPr>
          <a:lstStyle/>
          <a:p>
            <a:pPr marL="285750" indent="-285750">
              <a:buFont typeface="Arial" panose="020B0604020202020204" pitchFamily="34" charset="0"/>
              <a:buChar char="•"/>
            </a:pPr>
            <a:r>
              <a:rPr lang="en-GB" sz="1400" dirty="0">
                <a:latin typeface="Segoe UI" panose="020B0502040204020203" pitchFamily="34" charset="0"/>
                <a:ea typeface="Segoe UI" panose="020B0502040204020203" pitchFamily="34" charset="0"/>
                <a:cs typeface="Segoe UI" panose="020B0502040204020203" pitchFamily="34" charset="0"/>
              </a:rPr>
              <a:t>Keywords </a:t>
            </a:r>
          </a:p>
          <a:p>
            <a:pPr marL="285750" indent="-285750">
              <a:buFont typeface="Arial" panose="020B0604020202020204" pitchFamily="34" charset="0"/>
              <a:buChar char="•"/>
            </a:pPr>
            <a:r>
              <a:rPr lang="en-GB" sz="1400" dirty="0">
                <a:latin typeface="Segoe UI" panose="020B0502040204020203" pitchFamily="34" charset="0"/>
                <a:ea typeface="Segoe UI" panose="020B0502040204020203" pitchFamily="34" charset="0"/>
                <a:cs typeface="Segoe UI" panose="020B0502040204020203" pitchFamily="34" charset="0"/>
              </a:rPr>
              <a:t>Author searching </a:t>
            </a:r>
          </a:p>
          <a:p>
            <a:pPr marL="285750" indent="-285750">
              <a:buFont typeface="Arial" panose="020B0604020202020204" pitchFamily="34" charset="0"/>
              <a:buChar char="•"/>
            </a:pPr>
            <a:r>
              <a:rPr lang="en-GB" sz="1400" dirty="0">
                <a:latin typeface="Segoe UI" panose="020B0502040204020203" pitchFamily="34" charset="0"/>
                <a:ea typeface="Segoe UI" panose="020B0502040204020203" pitchFamily="34" charset="0"/>
                <a:cs typeface="Segoe UI" panose="020B0502040204020203" pitchFamily="34" charset="0"/>
              </a:rPr>
              <a:t>Footnote chasing / using bibliographies </a:t>
            </a:r>
          </a:p>
          <a:p>
            <a:pPr marL="285750" indent="-285750">
              <a:buFont typeface="Arial" panose="020B0604020202020204" pitchFamily="34" charset="0"/>
              <a:buChar char="•"/>
            </a:pPr>
            <a:r>
              <a:rPr lang="en-GB" sz="1400" dirty="0">
                <a:latin typeface="Segoe UI" panose="020B0502040204020203" pitchFamily="34" charset="0"/>
                <a:ea typeface="Segoe UI" panose="020B0502040204020203" pitchFamily="34" charset="0"/>
                <a:cs typeface="Segoe UI" panose="020B0502040204020203" pitchFamily="34" charset="0"/>
              </a:rPr>
              <a:t>Citation tracking (Google scholar) </a:t>
            </a:r>
          </a:p>
          <a:p>
            <a:pPr marL="285750" indent="-285750">
              <a:buFont typeface="Arial" panose="020B0604020202020204" pitchFamily="34" charset="0"/>
              <a:buChar char="•"/>
            </a:pPr>
            <a:r>
              <a:rPr lang="en-GB" sz="1400" dirty="0">
                <a:latin typeface="Segoe UI" panose="020B0502040204020203" pitchFamily="34" charset="0"/>
                <a:ea typeface="Segoe UI" panose="020B0502040204020203" pitchFamily="34" charset="0"/>
                <a:cs typeface="Segoe UI" panose="020B0502040204020203" pitchFamily="34" charset="0"/>
              </a:rPr>
              <a:t>Tracking where you’ve been </a:t>
            </a:r>
          </a:p>
        </p:txBody>
      </p:sp>
    </p:spTree>
    <p:extLst>
      <p:ext uri="{BB962C8B-B14F-4D97-AF65-F5344CB8AC3E}">
        <p14:creationId xmlns:p14="http://schemas.microsoft.com/office/powerpoint/2010/main" val="224257023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a:lstStyle/>
          <a:p>
            <a:pPr>
              <a:defRPr/>
            </a:pPr>
            <a:endParaRPr lang="en-GB">
              <a:solidFill>
                <a:prstClr val="black"/>
              </a:solidFill>
              <a:cs typeface="Arial" panose="020B0604020202020204" pitchFamily="34" charset="0"/>
            </a:endParaRPr>
          </a:p>
        </p:txBody>
      </p:sp>
      <p:sp>
        <p:nvSpPr>
          <p:cNvPr id="7" name="Rectangle 6"/>
          <p:cNvSpPr/>
          <p:nvPr/>
        </p:nvSpPr>
        <p:spPr>
          <a:xfrm>
            <a:off x="446711" y="404664"/>
            <a:ext cx="8402337" cy="523220"/>
          </a:xfrm>
          <a:prstGeom prst="rect">
            <a:avLst/>
          </a:prstGeom>
        </p:spPr>
        <p:txBody>
          <a:bodyPr wrap="square">
            <a:spAutoFit/>
          </a:bodyPr>
          <a:lstStyle/>
          <a:p>
            <a:r>
              <a:rPr lang="en-GB" sz="2800" b="1" dirty="0">
                <a:latin typeface="Segoe UI" panose="020B0502040204020203" pitchFamily="34" charset="0"/>
                <a:ea typeface="Segoe UI" panose="020B0502040204020203" pitchFamily="34" charset="0"/>
                <a:cs typeface="Segoe UI" panose="020B0502040204020203" pitchFamily="34" charset="0"/>
              </a:rPr>
              <a:t>Keeping Up To </a:t>
            </a:r>
            <a:r>
              <a:rPr lang="en-GB" sz="2800" b="1" dirty="0" smtClean="0">
                <a:latin typeface="Segoe UI" panose="020B0502040204020203" pitchFamily="34" charset="0"/>
                <a:ea typeface="Segoe UI" panose="020B0502040204020203" pitchFamily="34" charset="0"/>
                <a:cs typeface="Segoe UI" panose="020B0502040204020203" pitchFamily="34" charset="0"/>
              </a:rPr>
              <a:t>Date</a:t>
            </a:r>
            <a:endParaRPr lang="en-GB" sz="2800" b="1" dirty="0">
              <a:latin typeface="Segoe UI" panose="020B0502040204020203" pitchFamily="34" charset="0"/>
              <a:ea typeface="Segoe UI" panose="020B0502040204020203" pitchFamily="34" charset="0"/>
              <a:cs typeface="Segoe UI" panose="020B0502040204020203" pitchFamily="34" charset="0"/>
            </a:endParaRPr>
          </a:p>
        </p:txBody>
      </p:sp>
      <p:sp>
        <p:nvSpPr>
          <p:cNvPr id="2" name="Rectangle 1"/>
          <p:cNvSpPr/>
          <p:nvPr/>
        </p:nvSpPr>
        <p:spPr>
          <a:xfrm>
            <a:off x="460375" y="1196752"/>
            <a:ext cx="8216081" cy="1384995"/>
          </a:xfrm>
          <a:prstGeom prst="rect">
            <a:avLst/>
          </a:prstGeom>
        </p:spPr>
        <p:txBody>
          <a:bodyPr wrap="square">
            <a:spAutoFit/>
          </a:bodyPr>
          <a:lstStyle/>
          <a:p>
            <a:r>
              <a:rPr lang="en-GB" sz="1400" dirty="0">
                <a:latin typeface="Segoe UI" panose="020B0502040204020203" pitchFamily="34" charset="0"/>
                <a:ea typeface="Segoe UI" panose="020B0502040204020203" pitchFamily="34" charset="0"/>
                <a:cs typeface="Segoe UI" panose="020B0502040204020203" pitchFamily="34" charset="0"/>
              </a:rPr>
              <a:t>Several tools are available to keep current on your areas of interest </a:t>
            </a:r>
          </a:p>
          <a:p>
            <a:endParaRPr lang="en-GB" sz="1400" dirty="0">
              <a:latin typeface="Segoe UI" panose="020B0502040204020203" pitchFamily="34" charset="0"/>
              <a:ea typeface="Segoe UI" panose="020B0502040204020203" pitchFamily="34" charset="0"/>
              <a:cs typeface="Segoe UI" panose="020B0502040204020203" pitchFamily="34" charset="0"/>
            </a:endParaRPr>
          </a:p>
          <a:p>
            <a:pPr marL="457200" indent="-457200">
              <a:buFont typeface="Arial" panose="020B0604020202020204" pitchFamily="34" charset="0"/>
              <a:buChar char="•"/>
            </a:pPr>
            <a:r>
              <a:rPr lang="en-GB" sz="1400" dirty="0">
                <a:latin typeface="Segoe UI" panose="020B0502040204020203" pitchFamily="34" charset="0"/>
                <a:ea typeface="Segoe UI" panose="020B0502040204020203" pitchFamily="34" charset="0"/>
                <a:cs typeface="Segoe UI" panose="020B0502040204020203" pitchFamily="34" charset="0"/>
              </a:rPr>
              <a:t>Search alerts in databases </a:t>
            </a:r>
          </a:p>
          <a:p>
            <a:pPr marL="457200" indent="-457200">
              <a:buFont typeface="Arial" panose="020B0604020202020204" pitchFamily="34" charset="0"/>
              <a:buChar char="•"/>
            </a:pPr>
            <a:r>
              <a:rPr lang="en-GB" sz="1400" dirty="0">
                <a:latin typeface="Segoe UI" panose="020B0502040204020203" pitchFamily="34" charset="0"/>
                <a:ea typeface="Segoe UI" panose="020B0502040204020203" pitchFamily="34" charset="0"/>
                <a:cs typeface="Segoe UI" panose="020B0502040204020203" pitchFamily="34" charset="0"/>
              </a:rPr>
              <a:t>Table of Contents (TOC) alerts </a:t>
            </a:r>
          </a:p>
          <a:p>
            <a:pPr marL="457200" indent="-457200">
              <a:buFont typeface="Arial" panose="020B0604020202020204" pitchFamily="34" charset="0"/>
              <a:buChar char="•"/>
            </a:pPr>
            <a:r>
              <a:rPr lang="en-GB" sz="1400" dirty="0">
                <a:latin typeface="Segoe UI" panose="020B0502040204020203" pitchFamily="34" charset="0"/>
                <a:ea typeface="Segoe UI" panose="020B0502040204020203" pitchFamily="34" charset="0"/>
                <a:cs typeface="Segoe UI" panose="020B0502040204020203" pitchFamily="34" charset="0"/>
              </a:rPr>
              <a:t>RSS Feeds for journal and other webpages </a:t>
            </a:r>
          </a:p>
          <a:p>
            <a:pPr marL="457200" indent="-457200">
              <a:buFont typeface="Arial" panose="020B0604020202020204" pitchFamily="34" charset="0"/>
              <a:buChar char="•"/>
            </a:pPr>
            <a:r>
              <a:rPr lang="en-GB" sz="1400" dirty="0">
                <a:latin typeface="Segoe UI" panose="020B0502040204020203" pitchFamily="34" charset="0"/>
                <a:ea typeface="Segoe UI" panose="020B0502040204020203" pitchFamily="34" charset="0"/>
                <a:cs typeface="Segoe UI" panose="020B0502040204020203" pitchFamily="34" charset="0"/>
              </a:rPr>
              <a:t>Social bookmarking (delicious, </a:t>
            </a:r>
            <a:r>
              <a:rPr lang="en-GB" sz="1400" dirty="0" err="1" smtClean="0">
                <a:latin typeface="Segoe UI" panose="020B0502040204020203" pitchFamily="34" charset="0"/>
                <a:ea typeface="Segoe UI" panose="020B0502040204020203" pitchFamily="34" charset="0"/>
                <a:cs typeface="Segoe UI" panose="020B0502040204020203" pitchFamily="34" charset="0"/>
              </a:rPr>
              <a:t>CiteULike</a:t>
            </a:r>
            <a:r>
              <a:rPr lang="en-GB" sz="1400" dirty="0" smtClean="0">
                <a:latin typeface="Segoe UI" panose="020B0502040204020203" pitchFamily="34" charset="0"/>
                <a:ea typeface="Segoe UI" panose="020B0502040204020203" pitchFamily="34" charset="0"/>
                <a:cs typeface="Segoe UI" panose="020B0502040204020203" pitchFamily="34" charset="0"/>
              </a:rPr>
              <a:t>, </a:t>
            </a:r>
            <a:r>
              <a:rPr lang="en-GB" sz="1400" dirty="0" err="1" smtClean="0">
                <a:latin typeface="Segoe UI" panose="020B0502040204020203" pitchFamily="34" charset="0"/>
                <a:ea typeface="Segoe UI" panose="020B0502040204020203" pitchFamily="34" charset="0"/>
                <a:cs typeface="Segoe UI" panose="020B0502040204020203" pitchFamily="34" charset="0"/>
              </a:rPr>
              <a:t>MyPocket</a:t>
            </a:r>
            <a:r>
              <a:rPr lang="en-GB" sz="1400" dirty="0" smtClean="0">
                <a:latin typeface="Segoe UI" panose="020B0502040204020203" pitchFamily="34" charset="0"/>
                <a:ea typeface="Segoe UI" panose="020B0502040204020203" pitchFamily="34" charset="0"/>
                <a:cs typeface="Segoe UI" panose="020B0502040204020203" pitchFamily="34" charset="0"/>
              </a:rPr>
              <a:t>) </a:t>
            </a:r>
            <a:endParaRPr lang="en-GB" sz="1400"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254357408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a:lstStyle/>
          <a:p>
            <a:pPr>
              <a:defRPr/>
            </a:pPr>
            <a:endParaRPr lang="en-GB">
              <a:solidFill>
                <a:prstClr val="black"/>
              </a:solidFill>
              <a:cs typeface="Arial" panose="020B0604020202020204" pitchFamily="34" charset="0"/>
            </a:endParaRPr>
          </a:p>
        </p:txBody>
      </p:sp>
      <p:sp>
        <p:nvSpPr>
          <p:cNvPr id="7" name="Rectangle 6"/>
          <p:cNvSpPr/>
          <p:nvPr/>
        </p:nvSpPr>
        <p:spPr>
          <a:xfrm>
            <a:off x="446711" y="404664"/>
            <a:ext cx="8402337" cy="523220"/>
          </a:xfrm>
          <a:prstGeom prst="rect">
            <a:avLst/>
          </a:prstGeom>
        </p:spPr>
        <p:txBody>
          <a:bodyPr wrap="square">
            <a:spAutoFit/>
          </a:bodyPr>
          <a:lstStyle/>
          <a:p>
            <a:r>
              <a:rPr lang="en-GB" sz="2800" b="1" dirty="0" smtClean="0">
                <a:latin typeface="Segoe UI" panose="020B0502040204020203" pitchFamily="34" charset="0"/>
                <a:ea typeface="Segoe UI" panose="020B0502040204020203" pitchFamily="34" charset="0"/>
                <a:cs typeface="Segoe UI" panose="020B0502040204020203" pitchFamily="34" charset="0"/>
              </a:rPr>
              <a:t>Organising a literature review?</a:t>
            </a:r>
          </a:p>
        </p:txBody>
      </p:sp>
      <p:sp>
        <p:nvSpPr>
          <p:cNvPr id="2" name="Rectangle 1"/>
          <p:cNvSpPr/>
          <p:nvPr/>
        </p:nvSpPr>
        <p:spPr>
          <a:xfrm>
            <a:off x="463574" y="1268760"/>
            <a:ext cx="8140873" cy="3662541"/>
          </a:xfrm>
          <a:prstGeom prst="rect">
            <a:avLst/>
          </a:prstGeom>
        </p:spPr>
        <p:txBody>
          <a:bodyPr wrap="square">
            <a:spAutoFit/>
          </a:bodyPr>
          <a:lstStyle/>
          <a:p>
            <a:r>
              <a:rPr lang="en-US" sz="1400" b="1" dirty="0">
                <a:latin typeface="Segoe UI" panose="020B0502040204020203" pitchFamily="34" charset="0"/>
                <a:ea typeface="Segoe UI" panose="020B0502040204020203" pitchFamily="34" charset="0"/>
                <a:cs typeface="Segoe UI" panose="020B0502040204020203" pitchFamily="34" charset="0"/>
              </a:rPr>
              <a:t>Introduction</a:t>
            </a:r>
            <a:endParaRPr lang="en-GB" sz="1400" b="1" dirty="0">
              <a:latin typeface="Segoe UI" panose="020B0502040204020203" pitchFamily="34" charset="0"/>
              <a:ea typeface="Segoe UI" panose="020B0502040204020203" pitchFamily="34" charset="0"/>
              <a:cs typeface="Segoe UI" panose="020B0502040204020203" pitchFamily="34" charset="0"/>
            </a:endParaRPr>
          </a:p>
          <a:p>
            <a:r>
              <a:rPr lang="en-US" sz="1400" dirty="0">
                <a:latin typeface="Segoe UI" panose="020B0502040204020203" pitchFamily="34" charset="0"/>
                <a:ea typeface="Segoe UI" panose="020B0502040204020203" pitchFamily="34" charset="0"/>
                <a:cs typeface="Segoe UI" panose="020B0502040204020203" pitchFamily="34" charset="0"/>
              </a:rPr>
              <a:t> </a:t>
            </a:r>
            <a:endParaRPr lang="en-GB" sz="1400" dirty="0">
              <a:latin typeface="Segoe UI" panose="020B0502040204020203" pitchFamily="34" charset="0"/>
              <a:ea typeface="Segoe UI" panose="020B0502040204020203" pitchFamily="34" charset="0"/>
              <a:cs typeface="Segoe UI" panose="020B0502040204020203" pitchFamily="34" charset="0"/>
            </a:endParaRPr>
          </a:p>
          <a:p>
            <a:r>
              <a:rPr lang="en-US" sz="1400" dirty="0">
                <a:latin typeface="Segoe UI" panose="020B0502040204020203" pitchFamily="34" charset="0"/>
                <a:ea typeface="Segoe UI" panose="020B0502040204020203" pitchFamily="34" charset="0"/>
                <a:cs typeface="Segoe UI" panose="020B0502040204020203" pitchFamily="34" charset="0"/>
              </a:rPr>
              <a:t>Define the topic and state reasons for choice. You could also point out overall trends, gaps and themes that emerge</a:t>
            </a:r>
            <a:r>
              <a:rPr lang="en-US" sz="1400" dirty="0" smtClean="0">
                <a:latin typeface="Segoe UI" panose="020B0502040204020203" pitchFamily="34" charset="0"/>
                <a:ea typeface="Segoe UI" panose="020B0502040204020203" pitchFamily="34" charset="0"/>
                <a:cs typeface="Segoe UI" panose="020B0502040204020203" pitchFamily="34" charset="0"/>
              </a:rPr>
              <a:t>.</a:t>
            </a:r>
          </a:p>
          <a:p>
            <a:endParaRPr lang="en-US" sz="1400" dirty="0">
              <a:latin typeface="Segoe UI" panose="020B0502040204020203" pitchFamily="34" charset="0"/>
              <a:ea typeface="Segoe UI" panose="020B0502040204020203" pitchFamily="34" charset="0"/>
              <a:cs typeface="Segoe UI" panose="020B0502040204020203" pitchFamily="34" charset="0"/>
            </a:endParaRPr>
          </a:p>
          <a:p>
            <a:r>
              <a:rPr lang="en-US" sz="1400" b="1" dirty="0">
                <a:latin typeface="Segoe UI" panose="020B0502040204020203" pitchFamily="34" charset="0"/>
                <a:ea typeface="Segoe UI" panose="020B0502040204020203" pitchFamily="34" charset="0"/>
                <a:cs typeface="Segoe UI" panose="020B0502040204020203" pitchFamily="34" charset="0"/>
              </a:rPr>
              <a:t>Body</a:t>
            </a:r>
            <a:endParaRPr lang="en-GB" sz="1400" b="1" dirty="0">
              <a:latin typeface="Segoe UI" panose="020B0502040204020203" pitchFamily="34" charset="0"/>
              <a:ea typeface="Segoe UI" panose="020B0502040204020203" pitchFamily="34" charset="0"/>
              <a:cs typeface="Segoe UI" panose="020B0502040204020203" pitchFamily="34" charset="0"/>
            </a:endParaRPr>
          </a:p>
          <a:p>
            <a:r>
              <a:rPr lang="en-US" sz="1400" dirty="0">
                <a:latin typeface="Segoe UI" panose="020B0502040204020203" pitchFamily="34" charset="0"/>
                <a:ea typeface="Segoe UI" panose="020B0502040204020203" pitchFamily="34" charset="0"/>
                <a:cs typeface="Segoe UI" panose="020B0502040204020203" pitchFamily="34" charset="0"/>
              </a:rPr>
              <a:t> </a:t>
            </a:r>
            <a:endParaRPr lang="en-GB" sz="1400" dirty="0">
              <a:latin typeface="Segoe UI" panose="020B0502040204020203" pitchFamily="34" charset="0"/>
              <a:ea typeface="Segoe UI" panose="020B0502040204020203" pitchFamily="34" charset="0"/>
              <a:cs typeface="Segoe UI" panose="020B0502040204020203" pitchFamily="34" charset="0"/>
            </a:endParaRPr>
          </a:p>
          <a:p>
            <a:r>
              <a:rPr lang="en-US" sz="1400" dirty="0">
                <a:latin typeface="Segoe UI" panose="020B0502040204020203" pitchFamily="34" charset="0"/>
                <a:ea typeface="Segoe UI" panose="020B0502040204020203" pitchFamily="34" charset="0"/>
                <a:cs typeface="Segoe UI" panose="020B0502040204020203" pitchFamily="34" charset="0"/>
              </a:rPr>
              <a:t>Discuss your sources. You can organize your discussion chronologically, thematically or methodologically</a:t>
            </a:r>
            <a:r>
              <a:rPr lang="en-US" sz="1400" dirty="0" smtClean="0">
                <a:latin typeface="Segoe UI" panose="020B0502040204020203" pitchFamily="34" charset="0"/>
                <a:ea typeface="Segoe UI" panose="020B0502040204020203" pitchFamily="34" charset="0"/>
                <a:cs typeface="Segoe UI" panose="020B0502040204020203" pitchFamily="34" charset="0"/>
              </a:rPr>
              <a:t>.</a:t>
            </a:r>
          </a:p>
          <a:p>
            <a:endParaRPr lang="en-US" sz="1400" dirty="0" smtClean="0">
              <a:latin typeface="Segoe UI" panose="020B0502040204020203" pitchFamily="34" charset="0"/>
              <a:ea typeface="Segoe UI" panose="020B0502040204020203" pitchFamily="34" charset="0"/>
              <a:cs typeface="Segoe UI" panose="020B0502040204020203" pitchFamily="34" charset="0"/>
            </a:endParaRPr>
          </a:p>
          <a:p>
            <a:r>
              <a:rPr lang="en-GB" sz="1400" b="1" dirty="0">
                <a:latin typeface="Segoe UI" panose="020B0502040204020203" pitchFamily="34" charset="0"/>
                <a:ea typeface="Segoe UI" panose="020B0502040204020203" pitchFamily="34" charset="0"/>
                <a:cs typeface="Segoe UI" panose="020B0502040204020203" pitchFamily="34" charset="0"/>
              </a:rPr>
              <a:t>Conclusion</a:t>
            </a:r>
          </a:p>
          <a:p>
            <a:endParaRPr lang="en-GB" sz="1400" b="1" dirty="0">
              <a:latin typeface="Segoe UI" panose="020B0502040204020203" pitchFamily="34" charset="0"/>
              <a:ea typeface="Segoe UI" panose="020B0502040204020203" pitchFamily="34" charset="0"/>
              <a:cs typeface="Segoe UI" panose="020B0502040204020203" pitchFamily="34" charset="0"/>
            </a:endParaRPr>
          </a:p>
          <a:p>
            <a:r>
              <a:rPr lang="en-GB" sz="1400" dirty="0">
                <a:latin typeface="Segoe UI" panose="020B0502040204020203" pitchFamily="34" charset="0"/>
                <a:ea typeface="Segoe UI" panose="020B0502040204020203" pitchFamily="34" charset="0"/>
                <a:cs typeface="Segoe UI" panose="020B0502040204020203" pitchFamily="34" charset="0"/>
              </a:rPr>
              <a:t>Summarize the major </a:t>
            </a:r>
            <a:r>
              <a:rPr lang="en-GB" sz="1400" dirty="0" smtClean="0">
                <a:latin typeface="Segoe UI" panose="020B0502040204020203" pitchFamily="34" charset="0"/>
                <a:ea typeface="Segoe UI" panose="020B0502040204020203" pitchFamily="34" charset="0"/>
                <a:cs typeface="Segoe UI" panose="020B0502040204020203" pitchFamily="34" charset="0"/>
              </a:rPr>
              <a:t>contributions, evaluating </a:t>
            </a:r>
            <a:r>
              <a:rPr lang="en-GB" sz="1400" dirty="0">
                <a:latin typeface="Segoe UI" panose="020B0502040204020203" pitchFamily="34" charset="0"/>
                <a:ea typeface="Segoe UI" panose="020B0502040204020203" pitchFamily="34" charset="0"/>
                <a:cs typeface="Segoe UI" panose="020B0502040204020203" pitchFamily="34" charset="0"/>
              </a:rPr>
              <a:t>the current position, </a:t>
            </a:r>
            <a:r>
              <a:rPr lang="en-GB" sz="1400" dirty="0" smtClean="0">
                <a:latin typeface="Segoe UI" panose="020B0502040204020203" pitchFamily="34" charset="0"/>
                <a:ea typeface="Segoe UI" panose="020B0502040204020203" pitchFamily="34" charset="0"/>
                <a:cs typeface="Segoe UI" panose="020B0502040204020203" pitchFamily="34" charset="0"/>
              </a:rPr>
              <a:t>and pointing </a:t>
            </a:r>
            <a:r>
              <a:rPr lang="en-GB" sz="1400" dirty="0">
                <a:latin typeface="Segoe UI" panose="020B0502040204020203" pitchFamily="34" charset="0"/>
                <a:ea typeface="Segoe UI" panose="020B0502040204020203" pitchFamily="34" charset="0"/>
                <a:cs typeface="Segoe UI" panose="020B0502040204020203" pitchFamily="34" charset="0"/>
              </a:rPr>
              <a:t>out flaws in methodology, </a:t>
            </a:r>
            <a:r>
              <a:rPr lang="en-GB" sz="1400" dirty="0" smtClean="0">
                <a:latin typeface="Segoe UI" panose="020B0502040204020203" pitchFamily="34" charset="0"/>
                <a:ea typeface="Segoe UI" panose="020B0502040204020203" pitchFamily="34" charset="0"/>
                <a:cs typeface="Segoe UI" panose="020B0502040204020203" pitchFamily="34" charset="0"/>
              </a:rPr>
              <a:t>gaps in </a:t>
            </a:r>
            <a:r>
              <a:rPr lang="en-GB" sz="1400" dirty="0">
                <a:latin typeface="Segoe UI" panose="020B0502040204020203" pitchFamily="34" charset="0"/>
                <a:ea typeface="Segoe UI" panose="020B0502040204020203" pitchFamily="34" charset="0"/>
                <a:cs typeface="Segoe UI" panose="020B0502040204020203" pitchFamily="34" charset="0"/>
              </a:rPr>
              <a:t>the research, contradictions and </a:t>
            </a:r>
            <a:r>
              <a:rPr lang="en-GB" sz="1400" dirty="0" smtClean="0">
                <a:latin typeface="Segoe UI" panose="020B0502040204020203" pitchFamily="34" charset="0"/>
                <a:ea typeface="Segoe UI" panose="020B0502040204020203" pitchFamily="34" charset="0"/>
                <a:cs typeface="Segoe UI" panose="020B0502040204020203" pitchFamily="34" charset="0"/>
              </a:rPr>
              <a:t> areas for </a:t>
            </a:r>
            <a:r>
              <a:rPr lang="en-GB" sz="1400" dirty="0">
                <a:latin typeface="Segoe UI" panose="020B0502040204020203" pitchFamily="34" charset="0"/>
                <a:ea typeface="Segoe UI" panose="020B0502040204020203" pitchFamily="34" charset="0"/>
                <a:cs typeface="Segoe UI" panose="020B0502040204020203" pitchFamily="34" charset="0"/>
              </a:rPr>
              <a:t>further study.</a:t>
            </a:r>
            <a:r>
              <a:rPr lang="en-US" sz="1400" dirty="0">
                <a:latin typeface="Segoe UI" panose="020B0502040204020203" pitchFamily="34" charset="0"/>
                <a:ea typeface="Segoe UI" panose="020B0502040204020203" pitchFamily="34" charset="0"/>
                <a:cs typeface="Segoe UI" panose="020B0502040204020203" pitchFamily="34" charset="0"/>
              </a:rPr>
              <a:t> </a:t>
            </a:r>
            <a:endParaRPr lang="en-GB" sz="1400" dirty="0">
              <a:latin typeface="Segoe UI" panose="020B0502040204020203" pitchFamily="34" charset="0"/>
              <a:ea typeface="Segoe UI" panose="020B0502040204020203" pitchFamily="34" charset="0"/>
              <a:cs typeface="Segoe UI" panose="020B0502040204020203" pitchFamily="34" charset="0"/>
            </a:endParaRPr>
          </a:p>
          <a:p>
            <a:endParaRPr lang="en-GB" dirty="0"/>
          </a:p>
          <a:p>
            <a:endParaRPr lang="en-GB" dirty="0"/>
          </a:p>
        </p:txBody>
      </p:sp>
    </p:spTree>
    <p:extLst>
      <p:ext uri="{BB962C8B-B14F-4D97-AF65-F5344CB8AC3E}">
        <p14:creationId xmlns:p14="http://schemas.microsoft.com/office/powerpoint/2010/main" val="351192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a:lstStyle/>
          <a:p>
            <a:pPr>
              <a:defRPr/>
            </a:pPr>
            <a:endParaRPr lang="en-GB">
              <a:solidFill>
                <a:prstClr val="black"/>
              </a:solidFill>
              <a:cs typeface="Arial" panose="020B0604020202020204" pitchFamily="34" charset="0"/>
            </a:endParaRPr>
          </a:p>
        </p:txBody>
      </p:sp>
      <p:sp>
        <p:nvSpPr>
          <p:cNvPr id="270340" name="Rectangle 2"/>
          <p:cNvSpPr>
            <a:spLocks noChangeArrowheads="1"/>
          </p:cNvSpPr>
          <p:nvPr/>
        </p:nvSpPr>
        <p:spPr bwMode="auto">
          <a:xfrm>
            <a:off x="1835696" y="1124744"/>
            <a:ext cx="511256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800" b="1" i="1">
                <a:solidFill>
                  <a:schemeClr val="tx2"/>
                </a:solidFill>
                <a:latin typeface="Comic Sans MS" panose="030F0702030302020204" pitchFamily="66" charset="0"/>
                <a:cs typeface="Arial" panose="020B0604020202020204" pitchFamily="34" charset="0"/>
              </a:defRPr>
            </a:lvl1pPr>
            <a:lvl2pPr marL="742950" indent="-285750">
              <a:defRPr sz="2800" b="1" i="1">
                <a:solidFill>
                  <a:schemeClr val="tx2"/>
                </a:solidFill>
                <a:latin typeface="Comic Sans MS" panose="030F0702030302020204" pitchFamily="66" charset="0"/>
                <a:cs typeface="Arial" panose="020B0604020202020204" pitchFamily="34" charset="0"/>
              </a:defRPr>
            </a:lvl2pPr>
            <a:lvl3pPr marL="1143000" indent="-228600">
              <a:defRPr sz="2800" b="1" i="1">
                <a:solidFill>
                  <a:schemeClr val="tx2"/>
                </a:solidFill>
                <a:latin typeface="Comic Sans MS" panose="030F0702030302020204" pitchFamily="66" charset="0"/>
                <a:cs typeface="Arial" panose="020B0604020202020204" pitchFamily="34" charset="0"/>
              </a:defRPr>
            </a:lvl3pPr>
            <a:lvl4pPr marL="1600200" indent="-228600">
              <a:defRPr sz="2800" b="1" i="1">
                <a:solidFill>
                  <a:schemeClr val="tx2"/>
                </a:solidFill>
                <a:latin typeface="Comic Sans MS" panose="030F0702030302020204" pitchFamily="66" charset="0"/>
                <a:cs typeface="Arial" panose="020B0604020202020204" pitchFamily="34" charset="0"/>
              </a:defRPr>
            </a:lvl4pPr>
            <a:lvl5pPr marL="2057400" indent="-228600">
              <a:defRPr sz="2800" b="1" i="1">
                <a:solidFill>
                  <a:schemeClr val="tx2"/>
                </a:solidFill>
                <a:latin typeface="Comic Sans MS" panose="030F0702030302020204" pitchFamily="66" charset="0"/>
                <a:cs typeface="Arial" panose="020B0604020202020204" pitchFamily="34" charset="0"/>
              </a:defRPr>
            </a:lvl5pPr>
            <a:lvl6pPr marL="2514600" indent="-228600" eaLnBrk="0" fontAlgn="base" hangingPunct="0">
              <a:spcBef>
                <a:spcPct val="0"/>
              </a:spcBef>
              <a:spcAft>
                <a:spcPct val="0"/>
              </a:spcAft>
              <a:defRPr sz="2800" b="1" i="1">
                <a:solidFill>
                  <a:schemeClr val="tx2"/>
                </a:solidFill>
                <a:latin typeface="Comic Sans MS" panose="030F0702030302020204" pitchFamily="66" charset="0"/>
                <a:cs typeface="Arial" panose="020B0604020202020204" pitchFamily="34" charset="0"/>
              </a:defRPr>
            </a:lvl6pPr>
            <a:lvl7pPr marL="2971800" indent="-228600" eaLnBrk="0" fontAlgn="base" hangingPunct="0">
              <a:spcBef>
                <a:spcPct val="0"/>
              </a:spcBef>
              <a:spcAft>
                <a:spcPct val="0"/>
              </a:spcAft>
              <a:defRPr sz="2800" b="1" i="1">
                <a:solidFill>
                  <a:schemeClr val="tx2"/>
                </a:solidFill>
                <a:latin typeface="Comic Sans MS" panose="030F0702030302020204" pitchFamily="66" charset="0"/>
                <a:cs typeface="Arial" panose="020B0604020202020204" pitchFamily="34" charset="0"/>
              </a:defRPr>
            </a:lvl7pPr>
            <a:lvl8pPr marL="3429000" indent="-228600" eaLnBrk="0" fontAlgn="base" hangingPunct="0">
              <a:spcBef>
                <a:spcPct val="0"/>
              </a:spcBef>
              <a:spcAft>
                <a:spcPct val="0"/>
              </a:spcAft>
              <a:defRPr sz="2800" b="1" i="1">
                <a:solidFill>
                  <a:schemeClr val="tx2"/>
                </a:solidFill>
                <a:latin typeface="Comic Sans MS" panose="030F0702030302020204" pitchFamily="66" charset="0"/>
                <a:cs typeface="Arial" panose="020B0604020202020204" pitchFamily="34" charset="0"/>
              </a:defRPr>
            </a:lvl8pPr>
            <a:lvl9pPr marL="3886200" indent="-228600" eaLnBrk="0" fontAlgn="base" hangingPunct="0">
              <a:spcBef>
                <a:spcPct val="0"/>
              </a:spcBef>
              <a:spcAft>
                <a:spcPct val="0"/>
              </a:spcAft>
              <a:defRPr sz="2800" b="1" i="1">
                <a:solidFill>
                  <a:schemeClr val="tx2"/>
                </a:solidFill>
                <a:latin typeface="Comic Sans MS" panose="030F0702030302020204" pitchFamily="66" charset="0"/>
                <a:cs typeface="Arial" panose="020B0604020202020204" pitchFamily="34" charset="0"/>
              </a:defRPr>
            </a:lvl9pPr>
          </a:lstStyle>
          <a:p>
            <a:pPr algn="ctr" fontAlgn="base">
              <a:spcBef>
                <a:spcPct val="0"/>
              </a:spcBef>
              <a:spcAft>
                <a:spcPct val="0"/>
              </a:spcAft>
            </a:pPr>
            <a:r>
              <a:rPr lang="en-GB" altLang="en-US" sz="1800" i="0" dirty="0" smtClean="0">
                <a:solidFill>
                  <a:schemeClr val="tx1"/>
                </a:solidFill>
                <a:latin typeface="Segoe UI" panose="020B0502040204020203" pitchFamily="34" charset="0"/>
                <a:ea typeface="Segoe UI" panose="020B0502040204020203" pitchFamily="34" charset="0"/>
                <a:cs typeface="Segoe UI" panose="020B0502040204020203" pitchFamily="34" charset="0"/>
              </a:rPr>
              <a:t>Please contact your Academic Liaison Officer:</a:t>
            </a:r>
          </a:p>
        </p:txBody>
      </p:sp>
      <p:sp>
        <p:nvSpPr>
          <p:cNvPr id="5" name="Rectangle 4"/>
          <p:cNvSpPr/>
          <p:nvPr/>
        </p:nvSpPr>
        <p:spPr>
          <a:xfrm>
            <a:off x="460375" y="321797"/>
            <a:ext cx="8402337" cy="954107"/>
          </a:xfrm>
          <a:prstGeom prst="rect">
            <a:avLst/>
          </a:prstGeom>
        </p:spPr>
        <p:txBody>
          <a:bodyPr wrap="square">
            <a:spAutoFit/>
          </a:bodyPr>
          <a:lstStyle/>
          <a:p>
            <a:r>
              <a:rPr lang="en-GB" sz="2800" b="1" dirty="0" smtClean="0">
                <a:latin typeface="Segoe UI" panose="020B0502040204020203" pitchFamily="34" charset="0"/>
                <a:ea typeface="Segoe UI" panose="020B0502040204020203" pitchFamily="34" charset="0"/>
                <a:cs typeface="Segoe UI" panose="020B0502040204020203" pitchFamily="34" charset="0"/>
              </a:rPr>
              <a:t>Any Questions?</a:t>
            </a:r>
            <a:endParaRPr lang="en-GB" sz="2800" b="1" dirty="0">
              <a:latin typeface="Segoe UI" panose="020B0502040204020203" pitchFamily="34" charset="0"/>
              <a:ea typeface="Segoe UI" panose="020B0502040204020203" pitchFamily="34" charset="0"/>
              <a:cs typeface="Segoe UI" panose="020B0502040204020203" pitchFamily="34" charset="0"/>
            </a:endParaRPr>
          </a:p>
          <a:p>
            <a:pPr>
              <a:spcBef>
                <a:spcPct val="0"/>
              </a:spcBef>
              <a:buFontTx/>
              <a:buNone/>
            </a:pPr>
            <a:endParaRPr lang="en-US" altLang="en-US" sz="2800" dirty="0" smtClean="0">
              <a:latin typeface="Segoe UI" panose="020B0502040204020203" pitchFamily="34" charset="0"/>
              <a:ea typeface="Segoe UI" panose="020B0502040204020203" pitchFamily="34" charset="0"/>
              <a:cs typeface="Segoe UI" panose="020B0502040204020203" pitchFamily="34" charset="0"/>
            </a:endParaRPr>
          </a:p>
        </p:txBody>
      </p:sp>
      <p:sp>
        <p:nvSpPr>
          <p:cNvPr id="2" name="Rectangle 1"/>
          <p:cNvSpPr/>
          <p:nvPr/>
        </p:nvSpPr>
        <p:spPr>
          <a:xfrm>
            <a:off x="251519" y="3463535"/>
            <a:ext cx="4290911" cy="1077218"/>
          </a:xfrm>
          <a:prstGeom prst="rect">
            <a:avLst/>
          </a:prstGeom>
        </p:spPr>
        <p:txBody>
          <a:bodyPr wrap="square">
            <a:spAutoFit/>
          </a:bodyPr>
          <a:lstStyle/>
          <a:p>
            <a:pPr algn="ctr" fontAlgn="base">
              <a:spcBef>
                <a:spcPct val="0"/>
              </a:spcBef>
              <a:spcAft>
                <a:spcPct val="0"/>
              </a:spcAft>
            </a:pPr>
            <a:r>
              <a:rPr lang="en-GB" dirty="0"/>
              <a:t>Faculty of Business and </a:t>
            </a:r>
            <a:r>
              <a:rPr lang="en-GB" dirty="0" smtClean="0"/>
              <a:t>Management</a:t>
            </a:r>
          </a:p>
          <a:p>
            <a:pPr algn="ctr" fontAlgn="base">
              <a:spcBef>
                <a:spcPct val="0"/>
              </a:spcBef>
              <a:spcAft>
                <a:spcPct val="0"/>
              </a:spcAft>
            </a:pPr>
            <a:endParaRPr lang="en-GB" altLang="en-US" dirty="0" smtClean="0">
              <a:latin typeface="Segoe UI" panose="020B0502040204020203" pitchFamily="34" charset="0"/>
              <a:ea typeface="Segoe UI" panose="020B0502040204020203" pitchFamily="34" charset="0"/>
              <a:cs typeface="Segoe UI" panose="020B0502040204020203" pitchFamily="34" charset="0"/>
            </a:endParaRPr>
          </a:p>
          <a:p>
            <a:pPr algn="ctr" fontAlgn="base">
              <a:spcBef>
                <a:spcPct val="0"/>
              </a:spcBef>
              <a:spcAft>
                <a:spcPct val="0"/>
              </a:spcAft>
            </a:pPr>
            <a:r>
              <a:rPr lang="en-GB" altLang="en-US" sz="1400" dirty="0" smtClean="0">
                <a:latin typeface="Segoe UI" panose="020B0502040204020203" pitchFamily="34" charset="0"/>
                <a:ea typeface="Segoe UI" panose="020B0502040204020203" pitchFamily="34" charset="0"/>
                <a:cs typeface="Segoe UI" panose="020B0502040204020203" pitchFamily="34" charset="0"/>
              </a:rPr>
              <a:t>Allison </a:t>
            </a:r>
            <a:r>
              <a:rPr lang="en-GB" altLang="en-US" sz="1400" dirty="0">
                <a:latin typeface="Segoe UI" panose="020B0502040204020203" pitchFamily="34" charset="0"/>
                <a:ea typeface="Segoe UI" panose="020B0502040204020203" pitchFamily="34" charset="0"/>
                <a:cs typeface="Segoe UI" panose="020B0502040204020203" pitchFamily="34" charset="0"/>
              </a:rPr>
              <a:t>Jones</a:t>
            </a:r>
          </a:p>
          <a:p>
            <a:pPr algn="ctr" fontAlgn="base">
              <a:spcBef>
                <a:spcPct val="0"/>
              </a:spcBef>
              <a:spcAft>
                <a:spcPct val="0"/>
              </a:spcAft>
            </a:pPr>
            <a:r>
              <a:rPr lang="en-GB" altLang="en-US" sz="1400" dirty="0">
                <a:latin typeface="Segoe UI" panose="020B0502040204020203" pitchFamily="34" charset="0"/>
                <a:ea typeface="Segoe UI" panose="020B0502040204020203" pitchFamily="34" charset="0"/>
                <a:cs typeface="Segoe UI" panose="020B0502040204020203" pitchFamily="34" charset="0"/>
              </a:rPr>
              <a:t>a.jones@uwtsd.ac.uk</a:t>
            </a:r>
          </a:p>
        </p:txBody>
      </p:sp>
      <p:sp>
        <p:nvSpPr>
          <p:cNvPr id="7" name="Rectangle 6"/>
          <p:cNvSpPr/>
          <p:nvPr/>
        </p:nvSpPr>
        <p:spPr>
          <a:xfrm>
            <a:off x="4598122" y="1941067"/>
            <a:ext cx="4572000" cy="1138773"/>
          </a:xfrm>
          <a:prstGeom prst="rect">
            <a:avLst/>
          </a:prstGeom>
        </p:spPr>
        <p:txBody>
          <a:bodyPr>
            <a:spAutoFit/>
          </a:bodyPr>
          <a:lstStyle/>
          <a:p>
            <a:pPr algn="ctr" fontAlgn="base">
              <a:spcBef>
                <a:spcPct val="0"/>
              </a:spcBef>
              <a:spcAft>
                <a:spcPct val="0"/>
              </a:spcAft>
            </a:pPr>
            <a:r>
              <a:rPr lang="en-GB" dirty="0"/>
              <a:t>Faculty of Architecture, Computing and </a:t>
            </a:r>
            <a:r>
              <a:rPr lang="en-GB" dirty="0" smtClean="0"/>
              <a:t>Engineering</a:t>
            </a:r>
          </a:p>
          <a:p>
            <a:pPr algn="ctr" fontAlgn="base">
              <a:spcBef>
                <a:spcPct val="0"/>
              </a:spcBef>
              <a:spcAft>
                <a:spcPct val="0"/>
              </a:spcAft>
            </a:pPr>
            <a:endParaRPr lang="en-GB" sz="400" dirty="0" smtClean="0"/>
          </a:p>
          <a:p>
            <a:pPr algn="ctr" fontAlgn="base">
              <a:spcBef>
                <a:spcPct val="0"/>
              </a:spcBef>
              <a:spcAft>
                <a:spcPct val="0"/>
              </a:spcAft>
            </a:pPr>
            <a:r>
              <a:rPr lang="en-GB" altLang="en-US" sz="1400" dirty="0" smtClean="0">
                <a:latin typeface="Segoe UI" panose="020B0502040204020203" pitchFamily="34" charset="0"/>
                <a:ea typeface="Segoe UI" panose="020B0502040204020203" pitchFamily="34" charset="0"/>
                <a:cs typeface="Segoe UI" panose="020B0502040204020203" pitchFamily="34" charset="0"/>
              </a:rPr>
              <a:t>Samantha Scoulding</a:t>
            </a:r>
            <a:endParaRPr lang="en-GB" altLang="en-US" sz="1400" dirty="0">
              <a:latin typeface="Segoe UI" panose="020B0502040204020203" pitchFamily="34" charset="0"/>
              <a:ea typeface="Segoe UI" panose="020B0502040204020203" pitchFamily="34" charset="0"/>
              <a:cs typeface="Segoe UI" panose="020B0502040204020203" pitchFamily="34" charset="0"/>
            </a:endParaRPr>
          </a:p>
          <a:p>
            <a:pPr algn="ctr" fontAlgn="base">
              <a:spcBef>
                <a:spcPct val="0"/>
              </a:spcBef>
              <a:spcAft>
                <a:spcPct val="0"/>
              </a:spcAft>
            </a:pPr>
            <a:r>
              <a:rPr lang="en-GB" altLang="en-US" sz="1400" dirty="0" smtClean="0">
                <a:latin typeface="Segoe UI" panose="020B0502040204020203" pitchFamily="34" charset="0"/>
                <a:ea typeface="Segoe UI" panose="020B0502040204020203" pitchFamily="34" charset="0"/>
                <a:cs typeface="Segoe UI" panose="020B0502040204020203" pitchFamily="34" charset="0"/>
              </a:rPr>
              <a:t>samantha.sounding@uwtsd.ac.uk</a:t>
            </a:r>
            <a:endParaRPr lang="en-GB" altLang="en-US" sz="1400" dirty="0">
              <a:latin typeface="Segoe UI" panose="020B0502040204020203" pitchFamily="34" charset="0"/>
              <a:ea typeface="Segoe UI" panose="020B0502040204020203" pitchFamily="34" charset="0"/>
              <a:cs typeface="Segoe UI" panose="020B0502040204020203" pitchFamily="34" charset="0"/>
            </a:endParaRPr>
          </a:p>
        </p:txBody>
      </p:sp>
      <p:cxnSp>
        <p:nvCxnSpPr>
          <p:cNvPr id="6" name="Straight Connector 5"/>
          <p:cNvCxnSpPr/>
          <p:nvPr/>
        </p:nvCxnSpPr>
        <p:spPr>
          <a:xfrm flipH="1">
            <a:off x="4555490" y="1772816"/>
            <a:ext cx="16510" cy="266429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Rectangle 10"/>
          <p:cNvSpPr/>
          <p:nvPr/>
        </p:nvSpPr>
        <p:spPr>
          <a:xfrm>
            <a:off x="-29569" y="1941067"/>
            <a:ext cx="4572000" cy="1077218"/>
          </a:xfrm>
          <a:prstGeom prst="rect">
            <a:avLst/>
          </a:prstGeom>
        </p:spPr>
        <p:txBody>
          <a:bodyPr>
            <a:spAutoFit/>
          </a:bodyPr>
          <a:lstStyle/>
          <a:p>
            <a:pPr algn="ctr" fontAlgn="base">
              <a:spcBef>
                <a:spcPct val="0"/>
              </a:spcBef>
              <a:spcAft>
                <a:spcPct val="0"/>
              </a:spcAft>
            </a:pPr>
            <a:r>
              <a:rPr lang="en-GB" dirty="0"/>
              <a:t>Faculty of </a:t>
            </a:r>
            <a:r>
              <a:rPr lang="en-GB" dirty="0" smtClean="0"/>
              <a:t>Art and Design</a:t>
            </a:r>
          </a:p>
          <a:p>
            <a:pPr algn="ctr" fontAlgn="base">
              <a:spcBef>
                <a:spcPct val="0"/>
              </a:spcBef>
              <a:spcAft>
                <a:spcPct val="0"/>
              </a:spcAft>
            </a:pPr>
            <a:endParaRPr lang="en-GB" altLang="en-US" dirty="0" smtClean="0">
              <a:latin typeface="Segoe UI" panose="020B0502040204020203" pitchFamily="34" charset="0"/>
              <a:ea typeface="Segoe UI" panose="020B0502040204020203" pitchFamily="34" charset="0"/>
              <a:cs typeface="Segoe UI" panose="020B0502040204020203" pitchFamily="34" charset="0"/>
            </a:endParaRPr>
          </a:p>
          <a:p>
            <a:pPr algn="ctr" fontAlgn="base">
              <a:spcBef>
                <a:spcPct val="0"/>
              </a:spcBef>
              <a:spcAft>
                <a:spcPct val="0"/>
              </a:spcAft>
            </a:pPr>
            <a:r>
              <a:rPr lang="en-GB" altLang="en-US" sz="1400" dirty="0" smtClean="0">
                <a:latin typeface="Segoe UI" panose="020B0502040204020203" pitchFamily="34" charset="0"/>
                <a:ea typeface="Segoe UI" panose="020B0502040204020203" pitchFamily="34" charset="0"/>
                <a:cs typeface="Segoe UI" panose="020B0502040204020203" pitchFamily="34" charset="0"/>
              </a:rPr>
              <a:t>Emily Hywel</a:t>
            </a:r>
            <a:endParaRPr lang="en-GB" altLang="en-US" sz="1400" dirty="0">
              <a:latin typeface="Segoe UI" panose="020B0502040204020203" pitchFamily="34" charset="0"/>
              <a:ea typeface="Segoe UI" panose="020B0502040204020203" pitchFamily="34" charset="0"/>
              <a:cs typeface="Segoe UI" panose="020B0502040204020203" pitchFamily="34" charset="0"/>
            </a:endParaRPr>
          </a:p>
          <a:p>
            <a:pPr algn="ctr" fontAlgn="base">
              <a:spcBef>
                <a:spcPct val="0"/>
              </a:spcBef>
              <a:spcAft>
                <a:spcPct val="0"/>
              </a:spcAft>
            </a:pPr>
            <a:r>
              <a:rPr lang="en-GB" altLang="en-US" sz="1400" dirty="0">
                <a:latin typeface="Segoe UI" panose="020B0502040204020203" pitchFamily="34" charset="0"/>
                <a:ea typeface="Segoe UI" panose="020B0502040204020203" pitchFamily="34" charset="0"/>
                <a:cs typeface="Segoe UI" panose="020B0502040204020203" pitchFamily="34" charset="0"/>
              </a:rPr>
              <a:t>e</a:t>
            </a:r>
            <a:r>
              <a:rPr lang="en-GB" altLang="en-US" sz="1400" dirty="0" smtClean="0">
                <a:latin typeface="Segoe UI" panose="020B0502040204020203" pitchFamily="34" charset="0"/>
                <a:ea typeface="Segoe UI" panose="020B0502040204020203" pitchFamily="34" charset="0"/>
                <a:cs typeface="Segoe UI" panose="020B0502040204020203" pitchFamily="34" charset="0"/>
              </a:rPr>
              <a:t>mily.hywel@uwtsd.ac.uk</a:t>
            </a:r>
            <a:endParaRPr lang="en-GB" altLang="en-US" sz="1400" dirty="0">
              <a:latin typeface="Segoe UI" panose="020B0502040204020203" pitchFamily="34" charset="0"/>
              <a:ea typeface="Segoe UI" panose="020B0502040204020203" pitchFamily="34" charset="0"/>
              <a:cs typeface="Segoe UI" panose="020B0502040204020203" pitchFamily="34" charset="0"/>
            </a:endParaRPr>
          </a:p>
        </p:txBody>
      </p:sp>
      <p:sp>
        <p:nvSpPr>
          <p:cNvPr id="12" name="Rectangle 11"/>
          <p:cNvSpPr/>
          <p:nvPr/>
        </p:nvSpPr>
        <p:spPr>
          <a:xfrm>
            <a:off x="4598121" y="3463535"/>
            <a:ext cx="4401763" cy="1077218"/>
          </a:xfrm>
          <a:prstGeom prst="rect">
            <a:avLst/>
          </a:prstGeom>
        </p:spPr>
        <p:txBody>
          <a:bodyPr wrap="square">
            <a:spAutoFit/>
          </a:bodyPr>
          <a:lstStyle/>
          <a:p>
            <a:pPr algn="ctr" fontAlgn="base">
              <a:spcBef>
                <a:spcPct val="0"/>
              </a:spcBef>
              <a:spcAft>
                <a:spcPct val="0"/>
              </a:spcAft>
            </a:pPr>
            <a:r>
              <a:rPr lang="en-GB" dirty="0"/>
              <a:t>Faculty of </a:t>
            </a:r>
            <a:r>
              <a:rPr lang="en-GB" dirty="0" smtClean="0"/>
              <a:t>Education and Communities</a:t>
            </a:r>
          </a:p>
          <a:p>
            <a:pPr algn="ctr" fontAlgn="base">
              <a:spcBef>
                <a:spcPct val="0"/>
              </a:spcBef>
              <a:spcAft>
                <a:spcPct val="0"/>
              </a:spcAft>
            </a:pPr>
            <a:endParaRPr lang="en-GB" altLang="en-US" dirty="0" smtClean="0">
              <a:latin typeface="Segoe UI" panose="020B0502040204020203" pitchFamily="34" charset="0"/>
              <a:ea typeface="Segoe UI" panose="020B0502040204020203" pitchFamily="34" charset="0"/>
              <a:cs typeface="Segoe UI" panose="020B0502040204020203" pitchFamily="34" charset="0"/>
            </a:endParaRPr>
          </a:p>
          <a:p>
            <a:pPr algn="ctr" fontAlgn="base">
              <a:spcBef>
                <a:spcPct val="0"/>
              </a:spcBef>
              <a:spcAft>
                <a:spcPct val="0"/>
              </a:spcAft>
            </a:pPr>
            <a:r>
              <a:rPr lang="en-GB" altLang="en-US" sz="1400" dirty="0" smtClean="0">
                <a:latin typeface="Segoe UI" panose="020B0502040204020203" pitchFamily="34" charset="0"/>
                <a:ea typeface="Segoe UI" panose="020B0502040204020203" pitchFamily="34" charset="0"/>
                <a:cs typeface="Segoe UI" panose="020B0502040204020203" pitchFamily="34" charset="0"/>
              </a:rPr>
              <a:t>Alison Evans</a:t>
            </a:r>
            <a:endParaRPr lang="en-GB" altLang="en-US" sz="1400" dirty="0">
              <a:latin typeface="Segoe UI" panose="020B0502040204020203" pitchFamily="34" charset="0"/>
              <a:ea typeface="Segoe UI" panose="020B0502040204020203" pitchFamily="34" charset="0"/>
              <a:cs typeface="Segoe UI" panose="020B0502040204020203" pitchFamily="34" charset="0"/>
            </a:endParaRPr>
          </a:p>
          <a:p>
            <a:pPr algn="ctr" fontAlgn="base">
              <a:spcBef>
                <a:spcPct val="0"/>
              </a:spcBef>
              <a:spcAft>
                <a:spcPct val="0"/>
              </a:spcAft>
            </a:pPr>
            <a:r>
              <a:rPr lang="en-GB" altLang="en-US" sz="1400" dirty="0">
                <a:latin typeface="Segoe UI" panose="020B0502040204020203" pitchFamily="34" charset="0"/>
                <a:ea typeface="Segoe UI" panose="020B0502040204020203" pitchFamily="34" charset="0"/>
                <a:cs typeface="Segoe UI" panose="020B0502040204020203" pitchFamily="34" charset="0"/>
              </a:rPr>
              <a:t>a</a:t>
            </a:r>
            <a:r>
              <a:rPr lang="en-GB" altLang="en-US" sz="1400" dirty="0" smtClean="0">
                <a:latin typeface="Segoe UI" panose="020B0502040204020203" pitchFamily="34" charset="0"/>
                <a:ea typeface="Segoe UI" panose="020B0502040204020203" pitchFamily="34" charset="0"/>
                <a:cs typeface="Segoe UI" panose="020B0502040204020203" pitchFamily="34" charset="0"/>
              </a:rPr>
              <a:t>lison.evans@uwtsd.ac.uk</a:t>
            </a:r>
            <a:endParaRPr lang="en-GB" altLang="en-US" sz="1400" dirty="0">
              <a:latin typeface="Segoe UI" panose="020B0502040204020203" pitchFamily="34" charset="0"/>
              <a:ea typeface="Segoe UI" panose="020B0502040204020203" pitchFamily="34" charset="0"/>
              <a:cs typeface="Segoe UI" panose="020B0502040204020203" pitchFamily="34" charset="0"/>
            </a:endParaRPr>
          </a:p>
        </p:txBody>
      </p:sp>
      <p:sp>
        <p:nvSpPr>
          <p:cNvPr id="14" name="Rectangle 13"/>
          <p:cNvSpPr/>
          <p:nvPr/>
        </p:nvSpPr>
        <p:spPr>
          <a:xfrm>
            <a:off x="2308054" y="4767767"/>
            <a:ext cx="4572000" cy="861774"/>
          </a:xfrm>
          <a:prstGeom prst="rect">
            <a:avLst/>
          </a:prstGeom>
        </p:spPr>
        <p:txBody>
          <a:bodyPr>
            <a:spAutoFit/>
          </a:bodyPr>
          <a:lstStyle/>
          <a:p>
            <a:pPr algn="ctr" fontAlgn="base">
              <a:spcBef>
                <a:spcPct val="0"/>
              </a:spcBef>
              <a:spcAft>
                <a:spcPct val="0"/>
              </a:spcAft>
            </a:pPr>
            <a:r>
              <a:rPr lang="en-GB" dirty="0"/>
              <a:t>Faculty of </a:t>
            </a:r>
            <a:r>
              <a:rPr lang="en-GB" dirty="0" smtClean="0"/>
              <a:t>Humanities and Performing Arts</a:t>
            </a:r>
          </a:p>
          <a:p>
            <a:pPr algn="ctr" fontAlgn="base">
              <a:spcBef>
                <a:spcPct val="0"/>
              </a:spcBef>
              <a:spcAft>
                <a:spcPct val="0"/>
              </a:spcAft>
            </a:pPr>
            <a:endParaRPr lang="en-GB" altLang="en-US" dirty="0" smtClean="0">
              <a:latin typeface="Segoe UI" panose="020B0502040204020203" pitchFamily="34" charset="0"/>
              <a:ea typeface="Segoe UI" panose="020B0502040204020203" pitchFamily="34" charset="0"/>
              <a:cs typeface="Segoe UI" panose="020B0502040204020203" pitchFamily="34" charset="0"/>
            </a:endParaRPr>
          </a:p>
          <a:p>
            <a:pPr algn="ctr" fontAlgn="base">
              <a:spcBef>
                <a:spcPct val="0"/>
              </a:spcBef>
              <a:spcAft>
                <a:spcPct val="0"/>
              </a:spcAft>
            </a:pPr>
            <a:r>
              <a:rPr lang="en-GB" altLang="en-US" sz="1400" dirty="0" smtClean="0">
                <a:latin typeface="Segoe UI" panose="020B0502040204020203" pitchFamily="34" charset="0"/>
                <a:ea typeface="Segoe UI" panose="020B0502040204020203" pitchFamily="34" charset="0"/>
                <a:cs typeface="Segoe UI" panose="020B0502040204020203" pitchFamily="34" charset="0"/>
              </a:rPr>
              <a:t>Vacant</a:t>
            </a:r>
            <a:endParaRPr lang="en-GB" altLang="en-US" sz="1400"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3944117102"/>
      </p:ext>
    </p:extLst>
  </p:cSld>
  <p:clrMapOvr>
    <a:masterClrMapping/>
  </p:clrMapOvr>
  <p:timing>
    <p:tnLst>
      <p:par>
        <p:cTn id="1" dur="indefinite" restart="never" nodeType="tmRoot"/>
      </p:par>
    </p:tnLst>
  </p:timing>
</p:sld>
</file>

<file path=ppt/theme/theme1.xml><?xml version="1.0" encoding="utf-8"?>
<a:theme xmlns:a="http://schemas.openxmlformats.org/drawingml/2006/main" name="1_20140311PresentationUWTSDTemplate">
  <a:themeElements>
    <a:clrScheme name="Custom 5">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1F497D"/>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3993</TotalTime>
  <Words>1220</Words>
  <Application>Microsoft Office PowerPoint</Application>
  <PresentationFormat>On-screen Show (4:3)</PresentationFormat>
  <Paragraphs>224</Paragraphs>
  <Slides>21</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21</vt:i4>
      </vt:variant>
    </vt:vector>
  </HeadingPairs>
  <TitlesOfParts>
    <vt:vector size="32" baseType="lpstr">
      <vt:lpstr>Arial</vt:lpstr>
      <vt:lpstr>Calibri</vt:lpstr>
      <vt:lpstr>Comic Sans MS</vt:lpstr>
      <vt:lpstr>Myriad Pro</vt:lpstr>
      <vt:lpstr>Segoe Semibold</vt:lpstr>
      <vt:lpstr>Segoe UI</vt:lpstr>
      <vt:lpstr>Segoe UI Semibold</vt:lpstr>
      <vt:lpstr>Segoe UI Semilight</vt:lpstr>
      <vt:lpstr>Symbol</vt:lpstr>
      <vt:lpstr>Wingdings</vt:lpstr>
      <vt:lpstr>1_20140311PresentationUWTSDTemplate</vt:lpstr>
      <vt:lpstr>PowerPoint Presentation</vt:lpstr>
      <vt:lpstr>PowerPoint Presentation</vt:lpstr>
      <vt:lpstr>Conducting a literature review will give you</vt:lpstr>
      <vt:lpstr>PowerPoint Presentation</vt:lpstr>
      <vt:lpstr>PowerPoint Presentation</vt:lpstr>
      <vt:lpstr>PowerPoint Presentation</vt:lpstr>
      <vt:lpstr>PowerPoint Presentation</vt:lpstr>
      <vt:lpstr>PowerPoint Presentation</vt:lpstr>
      <vt:lpstr>Search Statement</vt:lpstr>
      <vt:lpstr>PowerPoint Presentation</vt:lpstr>
      <vt:lpstr>PowerPoint Presentation</vt:lpstr>
      <vt:lpstr>Phrase and Proximity Search</vt:lpstr>
      <vt:lpstr>Limiting searches by date, language or document type</vt:lpstr>
      <vt:lpstr>When to review the literature</vt:lpstr>
      <vt:lpstr>Selection of Sources</vt:lpstr>
      <vt:lpstr>When writing a Literature Review for a larger piece of work</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Library  SKILLS</dc:title>
  <dc:creator>Windows User</dc:creator>
  <cp:lastModifiedBy>Allison Jones</cp:lastModifiedBy>
  <cp:revision>92</cp:revision>
  <cp:lastPrinted>2014-10-07T13:16:54Z</cp:lastPrinted>
  <dcterms:created xsi:type="dcterms:W3CDTF">2014-10-02T15:04:14Z</dcterms:created>
  <dcterms:modified xsi:type="dcterms:W3CDTF">2017-01-19T19:04:46Z</dcterms:modified>
</cp:coreProperties>
</file>