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70" r:id="rId3"/>
    <p:sldId id="267" r:id="rId4"/>
    <p:sldId id="268" r:id="rId5"/>
    <p:sldId id="269" r:id="rId6"/>
    <p:sldId id="271" r:id="rId7"/>
    <p:sldId id="261" r:id="rId8"/>
    <p:sldId id="258" r:id="rId9"/>
    <p:sldId id="259" r:id="rId10"/>
    <p:sldId id="262" r:id="rId11"/>
    <p:sldId id="263" r:id="rId12"/>
    <p:sldId id="264" r:id="rId13"/>
    <p:sldId id="265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C0E50-B87F-FDEB-E383-AA01BA0AB5B1}" v="47" dt="2023-11-06T07:52:11.802"/>
    <p1510:client id="{095C35AF-2319-4639-965D-B77A15B76DC1}" v="1127" dt="2023-10-25T11:21:16.364"/>
    <p1510:client id="{60F25504-1291-39D0-D018-33DDCDE4A094}" v="21" dt="2023-11-04T22:09:59.034"/>
    <p1510:client id="{7B1059BC-0069-6AA6-6CF8-9125C67CE0BE}" v="21" dt="2023-11-04T22:12:16.304"/>
    <p1510:client id="{8C33AF46-0CF7-F1E9-1F9B-A0F95BD6BB06}" v="190" dt="2023-11-02T21:37:56.059"/>
    <p1510:client id="{938B727B-66CB-439A-B907-010555F7B4DF}" v="1" dt="2023-10-30T17:38:56.387"/>
    <p1510:client id="{B67AABE7-360F-E578-E348-776BF5B3CDA9}" v="281" dt="2023-11-06T01:27:05.470"/>
    <p1510:client id="{C0BDC534-7181-D5E4-DC9E-5FA86317B4FC}" v="192" dt="2023-11-05T21:30:05.148"/>
    <p1510:client id="{D8B9B178-3100-4AC3-A87A-744B47CB4CB0}" v="714" dt="2023-11-05T20:58:40.918"/>
    <p1510:client id="{E67EA03D-B920-F44C-61A8-27291A3DB78A}" v="79" dt="2023-11-01T21:56:53.143"/>
    <p1510:client id="{EE0846DC-72D8-D24C-EF8E-60B9C8B86D7C}" v="7" dt="2023-10-25T10:35:47.118"/>
    <p1510:client id="{FFAC80A6-18C7-3196-E039-FD02C60D43CA}" v="93" dt="2023-11-05T18:26:07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358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977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295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963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84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914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710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099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3856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42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11/6/2023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83719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sychlotron.org.uk/newResources/criminological/A2_AQB_crim_psychodynamicTheories.pdf" TargetMode="External"/><Relationship Id="rId2" Type="http://schemas.openxmlformats.org/officeDocument/2006/relationships/hyperlink" Target="https://thelegalquotient.com/criminal-laws/criminology/psychodynamic-theory-of-criminal-behaviour/2695/#:~:text=Based%20on%20this%20idea%2C%20criminal,developing%20problematic%20behaviour%20and%20delinquency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96AE4BD0-E2D6-4FE1-9295-59E338A45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7" y="-1"/>
            <a:ext cx="12195048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676656"/>
            <a:ext cx="4086324" cy="3063240"/>
          </a:xfrm>
        </p:spPr>
        <p:txBody>
          <a:bodyPr>
            <a:normAutofit/>
          </a:bodyPr>
          <a:lstStyle/>
          <a:p>
            <a:r>
              <a:rPr lang="en-US" sz="4200">
                <a:cs typeface="Calibri Light"/>
              </a:rPr>
              <a:t>Is Criminal Behavior Innate or shaped by Environment?</a:t>
            </a:r>
            <a:endParaRPr lang="en-US" sz="4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40481"/>
            <a:ext cx="3277432" cy="23472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By Brad, Cynan and Olivia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914E76-1527-A85C-BF54-E581C41679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994" r="3" b="6728"/>
          <a:stretch/>
        </p:blipFill>
        <p:spPr>
          <a:xfrm>
            <a:off x="3957208" y="10"/>
            <a:ext cx="8234792" cy="6857990"/>
          </a:xfrm>
          <a:custGeom>
            <a:avLst/>
            <a:gdLst/>
            <a:ahLst/>
            <a:cxnLst/>
            <a:rect l="l" t="t" r="r" b="b"/>
            <a:pathLst>
              <a:path w="8234792" h="6821666">
                <a:moveTo>
                  <a:pt x="2322410" y="0"/>
                </a:moveTo>
                <a:lnTo>
                  <a:pt x="8234792" y="0"/>
                </a:lnTo>
                <a:lnTo>
                  <a:pt x="8234792" y="4503719"/>
                </a:lnTo>
                <a:lnTo>
                  <a:pt x="8215888" y="4629599"/>
                </a:lnTo>
                <a:cubicBezTo>
                  <a:pt x="8049795" y="5454493"/>
                  <a:pt x="7647096" y="6191792"/>
                  <a:pt x="7082996" y="6765066"/>
                </a:cubicBezTo>
                <a:lnTo>
                  <a:pt x="7021717" y="6821666"/>
                </a:lnTo>
                <a:lnTo>
                  <a:pt x="0" y="6821666"/>
                </a:lnTo>
                <a:lnTo>
                  <a:pt x="0" y="3790727"/>
                </a:lnTo>
                <a:cubicBezTo>
                  <a:pt x="0" y="2186928"/>
                  <a:pt x="879517" y="791919"/>
                  <a:pt x="2175128" y="7665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4177B-69B2-628E-EE89-E4FF7670E8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Socioeconomic class</a:t>
            </a:r>
            <a:endParaRPr lang="en-US"/>
          </a:p>
          <a:p>
            <a:r>
              <a:rPr lang="en-GB"/>
              <a:t>Lack of opportunity in the community </a:t>
            </a:r>
          </a:p>
          <a:p>
            <a:r>
              <a:rPr lang="en-GB" dirty="0"/>
              <a:t>Lack of educational</a:t>
            </a:r>
            <a:r>
              <a:rPr lang="en-GB"/>
              <a:t> opportunity </a:t>
            </a:r>
          </a:p>
          <a:p>
            <a:r>
              <a:rPr lang="en-GB"/>
              <a:t>Crime rates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748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2894A-56D3-52D9-0EE6-55ACCA0D3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Socioeconomic class </a:t>
            </a:r>
          </a:p>
        </p:txBody>
      </p:sp>
      <p:pic>
        <p:nvPicPr>
          <p:cNvPr id="5" name="Content Placeholder 4" descr="A group of people standing on stacks of money&#10;&#10;Description automatically generated">
            <a:extLst>
              <a:ext uri="{FF2B5EF4-FFF2-40B4-BE49-F238E27FC236}">
                <a16:creationId xmlns:a16="http://schemas.microsoft.com/office/drawing/2014/main" id="{830DF522-95D3-4E73-8840-187C48FE9A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3981" y="2738196"/>
            <a:ext cx="5619750" cy="27622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7C0356-A0E1-F7F5-3E52-A2080C9880B9}"/>
              </a:ext>
            </a:extLst>
          </p:cNvPr>
          <p:cNvSpPr txBox="1"/>
          <p:nvPr/>
        </p:nvSpPr>
        <p:spPr>
          <a:xfrm>
            <a:off x="6498896" y="3188137"/>
            <a:ext cx="329324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Income </a:t>
            </a:r>
          </a:p>
          <a:p>
            <a:r>
              <a:rPr lang="en-GB"/>
              <a:t>Level of education </a:t>
            </a:r>
          </a:p>
          <a:p>
            <a:r>
              <a:rPr lang="en-GB"/>
              <a:t>Occupation </a:t>
            </a:r>
          </a:p>
          <a:p>
            <a:r>
              <a:rPr lang="en-GB"/>
              <a:t>Community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536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F47DD-AD48-5CC0-4E2F-BCEAFC259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Lack of opportunity's in the community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3BAC9-6AD9-3D51-CB12-05281C1FF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Health services </a:t>
            </a:r>
          </a:p>
          <a:p>
            <a:r>
              <a:rPr lang="en-GB"/>
              <a:t>Educational training </a:t>
            </a:r>
          </a:p>
          <a:p>
            <a:r>
              <a:rPr lang="en-GB"/>
              <a:t>Employment </a:t>
            </a:r>
          </a:p>
          <a:p>
            <a:r>
              <a:rPr lang="en-GB"/>
              <a:t>Community cohesion/community groups and activity's </a:t>
            </a:r>
          </a:p>
        </p:txBody>
      </p:sp>
    </p:spTree>
    <p:extLst>
      <p:ext uri="{BB962C8B-B14F-4D97-AF65-F5344CB8AC3E}">
        <p14:creationId xmlns:p14="http://schemas.microsoft.com/office/powerpoint/2010/main" val="1727385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766E6-9412-2714-B7DD-5AF8ADA77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Educational opportunities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62A97-AABD-0C25-C925-7C97DC9892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.  Lack of education typically reduces one's chances of finding work in the future. For those who are unable to find job, this may result in criminal activity.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. More educated community = less crime </a:t>
            </a:r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Lack of education frequently raises a person's risk of engaging in criminal activity and antisocial behaviour.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516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6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8" name="Graphic 9">
            <a:extLst>
              <a:ext uri="{FF2B5EF4-FFF2-40B4-BE49-F238E27FC236}">
                <a16:creationId xmlns:a16="http://schemas.microsoft.com/office/drawing/2014/main" id="{9A450B93-9615-4854-BEA5-4A85DF5CD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86719" y="0"/>
            <a:ext cx="6905281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0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B2701-0515-5ED7-7E7E-2EACD1433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u="sng"/>
              <a:t>Crime rates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22A542-72E1-3891-589E-CD78BEFBDA65}"/>
              </a:ext>
            </a:extLst>
          </p:cNvPr>
          <p:cNvSpPr txBox="1"/>
          <p:nvPr/>
        </p:nvSpPr>
        <p:spPr>
          <a:xfrm>
            <a:off x="457200" y="2286000"/>
            <a:ext cx="4640729" cy="42603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September 2023 – 81 crimes recorded.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Violence and sexual offences  public order and anti-social </a:t>
            </a:r>
            <a:r>
              <a:rPr lang="en-US" sz="1600" err="1"/>
              <a:t>behaviour</a:t>
            </a:r>
            <a:r>
              <a:rPr lang="en-US" sz="160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High number of young children and young people, and a high number of unemployment (Swansea.gov.uk).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3,212 people economically inactive.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The assessment of "structural poverty," which is based on factors such as income, single-parent households, low levels of education, and high infant mortality rates, is probably related to crime (Pratt and Cullen, 2005).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pic>
        <p:nvPicPr>
          <p:cNvPr id="8" name="Content Placeholder 7" descr="A screenshot of a map&#10;&#10;Description automatically generated">
            <a:extLst>
              <a:ext uri="{FF2B5EF4-FFF2-40B4-BE49-F238E27FC236}">
                <a16:creationId xmlns:a16="http://schemas.microsoft.com/office/drawing/2014/main" id="{5DE2B3B6-5E9D-F4D3-E300-C25953AF70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5426" t="25747" r="14614" b="10115"/>
          <a:stretch/>
        </p:blipFill>
        <p:spPr>
          <a:xfrm>
            <a:off x="5165534" y="1372434"/>
            <a:ext cx="6757150" cy="3875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293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D8036-61DD-F7FF-03DF-83001183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Theories that believe Criminal </a:t>
            </a:r>
            <a:r>
              <a:rPr lang="en-US" err="1"/>
              <a:t>Berhaviour</a:t>
            </a:r>
            <a:r>
              <a:rPr lang="en-US"/>
              <a:t> is based on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6D86A-D633-B43D-5CB2-DE2310975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/>
              <a:t>Hotspotting</a:t>
            </a:r>
            <a:endParaRPr lang="en-US"/>
          </a:p>
          <a:p>
            <a:r>
              <a:rPr lang="en-US"/>
              <a:t>Emile Durkheim.</a:t>
            </a:r>
          </a:p>
          <a:p>
            <a:r>
              <a:rPr lang="en-US"/>
              <a:t>Opportunity theories.</a:t>
            </a:r>
          </a:p>
          <a:p>
            <a:r>
              <a:rPr lang="en-US"/>
              <a:t>Labelling theory.</a:t>
            </a:r>
          </a:p>
          <a:p>
            <a:r>
              <a:rPr lang="en-US"/>
              <a:t>Differential association theory.</a:t>
            </a:r>
          </a:p>
          <a:p>
            <a:endParaRPr lang="en-US"/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135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54248-32BB-E99F-C014-92EBB85D4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Is Criminal Behaviour Innate?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8F17D-893B-999C-2CE2-B9C3EE3DD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Biological factors </a:t>
            </a:r>
            <a:r>
              <a:rPr lang="en-US" err="1"/>
              <a:t>i.e</a:t>
            </a:r>
            <a:r>
              <a:rPr lang="en-US"/>
              <a:t> Lombroso "Beak like nose" = More likely to be a murderer.</a:t>
            </a:r>
          </a:p>
          <a:p>
            <a:r>
              <a:rPr lang="en-US"/>
              <a:t>Psychological factors </a:t>
            </a:r>
            <a:r>
              <a:rPr lang="en-US" err="1"/>
              <a:t>i.e</a:t>
            </a:r>
            <a:r>
              <a:rPr lang="en-US"/>
              <a:t> Psychodynamic theory = ID, Ego, Superego &gt; Sigmund Freud </a:t>
            </a:r>
          </a:p>
          <a:p>
            <a:r>
              <a:rPr lang="en-US"/>
              <a:t>Chemical and Biochemical influences &gt; Drugs and Alcohol.</a:t>
            </a:r>
          </a:p>
          <a:p>
            <a:r>
              <a:rPr lang="en-US"/>
              <a:t>Genetics.</a:t>
            </a:r>
          </a:p>
          <a:p>
            <a:r>
              <a:rPr lang="en-US"/>
              <a:t>Introversion and Extroversion. </a:t>
            </a:r>
          </a:p>
          <a:p>
            <a:r>
              <a:rPr lang="en-US"/>
              <a:t>Intelligence and Criminality &gt; Hirschi and Hindelang 1977.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8887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BEF89-98D3-6DF3-D68A-366B40D0C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Theories that believe Criminal Behaviour is Innate.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5CFCF-2745-E75F-1420-F11CCAD80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Free Will and Rational Choice Theory.</a:t>
            </a:r>
          </a:p>
          <a:p>
            <a:r>
              <a:rPr lang="en-US"/>
              <a:t>Prison reform.</a:t>
            </a:r>
          </a:p>
          <a:p>
            <a:r>
              <a:rPr lang="en-US"/>
              <a:t>Neo-Classicism.</a:t>
            </a:r>
          </a:p>
          <a:p>
            <a:r>
              <a:rPr lang="en-US"/>
              <a:t>Routine Activity Theory.</a:t>
            </a:r>
          </a:p>
          <a:p>
            <a:r>
              <a:rPr lang="en-US"/>
              <a:t>Positivism.</a:t>
            </a:r>
          </a:p>
          <a:p>
            <a:r>
              <a:rPr lang="en-US"/>
              <a:t>Franz Joseph Gall.</a:t>
            </a:r>
          </a:p>
          <a:p>
            <a:r>
              <a:rPr lang="en-US"/>
              <a:t>William Sheldon &gt; </a:t>
            </a:r>
            <a:r>
              <a:rPr lang="en-US" err="1"/>
              <a:t>Endormorphs</a:t>
            </a:r>
            <a:r>
              <a:rPr lang="en-US"/>
              <a:t>, Mesomorphs and Ectomorphs.</a:t>
            </a:r>
          </a:p>
          <a:p>
            <a:r>
              <a:rPr lang="en-US"/>
              <a:t>John Locke 1632 - 1704.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220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F56DF-1F65-F990-7C71-63DDD7669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Psychological Theory of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6AF49-7AC3-22A7-7ADE-479AD1FA6F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Sigmund Freud introduced Psychodynamic Theory between 1890 and 1930.</a:t>
            </a:r>
          </a:p>
          <a:p>
            <a:endParaRPr lang="en-US"/>
          </a:p>
          <a:p>
            <a:r>
              <a:rPr lang="en-US"/>
              <a:t>Psychodynamic Theory is based on unconscious psychological processes, stemming from early childhood experiences.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614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208ED-1562-85CA-275E-7F08F68C1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What is Psychodynamic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D7FC-4FAD-E089-CB2B-465C0DD097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Freud breaks down our personality into three parts:</a:t>
            </a:r>
          </a:p>
          <a:p>
            <a:endParaRPr lang="en-US"/>
          </a:p>
          <a:p>
            <a:r>
              <a:rPr lang="en-US"/>
              <a:t>ID (Present from birth)</a:t>
            </a:r>
          </a:p>
          <a:p>
            <a:endParaRPr lang="en-US"/>
          </a:p>
          <a:p>
            <a:r>
              <a:rPr lang="en-US"/>
              <a:t>Ego (3years old)</a:t>
            </a:r>
          </a:p>
          <a:p>
            <a:endParaRPr lang="en-US"/>
          </a:p>
          <a:p>
            <a:r>
              <a:rPr lang="en-US"/>
              <a:t>Superego (5 years old)</a:t>
            </a:r>
          </a:p>
        </p:txBody>
      </p:sp>
      <p:pic>
        <p:nvPicPr>
          <p:cNvPr id="4" name="Picture 3" descr="Sigmund Freud's conscious mind, preconscious mind, and unconscious mind!( Iceberg Analogy) - YouTube">
            <a:extLst>
              <a:ext uri="{FF2B5EF4-FFF2-40B4-BE49-F238E27FC236}">
                <a16:creationId xmlns:a16="http://schemas.microsoft.com/office/drawing/2014/main" id="{17D48515-B831-DF96-4C21-CC59FB339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745" y="3143579"/>
            <a:ext cx="5738647" cy="3237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591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E4DC5-97CC-8934-F724-7FCD03BC7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Explanation of Crime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79BC8-98C0-BCB6-C32C-8DCC92673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weak superego is formed when a person's relationship with their parents, specifically same-sex parent, is weak, they are more likely to engage in antisocial behavior (Sammons, n.d.).</a:t>
            </a:r>
          </a:p>
          <a:p>
            <a:endParaRPr lang="en-US"/>
          </a:p>
          <a:p>
            <a:r>
              <a:rPr lang="en-US" dirty="0"/>
              <a:t>A deviant superego is created when the morals a person grows up on are of a deviant nature, thus, leading to behavior that goes against social norms.</a:t>
            </a:r>
          </a:p>
          <a:p>
            <a:endParaRPr lang="en-US" dirty="0"/>
          </a:p>
          <a:p>
            <a:r>
              <a:rPr lang="en-US" dirty="0"/>
              <a:t>A dominant id personality results in an individual prioritizing their own needs and being willing to do whatever to have those needs satisfied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3F1723-0E6B-245D-63CF-E13E71A64101}"/>
              </a:ext>
            </a:extLst>
          </p:cNvPr>
          <p:cNvSpPr txBox="1"/>
          <p:nvPr/>
        </p:nvSpPr>
        <p:spPr>
          <a:xfrm>
            <a:off x="8915400" y="5421922"/>
            <a:ext cx="214532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800" dirty="0">
                <a:ea typeface="+mn-lt"/>
                <a:cs typeface="+mn-lt"/>
                <a:hlinkClick r:id="rId2"/>
              </a:rPr>
              <a:t>https://thelegalquotient.com/criminal-laws/criminology/psychodynamic-theory-of-criminal-behaviour/2695/#:~:text=Based%20on%20this%20idea%2C%20criminal,developing%20problematic%20behaviour%20and%20delinquency</a:t>
            </a:r>
            <a:r>
              <a:rPr lang="en-US" sz="800" dirty="0">
                <a:ea typeface="+mn-lt"/>
                <a:cs typeface="+mn-lt"/>
              </a:rPr>
              <a:t>.</a:t>
            </a:r>
            <a:endParaRPr lang="en-US" sz="800">
              <a:ea typeface="+mn-lt"/>
              <a:cs typeface="+mn-lt"/>
            </a:endParaRPr>
          </a:p>
          <a:p>
            <a:r>
              <a:rPr lang="en-US" sz="800" dirty="0">
                <a:ea typeface="+mn-lt"/>
                <a:cs typeface="+mn-lt"/>
                <a:hlinkClick r:id="rId3"/>
              </a:rPr>
              <a:t>http://psychlotron.org.uk/newResources/criminological/A2_AQB_crim_psychodynamicTheories.pdf</a:t>
            </a:r>
            <a:endParaRPr lang="en-US">
              <a:ea typeface="+mn-lt"/>
              <a:cs typeface="+mn-lt"/>
            </a:endParaRP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347763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5896E-AA3B-35C3-19AF-27D233C8E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Criticisms of Psychodynamic Theory.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BFED1-6D07-30D6-98A5-1AB23F1834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Unable to test empirically.</a:t>
            </a:r>
          </a:p>
          <a:p>
            <a:endParaRPr lang="en-US"/>
          </a:p>
          <a:p>
            <a:r>
              <a:rPr lang="en-US" dirty="0"/>
              <a:t>More factors to crime than early upbringing.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898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F42D4-5233-6D93-8FEB-C52BA15E9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AE95E-FC5B-2094-D932-1F836C16EF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Following our research into whether criminal behavior is innate or shaped by environment, our conclusion would be that criminal behavior is derived from both aspects of life. 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2290624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1B302C"/>
      </a:dk2>
      <a:lt2>
        <a:srgbClr val="F3F3F0"/>
      </a:lt2>
      <a:accent1>
        <a:srgbClr val="4F45CD"/>
      </a:accent1>
      <a:accent2>
        <a:srgbClr val="3261BB"/>
      </a:accent2>
      <a:accent3>
        <a:srgbClr val="43ACCC"/>
      </a:accent3>
      <a:accent4>
        <a:srgbClr val="32BBA2"/>
      </a:accent4>
      <a:accent5>
        <a:srgbClr val="41C476"/>
      </a:accent5>
      <a:accent6>
        <a:srgbClr val="33BB32"/>
      </a:accent6>
      <a:hlink>
        <a:srgbClr val="349E71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TropicVTI</vt:lpstr>
      <vt:lpstr>Is Criminal Behavior Innate or shaped by Environment?</vt:lpstr>
      <vt:lpstr>PowerPoint Presentation</vt:lpstr>
      <vt:lpstr>Socioeconomic class </vt:lpstr>
      <vt:lpstr>Lack of opportunity's in the community </vt:lpstr>
      <vt:lpstr>Educational opportunities </vt:lpstr>
      <vt:lpstr>Crime rates </vt:lpstr>
      <vt:lpstr>Theories that believe Criminal Berhaviour is based on environment</vt:lpstr>
      <vt:lpstr>Is Criminal Behaviour Innate?</vt:lpstr>
      <vt:lpstr>Theories that believe Criminal Behaviour is Innate.</vt:lpstr>
      <vt:lpstr>Psychological Theory of Crime</vt:lpstr>
      <vt:lpstr>What is Psychodynamic Theory?</vt:lpstr>
      <vt:lpstr>Explanation of Crime</vt:lpstr>
      <vt:lpstr>Criticisms of Psychodynamic Theory.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69</cp:revision>
  <dcterms:created xsi:type="dcterms:W3CDTF">2023-10-25T10:07:21Z</dcterms:created>
  <dcterms:modified xsi:type="dcterms:W3CDTF">2023-11-06T08:29:10Z</dcterms:modified>
</cp:coreProperties>
</file>