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7" r:id="rId5"/>
    <p:sldId id="260" r:id="rId6"/>
    <p:sldId id="262" r:id="rId7"/>
    <p:sldId id="266" r:id="rId8"/>
    <p:sldId id="268" r:id="rId9"/>
    <p:sldId id="263" r:id="rId10"/>
    <p:sldId id="269" r:id="rId11"/>
    <p:sldId id="265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68" autoAdjust="0"/>
    <p:restoredTop sz="62162" autoAdjust="0"/>
  </p:normalViewPr>
  <p:slideViewPr>
    <p:cSldViewPr snapToGrid="0">
      <p:cViewPr varScale="1">
        <p:scale>
          <a:sx n="102" d="100"/>
          <a:sy n="102" d="100"/>
        </p:scale>
        <p:origin x="3136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B274B9-7229-4CB4-A497-7070736592F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B85AE03D-C324-4490-925A-572377C16CC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What are the objectives of this project?</a:t>
          </a:r>
          <a:endParaRPr lang="en-US" dirty="0"/>
        </a:p>
      </dgm:t>
    </dgm:pt>
    <dgm:pt modelId="{E01B044F-0E5F-4670-AD1F-6F4FB2730BEF}" type="parTrans" cxnId="{E518440C-0B05-4F8D-8106-FC71C6268EE6}">
      <dgm:prSet/>
      <dgm:spPr/>
      <dgm:t>
        <a:bodyPr/>
        <a:lstStyle/>
        <a:p>
          <a:endParaRPr lang="en-US"/>
        </a:p>
      </dgm:t>
    </dgm:pt>
    <dgm:pt modelId="{A0370F2B-A361-4B66-B288-D4EA24FDA0DE}" type="sibTrans" cxnId="{E518440C-0B05-4F8D-8106-FC71C6268EE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0C933E6-F38E-436F-8FD7-91EA9BF23B0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What is required for the project to be implemented?</a:t>
          </a:r>
          <a:endParaRPr lang="en-US" dirty="0"/>
        </a:p>
      </dgm:t>
    </dgm:pt>
    <dgm:pt modelId="{2FDCFBC5-F555-4754-A9F9-A7C7C2290699}" type="parTrans" cxnId="{C8252C53-33B5-403C-87F2-C254142E96F7}">
      <dgm:prSet/>
      <dgm:spPr/>
      <dgm:t>
        <a:bodyPr/>
        <a:lstStyle/>
        <a:p>
          <a:endParaRPr lang="en-US"/>
        </a:p>
      </dgm:t>
    </dgm:pt>
    <dgm:pt modelId="{0E8C773E-56DE-4281-8D30-830693490288}" type="sibTrans" cxnId="{C8252C53-33B5-403C-87F2-C254142E96F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017B2B8-7B88-406B-8E34-69DC2AB8ECE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What are the economical factors of the project?</a:t>
          </a:r>
          <a:endParaRPr lang="en-US" dirty="0"/>
        </a:p>
      </dgm:t>
    </dgm:pt>
    <dgm:pt modelId="{7E80E3B7-07F1-4772-92E6-642F2BF45248}" type="parTrans" cxnId="{A560C6AC-54E7-4111-883B-B84B1907A7AC}">
      <dgm:prSet/>
      <dgm:spPr/>
      <dgm:t>
        <a:bodyPr/>
        <a:lstStyle/>
        <a:p>
          <a:endParaRPr lang="en-US"/>
        </a:p>
      </dgm:t>
    </dgm:pt>
    <dgm:pt modelId="{8D0DEB86-251D-4CC6-A8F0-187129D80F1D}" type="sibTrans" cxnId="{A560C6AC-54E7-4111-883B-B84B1907A7AC}">
      <dgm:prSet/>
      <dgm:spPr/>
      <dgm:t>
        <a:bodyPr/>
        <a:lstStyle/>
        <a:p>
          <a:endParaRPr lang="en-US"/>
        </a:p>
      </dgm:t>
    </dgm:pt>
    <dgm:pt modelId="{1148267A-14D5-4D20-9D8D-EAD2C7744E6D}" type="pres">
      <dgm:prSet presAssocID="{99B274B9-7229-4CB4-A497-7070736592F2}" presName="root" presStyleCnt="0">
        <dgm:presLayoutVars>
          <dgm:dir/>
          <dgm:resizeHandles val="exact"/>
        </dgm:presLayoutVars>
      </dgm:prSet>
      <dgm:spPr/>
    </dgm:pt>
    <dgm:pt modelId="{4E50C171-9ECE-4032-9085-2F70D336A0F3}" type="pres">
      <dgm:prSet presAssocID="{B85AE03D-C324-4490-925A-572377C16CC3}" presName="compNode" presStyleCnt="0"/>
      <dgm:spPr/>
    </dgm:pt>
    <dgm:pt modelId="{70513BC6-0671-4C50-BB76-5D9D51F91F14}" type="pres">
      <dgm:prSet presAssocID="{B85AE03D-C324-4490-925A-572377C16CC3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640927E-7F61-4274-9607-CE43457708DF}" type="pres">
      <dgm:prSet presAssocID="{B85AE03D-C324-4490-925A-572377C16CC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EEF299C7-04AC-45D6-A1DC-D7A3AB5DA858}" type="pres">
      <dgm:prSet presAssocID="{B85AE03D-C324-4490-925A-572377C16CC3}" presName="spaceRect" presStyleCnt="0"/>
      <dgm:spPr/>
    </dgm:pt>
    <dgm:pt modelId="{0148F65A-7CC8-4FCC-8AFC-630F0E01401E}" type="pres">
      <dgm:prSet presAssocID="{B85AE03D-C324-4490-925A-572377C16CC3}" presName="textRect" presStyleLbl="revTx" presStyleIdx="0" presStyleCnt="3">
        <dgm:presLayoutVars>
          <dgm:chMax val="1"/>
          <dgm:chPref val="1"/>
        </dgm:presLayoutVars>
      </dgm:prSet>
      <dgm:spPr/>
    </dgm:pt>
    <dgm:pt modelId="{A2EB1F57-2350-4F5A-B914-E7BF3A42EF65}" type="pres">
      <dgm:prSet presAssocID="{A0370F2B-A361-4B66-B288-D4EA24FDA0DE}" presName="sibTrans" presStyleCnt="0"/>
      <dgm:spPr/>
    </dgm:pt>
    <dgm:pt modelId="{74AD6D99-01B4-44C8-84A0-23ADBB86240A}" type="pres">
      <dgm:prSet presAssocID="{00C933E6-F38E-436F-8FD7-91EA9BF23B05}" presName="compNode" presStyleCnt="0"/>
      <dgm:spPr/>
    </dgm:pt>
    <dgm:pt modelId="{80B1FFC6-1883-4231-A1E9-2A6DC9B7633E}" type="pres">
      <dgm:prSet presAssocID="{00C933E6-F38E-436F-8FD7-91EA9BF23B05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0069F49-0F0E-4949-AA3C-993FDEFD8CB0}" type="pres">
      <dgm:prSet presAssocID="{00C933E6-F38E-436F-8FD7-91EA9BF23B0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878C4B15-E679-479D-A462-C7D434B7DEEB}" type="pres">
      <dgm:prSet presAssocID="{00C933E6-F38E-436F-8FD7-91EA9BF23B05}" presName="spaceRect" presStyleCnt="0"/>
      <dgm:spPr/>
    </dgm:pt>
    <dgm:pt modelId="{BF928266-A1FD-4A1D-B977-DF4EFBE43040}" type="pres">
      <dgm:prSet presAssocID="{00C933E6-F38E-436F-8FD7-91EA9BF23B05}" presName="textRect" presStyleLbl="revTx" presStyleIdx="1" presStyleCnt="3">
        <dgm:presLayoutVars>
          <dgm:chMax val="1"/>
          <dgm:chPref val="1"/>
        </dgm:presLayoutVars>
      </dgm:prSet>
      <dgm:spPr/>
    </dgm:pt>
    <dgm:pt modelId="{AA23704F-7124-45F5-9CE0-AEF8B58AAB74}" type="pres">
      <dgm:prSet presAssocID="{0E8C773E-56DE-4281-8D30-830693490288}" presName="sibTrans" presStyleCnt="0"/>
      <dgm:spPr/>
    </dgm:pt>
    <dgm:pt modelId="{180F464C-0777-46F0-A376-022FCCCEB05B}" type="pres">
      <dgm:prSet presAssocID="{C017B2B8-7B88-406B-8E34-69DC2AB8ECEA}" presName="compNode" presStyleCnt="0"/>
      <dgm:spPr/>
    </dgm:pt>
    <dgm:pt modelId="{6B241113-E455-400A-A799-88D11C0E4B58}" type="pres">
      <dgm:prSet presAssocID="{C017B2B8-7B88-406B-8E34-69DC2AB8ECEA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085E22C-8AFB-4178-BAE2-5A834CF09535}" type="pres">
      <dgm:prSet presAssocID="{C017B2B8-7B88-406B-8E34-69DC2AB8ECE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CE84C72B-6330-496F-A253-333BC9CB0B08}" type="pres">
      <dgm:prSet presAssocID="{C017B2B8-7B88-406B-8E34-69DC2AB8ECEA}" presName="spaceRect" presStyleCnt="0"/>
      <dgm:spPr/>
    </dgm:pt>
    <dgm:pt modelId="{E9F1ADC4-5830-4D77-A308-6F638FA84353}" type="pres">
      <dgm:prSet presAssocID="{C017B2B8-7B88-406B-8E34-69DC2AB8ECE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518440C-0B05-4F8D-8106-FC71C6268EE6}" srcId="{99B274B9-7229-4CB4-A497-7070736592F2}" destId="{B85AE03D-C324-4490-925A-572377C16CC3}" srcOrd="0" destOrd="0" parTransId="{E01B044F-0E5F-4670-AD1F-6F4FB2730BEF}" sibTransId="{A0370F2B-A361-4B66-B288-D4EA24FDA0DE}"/>
    <dgm:cxn modelId="{C8252C53-33B5-403C-87F2-C254142E96F7}" srcId="{99B274B9-7229-4CB4-A497-7070736592F2}" destId="{00C933E6-F38E-436F-8FD7-91EA9BF23B05}" srcOrd="1" destOrd="0" parTransId="{2FDCFBC5-F555-4754-A9F9-A7C7C2290699}" sibTransId="{0E8C773E-56DE-4281-8D30-830693490288}"/>
    <dgm:cxn modelId="{F7CEA353-94E7-4287-A233-F9D5D678F219}" type="presOf" srcId="{00C933E6-F38E-436F-8FD7-91EA9BF23B05}" destId="{BF928266-A1FD-4A1D-B977-DF4EFBE43040}" srcOrd="0" destOrd="0" presId="urn:microsoft.com/office/officeart/2018/5/layout/IconLeafLabelList"/>
    <dgm:cxn modelId="{3E6FA7A9-504E-4306-A4E3-CFA28E9A3AF1}" type="presOf" srcId="{B85AE03D-C324-4490-925A-572377C16CC3}" destId="{0148F65A-7CC8-4FCC-8AFC-630F0E01401E}" srcOrd="0" destOrd="0" presId="urn:microsoft.com/office/officeart/2018/5/layout/IconLeafLabelList"/>
    <dgm:cxn modelId="{A560C6AC-54E7-4111-883B-B84B1907A7AC}" srcId="{99B274B9-7229-4CB4-A497-7070736592F2}" destId="{C017B2B8-7B88-406B-8E34-69DC2AB8ECEA}" srcOrd="2" destOrd="0" parTransId="{7E80E3B7-07F1-4772-92E6-642F2BF45248}" sibTransId="{8D0DEB86-251D-4CC6-A8F0-187129D80F1D}"/>
    <dgm:cxn modelId="{E6678BD0-DF89-447E-B3E6-A08B2670FA35}" type="presOf" srcId="{99B274B9-7229-4CB4-A497-7070736592F2}" destId="{1148267A-14D5-4D20-9D8D-EAD2C7744E6D}" srcOrd="0" destOrd="0" presId="urn:microsoft.com/office/officeart/2018/5/layout/IconLeafLabelList"/>
    <dgm:cxn modelId="{3FCF54F0-4292-431E-97FE-4094C931E097}" type="presOf" srcId="{C017B2B8-7B88-406B-8E34-69DC2AB8ECEA}" destId="{E9F1ADC4-5830-4D77-A308-6F638FA84353}" srcOrd="0" destOrd="0" presId="urn:microsoft.com/office/officeart/2018/5/layout/IconLeafLabelList"/>
    <dgm:cxn modelId="{640AA491-4722-4309-9134-4B1000709748}" type="presParOf" srcId="{1148267A-14D5-4D20-9D8D-EAD2C7744E6D}" destId="{4E50C171-9ECE-4032-9085-2F70D336A0F3}" srcOrd="0" destOrd="0" presId="urn:microsoft.com/office/officeart/2018/5/layout/IconLeafLabelList"/>
    <dgm:cxn modelId="{80D88877-397F-4F17-BECA-240EE5E7055F}" type="presParOf" srcId="{4E50C171-9ECE-4032-9085-2F70D336A0F3}" destId="{70513BC6-0671-4C50-BB76-5D9D51F91F14}" srcOrd="0" destOrd="0" presId="urn:microsoft.com/office/officeart/2018/5/layout/IconLeafLabelList"/>
    <dgm:cxn modelId="{FA419BBB-5498-4A0C-A050-C5B6F73442A3}" type="presParOf" srcId="{4E50C171-9ECE-4032-9085-2F70D336A0F3}" destId="{E640927E-7F61-4274-9607-CE43457708DF}" srcOrd="1" destOrd="0" presId="urn:microsoft.com/office/officeart/2018/5/layout/IconLeafLabelList"/>
    <dgm:cxn modelId="{72DC8528-B230-409D-A5EC-906A61941D2D}" type="presParOf" srcId="{4E50C171-9ECE-4032-9085-2F70D336A0F3}" destId="{EEF299C7-04AC-45D6-A1DC-D7A3AB5DA858}" srcOrd="2" destOrd="0" presId="urn:microsoft.com/office/officeart/2018/5/layout/IconLeafLabelList"/>
    <dgm:cxn modelId="{E7F95BE4-4E68-42E2-9CBC-113A633A0A18}" type="presParOf" srcId="{4E50C171-9ECE-4032-9085-2F70D336A0F3}" destId="{0148F65A-7CC8-4FCC-8AFC-630F0E01401E}" srcOrd="3" destOrd="0" presId="urn:microsoft.com/office/officeart/2018/5/layout/IconLeafLabelList"/>
    <dgm:cxn modelId="{4803D9DC-FD4C-42D7-B00C-EBFAA927C038}" type="presParOf" srcId="{1148267A-14D5-4D20-9D8D-EAD2C7744E6D}" destId="{A2EB1F57-2350-4F5A-B914-E7BF3A42EF65}" srcOrd="1" destOrd="0" presId="urn:microsoft.com/office/officeart/2018/5/layout/IconLeafLabelList"/>
    <dgm:cxn modelId="{270B4E5F-64F6-4CC7-B099-93BD4C588CFA}" type="presParOf" srcId="{1148267A-14D5-4D20-9D8D-EAD2C7744E6D}" destId="{74AD6D99-01B4-44C8-84A0-23ADBB86240A}" srcOrd="2" destOrd="0" presId="urn:microsoft.com/office/officeart/2018/5/layout/IconLeafLabelList"/>
    <dgm:cxn modelId="{E4358C0A-1631-47B9-8DFB-CD4BED0D885E}" type="presParOf" srcId="{74AD6D99-01B4-44C8-84A0-23ADBB86240A}" destId="{80B1FFC6-1883-4231-A1E9-2A6DC9B7633E}" srcOrd="0" destOrd="0" presId="urn:microsoft.com/office/officeart/2018/5/layout/IconLeafLabelList"/>
    <dgm:cxn modelId="{BBAEFF17-E7B7-4A17-BEF7-377A61E27407}" type="presParOf" srcId="{74AD6D99-01B4-44C8-84A0-23ADBB86240A}" destId="{A0069F49-0F0E-4949-AA3C-993FDEFD8CB0}" srcOrd="1" destOrd="0" presId="urn:microsoft.com/office/officeart/2018/5/layout/IconLeafLabelList"/>
    <dgm:cxn modelId="{82ED46AD-DFD0-4550-BB68-FD546EDA8EAD}" type="presParOf" srcId="{74AD6D99-01B4-44C8-84A0-23ADBB86240A}" destId="{878C4B15-E679-479D-A462-C7D434B7DEEB}" srcOrd="2" destOrd="0" presId="urn:microsoft.com/office/officeart/2018/5/layout/IconLeafLabelList"/>
    <dgm:cxn modelId="{886A0037-A8B2-4781-AA8E-E68195CA8E96}" type="presParOf" srcId="{74AD6D99-01B4-44C8-84A0-23ADBB86240A}" destId="{BF928266-A1FD-4A1D-B977-DF4EFBE43040}" srcOrd="3" destOrd="0" presId="urn:microsoft.com/office/officeart/2018/5/layout/IconLeafLabelList"/>
    <dgm:cxn modelId="{10132BB3-FE6F-4541-9804-55B0AB818E3F}" type="presParOf" srcId="{1148267A-14D5-4D20-9D8D-EAD2C7744E6D}" destId="{AA23704F-7124-45F5-9CE0-AEF8B58AAB74}" srcOrd="3" destOrd="0" presId="urn:microsoft.com/office/officeart/2018/5/layout/IconLeafLabelList"/>
    <dgm:cxn modelId="{3978DB47-F74D-48A2-8F06-997F96406EB0}" type="presParOf" srcId="{1148267A-14D5-4D20-9D8D-EAD2C7744E6D}" destId="{180F464C-0777-46F0-A376-022FCCCEB05B}" srcOrd="4" destOrd="0" presId="urn:microsoft.com/office/officeart/2018/5/layout/IconLeafLabelList"/>
    <dgm:cxn modelId="{EB51EC20-1D68-4FE2-AC6E-5F495F6FC613}" type="presParOf" srcId="{180F464C-0777-46F0-A376-022FCCCEB05B}" destId="{6B241113-E455-400A-A799-88D11C0E4B58}" srcOrd="0" destOrd="0" presId="urn:microsoft.com/office/officeart/2018/5/layout/IconLeafLabelList"/>
    <dgm:cxn modelId="{EA0F9FBB-BE2E-4079-AC0C-6917C075C175}" type="presParOf" srcId="{180F464C-0777-46F0-A376-022FCCCEB05B}" destId="{6085E22C-8AFB-4178-BAE2-5A834CF09535}" srcOrd="1" destOrd="0" presId="urn:microsoft.com/office/officeart/2018/5/layout/IconLeafLabelList"/>
    <dgm:cxn modelId="{73BF03C9-060F-4B5A-82F8-11B25857D400}" type="presParOf" srcId="{180F464C-0777-46F0-A376-022FCCCEB05B}" destId="{CE84C72B-6330-496F-A253-333BC9CB0B08}" srcOrd="2" destOrd="0" presId="urn:microsoft.com/office/officeart/2018/5/layout/IconLeafLabelList"/>
    <dgm:cxn modelId="{F860B48B-CFDD-4751-8C06-03CB4E5AA742}" type="presParOf" srcId="{180F464C-0777-46F0-A376-022FCCCEB05B}" destId="{E9F1ADC4-5830-4D77-A308-6F638FA84353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513BC6-0671-4C50-BB76-5D9D51F91F14}">
      <dsp:nvSpPr>
        <dsp:cNvPr id="0" name=""/>
        <dsp:cNvSpPr/>
      </dsp:nvSpPr>
      <dsp:spPr>
        <a:xfrm>
          <a:off x="679050" y="57877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40927E-7F61-4274-9607-CE43457708DF}">
      <dsp:nvSpPr>
        <dsp:cNvPr id="0" name=""/>
        <dsp:cNvSpPr/>
      </dsp:nvSpPr>
      <dsp:spPr>
        <a:xfrm>
          <a:off x="1081237" y="980959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48F65A-7CC8-4FCC-8AFC-630F0E01401E}">
      <dsp:nvSpPr>
        <dsp:cNvPr id="0" name=""/>
        <dsp:cNvSpPr/>
      </dsp:nvSpPr>
      <dsp:spPr>
        <a:xfrm>
          <a:off x="75768" y="305377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What are the objectives of this project?</a:t>
          </a:r>
          <a:endParaRPr lang="en-US" sz="1800" kern="1200" dirty="0"/>
        </a:p>
      </dsp:txBody>
      <dsp:txXfrm>
        <a:off x="75768" y="3053772"/>
        <a:ext cx="3093750" cy="720000"/>
      </dsp:txXfrm>
    </dsp:sp>
    <dsp:sp modelId="{80B1FFC6-1883-4231-A1E9-2A6DC9B7633E}">
      <dsp:nvSpPr>
        <dsp:cNvPr id="0" name=""/>
        <dsp:cNvSpPr/>
      </dsp:nvSpPr>
      <dsp:spPr>
        <a:xfrm>
          <a:off x="4314206" y="57877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069F49-0F0E-4949-AA3C-993FDEFD8CB0}">
      <dsp:nvSpPr>
        <dsp:cNvPr id="0" name=""/>
        <dsp:cNvSpPr/>
      </dsp:nvSpPr>
      <dsp:spPr>
        <a:xfrm>
          <a:off x="4716393" y="980959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928266-A1FD-4A1D-B977-DF4EFBE43040}">
      <dsp:nvSpPr>
        <dsp:cNvPr id="0" name=""/>
        <dsp:cNvSpPr/>
      </dsp:nvSpPr>
      <dsp:spPr>
        <a:xfrm>
          <a:off x="3710925" y="305377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What is required for the project to be implemented?</a:t>
          </a:r>
          <a:endParaRPr lang="en-US" sz="1800" kern="1200" dirty="0"/>
        </a:p>
      </dsp:txBody>
      <dsp:txXfrm>
        <a:off x="3710925" y="3053772"/>
        <a:ext cx="3093750" cy="720000"/>
      </dsp:txXfrm>
    </dsp:sp>
    <dsp:sp modelId="{6B241113-E455-400A-A799-88D11C0E4B58}">
      <dsp:nvSpPr>
        <dsp:cNvPr id="0" name=""/>
        <dsp:cNvSpPr/>
      </dsp:nvSpPr>
      <dsp:spPr>
        <a:xfrm>
          <a:off x="7949362" y="57877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85E22C-8AFB-4178-BAE2-5A834CF09535}">
      <dsp:nvSpPr>
        <dsp:cNvPr id="0" name=""/>
        <dsp:cNvSpPr/>
      </dsp:nvSpPr>
      <dsp:spPr>
        <a:xfrm>
          <a:off x="8351550" y="980959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F1ADC4-5830-4D77-A308-6F638FA84353}">
      <dsp:nvSpPr>
        <dsp:cNvPr id="0" name=""/>
        <dsp:cNvSpPr/>
      </dsp:nvSpPr>
      <dsp:spPr>
        <a:xfrm>
          <a:off x="7346081" y="305377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What are the economical factors of the project?</a:t>
          </a:r>
          <a:endParaRPr lang="en-US" sz="1800" kern="1200" dirty="0"/>
        </a:p>
      </dsp:txBody>
      <dsp:txXfrm>
        <a:off x="7346081" y="3053772"/>
        <a:ext cx="30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8F3537-124F-4663-AD0A-2E064CD8D199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C2444E-9085-40C0-8B2C-E85E8C60E9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645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2444E-9085-40C0-8B2C-E85E8C60E96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8388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2444E-9085-40C0-8B2C-E85E8C60E96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283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2444E-9085-40C0-8B2C-E85E8C60E96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5893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2444E-9085-40C0-8B2C-E85E8C60E96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2101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2444E-9085-40C0-8B2C-E85E8C60E96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0626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2444E-9085-40C0-8B2C-E85E8C60E96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0263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2444E-9085-40C0-8B2C-E85E8C60E96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6664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2444E-9085-40C0-8B2C-E85E8C60E96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5318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2444E-9085-40C0-8B2C-E85E8C60E96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9302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2444E-9085-40C0-8B2C-E85E8C60E96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53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2444E-9085-40C0-8B2C-E85E8C60E96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4205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2444E-9085-40C0-8B2C-E85E8C60E96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7878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A7A8D-BE8F-4941-8C74-395932C6D3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E8A50A-961D-4DC9-AF1D-77DF472B1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49194B-085D-40EE-B06D-840AEFFCF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61021-7D9D-49AB-84EC-EE3AC435F76F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86421-CD7E-4EBF-9C8D-A3CB2E8F2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C657C8-E245-4E64-BD8F-B334FA993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66826-CD28-40F2-AB6F-B6363F3E98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34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31204-50CE-4761-BC98-29158A3EC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1EF2B-F011-4797-9F00-FDBD6C508D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F4C98-E760-4808-9776-37510A4B6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61021-7D9D-49AB-84EC-EE3AC435F76F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17910F-995B-4C1A-A934-BDDDA4A8F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9808F5-359B-482D-ACB4-0068609BC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66826-CD28-40F2-AB6F-B6363F3E98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369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70C61-51B9-460E-9322-A747557ED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74C49C-036B-4EE4-A27B-2FF37A6213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36C6F6-FED4-41EB-8EA9-2375DDFB5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61021-7D9D-49AB-84EC-EE3AC435F76F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0EE130-A921-4EA7-BB49-F18B5D56E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46A942-1932-44B2-84CC-359C090CE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66826-CD28-40F2-AB6F-B6363F3E98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6274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011A6-7750-402F-98FF-1290C9B21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F717C-2A2C-4C08-BE8A-23C56004F8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8BEAE9-9D3A-4765-AA07-9D911B0A2B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C2D6F6-B01D-4CE1-A819-D8A49FBCF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61021-7D9D-49AB-84EC-EE3AC435F76F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C40BE0-25DF-4269-810A-7E06CB6E51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ACE05D-ACD1-4D1E-A7A0-04D636E26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66826-CD28-40F2-AB6F-B6363F3E98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249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E290B-863D-40BF-9EFB-D2FA434EA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64726A-98D5-44E0-BC80-86360A9826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C7854B-6016-42C0-A5CF-531DECC5A1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2D7DD-E7D2-4247-97A1-8057FD6014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217024-9386-4B7B-8ADA-6918DBD94E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4A69D-E90E-42E3-AA5E-DC781C97B4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61021-7D9D-49AB-84EC-EE3AC435F76F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031F42-EB89-4C59-ADF2-1E0DEBA891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51B48F-0270-4A40-BBA7-4EB879A74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66826-CD28-40F2-AB6F-B6363F3E98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723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BF9B8-6538-443C-AAE8-5205A8CFF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6C66F1-0679-4036-83E9-ECE59D3E7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61021-7D9D-49AB-84EC-EE3AC435F76F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0D2AA6-89C4-4AD7-87E4-622597B0D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C66E4-C04D-4F51-BE19-CFAD19808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66826-CD28-40F2-AB6F-B6363F3E98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525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C0FF86-36E8-4299-AB5B-915FEE400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61021-7D9D-49AB-84EC-EE3AC435F76F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7ECC46-9BEC-4660-ADDE-D8DE03727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03BB8B-E0EE-4BB1-A48E-B9E881691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66826-CD28-40F2-AB6F-B6363F3E98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725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CDD0D-658B-44DF-B850-A6E97111A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FBC14-606F-4C8E-BA21-793D0A106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A9E888-BD1A-4536-BB4F-B92A1349B4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F36FFA-3050-45CB-8A6A-143B872C2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61021-7D9D-49AB-84EC-EE3AC435F76F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093A02-1B7B-41AC-A511-D78D03888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E4EAD8-5E8A-49AA-9514-57623613D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66826-CD28-40F2-AB6F-B6363F3E98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945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7E459-1729-49A1-9725-4385D653F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62518EF-7C40-4A9D-9573-7D9927889E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EABD98-D6C8-427A-93F4-D4F055E345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8CD6DE-269E-4385-8978-EB2910ED6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61021-7D9D-49AB-84EC-EE3AC435F76F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1245FC-E7FD-4D4C-9CB4-EB7E7719F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08F179-4C05-479D-9C69-8B2057CF9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66826-CD28-40F2-AB6F-B6363F3E98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17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F5E03-A6B3-4366-9474-BCAEBCA4D7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515C0A-6D79-423E-93FA-5F08AEC490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B889B1-6096-4538-8964-DF2BBB1D5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61021-7D9D-49AB-84EC-EE3AC435F76F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D27B35-B080-460C-9986-D8546A7AC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D95DC-A76B-41FA-B80B-266522ACE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66826-CD28-40F2-AB6F-B6363F3E98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99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2B2653-892B-4833-A786-BCD374AC09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38D058-92E4-438F-B99F-70E7A21503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7CFC0-D021-4B27-A62B-BBBB24FCB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61021-7D9D-49AB-84EC-EE3AC435F76F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00F781-0801-42A0-AE42-4087A1A7B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26525-0EDE-4596-B162-DA031A732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66826-CD28-40F2-AB6F-B6363F3E98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248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B8A588-D0CE-473E-A41E-32A560C39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F558C0-7EB9-49D8-B13D-64B938F7D6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8ACC5E-C9D8-48FA-B7F1-BBF8670E70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61021-7D9D-49AB-84EC-EE3AC435F76F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157961-D223-4507-BEE5-AEC86A1426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8DC19E-8702-45BB-AE0F-A1559F5344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466826-CD28-40F2-AB6F-B6363F3E98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440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5.xml"/><Relationship Id="rId13" Type="http://schemas.openxmlformats.org/officeDocument/2006/relationships/diagramColors" Target="../diagrams/colors1.xml"/><Relationship Id="rId3" Type="http://schemas.microsoft.com/office/2007/relationships/media" Target="../media/media6.m4a"/><Relationship Id="rId7" Type="http://schemas.openxmlformats.org/officeDocument/2006/relationships/slideLayout" Target="../slideLayouts/slideLayout2.xml"/><Relationship Id="rId12" Type="http://schemas.openxmlformats.org/officeDocument/2006/relationships/diagramQuickStyle" Target="../diagrams/quickStyle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audio" Target="../media/media7.m4a"/><Relationship Id="rId11" Type="http://schemas.openxmlformats.org/officeDocument/2006/relationships/diagramLayout" Target="../diagrams/layout1.xml"/><Relationship Id="rId5" Type="http://schemas.microsoft.com/office/2007/relationships/media" Target="../media/media7.m4a"/><Relationship Id="rId15" Type="http://schemas.openxmlformats.org/officeDocument/2006/relationships/image" Target="../media/image3.png"/><Relationship Id="rId10" Type="http://schemas.openxmlformats.org/officeDocument/2006/relationships/diagramData" Target="../diagrams/data1.xml"/><Relationship Id="rId4" Type="http://schemas.openxmlformats.org/officeDocument/2006/relationships/audio" Target="../media/media6.m4a"/><Relationship Id="rId9" Type="http://schemas.openxmlformats.org/officeDocument/2006/relationships/image" Target="../media/image5.png"/><Relationship Id="rId14" Type="http://schemas.microsoft.com/office/2007/relationships/diagramDrawing" Target="../diagrams/drawing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5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5.jp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4.jpg"/><Relationship Id="rId11" Type="http://schemas.openxmlformats.org/officeDocument/2006/relationships/image" Target="../media/image3.png"/><Relationship Id="rId5" Type="http://schemas.openxmlformats.org/officeDocument/2006/relationships/image" Target="../media/image13.jpg"/><Relationship Id="rId10" Type="http://schemas.openxmlformats.org/officeDocument/2006/relationships/image" Target="../media/image18.jp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1.jp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5.png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5.png"/><Relationship Id="rId5" Type="http://schemas.openxmlformats.org/officeDocument/2006/relationships/image" Target="../media/image23.jp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person, indoor, man, preparing&#10;&#10;Description automatically generated">
            <a:extLst>
              <a:ext uri="{FF2B5EF4-FFF2-40B4-BE49-F238E27FC236}">
                <a16:creationId xmlns:a16="http://schemas.microsoft.com/office/drawing/2014/main" id="{DE893819-6CF2-4856-8085-9A60AEB9F8A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-30"/>
            <a:ext cx="12192000" cy="6855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D6624D-E74A-453E-B502-4FCF8F5770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3320859"/>
            <a:ext cx="4666470" cy="2076333"/>
          </a:xfrm>
        </p:spPr>
        <p:txBody>
          <a:bodyPr anchor="t">
            <a:normAutofit/>
          </a:bodyPr>
          <a:lstStyle/>
          <a:p>
            <a:pPr algn="l"/>
            <a:r>
              <a:rPr lang="en-GB" sz="3400" dirty="0">
                <a:latin typeface="Bahnschrift SemiBold" panose="020B0502040204020203" pitchFamily="34" charset="0"/>
              </a:rPr>
              <a:t>A Project on Automated Flushing System For Variable Induction Power Packs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422FC7-A8B9-4CA8-98A7-E0AC201A29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2348680"/>
            <a:ext cx="4823883" cy="972180"/>
          </a:xfrm>
        </p:spPr>
        <p:txBody>
          <a:bodyPr anchor="b">
            <a:normAutofit/>
          </a:bodyPr>
          <a:lstStyle/>
          <a:p>
            <a:pPr algn="l"/>
            <a:r>
              <a:rPr lang="en-GB" sz="2000" dirty="0"/>
              <a:t>Created By Aron Jones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BCC55ACC-A2F6-403C-A3A4-D59B3734D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train, table, sitting, water&#10;&#10;Description automatically generated">
            <a:extLst>
              <a:ext uri="{FF2B5EF4-FFF2-40B4-BE49-F238E27FC236}">
                <a16:creationId xmlns:a16="http://schemas.microsoft.com/office/drawing/2014/main" id="{E0A179E8-CBC6-4268-B070-DDFF4C927AE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21086" y="544804"/>
            <a:ext cx="6170914" cy="6313225"/>
          </a:xfrm>
          <a:custGeom>
            <a:avLst/>
            <a:gdLst/>
            <a:ahLst/>
            <a:cxnLst/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FE6D354-2A25-44D9-8132-2884D07E2D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623856" y="541033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1612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2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863C31-C73E-4525-877B-2FD00A3164FA}"/>
              </a:ext>
            </a:extLst>
          </p:cNvPr>
          <p:cNvSpPr txBox="1"/>
          <p:nvPr/>
        </p:nvSpPr>
        <p:spPr>
          <a:xfrm>
            <a:off x="589560" y="856180"/>
            <a:ext cx="4560584" cy="1128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dirty="0">
                <a:latin typeface="Bahnschrift SemiBold" panose="020B0502040204020203" pitchFamily="34" charset="0"/>
                <a:ea typeface="+mj-ea"/>
                <a:cs typeface="+mj-cs"/>
              </a:rPr>
              <a:t>Company Introduction</a:t>
            </a:r>
          </a:p>
        </p:txBody>
      </p:sp>
      <p:grpSp>
        <p:nvGrpSpPr>
          <p:cNvPr id="11" name="Group 1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A85A3DC-65AA-4C53-95A0-DD5DC68120F2}"/>
              </a:ext>
            </a:extLst>
          </p:cNvPr>
          <p:cNvSpPr txBox="1"/>
          <p:nvPr/>
        </p:nvSpPr>
        <p:spPr>
          <a:xfrm>
            <a:off x="590719" y="2330505"/>
            <a:ext cx="4559425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 am a Mechanical Maintenance Apprentice for the Wall Colmonoy UK branch.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Wallcolmonoy is one of the leading companies in surfacing alloys and brazing alloys worldwide.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Manufactures precision components.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63A208D2-1784-43EE-8B6B-FFCAA91F0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2" r="7479" b="-2"/>
          <a:stretch/>
        </p:blipFill>
        <p:spPr>
          <a:xfrm>
            <a:off x="5685809" y="799352"/>
            <a:ext cx="6009366" cy="5259296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8E2777-5C6A-4B40-BE1E-C32237D652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541986" y="10834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852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38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7515D20E-1AB7-4E74-9236-2B72B63D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622872-0FF1-431F-B215-B36C94ABE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028" y="1336329"/>
            <a:ext cx="3892732" cy="4382588"/>
          </a:xfrm>
        </p:spPr>
        <p:txBody>
          <a:bodyPr anchor="ctr">
            <a:normAutofit/>
          </a:bodyPr>
          <a:lstStyle/>
          <a:p>
            <a:r>
              <a:rPr lang="en-GB" sz="5400">
                <a:latin typeface="Bahnschrift SemiBold" panose="020B0502040204020203" pitchFamily="34" charset="0"/>
              </a:rPr>
              <a:t>The Task</a:t>
            </a:r>
          </a:p>
        </p:txBody>
      </p:sp>
      <p:grpSp>
        <p:nvGrpSpPr>
          <p:cNvPr id="7" name="Group 1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63461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982976"/>
            <a:ext cx="6009366" cy="512063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671FA-B01C-4DC3-9A5A-A5837F324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1" y="1336329"/>
            <a:ext cx="5260848" cy="438258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A project that will improve the reliability of a process or activity within the company.</a:t>
            </a:r>
          </a:p>
          <a:p>
            <a:r>
              <a:rPr lang="en-GB" sz="2000" dirty="0"/>
              <a:t>An automated flushing system for a variable induction powerpack was chosen.</a:t>
            </a:r>
          </a:p>
          <a:p>
            <a:endParaRPr lang="en-GB" sz="2000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4A27F13-5805-4A85-9468-C4365BBD5E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5571" y="0"/>
            <a:ext cx="1806429" cy="1342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60638CD-3A53-4F37-ACB0-7A78DA08CA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00415" y="4230692"/>
            <a:ext cx="1290979" cy="1290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067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3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5D20E-1AB7-4E74-9236-2B72B63D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622872-0FF1-431F-B215-B36C94ABE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028" y="1336329"/>
            <a:ext cx="3892732" cy="4382588"/>
          </a:xfrm>
        </p:spPr>
        <p:txBody>
          <a:bodyPr anchor="ctr">
            <a:normAutofit/>
          </a:bodyPr>
          <a:lstStyle/>
          <a:p>
            <a:r>
              <a:rPr lang="en-GB" sz="5400" dirty="0">
                <a:latin typeface="Bahnschrift SemiBold" panose="020B0502040204020203" pitchFamily="34" charset="0"/>
              </a:rPr>
              <a:t>The Reason For The Project</a:t>
            </a:r>
            <a:br>
              <a:rPr lang="en-GB" sz="5400" dirty="0">
                <a:latin typeface="Bahnschrift SemiBold" panose="020B0502040204020203" pitchFamily="34" charset="0"/>
              </a:rPr>
            </a:br>
            <a:endParaRPr lang="en-GB" sz="5400" dirty="0">
              <a:latin typeface="Bahnschrift SemiBold" panose="020B0502040204020203" pitchFamily="34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63461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982976"/>
            <a:ext cx="6009366" cy="512063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671FA-B01C-4DC3-9A5A-A5837F324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1" y="1336329"/>
            <a:ext cx="5260848" cy="438258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Reasons:</a:t>
            </a:r>
          </a:p>
          <a:p>
            <a:r>
              <a:rPr lang="en-GB" sz="2000" dirty="0"/>
              <a:t>Improve efficiency for the maintenance team. </a:t>
            </a:r>
          </a:p>
          <a:p>
            <a:r>
              <a:rPr lang="en-GB" sz="2000" dirty="0"/>
              <a:t>Lack of product loss.</a:t>
            </a:r>
          </a:p>
          <a:p>
            <a:r>
              <a:rPr lang="en-GB" sz="2000" dirty="0"/>
              <a:t>Prevent a loss in profits.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4A27F13-5805-4A85-9468-C4365BBD5E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4475" y="0"/>
            <a:ext cx="1787525" cy="132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DEF8E38-A631-4A07-B0FC-EC600441DD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85155" y="4583112"/>
            <a:ext cx="815182" cy="815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483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95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22872-0FF1-431F-B215-B36C94ABE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Bahnschrift SemiBold" panose="020B0502040204020203" pitchFamily="34" charset="0"/>
              </a:rPr>
              <a:t> A Feasibility Study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4A27F13-5805-4A85-9468-C4365BBD5E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4475" y="0"/>
            <a:ext cx="1787525" cy="132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84FFF5EC-CD78-4421-A355-96BD137A8F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6280599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CC6D2E4-8405-4452-96A9-CA61C35BE7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2165130" y="5571744"/>
            <a:ext cx="609600" cy="6096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6384C2-AD23-4AF6-B278-7362F4196F3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5633544" y="5542841"/>
            <a:ext cx="609600" cy="60960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686B1BF-0D1C-41A1-9DBA-5D6566FC2AC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9304337" y="548569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3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0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578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305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1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622872-0FF1-431F-B215-B36C94ABE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4000">
                <a:latin typeface="Bahnschrift SemiBold" panose="020B0502040204020203" pitchFamily="34" charset="0"/>
              </a:rPr>
              <a:t>Project Plan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44671FA-B01C-4DC3-9A5A-A5837F324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Microsoft Project was used to plan the project.</a:t>
            </a:r>
          </a:p>
          <a:p>
            <a:r>
              <a:rPr lang="en-GB" sz="2000" dirty="0"/>
              <a:t>Easy to use.</a:t>
            </a:r>
          </a:p>
          <a:p>
            <a:r>
              <a:rPr lang="en-GB" sz="2000" dirty="0"/>
              <a:t>Allocate of additional employees.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87E0A5-F072-487C-AB6F-92B6F9C591AC}"/>
              </a:ext>
            </a:extLst>
          </p:cNvPr>
          <p:cNvPicPr>
            <a:picLocks/>
          </p:cNvPicPr>
          <p:nvPr/>
        </p:nvPicPr>
        <p:blipFill rotWithShape="1">
          <a:blip r:embed="rId5"/>
          <a:srcRect l="3513" t="22529" r="39856" b="33465"/>
          <a:stretch/>
        </p:blipFill>
        <p:spPr bwMode="auto">
          <a:xfrm>
            <a:off x="6149760" y="1842590"/>
            <a:ext cx="5295075" cy="2314483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E4A27F13-5805-4A85-9468-C4365BBD5E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4475" y="0"/>
            <a:ext cx="1787525" cy="132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1A9D740-70D5-4E46-A02E-DA0AD60027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025673" y="11571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968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0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22872-0FF1-431F-B215-B36C94ABE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7254" y="525439"/>
            <a:ext cx="3336545" cy="1657614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Bahnschrift SemiBold" panose="020B0502040204020203" pitchFamily="34" charset="0"/>
              </a:rPr>
              <a:t>Requirements For The Project</a:t>
            </a:r>
          </a:p>
        </p:txBody>
      </p:sp>
      <p:pic>
        <p:nvPicPr>
          <p:cNvPr id="16" name="Picture 15" descr="A picture containing sitting, table, open, pair&#10;&#10;Description automatically generated">
            <a:extLst>
              <a:ext uri="{FF2B5EF4-FFF2-40B4-BE49-F238E27FC236}">
                <a16:creationId xmlns:a16="http://schemas.microsoft.com/office/drawing/2014/main" id="{9A2B04FE-C176-40E5-AEC2-C7B8222D1EC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261" y="375320"/>
            <a:ext cx="3848658" cy="3848658"/>
          </a:xfrm>
          <a:prstGeom prst="rect">
            <a:avLst/>
          </a:prstGeom>
        </p:spPr>
      </p:pic>
      <p:pic>
        <p:nvPicPr>
          <p:cNvPr id="10" name="Picture 9" descr="A picture containing blue, man, table, street&#10;&#10;Description automatically generated">
            <a:extLst>
              <a:ext uri="{FF2B5EF4-FFF2-40B4-BE49-F238E27FC236}">
                <a16:creationId xmlns:a16="http://schemas.microsoft.com/office/drawing/2014/main" id="{EB830FDD-F9D9-4BD8-B7B1-D462E647A46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1706" y="375320"/>
            <a:ext cx="1657612" cy="1657612"/>
          </a:xfrm>
          <a:prstGeom prst="rect">
            <a:avLst/>
          </a:prstGeom>
        </p:spPr>
      </p:pic>
      <p:pic>
        <p:nvPicPr>
          <p:cNvPr id="14" name="Picture 13" descr="A picture containing light&#10;&#10;Description automatically generated">
            <a:extLst>
              <a:ext uri="{FF2B5EF4-FFF2-40B4-BE49-F238E27FC236}">
                <a16:creationId xmlns:a16="http://schemas.microsoft.com/office/drawing/2014/main" id="{5A88A322-2B49-40D9-81AA-62D7E049982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7111" y="2424609"/>
            <a:ext cx="1799367" cy="1799367"/>
          </a:xfrm>
          <a:prstGeom prst="rect">
            <a:avLst/>
          </a:prstGeom>
        </p:spPr>
      </p:pic>
      <p:pic>
        <p:nvPicPr>
          <p:cNvPr id="6" name="Picture 5" descr="A picture containing box, blue, sitting, table&#10;&#10;Description automatically generated">
            <a:extLst>
              <a:ext uri="{FF2B5EF4-FFF2-40B4-BE49-F238E27FC236}">
                <a16:creationId xmlns:a16="http://schemas.microsoft.com/office/drawing/2014/main" id="{EE1D28E0-780B-48ED-A0DF-4623830F6F9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076" y="4911833"/>
            <a:ext cx="1448019" cy="1448019"/>
          </a:xfrm>
          <a:prstGeom prst="rect">
            <a:avLst/>
          </a:prstGeom>
        </p:spPr>
      </p:pic>
      <p:pic>
        <p:nvPicPr>
          <p:cNvPr id="12" name="Picture 11" descr="A picture containing light&#10;&#10;Description automatically generated">
            <a:extLst>
              <a:ext uri="{FF2B5EF4-FFF2-40B4-BE49-F238E27FC236}">
                <a16:creationId xmlns:a16="http://schemas.microsoft.com/office/drawing/2014/main" id="{5C2F6DFC-AC89-44F1-9776-68B02DC963C2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6646" r="-1105"/>
          <a:stretch/>
        </p:blipFill>
        <p:spPr>
          <a:xfrm rot="10800000">
            <a:off x="2650954" y="4947612"/>
            <a:ext cx="1669613" cy="1376465"/>
          </a:xfrm>
          <a:prstGeom prst="rect">
            <a:avLst/>
          </a:prstGeom>
        </p:spPr>
      </p:pic>
      <p:pic>
        <p:nvPicPr>
          <p:cNvPr id="8" name="Picture 7" descr="A close up of a microphone&#10;&#10;Description automatically generated">
            <a:extLst>
              <a:ext uri="{FF2B5EF4-FFF2-40B4-BE49-F238E27FC236}">
                <a16:creationId xmlns:a16="http://schemas.microsoft.com/office/drawing/2014/main" id="{79658B18-1B59-4AAF-BE18-F7777DD83BD2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57" t="1054" r="38863" b="2341"/>
          <a:stretch/>
        </p:blipFill>
        <p:spPr>
          <a:xfrm rot="5400000">
            <a:off x="5899385" y="4321895"/>
            <a:ext cx="649691" cy="26282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671FA-B01C-4DC3-9A5A-A5837F324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7254" y="2274491"/>
            <a:ext cx="3336546" cy="3902472"/>
          </a:xfrm>
        </p:spPr>
        <p:txBody>
          <a:bodyPr>
            <a:normAutofit/>
          </a:bodyPr>
          <a:lstStyle/>
          <a:p>
            <a:r>
              <a:rPr lang="en-GB" sz="2000" dirty="0"/>
              <a:t>The requirements: </a:t>
            </a:r>
          </a:p>
          <a:p>
            <a:r>
              <a:rPr lang="en-GB" sz="2000" dirty="0"/>
              <a:t>A Centrifugal pump,</a:t>
            </a:r>
          </a:p>
          <a:p>
            <a:r>
              <a:rPr lang="en-GB" sz="2000" dirty="0"/>
              <a:t>3 motorised valves</a:t>
            </a:r>
          </a:p>
          <a:p>
            <a:r>
              <a:rPr lang="en-GB" sz="2000" dirty="0"/>
              <a:t>2 meters of 1” stainless steel pipe</a:t>
            </a:r>
          </a:p>
          <a:p>
            <a:r>
              <a:rPr lang="en-GB" sz="2000" dirty="0"/>
              <a:t>4 meters of 1” braided hose</a:t>
            </a:r>
          </a:p>
          <a:p>
            <a:r>
              <a:rPr lang="en-GB" sz="2000" dirty="0"/>
              <a:t>1” hosetail fittings and jubilee clips. 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22A5670-0F7B-4199-AEAB-33FBA9CEA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627" y="-1"/>
            <a:ext cx="0" cy="6858001"/>
          </a:xfrm>
          <a:prstGeom prst="line">
            <a:avLst/>
          </a:prstGeom>
          <a:ln w="3810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BB1744D-A7DF-4B65-B6E3-DCF12BB2D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627" y="2228770"/>
            <a:ext cx="2877035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82DD753-EA38-4E86-91FB-05041A44A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567905"/>
            <a:ext cx="7530662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6DA63E78-7704-45EF-B5D3-EADDF5D82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1218591" y="5706812"/>
            <a:ext cx="2286000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CFE503A-FCFE-4EC6-A873-F547332871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075926" y="556736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595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08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BC3FCA0-6855-447A-BD0C-80410E313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622872-0FF1-431F-B215-B36C94ABE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646" y="349664"/>
            <a:ext cx="3639746" cy="1638377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Bahnschrift SemiBold" panose="020B0502040204020203" pitchFamily="34" charset="0"/>
              </a:rPr>
              <a:t>Requirements For The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671FA-B01C-4DC3-9A5A-A5837F324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987" y="2620641"/>
            <a:ext cx="3634877" cy="3023702"/>
          </a:xfrm>
        </p:spPr>
        <p:txBody>
          <a:bodyPr anchor="ctr">
            <a:normAutofit/>
          </a:bodyPr>
          <a:lstStyle/>
          <a:p>
            <a:r>
              <a:rPr lang="en-GB" sz="1800" dirty="0"/>
              <a:t>40mm stainless steel box section </a:t>
            </a:r>
          </a:p>
          <a:p>
            <a:r>
              <a:rPr lang="en-GB" sz="1800" dirty="0"/>
              <a:t>4m x 2m stainless steel sheet with a thickness of 3mm</a:t>
            </a:r>
          </a:p>
          <a:p>
            <a:r>
              <a:rPr lang="en-GB" sz="1800" dirty="0"/>
              <a:t>4 x 125mm Rubber castors ( 2 swivel, 2 straight)</a:t>
            </a:r>
          </a:p>
          <a:p>
            <a:endParaRPr lang="en-GB" sz="1800" dirty="0"/>
          </a:p>
          <a:p>
            <a:endParaRPr lang="en-GB" sz="180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8196" y="399675"/>
            <a:ext cx="2394618" cy="2779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close up of a device&#10;&#10;Description automatically generated">
            <a:extLst>
              <a:ext uri="{FF2B5EF4-FFF2-40B4-BE49-F238E27FC236}">
                <a16:creationId xmlns:a16="http://schemas.microsoft.com/office/drawing/2014/main" id="{2ADD31C3-B295-4E09-BC0C-0A0F498667E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690" b="-8"/>
          <a:stretch/>
        </p:blipFill>
        <p:spPr>
          <a:xfrm>
            <a:off x="9692645" y="596271"/>
            <a:ext cx="1964247" cy="2386584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335D5A6-AB7A-4677-8D44-034515D66C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6444" y="399675"/>
            <a:ext cx="4417383" cy="580910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sitting, white, standing, man&#10;&#10;Description automatically generated">
            <a:extLst>
              <a:ext uri="{FF2B5EF4-FFF2-40B4-BE49-F238E27FC236}">
                <a16:creationId xmlns:a16="http://schemas.microsoft.com/office/drawing/2014/main" id="{6E52AA5B-1802-442B-9C73-B01679C9168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23" r="29813" b="2"/>
          <a:stretch/>
        </p:blipFill>
        <p:spPr>
          <a:xfrm>
            <a:off x="5544935" y="1328737"/>
            <a:ext cx="2599718" cy="3565826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0BB19363-8354-4E75-A15C-A08F75517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8196" y="3429000"/>
            <a:ext cx="2394618" cy="2779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84ABEE54-EE67-4A75-8E58-B5E01D10C40E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97" r="-5" b="-5"/>
          <a:stretch/>
        </p:blipFill>
        <p:spPr>
          <a:xfrm rot="21600000">
            <a:off x="9692640" y="3625596"/>
            <a:ext cx="1964247" cy="2386584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67412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4A27F13-5805-4A85-9468-C4365BBD5E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4475" y="0"/>
            <a:ext cx="1787525" cy="132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69F082-47EB-423A-9224-353A022F77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019553" y="107993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381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373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5D20E-1AB7-4E74-9236-2B72B63D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622872-0FF1-431F-B215-B36C94ABE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028" y="1336329"/>
            <a:ext cx="4288162" cy="4382588"/>
          </a:xfrm>
        </p:spPr>
        <p:txBody>
          <a:bodyPr anchor="ctr">
            <a:normAutofit/>
          </a:bodyPr>
          <a:lstStyle/>
          <a:p>
            <a:r>
              <a:rPr lang="en-GB" sz="5000" dirty="0">
                <a:latin typeface="Bahnschrift SemiBold" panose="020B0502040204020203" pitchFamily="34" charset="0"/>
              </a:rPr>
              <a:t>Implementing The Project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63461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982976"/>
            <a:ext cx="6009366" cy="512063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671FA-B01C-4DC3-9A5A-A5837F324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1" y="1336329"/>
            <a:ext cx="5260848" cy="438258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The centrifugal pump will rest upon the lower shelf of the trolley</a:t>
            </a:r>
          </a:p>
          <a:p>
            <a:r>
              <a:rPr lang="en-GB" sz="2000" dirty="0"/>
              <a:t>The pipework will guide the water from the pump to the motorised valves on the shelf above.</a:t>
            </a:r>
          </a:p>
          <a:p>
            <a:r>
              <a:rPr lang="en-GB" sz="2000" dirty="0"/>
              <a:t>Valves allow for the intake and the output hoses to switch.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4A27F13-5805-4A85-9468-C4365BBD5E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4475" y="0"/>
            <a:ext cx="1787525" cy="132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3143CC7-E141-4FDD-90E3-4577F7DB07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470576" y="487668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366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5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25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622872-0FF1-431F-B215-B36C94ABE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4000">
                <a:latin typeface="Bahnschrift SemiBold" panose="020B0502040204020203" pitchFamily="34" charset="0"/>
              </a:rPr>
              <a:t>Testing The Project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671FA-B01C-4DC3-9A5A-A5837F324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The time to carry out the flush was monitored before the system was implemented.</a:t>
            </a:r>
          </a:p>
          <a:p>
            <a:r>
              <a:rPr lang="en-GB" sz="2000" dirty="0"/>
              <a:t>The downtime that is created by the manual method is harmful to the companies’ profits. </a:t>
            </a:r>
          </a:p>
          <a:p>
            <a:r>
              <a:rPr lang="en-GB" sz="2000" dirty="0"/>
              <a:t>The total time taken was 789 minutes</a:t>
            </a:r>
          </a:p>
          <a:p>
            <a:r>
              <a:rPr lang="en-GB" sz="2000" dirty="0"/>
              <a:t>The profit loss was £87,500. 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816F48-D42C-433E-995F-74182BDDC3C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" b="3065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E4A27F13-5805-4A85-9468-C4365BBD5E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4475" y="0"/>
            <a:ext cx="1787525" cy="132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E0104D-982D-4046-AB13-C29A890D29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546707" y="2188438"/>
            <a:ext cx="746562" cy="746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810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01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622872-0FF1-431F-B215-B36C94ABE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4000">
                <a:latin typeface="Bahnschrift SemiBold" panose="020B0502040204020203" pitchFamily="34" charset="0"/>
              </a:rPr>
              <a:t>Conclusion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671FA-B01C-4DC3-9A5A-A5837F324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GB" sz="1700" dirty="0"/>
              <a:t>The system would meet its requirements</a:t>
            </a:r>
          </a:p>
          <a:p>
            <a:r>
              <a:rPr lang="en-GB" sz="1700" dirty="0"/>
              <a:t>A loss of £87500 in eight flushes.</a:t>
            </a:r>
          </a:p>
          <a:p>
            <a:r>
              <a:rPr lang="en-GB" sz="1700" dirty="0"/>
              <a:t>The COVID-19 pandemic stopped progression.</a:t>
            </a:r>
          </a:p>
          <a:p>
            <a:r>
              <a:rPr lang="en-GB" sz="1700" dirty="0"/>
              <a:t>Research alternative solutions.</a:t>
            </a:r>
          </a:p>
          <a:p>
            <a:r>
              <a:rPr lang="en-GB" sz="1700" dirty="0"/>
              <a:t>Overall, the project will be successful when I am able to complete it.</a:t>
            </a:r>
          </a:p>
          <a:p>
            <a:pPr marL="0" indent="0">
              <a:buNone/>
            </a:pPr>
            <a:endParaRPr lang="en-GB" sz="17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close up of a mans face&#10;&#10;Description automatically generated">
            <a:extLst>
              <a:ext uri="{FF2B5EF4-FFF2-40B4-BE49-F238E27FC236}">
                <a16:creationId xmlns:a16="http://schemas.microsoft.com/office/drawing/2014/main" id="{E0EB34B6-B7A9-4FA7-8B67-E23FBBEAE24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56" r="34476" b="1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E4A27F13-5805-4A85-9468-C4365BBD5E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4475" y="0"/>
            <a:ext cx="1787525" cy="132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96D12B-C86A-453C-8DA6-557D86F835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706741" y="1070756"/>
            <a:ext cx="807309" cy="807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7939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1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7895A40-19A4-42D6-9D30-DBC1E8002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F429C4-ABC9-46FC-818A-B5429CDE4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270325" y="3369273"/>
            <a:ext cx="32004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CEF98E4-3709-4952-8F42-2305CCE34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74475" y="1040470"/>
            <a:ext cx="6858003" cy="477704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10BCCF5-D685-47FF-B675-647EAEB72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7914" y="857786"/>
            <a:ext cx="11067024" cy="5208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622872-0FF1-431F-B215-B36C94ABE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689" y="3071183"/>
            <a:ext cx="9910296" cy="25900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8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Thanks </a:t>
            </a:r>
            <a:r>
              <a:rPr lang="en-US" sz="8000" dirty="0"/>
              <a:t>F</a:t>
            </a:r>
            <a:r>
              <a:rPr lang="en-US" sz="8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or Listening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0EE8A42-107A-4D4C-8D56-BBAE95C7F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524009" y="3366125"/>
            <a:ext cx="32004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4A27F13-5805-4A85-9468-C4365BBD5E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4475" y="0"/>
            <a:ext cx="1787525" cy="132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88108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506</TotalTime>
  <Words>375</Words>
  <Application>Microsoft Office PowerPoint</Application>
  <PresentationFormat>Widescreen</PresentationFormat>
  <Paragraphs>61</Paragraphs>
  <Slides>12</Slides>
  <Notes>12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Bahnschrift SemiBold</vt:lpstr>
      <vt:lpstr>Calibri</vt:lpstr>
      <vt:lpstr>Calibri Light</vt:lpstr>
      <vt:lpstr>Office Theme</vt:lpstr>
      <vt:lpstr>A Project on Automated Flushing System For Variable Induction Power Packs</vt:lpstr>
      <vt:lpstr>PowerPoint Presentation</vt:lpstr>
      <vt:lpstr>The Task</vt:lpstr>
      <vt:lpstr>The Reason For The Project </vt:lpstr>
      <vt:lpstr> A Feasibility Study</vt:lpstr>
      <vt:lpstr>Project Plan</vt:lpstr>
      <vt:lpstr>Requirements For The Project</vt:lpstr>
      <vt:lpstr>Requirements For The Project</vt:lpstr>
      <vt:lpstr>Implementing The Project</vt:lpstr>
      <vt:lpstr>Testing The Project</vt:lpstr>
      <vt:lpstr>Conclusion</vt:lpstr>
      <vt:lpstr>Thanks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Project on Automated Flushing System For Variable Induction Power Packs</dc:title>
  <dc:creator>Aron Jones</dc:creator>
  <cp:lastModifiedBy>Aron Jones</cp:lastModifiedBy>
  <cp:revision>22</cp:revision>
  <dcterms:created xsi:type="dcterms:W3CDTF">2020-05-05T16:08:47Z</dcterms:created>
  <dcterms:modified xsi:type="dcterms:W3CDTF">2021-06-11T18:27:15Z</dcterms:modified>
</cp:coreProperties>
</file>