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6"/>
  </p:notesMasterIdLst>
  <p:sldIdLst>
    <p:sldId id="260" r:id="rId2"/>
    <p:sldId id="259" r:id="rId3"/>
    <p:sldId id="262" r:id="rId4"/>
    <p:sldId id="263" r:id="rId5"/>
  </p:sldIdLst>
  <p:sldSz cx="43891200" cy="32918400"/>
  <p:notesSz cx="6858000" cy="9144000"/>
  <p:embeddedFontLst>
    <p:embeddedFont>
      <p:font typeface="Cambria Math" panose="02040503050406030204" pitchFamily="18" charset="0"/>
      <p:regular r:id="rId7"/>
    </p:embeddedFont>
    <p:embeddedFont>
      <p:font typeface="Century Schoolbook" panose="02040604050505020304" pitchFamily="18" charset="0"/>
      <p:regular r:id="rId8"/>
      <p:bold r:id="rId9"/>
      <p:italic r:id="rId10"/>
      <p:boldItalic r:id="rId11"/>
    </p:embeddedFont>
    <p:embeddedFont>
      <p:font typeface="Oswald" panose="00000500000000000000" pitchFamily="2" charset="0"/>
      <p:regular r:id="rId12"/>
      <p:bold r:id="rId1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368" userDrawn="1">
          <p15:clr>
            <a:srgbClr val="A4A3A4"/>
          </p15:clr>
        </p15:guide>
        <p15:guide id="2" pos="138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FEC"/>
    <a:srgbClr val="FFCCCC"/>
    <a:srgbClr val="FEE8F5"/>
    <a:srgbClr val="DAF5FE"/>
    <a:srgbClr val="FEDA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D44AB91-85A2-4E29-9259-D26D0B17AC62}">
  <a:tblStyle styleId="{CD44AB91-85A2-4E29-9259-D26D0B17AC6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87" autoAdjust="0"/>
    <p:restoredTop sz="86405" autoAdjust="0"/>
  </p:normalViewPr>
  <p:slideViewPr>
    <p:cSldViewPr snapToGrid="0" showGuides="1">
      <p:cViewPr>
        <p:scale>
          <a:sx n="13" d="100"/>
          <a:sy n="13" d="100"/>
        </p:scale>
        <p:origin x="724" y="108"/>
      </p:cViewPr>
      <p:guideLst>
        <p:guide orient="horz" pos="10368"/>
        <p:guide pos="13824"/>
      </p:guideLst>
    </p:cSldViewPr>
  </p:slideViewPr>
  <p:outlineViewPr>
    <p:cViewPr>
      <p:scale>
        <a:sx n="33" d="100"/>
        <a:sy n="33" d="100"/>
      </p:scale>
      <p:origin x="0" y="-2366"/>
    </p:cViewPr>
  </p:outlineViewPr>
  <p:notesTextViewPr>
    <p:cViewPr>
      <p:scale>
        <a:sx n="1" d="1"/>
        <a:sy n="1" d="1"/>
      </p:scale>
      <p:origin x="0" y="0"/>
    </p:cViewPr>
  </p:notesTextViewPr>
  <p:sorterViewPr>
    <p:cViewPr varScale="1">
      <p:scale>
        <a:sx n="100" d="100"/>
        <a:sy n="100" d="100"/>
      </p:scale>
      <p:origin x="0" y="-545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font" Target="fonts/font7.fntdata"/><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she Lyuman" userId="c4629db85e11692b" providerId="LiveId" clId="{BB5C3357-C043-4BEB-B40A-176C0E07B539}"/>
    <pc:docChg chg="modSld">
      <pc:chgData name="Ayshe Lyuman" userId="c4629db85e11692b" providerId="LiveId" clId="{BB5C3357-C043-4BEB-B40A-176C0E07B539}" dt="2026-07-08T17:40:41.842" v="5" actId="20577"/>
      <pc:docMkLst>
        <pc:docMk/>
      </pc:docMkLst>
      <pc:sldChg chg="modSp mod">
        <pc:chgData name="Ayshe Lyuman" userId="c4629db85e11692b" providerId="LiveId" clId="{BB5C3357-C043-4BEB-B40A-176C0E07B539}" dt="2026-07-08T17:40:41.842" v="5" actId="20577"/>
        <pc:sldMkLst>
          <pc:docMk/>
          <pc:sldMk cId="2823378728" sldId="259"/>
        </pc:sldMkLst>
        <pc:spChg chg="mod">
          <ac:chgData name="Ayshe Lyuman" userId="c4629db85e11692b" providerId="LiveId" clId="{BB5C3357-C043-4BEB-B40A-176C0E07B539}" dt="2026-07-08T17:39:55.824" v="0" actId="20577"/>
          <ac:spMkLst>
            <pc:docMk/>
            <pc:sldMk cId="2823378728" sldId="259"/>
            <ac:spMk id="68" creationId="{834D35B0-D44A-07C7-532D-B60FEA2B2572}"/>
          </ac:spMkLst>
        </pc:spChg>
        <pc:spChg chg="mod">
          <ac:chgData name="Ayshe Lyuman" userId="c4629db85e11692b" providerId="LiveId" clId="{BB5C3357-C043-4BEB-B40A-176C0E07B539}" dt="2026-07-08T17:40:41.842" v="5" actId="20577"/>
          <ac:spMkLst>
            <pc:docMk/>
            <pc:sldMk cId="2823378728" sldId="259"/>
            <ac:spMk id="69" creationId="{D4763123-9EDA-F461-3189-32C38BA55FDA}"/>
          </ac:spMkLst>
        </pc:spChg>
        <pc:spChg chg="mod">
          <ac:chgData name="Ayshe Lyuman" userId="c4629db85e11692b" providerId="LiveId" clId="{BB5C3357-C043-4BEB-B40A-176C0E07B539}" dt="2026-07-08T17:40:10.678" v="1" actId="20577"/>
          <ac:spMkLst>
            <pc:docMk/>
            <pc:sldMk cId="2823378728" sldId="259"/>
            <ac:spMk id="72" creationId="{851CEAFF-5F90-41BC-9530-DB68E9E59D4C}"/>
          </ac:spMkLst>
        </pc:spChg>
        <pc:spChg chg="mod">
          <ac:chgData name="Ayshe Lyuman" userId="c4629db85e11692b" providerId="LiveId" clId="{BB5C3357-C043-4BEB-B40A-176C0E07B539}" dt="2026-07-08T17:40:19.886" v="3" actId="20577"/>
          <ac:spMkLst>
            <pc:docMk/>
            <pc:sldMk cId="2823378728" sldId="259"/>
            <ac:spMk id="76" creationId="{E3844CBA-5B14-F46A-2E0A-AB650D49B066}"/>
          </ac:spMkLst>
        </pc:spChg>
        <pc:spChg chg="mod">
          <ac:chgData name="Ayshe Lyuman" userId="c4629db85e11692b" providerId="LiveId" clId="{BB5C3357-C043-4BEB-B40A-176C0E07B539}" dt="2026-07-08T17:40:14.285" v="2" actId="20577"/>
          <ac:spMkLst>
            <pc:docMk/>
            <pc:sldMk cId="2823378728" sldId="259"/>
            <ac:spMk id="78" creationId="{B8EFA9FE-FD78-45D8-2277-80C100D7B04B}"/>
          </ac:spMkLst>
        </pc:spChg>
        <pc:spChg chg="mod">
          <ac:chgData name="Ayshe Lyuman" userId="c4629db85e11692b" providerId="LiveId" clId="{BB5C3357-C043-4BEB-B40A-176C0E07B539}" dt="2026-07-08T17:40:24.313" v="4" actId="20577"/>
          <ac:spMkLst>
            <pc:docMk/>
            <pc:sldMk cId="2823378728" sldId="259"/>
            <ac:spMk id="80" creationId="{8E33AB62-678A-E316-BC68-51EC5664EC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95D89F86-20AA-D40D-B981-5C7ED9C05D74}"/>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E4257FC7-629E-84BA-3D93-04158EC25852}"/>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1FD78254-B348-476D-833D-38FC22D7D6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243740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1" y="4765280"/>
            <a:ext cx="40899001" cy="13136701"/>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1" y="18138400"/>
            <a:ext cx="40899001" cy="5072701"/>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1" y="13765442"/>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1" y="7375840"/>
            <a:ext cx="40899001" cy="21864901"/>
          </a:xfrm>
          <a:prstGeom prst="rect">
            <a:avLst/>
          </a:prstGeom>
        </p:spPr>
        <p:txBody>
          <a:bodyPr spcFirstLastPara="1" wrap="square" lIns="487600" tIns="487600" rIns="487600" bIns="487600" anchor="t" anchorCtr="0">
            <a:noAutofit/>
          </a:bodyPr>
          <a:lstStyle>
            <a:lvl1pPr marL="457190" lvl="0" indent="-838182">
              <a:spcBef>
                <a:spcPts val="0"/>
              </a:spcBef>
              <a:spcAft>
                <a:spcPts val="0"/>
              </a:spcAft>
              <a:buSzPts val="9600"/>
              <a:buChar char="●"/>
              <a:defRPr/>
            </a:lvl1pPr>
            <a:lvl2pPr marL="914380" lvl="1" indent="-704834">
              <a:spcBef>
                <a:spcPts val="8500"/>
              </a:spcBef>
              <a:spcAft>
                <a:spcPts val="0"/>
              </a:spcAft>
              <a:buSzPts val="7500"/>
              <a:buChar char="○"/>
              <a:defRPr/>
            </a:lvl2pPr>
            <a:lvl3pPr marL="1371571" lvl="2" indent="-704834">
              <a:spcBef>
                <a:spcPts val="8500"/>
              </a:spcBef>
              <a:spcAft>
                <a:spcPts val="0"/>
              </a:spcAft>
              <a:buSzPts val="7500"/>
              <a:buChar char="■"/>
              <a:defRPr/>
            </a:lvl3pPr>
            <a:lvl4pPr marL="1828761" lvl="3" indent="-704834">
              <a:spcBef>
                <a:spcPts val="8500"/>
              </a:spcBef>
              <a:spcAft>
                <a:spcPts val="0"/>
              </a:spcAft>
              <a:buSzPts val="7500"/>
              <a:buChar char="●"/>
              <a:defRPr/>
            </a:lvl4pPr>
            <a:lvl5pPr marL="2285951" lvl="4" indent="-704834">
              <a:spcBef>
                <a:spcPts val="8500"/>
              </a:spcBef>
              <a:spcAft>
                <a:spcPts val="0"/>
              </a:spcAft>
              <a:buSzPts val="7500"/>
              <a:buChar char="○"/>
              <a:defRPr/>
            </a:lvl5pPr>
            <a:lvl6pPr marL="2743141" lvl="5" indent="-704834">
              <a:spcBef>
                <a:spcPts val="8500"/>
              </a:spcBef>
              <a:spcAft>
                <a:spcPts val="0"/>
              </a:spcAft>
              <a:buSzPts val="7500"/>
              <a:buChar char="■"/>
              <a:defRPr/>
            </a:lvl6pPr>
            <a:lvl7pPr marL="3200332" lvl="6" indent="-704834">
              <a:spcBef>
                <a:spcPts val="8500"/>
              </a:spcBef>
              <a:spcAft>
                <a:spcPts val="0"/>
              </a:spcAft>
              <a:buSzPts val="7500"/>
              <a:buChar char="●"/>
              <a:defRPr/>
            </a:lvl7pPr>
            <a:lvl8pPr marL="3657522" lvl="7" indent="-704834">
              <a:spcBef>
                <a:spcPts val="8500"/>
              </a:spcBef>
              <a:spcAft>
                <a:spcPts val="0"/>
              </a:spcAft>
              <a:buSzPts val="7500"/>
              <a:buChar char="○"/>
              <a:defRPr/>
            </a:lvl8pPr>
            <a:lvl9pPr marL="4114712" lvl="8" indent="-704834">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1" y="7375840"/>
            <a:ext cx="19199399" cy="21864901"/>
          </a:xfrm>
          <a:prstGeom prst="rect">
            <a:avLst/>
          </a:prstGeom>
        </p:spPr>
        <p:txBody>
          <a:bodyPr spcFirstLastPara="1" wrap="square" lIns="487600" tIns="487600" rIns="487600" bIns="487600" anchor="t" anchorCtr="0">
            <a:noAutofit/>
          </a:bodyPr>
          <a:lstStyle>
            <a:lvl1pPr marL="457190" lvl="0" indent="-704834">
              <a:spcBef>
                <a:spcPts val="0"/>
              </a:spcBef>
              <a:spcAft>
                <a:spcPts val="0"/>
              </a:spcAft>
              <a:buSzPts val="7500"/>
              <a:buChar char="●"/>
              <a:defRPr sz="75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1" y="7375840"/>
            <a:ext cx="19199399" cy="21864901"/>
          </a:xfrm>
          <a:prstGeom prst="rect">
            <a:avLst/>
          </a:prstGeom>
        </p:spPr>
        <p:txBody>
          <a:bodyPr spcFirstLastPara="1" wrap="square" lIns="487600" tIns="487600" rIns="487600" bIns="487600" anchor="t" anchorCtr="0">
            <a:noAutofit/>
          </a:bodyPr>
          <a:lstStyle>
            <a:lvl1pPr marL="457190" lvl="0" indent="-704834">
              <a:spcBef>
                <a:spcPts val="0"/>
              </a:spcBef>
              <a:spcAft>
                <a:spcPts val="0"/>
              </a:spcAft>
              <a:buSzPts val="7500"/>
              <a:buChar char="●"/>
              <a:defRPr sz="75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1" y="3555841"/>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1" y="8893440"/>
            <a:ext cx="13478401" cy="20348101"/>
          </a:xfrm>
          <a:prstGeom prst="rect">
            <a:avLst/>
          </a:prstGeom>
        </p:spPr>
        <p:txBody>
          <a:bodyPr spcFirstLastPara="1" wrap="square" lIns="487600" tIns="487600" rIns="487600" bIns="487600" anchor="t" anchorCtr="0">
            <a:noAutofit/>
          </a:bodyPr>
          <a:lstStyle>
            <a:lvl1pPr marL="457190" lvl="0" indent="-634987">
              <a:spcBef>
                <a:spcPts val="0"/>
              </a:spcBef>
              <a:spcAft>
                <a:spcPts val="0"/>
              </a:spcAft>
              <a:buSzPts val="6400"/>
              <a:buChar char="●"/>
              <a:defRPr sz="64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1"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799"/>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1274400" y="7892321"/>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399"/>
            </a:lvl1pPr>
            <a:lvl2pPr lvl="1" algn="ctr">
              <a:spcBef>
                <a:spcPts val="0"/>
              </a:spcBef>
              <a:spcAft>
                <a:spcPts val="0"/>
              </a:spcAft>
              <a:buSzPts val="22400"/>
              <a:buNone/>
              <a:defRPr sz="22399"/>
            </a:lvl2pPr>
            <a:lvl3pPr lvl="2" algn="ctr">
              <a:spcBef>
                <a:spcPts val="0"/>
              </a:spcBef>
              <a:spcAft>
                <a:spcPts val="0"/>
              </a:spcAft>
              <a:buSzPts val="22400"/>
              <a:buNone/>
              <a:defRPr sz="22399"/>
            </a:lvl3pPr>
            <a:lvl4pPr lvl="3" algn="ctr">
              <a:spcBef>
                <a:spcPts val="0"/>
              </a:spcBef>
              <a:spcAft>
                <a:spcPts val="0"/>
              </a:spcAft>
              <a:buSzPts val="22400"/>
              <a:buNone/>
              <a:defRPr sz="22399"/>
            </a:lvl4pPr>
            <a:lvl5pPr lvl="4" algn="ctr">
              <a:spcBef>
                <a:spcPts val="0"/>
              </a:spcBef>
              <a:spcAft>
                <a:spcPts val="0"/>
              </a:spcAft>
              <a:buSzPts val="22400"/>
              <a:buNone/>
              <a:defRPr sz="22399"/>
            </a:lvl5pPr>
            <a:lvl6pPr lvl="5" algn="ctr">
              <a:spcBef>
                <a:spcPts val="0"/>
              </a:spcBef>
              <a:spcAft>
                <a:spcPts val="0"/>
              </a:spcAft>
              <a:buSzPts val="22400"/>
              <a:buNone/>
              <a:defRPr sz="22399"/>
            </a:lvl6pPr>
            <a:lvl7pPr lvl="6" algn="ctr">
              <a:spcBef>
                <a:spcPts val="0"/>
              </a:spcBef>
              <a:spcAft>
                <a:spcPts val="0"/>
              </a:spcAft>
              <a:buSzPts val="22400"/>
              <a:buNone/>
              <a:defRPr sz="22399"/>
            </a:lvl7pPr>
            <a:lvl8pPr lvl="7" algn="ctr">
              <a:spcBef>
                <a:spcPts val="0"/>
              </a:spcBef>
              <a:spcAft>
                <a:spcPts val="0"/>
              </a:spcAft>
              <a:buSzPts val="22400"/>
              <a:buNone/>
              <a:defRPr sz="22399"/>
            </a:lvl8pPr>
            <a:lvl9pPr lvl="8" algn="ctr">
              <a:spcBef>
                <a:spcPts val="0"/>
              </a:spcBef>
              <a:spcAft>
                <a:spcPts val="0"/>
              </a:spcAft>
              <a:buSzPts val="22400"/>
              <a:buNone/>
              <a:defRPr sz="22399"/>
            </a:lvl9pPr>
          </a:lstStyle>
          <a:p>
            <a:endParaRPr/>
          </a:p>
        </p:txBody>
      </p:sp>
      <p:sp>
        <p:nvSpPr>
          <p:cNvPr id="38" name="Google Shape;38;p9"/>
          <p:cNvSpPr txBox="1">
            <a:spLocks noGrp="1"/>
          </p:cNvSpPr>
          <p:nvPr>
            <p:ph type="subTitle" idx="1"/>
          </p:nvPr>
        </p:nvSpPr>
        <p:spPr>
          <a:xfrm>
            <a:off x="1274400" y="17939680"/>
            <a:ext cx="19416900" cy="7904701"/>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1" y="4634082"/>
            <a:ext cx="18417601" cy="23648701"/>
          </a:xfrm>
          <a:prstGeom prst="rect">
            <a:avLst/>
          </a:prstGeom>
        </p:spPr>
        <p:txBody>
          <a:bodyPr spcFirstLastPara="1" wrap="square" lIns="487600" tIns="487600" rIns="487600" bIns="487600" anchor="ctr" anchorCtr="0">
            <a:noAutofit/>
          </a:bodyPr>
          <a:lstStyle>
            <a:lvl1pPr marL="457190" lvl="0" indent="-838182">
              <a:spcBef>
                <a:spcPts val="0"/>
              </a:spcBef>
              <a:spcAft>
                <a:spcPts val="0"/>
              </a:spcAft>
              <a:buSzPts val="9600"/>
              <a:buChar char="●"/>
              <a:defRPr/>
            </a:lvl1pPr>
            <a:lvl2pPr marL="914380" lvl="1" indent="-704834">
              <a:spcBef>
                <a:spcPts val="8500"/>
              </a:spcBef>
              <a:spcAft>
                <a:spcPts val="0"/>
              </a:spcAft>
              <a:buSzPts val="7500"/>
              <a:buChar char="○"/>
              <a:defRPr/>
            </a:lvl2pPr>
            <a:lvl3pPr marL="1371571" lvl="2" indent="-704834">
              <a:spcBef>
                <a:spcPts val="8500"/>
              </a:spcBef>
              <a:spcAft>
                <a:spcPts val="0"/>
              </a:spcAft>
              <a:buSzPts val="7500"/>
              <a:buChar char="■"/>
              <a:defRPr/>
            </a:lvl3pPr>
            <a:lvl4pPr marL="1828761" lvl="3" indent="-704834">
              <a:spcBef>
                <a:spcPts val="8500"/>
              </a:spcBef>
              <a:spcAft>
                <a:spcPts val="0"/>
              </a:spcAft>
              <a:buSzPts val="7500"/>
              <a:buChar char="●"/>
              <a:defRPr/>
            </a:lvl4pPr>
            <a:lvl5pPr marL="2285951" lvl="4" indent="-704834">
              <a:spcBef>
                <a:spcPts val="8500"/>
              </a:spcBef>
              <a:spcAft>
                <a:spcPts val="0"/>
              </a:spcAft>
              <a:buSzPts val="7500"/>
              <a:buChar char="○"/>
              <a:defRPr/>
            </a:lvl5pPr>
            <a:lvl6pPr marL="2743141" lvl="5" indent="-704834">
              <a:spcBef>
                <a:spcPts val="8500"/>
              </a:spcBef>
              <a:spcAft>
                <a:spcPts val="0"/>
              </a:spcAft>
              <a:buSzPts val="7500"/>
              <a:buChar char="■"/>
              <a:defRPr/>
            </a:lvl6pPr>
            <a:lvl7pPr marL="3200332" lvl="6" indent="-704834">
              <a:spcBef>
                <a:spcPts val="8500"/>
              </a:spcBef>
              <a:spcAft>
                <a:spcPts val="0"/>
              </a:spcAft>
              <a:buSzPts val="7500"/>
              <a:buChar char="●"/>
              <a:defRPr/>
            </a:lvl7pPr>
            <a:lvl8pPr marL="3657522" lvl="7" indent="-704834">
              <a:spcBef>
                <a:spcPts val="8500"/>
              </a:spcBef>
              <a:spcAft>
                <a:spcPts val="0"/>
              </a:spcAft>
              <a:buSzPts val="7500"/>
              <a:buChar char="○"/>
              <a:defRPr/>
            </a:lvl8pPr>
            <a:lvl9pPr marL="4114712" lvl="8" indent="-704834">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1" y="27075682"/>
            <a:ext cx="28794299" cy="3872701"/>
          </a:xfrm>
          <a:prstGeom prst="rect">
            <a:avLst/>
          </a:prstGeom>
        </p:spPr>
        <p:txBody>
          <a:bodyPr spcFirstLastPara="1" wrap="square" lIns="487600" tIns="487600" rIns="487600" bIns="487600" anchor="ctr" anchorCtr="0">
            <a:noAutofit/>
          </a:bodyPr>
          <a:lstStyle>
            <a:lvl1pPr marL="457190" lvl="0" indent="-228595">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1"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3999"/>
            </a:lvl1pPr>
            <a:lvl2pPr lvl="1" algn="ctr">
              <a:spcBef>
                <a:spcPts val="0"/>
              </a:spcBef>
              <a:spcAft>
                <a:spcPts val="0"/>
              </a:spcAft>
              <a:buSzPts val="64000"/>
              <a:buNone/>
              <a:defRPr sz="63999"/>
            </a:lvl2pPr>
            <a:lvl3pPr lvl="2" algn="ctr">
              <a:spcBef>
                <a:spcPts val="0"/>
              </a:spcBef>
              <a:spcAft>
                <a:spcPts val="0"/>
              </a:spcAft>
              <a:buSzPts val="64000"/>
              <a:buNone/>
              <a:defRPr sz="63999"/>
            </a:lvl3pPr>
            <a:lvl4pPr lvl="3" algn="ctr">
              <a:spcBef>
                <a:spcPts val="0"/>
              </a:spcBef>
              <a:spcAft>
                <a:spcPts val="0"/>
              </a:spcAft>
              <a:buSzPts val="64000"/>
              <a:buNone/>
              <a:defRPr sz="63999"/>
            </a:lvl4pPr>
            <a:lvl5pPr lvl="4" algn="ctr">
              <a:spcBef>
                <a:spcPts val="0"/>
              </a:spcBef>
              <a:spcAft>
                <a:spcPts val="0"/>
              </a:spcAft>
              <a:buSzPts val="64000"/>
              <a:buNone/>
              <a:defRPr sz="63999"/>
            </a:lvl5pPr>
            <a:lvl6pPr lvl="5" algn="ctr">
              <a:spcBef>
                <a:spcPts val="0"/>
              </a:spcBef>
              <a:spcAft>
                <a:spcPts val="0"/>
              </a:spcAft>
              <a:buSzPts val="64000"/>
              <a:buNone/>
              <a:defRPr sz="63999"/>
            </a:lvl6pPr>
            <a:lvl7pPr lvl="6" algn="ctr">
              <a:spcBef>
                <a:spcPts val="0"/>
              </a:spcBef>
              <a:spcAft>
                <a:spcPts val="0"/>
              </a:spcAft>
              <a:buSzPts val="64000"/>
              <a:buNone/>
              <a:defRPr sz="63999"/>
            </a:lvl7pPr>
            <a:lvl8pPr lvl="7" algn="ctr">
              <a:spcBef>
                <a:spcPts val="0"/>
              </a:spcBef>
              <a:spcAft>
                <a:spcPts val="0"/>
              </a:spcAft>
              <a:buSzPts val="64000"/>
              <a:buNone/>
              <a:defRPr sz="63999"/>
            </a:lvl8pPr>
            <a:lvl9pPr lvl="8" algn="ctr">
              <a:spcBef>
                <a:spcPts val="0"/>
              </a:spcBef>
              <a:spcAft>
                <a:spcPts val="0"/>
              </a:spcAft>
              <a:buSzPts val="64000"/>
              <a:buNone/>
              <a:defRPr sz="63999"/>
            </a:lvl9pPr>
          </a:lstStyle>
          <a:p>
            <a:r>
              <a:t>xx%</a:t>
            </a:r>
          </a:p>
        </p:txBody>
      </p:sp>
      <p:sp>
        <p:nvSpPr>
          <p:cNvPr id="46" name="Google Shape;46;p11"/>
          <p:cNvSpPr txBox="1">
            <a:spLocks noGrp="1"/>
          </p:cNvSpPr>
          <p:nvPr>
            <p:ph type="body" idx="1"/>
          </p:nvPr>
        </p:nvSpPr>
        <p:spPr>
          <a:xfrm>
            <a:off x="1496161" y="20174242"/>
            <a:ext cx="40899001" cy="8325000"/>
          </a:xfrm>
          <a:prstGeom prst="rect">
            <a:avLst/>
          </a:prstGeom>
        </p:spPr>
        <p:txBody>
          <a:bodyPr spcFirstLastPara="1" wrap="square" lIns="487600" tIns="487600" rIns="487600" bIns="487600" anchor="t" anchorCtr="0">
            <a:noAutofit/>
          </a:bodyPr>
          <a:lstStyle>
            <a:lvl1pPr marL="457190" lvl="0" indent="-838182" algn="ctr">
              <a:spcBef>
                <a:spcPts val="0"/>
              </a:spcBef>
              <a:spcAft>
                <a:spcPts val="0"/>
              </a:spcAft>
              <a:buSzPts val="9600"/>
              <a:buChar char="●"/>
              <a:defRPr/>
            </a:lvl1pPr>
            <a:lvl2pPr marL="914380" lvl="1" indent="-704834" algn="ctr">
              <a:spcBef>
                <a:spcPts val="8500"/>
              </a:spcBef>
              <a:spcAft>
                <a:spcPts val="0"/>
              </a:spcAft>
              <a:buSzPts val="7500"/>
              <a:buChar char="○"/>
              <a:defRPr/>
            </a:lvl2pPr>
            <a:lvl3pPr marL="1371571" lvl="2" indent="-704834" algn="ctr">
              <a:spcBef>
                <a:spcPts val="8500"/>
              </a:spcBef>
              <a:spcAft>
                <a:spcPts val="0"/>
              </a:spcAft>
              <a:buSzPts val="7500"/>
              <a:buChar char="■"/>
              <a:defRPr/>
            </a:lvl3pPr>
            <a:lvl4pPr marL="1828761" lvl="3" indent="-704834" algn="ctr">
              <a:spcBef>
                <a:spcPts val="8500"/>
              </a:spcBef>
              <a:spcAft>
                <a:spcPts val="0"/>
              </a:spcAft>
              <a:buSzPts val="7500"/>
              <a:buChar char="●"/>
              <a:defRPr/>
            </a:lvl4pPr>
            <a:lvl5pPr marL="2285951" lvl="4" indent="-704834" algn="ctr">
              <a:spcBef>
                <a:spcPts val="8500"/>
              </a:spcBef>
              <a:spcAft>
                <a:spcPts val="0"/>
              </a:spcAft>
              <a:buSzPts val="7500"/>
              <a:buChar char="○"/>
              <a:defRPr/>
            </a:lvl5pPr>
            <a:lvl6pPr marL="2743141" lvl="5" indent="-704834" algn="ctr">
              <a:spcBef>
                <a:spcPts val="8500"/>
              </a:spcBef>
              <a:spcAft>
                <a:spcPts val="0"/>
              </a:spcAft>
              <a:buSzPts val="7500"/>
              <a:buChar char="■"/>
              <a:defRPr/>
            </a:lvl6pPr>
            <a:lvl7pPr marL="3200332" lvl="6" indent="-704834" algn="ctr">
              <a:spcBef>
                <a:spcPts val="8500"/>
              </a:spcBef>
              <a:spcAft>
                <a:spcPts val="0"/>
              </a:spcAft>
              <a:buSzPts val="7500"/>
              <a:buChar char="●"/>
              <a:defRPr/>
            </a:lvl7pPr>
            <a:lvl8pPr marL="3657522" lvl="7" indent="-704834" algn="ctr">
              <a:spcBef>
                <a:spcPts val="8500"/>
              </a:spcBef>
              <a:spcAft>
                <a:spcPts val="0"/>
              </a:spcAft>
              <a:buSzPts val="7500"/>
              <a:buChar char="○"/>
              <a:defRPr/>
            </a:lvl8pPr>
            <a:lvl9pPr marL="4114712" lvl="8" indent="-704834"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1" y="2848161"/>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1" y="7375840"/>
            <a:ext cx="40899001" cy="21864901"/>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1"/>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89/fpubh.2023.1121761" TargetMode="External"/><Relationship Id="rId13" Type="http://schemas.openxmlformats.org/officeDocument/2006/relationships/hyperlink" Target="https://ageing-better.org.uk/our-ageing-population-state-ageing-2025" TargetMode="External"/><Relationship Id="rId3" Type="http://schemas.openxmlformats.org/officeDocument/2006/relationships/hyperlink" Target="https://doi.org/10.1186/s12913-015-0927-8" TargetMode="External"/><Relationship Id="rId7" Type="http://schemas.openxmlformats.org/officeDocument/2006/relationships/hyperlink" Target="https://www.thelancet.com/journals/lancet/article/PIIS0140-6736(16)30960-6/abstract" TargetMode="External"/><Relationship Id="rId12" Type="http://schemas.openxmlformats.org/officeDocument/2006/relationships/hyperlink" Target="https://doi.org/10.1136/bmjopen-2016-013067" TargetMode="External"/><Relationship Id="rId2" Type="http://schemas.openxmlformats.org/officeDocument/2006/relationships/hyperlink" Target="https://doi.org/10.1186/s12877-019-1189-9" TargetMode="External"/><Relationship Id="rId16" Type="http://schemas.openxmlformats.org/officeDocument/2006/relationships/hyperlink" Target="https://doi.org/10.1002/gps.4550" TargetMode="External"/><Relationship Id="rId1" Type="http://schemas.openxmlformats.org/officeDocument/2006/relationships/slideLayout" Target="../slideLayouts/slideLayout3.xml"/><Relationship Id="rId6" Type="http://schemas.openxmlformats.org/officeDocument/2006/relationships/hyperlink" Target="https://www.ageuk.org.uk/discover/2024/september/state-of-health-and-care-of-older-people-in-england-2024/" TargetMode="External"/><Relationship Id="rId11" Type="http://schemas.openxmlformats.org/officeDocument/2006/relationships/hyperlink" Target="https://www.bgs.org.uk/ProactiveCareEvidence" TargetMode="External"/><Relationship Id="rId5" Type="http://schemas.openxmlformats.org/officeDocument/2006/relationships/hyperlink" Target="https://www.ageuk.org.uk/our-impact/programmes/improve-physical-activity/" TargetMode="External"/><Relationship Id="rId15" Type="http://schemas.openxmlformats.org/officeDocument/2006/relationships/hyperlink" Target="https://www.gov.uk/government/publications/10-year-health-plan-for-england-fit-for-the-future/fit-for-the-future-10-year-health-plan-for-england-executive-summary" TargetMode="External"/><Relationship Id="rId10" Type="http://schemas.openxmlformats.org/officeDocument/2006/relationships/hyperlink" Target="https://www.bgs.org.uk/behavioural-activation-in-social-isolation-basil" TargetMode="External"/><Relationship Id="rId4" Type="http://schemas.openxmlformats.org/officeDocument/2006/relationships/hyperlink" Target="https://www.ageuk.org.uk/information-advice/work-learning/discrimination-rights/the-equality-act/" TargetMode="External"/><Relationship Id="rId9" Type="http://schemas.openxmlformats.org/officeDocument/2006/relationships/hyperlink" Target="https://doi.org/10.3390/ijerph20054257" TargetMode="External"/><Relationship Id="rId14" Type="http://schemas.openxmlformats.org/officeDocument/2006/relationships/hyperlink" Target="https://www.gov.uk/government/publications/people-at-the-heart-of-care-adult-social-care-reform-white-paper"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016/j.wss.2026.100367" TargetMode="External"/><Relationship Id="rId13" Type="http://schemas.openxmlformats.org/officeDocument/2006/relationships/hyperlink" Target="https://www.england.nhs.uk/ourwork/clinical-policy/older-people/improving-care-for-older-people/" TargetMode="External"/><Relationship Id="rId18" Type="http://schemas.openxmlformats.org/officeDocument/2006/relationships/hyperlink" Target="https://www.ncbi.nlm.nih.gov/books/nbk469792/" TargetMode="External"/><Relationship Id="rId3" Type="http://schemas.openxmlformats.org/officeDocument/2006/relationships/hyperlink" Target="https://doi.org/10.1186/s12875-015-0286-x" TargetMode="External"/><Relationship Id="rId7" Type="http://schemas.openxmlformats.org/officeDocument/2006/relationships/hyperlink" Target="https://doi.org/10.1371/journal.pone.0351110" TargetMode="External"/><Relationship Id="rId12" Type="http://schemas.openxmlformats.org/officeDocument/2006/relationships/hyperlink" Target="https://www.england.nhs.uk/mental-health/adults/older-people/" TargetMode="External"/><Relationship Id="rId17" Type="http://schemas.openxmlformats.org/officeDocument/2006/relationships/hyperlink" Target="https://doi.org/10.1017/S0047279417000320" TargetMode="External"/><Relationship Id="rId2" Type="http://schemas.openxmlformats.org/officeDocument/2006/relationships/hyperlink" Target="https://www.health.org.uk/reports-and-analysis/briefings/nine-major-challenges-facing-health-and-care-in-england" TargetMode="External"/><Relationship Id="rId16" Type="http://schemas.openxmlformats.org/officeDocument/2006/relationships/hyperlink" Target="https://doi.org/10.17645/si.v7i3.2371" TargetMode="External"/><Relationship Id="rId1" Type="http://schemas.openxmlformats.org/officeDocument/2006/relationships/slideLayout" Target="../slideLayouts/slideLayout7.xml"/><Relationship Id="rId6" Type="http://schemas.openxmlformats.org/officeDocument/2006/relationships/hyperlink" Target="https://doi.org/10.1111/jan.16510" TargetMode="External"/><Relationship Id="rId11" Type="http://schemas.openxmlformats.org/officeDocument/2006/relationships/hyperlink" Target="https://www.nice.org.uk/guidance/ng22/chapter/Recommendations#identifying-and-assessing-social-care-needs" TargetMode="External"/><Relationship Id="rId5" Type="http://schemas.openxmlformats.org/officeDocument/2006/relationships/hyperlink" Target="https://iomh.co.uk/what-is-empowerment-in-health-and-social-care-definition-importance-examples-practice/" TargetMode="External"/><Relationship Id="rId15" Type="http://schemas.openxmlformats.org/officeDocument/2006/relationships/hyperlink" Target="https://www.rsnonline.org.uk/addressing-unmet-needs-in-health-and-social-care-for-older-people" TargetMode="External"/><Relationship Id="rId10" Type="http://schemas.openxmlformats.org/officeDocument/2006/relationships/hyperlink" Target="https://tyneandwear.myhomecare.co.uk/meeting-the-needs-of-an-aging-population/" TargetMode="External"/><Relationship Id="rId4" Type="http://schemas.openxmlformats.org/officeDocument/2006/relationships/hyperlink" Target="https://doi.org/10.1016/j.apnu.2024.01.012" TargetMode="External"/><Relationship Id="rId9" Type="http://schemas.openxmlformats.org/officeDocument/2006/relationships/hyperlink" Target="https://doi.org/10.1186/s12877-018-0925-x" TargetMode="External"/><Relationship Id="rId14" Type="http://schemas.openxmlformats.org/officeDocument/2006/relationships/hyperlink" Target="https://nursepartners.org/empowering-older-adults-the-importance-of-involvement-in-their-own-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E255-D7EF-A444-7A12-6D2871D91F74}"/>
              </a:ext>
            </a:extLst>
          </p:cNvPr>
          <p:cNvSpPr>
            <a:spLocks noGrp="1"/>
          </p:cNvSpPr>
          <p:nvPr>
            <p:ph type="title"/>
          </p:nvPr>
        </p:nvSpPr>
        <p:spPr>
          <a:xfrm>
            <a:off x="1526540" y="12934827"/>
            <a:ext cx="32613600" cy="18440399"/>
          </a:xfrm>
        </p:spPr>
        <p:txBody>
          <a:bodyPr/>
          <a:lstStyle/>
          <a:p>
            <a:pPr algn="l"/>
            <a:br>
              <a:rPr lang="en-GB" sz="8000" dirty="0"/>
            </a:br>
            <a:br>
              <a:rPr lang="en-GB" dirty="0"/>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Student name: </a:t>
            </a:r>
            <a:r>
              <a:rPr lang="en-GB" sz="8800" dirty="0">
                <a:latin typeface="Arial" panose="020B0604020202020204" pitchFamily="34" charset="0"/>
                <a:cs typeface="Arial" panose="020B0604020202020204" pitchFamily="34" charset="0"/>
              </a:rPr>
              <a:t>Shengyul Mutafcheva</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Student ID:      </a:t>
            </a:r>
            <a:r>
              <a:rPr lang="en-GB" sz="8800" dirty="0">
                <a:latin typeface="Arial" panose="020B0604020202020204" pitchFamily="34" charset="0"/>
                <a:cs typeface="Arial" panose="020B0604020202020204" pitchFamily="34" charset="0"/>
              </a:rPr>
              <a:t>2324059</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Module code:  </a:t>
            </a:r>
            <a:r>
              <a:rPr lang="en-US" sz="8800" dirty="0">
                <a:latin typeface="Arial" panose="020B0604020202020204" pitchFamily="34" charset="0"/>
                <a:cs typeface="Arial" panose="020B0604020202020204" pitchFamily="34" charset="0"/>
              </a:rPr>
              <a:t>BMHP6027_LON</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Lecturer’s name</a:t>
            </a:r>
            <a:r>
              <a:rPr lang="en-GB" sz="8800" dirty="0">
                <a:latin typeface="Arial" panose="020B0604020202020204" pitchFamily="34" charset="0"/>
                <a:cs typeface="Arial" panose="020B0604020202020204" pitchFamily="34" charset="0"/>
              </a:rPr>
              <a:t>:  Laila Surani</a:t>
            </a:r>
            <a:br>
              <a:rPr lang="en-GB" sz="8800" dirty="0"/>
            </a:br>
            <a:br>
              <a:rPr lang="en-GB" sz="8800" dirty="0"/>
            </a:br>
            <a:endParaRPr lang="en-GB" sz="8800" dirty="0"/>
          </a:p>
        </p:txBody>
      </p:sp>
      <p:pic>
        <p:nvPicPr>
          <p:cNvPr id="3" name="Picture 2">
            <a:extLst>
              <a:ext uri="{FF2B5EF4-FFF2-40B4-BE49-F238E27FC236}">
                <a16:creationId xmlns:a16="http://schemas.microsoft.com/office/drawing/2014/main" id="{11F792C4-815C-4C89-DD87-B59A1A8F2542}"/>
              </a:ext>
            </a:extLst>
          </p:cNvPr>
          <p:cNvPicPr>
            <a:picLocks noChangeAspect="1"/>
          </p:cNvPicPr>
          <p:nvPr/>
        </p:nvPicPr>
        <p:blipFill>
          <a:blip r:embed="rId2"/>
          <a:stretch>
            <a:fillRect/>
          </a:stretch>
        </p:blipFill>
        <p:spPr>
          <a:xfrm>
            <a:off x="711200" y="1193533"/>
            <a:ext cx="10250906" cy="3609473"/>
          </a:xfrm>
          <a:prstGeom prst="rect">
            <a:avLst/>
          </a:prstGeom>
        </p:spPr>
      </p:pic>
      <p:sp>
        <p:nvSpPr>
          <p:cNvPr id="8" name="TextBox 7">
            <a:extLst>
              <a:ext uri="{FF2B5EF4-FFF2-40B4-BE49-F238E27FC236}">
                <a16:creationId xmlns:a16="http://schemas.microsoft.com/office/drawing/2014/main" id="{61F24B5C-86A0-8933-38F9-425B96E51B42}"/>
              </a:ext>
            </a:extLst>
          </p:cNvPr>
          <p:cNvSpPr txBox="1"/>
          <p:nvPr/>
        </p:nvSpPr>
        <p:spPr>
          <a:xfrm>
            <a:off x="9743441" y="7698028"/>
            <a:ext cx="20370800" cy="1569660"/>
          </a:xfrm>
          <a:prstGeom prst="rect">
            <a:avLst/>
          </a:prstGeom>
          <a:noFill/>
        </p:spPr>
        <p:txBody>
          <a:bodyPr wrap="square" rtlCol="0">
            <a:spAutoFit/>
          </a:bodyPr>
          <a:lstStyle/>
          <a:p>
            <a:pPr algn="ctr"/>
            <a:r>
              <a:rPr lang="en-GB" sz="9600" b="1" dirty="0">
                <a:latin typeface="Arial" panose="020B0604020202020204" pitchFamily="34" charset="0"/>
                <a:cs typeface="Arial" panose="020B0604020202020204" pitchFamily="34" charset="0"/>
              </a:rPr>
              <a:t>Empowering Older person</a:t>
            </a:r>
          </a:p>
        </p:txBody>
      </p:sp>
      <p:sp>
        <p:nvSpPr>
          <p:cNvPr id="9" name="TextBox 8">
            <a:extLst>
              <a:ext uri="{FF2B5EF4-FFF2-40B4-BE49-F238E27FC236}">
                <a16:creationId xmlns:a16="http://schemas.microsoft.com/office/drawing/2014/main" id="{21FC0638-9BCA-B82F-88CA-ECDB656F4FD7}"/>
              </a:ext>
            </a:extLst>
          </p:cNvPr>
          <p:cNvSpPr txBox="1"/>
          <p:nvPr/>
        </p:nvSpPr>
        <p:spPr>
          <a:xfrm>
            <a:off x="8216900" y="12934827"/>
            <a:ext cx="25374600" cy="1446550"/>
          </a:xfrm>
          <a:prstGeom prst="rect">
            <a:avLst/>
          </a:prstGeom>
          <a:noFill/>
        </p:spPr>
        <p:txBody>
          <a:bodyPr wrap="square" rtlCol="0">
            <a:spAutoFit/>
          </a:bodyPr>
          <a:lstStyle/>
          <a:p>
            <a:pPr algn="ctr" defTabSz="914380">
              <a:buClrTx/>
              <a:defRPr/>
            </a:pPr>
            <a:r>
              <a:rPr lang="en-GB" sz="8800" b="1" kern="1200" dirty="0">
                <a:solidFill>
                  <a:prstClr val="black"/>
                </a:solidFill>
                <a:latin typeface="Arial" panose="020B0604020202020204" pitchFamily="34" charset="0"/>
                <a:ea typeface="+mn-ea"/>
                <a:cs typeface="Arial" panose="020B0604020202020204" pitchFamily="34" charset="0"/>
              </a:rPr>
              <a:t>Component 1: Individual Poster Presentation </a:t>
            </a:r>
          </a:p>
        </p:txBody>
      </p:sp>
      <p:pic>
        <p:nvPicPr>
          <p:cNvPr id="5" name="Picture 4">
            <a:extLst>
              <a:ext uri="{FF2B5EF4-FFF2-40B4-BE49-F238E27FC236}">
                <a16:creationId xmlns:a16="http://schemas.microsoft.com/office/drawing/2014/main" id="{2946AA12-6952-CD30-9CB6-C5AC7732938B}"/>
              </a:ext>
            </a:extLst>
          </p:cNvPr>
          <p:cNvPicPr>
            <a:picLocks noChangeAspect="1"/>
          </p:cNvPicPr>
          <p:nvPr/>
        </p:nvPicPr>
        <p:blipFill>
          <a:blip r:embed="rId3"/>
          <a:stretch>
            <a:fillRect/>
          </a:stretch>
        </p:blipFill>
        <p:spPr>
          <a:xfrm>
            <a:off x="35410142" y="364601"/>
            <a:ext cx="8268835" cy="7611480"/>
          </a:xfrm>
          <a:prstGeom prst="rect">
            <a:avLst/>
          </a:prstGeom>
        </p:spPr>
      </p:pic>
      <p:pic>
        <p:nvPicPr>
          <p:cNvPr id="7" name="Picture 6">
            <a:extLst>
              <a:ext uri="{FF2B5EF4-FFF2-40B4-BE49-F238E27FC236}">
                <a16:creationId xmlns:a16="http://schemas.microsoft.com/office/drawing/2014/main" id="{D7C8D71E-745C-E5B7-E9C2-7EF716B748C6}"/>
              </a:ext>
            </a:extLst>
          </p:cNvPr>
          <p:cNvPicPr>
            <a:picLocks noChangeAspect="1"/>
          </p:cNvPicPr>
          <p:nvPr/>
        </p:nvPicPr>
        <p:blipFill>
          <a:blip r:embed="rId4"/>
          <a:stretch>
            <a:fillRect/>
          </a:stretch>
        </p:blipFill>
        <p:spPr>
          <a:xfrm>
            <a:off x="30114241" y="20434088"/>
            <a:ext cx="10911158" cy="9769825"/>
          </a:xfrm>
          <a:prstGeom prst="rect">
            <a:avLst/>
          </a:prstGeom>
        </p:spPr>
      </p:pic>
    </p:spTree>
    <p:extLst>
      <p:ext uri="{BB962C8B-B14F-4D97-AF65-F5344CB8AC3E}">
        <p14:creationId xmlns:p14="http://schemas.microsoft.com/office/powerpoint/2010/main" val="660873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
          <a:extLst>
            <a:ext uri="{FF2B5EF4-FFF2-40B4-BE49-F238E27FC236}">
              <a16:creationId xmlns:a16="http://schemas.microsoft.com/office/drawing/2014/main" id="{EF8B4537-D0FB-2080-010E-96BA2D767E14}"/>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97632FB7-6D97-8853-66A2-079042088622}"/>
              </a:ext>
            </a:extLst>
          </p:cNvPr>
          <p:cNvSpPr/>
          <p:nvPr/>
        </p:nvSpPr>
        <p:spPr>
          <a:xfrm>
            <a:off x="10363443" y="232851"/>
            <a:ext cx="28342079" cy="3166577"/>
          </a:xfrm>
          <a:prstGeom prst="rect">
            <a:avLst/>
          </a:prstGeom>
          <a:solidFill>
            <a:schemeClr val="accent6">
              <a:lumMod val="20000"/>
              <a:lumOff val="80000"/>
            </a:schemeClr>
          </a:solidFill>
          <a:ln>
            <a:noFill/>
          </a:ln>
        </p:spPr>
        <p:txBody>
          <a:bodyPr spcFirstLastPara="1" wrap="square" lIns="91425" tIns="91425" rIns="91425" bIns="91425" anchor="ctr" anchorCtr="0">
            <a:noAutofit/>
          </a:bodyPr>
          <a:lstStyle/>
          <a:p>
            <a:endParaRPr/>
          </a:p>
        </p:txBody>
      </p:sp>
      <p:sp>
        <p:nvSpPr>
          <p:cNvPr id="56" name="Google Shape;56;p13">
            <a:extLst>
              <a:ext uri="{FF2B5EF4-FFF2-40B4-BE49-F238E27FC236}">
                <a16:creationId xmlns:a16="http://schemas.microsoft.com/office/drawing/2014/main" id="{95E12E6F-A9B6-8718-D17B-7EDCB49EDCA9}"/>
              </a:ext>
            </a:extLst>
          </p:cNvPr>
          <p:cNvSpPr/>
          <p:nvPr/>
        </p:nvSpPr>
        <p:spPr>
          <a:xfrm>
            <a:off x="1791425" y="4430757"/>
            <a:ext cx="5025600" cy="4892400"/>
          </a:xfrm>
          <a:prstGeom prst="rect">
            <a:avLst/>
          </a:prstGeom>
          <a:solidFill>
            <a:srgbClr val="FFFFFF"/>
          </a:solidFill>
          <a:ln>
            <a:noFill/>
          </a:ln>
        </p:spPr>
        <p:txBody>
          <a:bodyPr spcFirstLastPara="1" wrap="square" lIns="91425" tIns="91425" rIns="91425" bIns="91425" anchor="ctr" anchorCtr="0">
            <a:noAutofit/>
          </a:bodyPr>
          <a:lstStyle/>
          <a:p>
            <a:endParaRPr/>
          </a:p>
        </p:txBody>
      </p:sp>
      <p:sp>
        <p:nvSpPr>
          <p:cNvPr id="59" name="Google Shape;59;p13">
            <a:extLst>
              <a:ext uri="{FF2B5EF4-FFF2-40B4-BE49-F238E27FC236}">
                <a16:creationId xmlns:a16="http://schemas.microsoft.com/office/drawing/2014/main" id="{3A836B55-73E5-27D2-BB0F-276F04D0073C}"/>
              </a:ext>
            </a:extLst>
          </p:cNvPr>
          <p:cNvSpPr/>
          <p:nvPr/>
        </p:nvSpPr>
        <p:spPr>
          <a:xfrm>
            <a:off x="27788130" y="4840515"/>
            <a:ext cx="13879500" cy="26510399"/>
          </a:xfrm>
          <a:prstGeom prst="rect">
            <a:avLst/>
          </a:prstGeom>
          <a:solidFill>
            <a:srgbClr val="FFFFFF"/>
          </a:solidFill>
          <a:ln>
            <a:noFill/>
          </a:ln>
        </p:spPr>
        <p:txBody>
          <a:bodyPr spcFirstLastPara="1" wrap="square" lIns="91425" tIns="91425" rIns="91425" bIns="91425" anchor="ctr" anchorCtr="0">
            <a:noAutofit/>
          </a:bodyPr>
          <a:lstStyle/>
          <a:p>
            <a:endParaRPr/>
          </a:p>
        </p:txBody>
      </p:sp>
      <p:sp>
        <p:nvSpPr>
          <p:cNvPr id="60" name="Google Shape;60;p13">
            <a:extLst>
              <a:ext uri="{FF2B5EF4-FFF2-40B4-BE49-F238E27FC236}">
                <a16:creationId xmlns:a16="http://schemas.microsoft.com/office/drawing/2014/main" id="{FF3F3E66-4D46-995D-8966-4C3EECE72456}"/>
              </a:ext>
            </a:extLst>
          </p:cNvPr>
          <p:cNvSpPr txBox="1"/>
          <p:nvPr/>
        </p:nvSpPr>
        <p:spPr>
          <a:xfrm>
            <a:off x="11919782" y="241099"/>
            <a:ext cx="25954382" cy="1790221"/>
          </a:xfrm>
          <a:prstGeom prst="rect">
            <a:avLst/>
          </a:prstGeom>
          <a:noFill/>
          <a:ln>
            <a:noFill/>
          </a:ln>
        </p:spPr>
        <p:txBody>
          <a:bodyPr spcFirstLastPara="1" wrap="square" lIns="91425" tIns="91425" rIns="91425" bIns="91425" anchor="t" anchorCtr="0">
            <a:noAutofit/>
          </a:bodyPr>
          <a:lstStyle/>
          <a:p>
            <a:pPr lvl="0" algn="ctr">
              <a:lnSpc>
                <a:spcPct val="115000"/>
              </a:lnSpc>
              <a:buClr>
                <a:schemeClr val="dk1"/>
              </a:buClr>
              <a:buSzPts val="1100"/>
            </a:pPr>
            <a:r>
              <a:rPr lang="en-GB" sz="8000" b="1" dirty="0">
                <a:latin typeface="Arial" panose="020B0604020202020204" pitchFamily="34" charset="0"/>
                <a:cs typeface="Arial" panose="020B0604020202020204" pitchFamily="34" charset="0"/>
              </a:rPr>
              <a:t>Evaluating the care and support needs of older people</a:t>
            </a:r>
            <a:endParaRPr sz="9600" b="1" dirty="0">
              <a:latin typeface="Arial" panose="020B0604020202020204" pitchFamily="34" charset="0"/>
              <a:ea typeface="Oswald"/>
              <a:cs typeface="Arial" panose="020B0604020202020204" pitchFamily="34" charset="0"/>
              <a:sym typeface="Oswald"/>
            </a:endParaRPr>
          </a:p>
        </p:txBody>
      </p:sp>
      <p:sp>
        <p:nvSpPr>
          <p:cNvPr id="63" name="Google Shape;63;p13">
            <a:extLst>
              <a:ext uri="{FF2B5EF4-FFF2-40B4-BE49-F238E27FC236}">
                <a16:creationId xmlns:a16="http://schemas.microsoft.com/office/drawing/2014/main" id="{A0223007-A78C-B407-8BC5-1CBB269BC056}"/>
              </a:ext>
            </a:extLst>
          </p:cNvPr>
          <p:cNvSpPr txBox="1"/>
          <p:nvPr/>
        </p:nvSpPr>
        <p:spPr>
          <a:xfrm>
            <a:off x="447975" y="13188929"/>
            <a:ext cx="11225770" cy="920700"/>
          </a:xfrm>
          <a:prstGeom prst="rect">
            <a:avLst/>
          </a:prstGeom>
          <a:noFill/>
          <a:ln>
            <a:noFill/>
          </a:ln>
        </p:spPr>
        <p:txBody>
          <a:bodyPr spcFirstLastPara="1" wrap="square" lIns="91425" tIns="91425" rIns="91425" bIns="91425" anchor="t" anchorCtr="0">
            <a:noAutofit/>
          </a:bodyPr>
          <a:lstStyle/>
          <a:p>
            <a:pPr algn="ctr">
              <a:lnSpc>
                <a:spcPct val="115000"/>
              </a:lnSpc>
              <a:buClr>
                <a:schemeClr val="dk1"/>
              </a:buClr>
              <a:buSzPts val="1100"/>
            </a:pPr>
            <a:r>
              <a:rPr lang="en" sz="6000" b="1" u="sng" dirty="0">
                <a:solidFill>
                  <a:schemeClr val="tx1"/>
                </a:solidFill>
                <a:latin typeface="Arial" panose="020B0604020202020204" pitchFamily="34" charset="0"/>
                <a:ea typeface="Oswald"/>
                <a:cs typeface="Arial" panose="020B0604020202020204" pitchFamily="34" charset="0"/>
                <a:sym typeface="Oswald"/>
              </a:rPr>
              <a:t>Introduction</a:t>
            </a:r>
            <a:endParaRPr sz="6000" b="1" u="sng" dirty="0">
              <a:solidFill>
                <a:schemeClr val="tx1"/>
              </a:solidFill>
              <a:latin typeface="Arial" panose="020B0604020202020204" pitchFamily="34" charset="0"/>
              <a:ea typeface="Oswald"/>
              <a:cs typeface="Arial" panose="020B0604020202020204" pitchFamily="34" charset="0"/>
              <a:sym typeface="Oswald"/>
            </a:endParaRPr>
          </a:p>
          <a:p>
            <a:endParaRPr dirty="0">
              <a:latin typeface="Oswald"/>
              <a:ea typeface="Oswald"/>
              <a:cs typeface="Oswald"/>
              <a:sym typeface="Oswald"/>
            </a:endParaRPr>
          </a:p>
        </p:txBody>
      </p:sp>
      <p:sp>
        <p:nvSpPr>
          <p:cNvPr id="68" name="Google Shape;68;p13">
            <a:extLst>
              <a:ext uri="{FF2B5EF4-FFF2-40B4-BE49-F238E27FC236}">
                <a16:creationId xmlns:a16="http://schemas.microsoft.com/office/drawing/2014/main" id="{834D35B0-D44A-07C7-532D-B60FEA2B2572}"/>
              </a:ext>
            </a:extLst>
          </p:cNvPr>
          <p:cNvSpPr txBox="1"/>
          <p:nvPr/>
        </p:nvSpPr>
        <p:spPr>
          <a:xfrm>
            <a:off x="68946" y="14399881"/>
            <a:ext cx="12732164" cy="9249379"/>
          </a:xfrm>
          <a:prstGeom prst="rect">
            <a:avLst/>
          </a:prstGeom>
          <a:solidFill>
            <a:srgbClr val="E7FFEC"/>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spcFirstLastPara="1" wrap="square" lIns="91425" tIns="91425" rIns="91425" bIns="91425" anchor="t" anchorCtr="0">
            <a:noAutofit/>
          </a:bodyPr>
          <a:lstStyle/>
          <a:p>
            <a:pPr marL="647699" indent="-571500">
              <a:lnSpc>
                <a:spcPct val="115000"/>
              </a:lnSpc>
              <a:buClr>
                <a:srgbClr val="434343"/>
              </a:buClr>
              <a:buSzPts val="24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UK statistics - 75% of those over 75 with several long-term conditions, escalating to 82% among those aged 85 (Barnett et al, 2012) (NHS England, 2025).</a:t>
            </a:r>
          </a:p>
          <a:p>
            <a:pPr marL="533389" indent="-457190">
              <a:lnSpc>
                <a:spcPct val="115000"/>
              </a:lnSpc>
              <a:buClr>
                <a:srgbClr val="434343"/>
              </a:buClr>
              <a:buSzPts val="24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Approximately 20% of men and 30% of women in this age cohort presently requiring assistance with at least one Activity of Daily Living (ADL) (Abdi et al., 2019).</a:t>
            </a:r>
          </a:p>
          <a:p>
            <a:pPr marL="533389" indent="-457190">
              <a:lnSpc>
                <a:spcPct val="115000"/>
              </a:lnSpc>
              <a:buClr>
                <a:srgbClr val="434343"/>
              </a:buClr>
              <a:buSzPts val="24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Empowering older people (</a:t>
            </a:r>
            <a:r>
              <a:rPr lang="en-GB" sz="4000" dirty="0">
                <a:solidFill>
                  <a:schemeClr val="tx1"/>
                </a:solidFill>
                <a:latin typeface="Arial" panose="020B0604020202020204" pitchFamily="34" charset="0"/>
                <a:cs typeface="Arial" panose="020B0604020202020204" pitchFamily="34" charset="0"/>
              </a:rPr>
              <a:t>IOMH, 2026).</a:t>
            </a:r>
            <a:endParaRPr lang="en-GB" sz="4000" dirty="0">
              <a:solidFill>
                <a:schemeClr val="tx1"/>
              </a:solidFill>
              <a:latin typeface="Arial" panose="020B0604020202020204" pitchFamily="34" charset="0"/>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Empowerment of older people in healthcare (</a:t>
            </a:r>
            <a:r>
              <a:rPr lang="en-GB" sz="4000" dirty="0">
                <a:solidFill>
                  <a:schemeClr val="tx1"/>
                </a:solidFill>
                <a:latin typeface="Arial" panose="020B0604020202020204" pitchFamily="34" charset="0"/>
                <a:cs typeface="Arial" panose="020B0604020202020204" pitchFamily="34" charset="0"/>
              </a:rPr>
              <a:t>Hawash et al., 2024).</a:t>
            </a:r>
            <a:endParaRPr lang="en-GB" sz="4000" dirty="0">
              <a:solidFill>
                <a:schemeClr val="tx1"/>
              </a:solidFill>
              <a:latin typeface="Arial" panose="020B0604020202020204" pitchFamily="34" charset="0"/>
              <a:ea typeface="Droid Serif"/>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endParaRPr lang="en-US" sz="3600" dirty="0">
              <a:solidFill>
                <a:schemeClr val="tx1"/>
              </a:solidFill>
              <a:latin typeface="Arial" panose="020B0604020202020204" pitchFamily="34" charset="0"/>
              <a:ea typeface="Droid Serif"/>
              <a:cs typeface="Arial" panose="020B0604020202020204" pitchFamily="34" charset="0"/>
              <a:sym typeface="Droid Serif"/>
            </a:endParaRPr>
          </a:p>
        </p:txBody>
      </p:sp>
      <p:sp>
        <p:nvSpPr>
          <p:cNvPr id="71" name="Google Shape;71;p13">
            <a:extLst>
              <a:ext uri="{FF2B5EF4-FFF2-40B4-BE49-F238E27FC236}">
                <a16:creationId xmlns:a16="http://schemas.microsoft.com/office/drawing/2014/main" id="{D1C95941-406B-DB84-D984-8D4194FFF297}"/>
              </a:ext>
            </a:extLst>
          </p:cNvPr>
          <p:cNvSpPr txBox="1"/>
          <p:nvPr/>
        </p:nvSpPr>
        <p:spPr>
          <a:xfrm>
            <a:off x="14090923" y="3310869"/>
            <a:ext cx="12822308" cy="2727031"/>
          </a:xfrm>
          <a:prstGeom prst="rect">
            <a:avLst/>
          </a:prstGeom>
          <a:noFill/>
          <a:ln>
            <a:noFill/>
          </a:ln>
        </p:spPr>
        <p:txBody>
          <a:bodyPr spcFirstLastPara="1" wrap="square" lIns="91425" tIns="91425" rIns="91425" bIns="91425" anchor="t" anchorCtr="0">
            <a:noAutofit/>
          </a:bodyPr>
          <a:lstStyle/>
          <a:p>
            <a:pPr algn="ctr">
              <a:lnSpc>
                <a:spcPct val="115000"/>
              </a:lnSpc>
            </a:pPr>
            <a:r>
              <a:rPr lang="en" sz="6000" b="1" u="sng" dirty="0">
                <a:solidFill>
                  <a:schemeClr val="tx1"/>
                </a:solidFill>
                <a:latin typeface="Arial" panose="020B0604020202020204" pitchFamily="34" charset="0"/>
                <a:ea typeface="Oswald"/>
                <a:cs typeface="Arial" panose="020B0604020202020204" pitchFamily="34" charset="0"/>
                <a:sym typeface="Oswald"/>
              </a:rPr>
              <a:t> Care Empowerment and Support Needs of Older People</a:t>
            </a:r>
            <a:endParaRPr sz="6000" b="1" u="sng" dirty="0">
              <a:solidFill>
                <a:schemeClr val="tx1"/>
              </a:solidFill>
              <a:latin typeface="Arial" panose="020B0604020202020204" pitchFamily="34" charset="0"/>
              <a:ea typeface="Oswald"/>
              <a:cs typeface="Arial" panose="020B0604020202020204" pitchFamily="34" charset="0"/>
              <a:sym typeface="Oswald"/>
            </a:endParaRPr>
          </a:p>
        </p:txBody>
      </p:sp>
      <p:sp>
        <p:nvSpPr>
          <p:cNvPr id="72" name="Google Shape;72;p13">
            <a:extLst>
              <a:ext uri="{FF2B5EF4-FFF2-40B4-BE49-F238E27FC236}">
                <a16:creationId xmlns:a16="http://schemas.microsoft.com/office/drawing/2014/main" id="{851CEAFF-5F90-41BC-9530-DB68E9E59D4C}"/>
              </a:ext>
            </a:extLst>
          </p:cNvPr>
          <p:cNvSpPr txBox="1"/>
          <p:nvPr/>
        </p:nvSpPr>
        <p:spPr>
          <a:xfrm>
            <a:off x="13866166" y="5490878"/>
            <a:ext cx="14128210" cy="8836220"/>
          </a:xfrm>
          <a:prstGeom prst="rect">
            <a:avLst/>
          </a:prstGeom>
          <a:solidFill>
            <a:srgbClr val="FEE8F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533389" indent="-457190">
              <a:lnSpc>
                <a:spcPct val="115000"/>
              </a:lnSpc>
              <a:buClr>
                <a:srgbClr val="434343"/>
              </a:buClr>
              <a:buSzPts val="2400"/>
              <a:buFont typeface="Wingdings" panose="05000000000000000000" pitchFamily="2" charset="2"/>
              <a:buChar char="v"/>
            </a:pPr>
            <a:r>
              <a:rPr lang="en-GB" sz="4000" b="1" dirty="0">
                <a:solidFill>
                  <a:schemeClr val="tx1"/>
                </a:solidFill>
                <a:latin typeface="Arial" panose="020B0604020202020204" pitchFamily="34" charset="0"/>
                <a:ea typeface="Oswald"/>
                <a:cs typeface="Arial" panose="020B0604020202020204" pitchFamily="34" charset="0"/>
                <a:sym typeface="Oswald"/>
              </a:rPr>
              <a:t>Older people’s needs </a:t>
            </a:r>
            <a:r>
              <a:rPr lang="en-GB" sz="4000" dirty="0">
                <a:solidFill>
                  <a:schemeClr val="tx1"/>
                </a:solidFill>
                <a:latin typeface="Arial" panose="020B0604020202020204" pitchFamily="34" charset="0"/>
                <a:ea typeface="Oswald"/>
                <a:cs typeface="Arial" panose="020B0604020202020204" pitchFamily="34" charset="0"/>
                <a:sym typeface="Oswald"/>
              </a:rPr>
              <a:t>–functional capacities,  autonomy, community participation and access to services (Briede-Westermeyer et al., 2023).</a:t>
            </a:r>
          </a:p>
          <a:p>
            <a:pPr marL="533389" indent="-457190">
              <a:lnSpc>
                <a:spcPct val="115000"/>
              </a:lnSpc>
              <a:buClr>
                <a:srgbClr val="434343"/>
              </a:buClr>
              <a:buSzPts val="2400"/>
              <a:buFont typeface="Wingdings" panose="05000000000000000000" pitchFamily="2" charset="2"/>
              <a:buChar char="v"/>
            </a:pPr>
            <a:r>
              <a:rPr lang="en-GB" sz="4000" dirty="0">
                <a:solidFill>
                  <a:schemeClr val="tx1"/>
                </a:solidFill>
                <a:latin typeface="Arial" panose="020B0604020202020204" pitchFamily="34" charset="0"/>
                <a:ea typeface="Oswald"/>
                <a:cs typeface="Arial" panose="020B0604020202020204" pitchFamily="34" charset="0"/>
                <a:sym typeface="Oswald"/>
              </a:rPr>
              <a:t>Fostering </a:t>
            </a:r>
            <a:r>
              <a:rPr lang="en-GB" sz="4000" b="1" dirty="0">
                <a:solidFill>
                  <a:schemeClr val="tx1"/>
                </a:solidFill>
                <a:latin typeface="Arial" panose="020B0604020202020204" pitchFamily="34" charset="0"/>
                <a:ea typeface="Oswald"/>
                <a:cs typeface="Arial" panose="020B0604020202020204" pitchFamily="34" charset="0"/>
                <a:sym typeface="Oswald"/>
              </a:rPr>
              <a:t>independence,</a:t>
            </a:r>
            <a:r>
              <a:rPr lang="en-GB" sz="4000" dirty="0">
                <a:solidFill>
                  <a:schemeClr val="tx1"/>
                </a:solidFill>
                <a:latin typeface="Arial" panose="020B0604020202020204" pitchFamily="34" charset="0"/>
                <a:ea typeface="Oswald"/>
                <a:cs typeface="Arial" panose="020B0604020202020204" pitchFamily="34" charset="0"/>
                <a:sym typeface="Oswald"/>
              </a:rPr>
              <a:t> </a:t>
            </a:r>
            <a:r>
              <a:rPr lang="en-GB" sz="4000" b="1" dirty="0">
                <a:solidFill>
                  <a:schemeClr val="tx1"/>
                </a:solidFill>
                <a:latin typeface="Arial" panose="020B0604020202020204" pitchFamily="34" charset="0"/>
                <a:ea typeface="Oswald"/>
                <a:cs typeface="Arial" panose="020B0604020202020204" pitchFamily="34" charset="0"/>
                <a:sym typeface="Oswald"/>
              </a:rPr>
              <a:t>dignity</a:t>
            </a:r>
            <a:r>
              <a:rPr lang="en-GB" sz="4000" dirty="0">
                <a:solidFill>
                  <a:schemeClr val="tx1"/>
                </a:solidFill>
                <a:latin typeface="Arial" panose="020B0604020202020204" pitchFamily="34" charset="0"/>
                <a:ea typeface="Oswald"/>
                <a:cs typeface="Arial" panose="020B0604020202020204" pitchFamily="34" charset="0"/>
                <a:sym typeface="Oswald"/>
              </a:rPr>
              <a:t>, and </a:t>
            </a:r>
            <a:r>
              <a:rPr lang="en-GB" sz="4000" b="1" dirty="0">
                <a:solidFill>
                  <a:schemeClr val="tx1"/>
                </a:solidFill>
                <a:latin typeface="Arial" panose="020B0604020202020204" pitchFamily="34" charset="0"/>
                <a:ea typeface="Oswald"/>
                <a:cs typeface="Arial" panose="020B0604020202020204" pitchFamily="34" charset="0"/>
                <a:sym typeface="Oswald"/>
              </a:rPr>
              <a:t>quality of life </a:t>
            </a:r>
            <a:r>
              <a:rPr lang="en-GB" sz="4000" dirty="0">
                <a:solidFill>
                  <a:schemeClr val="tx1"/>
                </a:solidFill>
                <a:latin typeface="Arial" panose="020B0604020202020204" pitchFamily="34" charset="0"/>
                <a:ea typeface="Oswald"/>
                <a:cs typeface="Arial" panose="020B0604020202020204" pitchFamily="34" charset="0"/>
                <a:sym typeface="Oswald"/>
              </a:rPr>
              <a:t>through practical care, social support and person- centred planning (</a:t>
            </a:r>
            <a:r>
              <a:rPr lang="en-GB" sz="4000" dirty="0">
                <a:solidFill>
                  <a:schemeClr val="tx1"/>
                </a:solidFill>
                <a:latin typeface="Arial" panose="020B0604020202020204" pitchFamily="34" charset="0"/>
                <a:cs typeface="Arial" panose="020B0604020202020204" pitchFamily="34" charset="0"/>
              </a:rPr>
              <a:t>Ayoubi-Mahani et al., 2023; My homecare, 2023).</a:t>
            </a:r>
          </a:p>
          <a:p>
            <a:pPr marL="533389" indent="-457190">
              <a:lnSpc>
                <a:spcPct val="115000"/>
              </a:lnSpc>
              <a:buClr>
                <a:srgbClr val="434343"/>
              </a:buClr>
              <a:buSzPts val="2400"/>
              <a:buFont typeface="Wingdings" panose="05000000000000000000" pitchFamily="2" charset="2"/>
              <a:buChar char="v"/>
            </a:pPr>
            <a:r>
              <a:rPr lang="en-GB" sz="4000" dirty="0">
                <a:latin typeface="Arial" panose="020B0604020202020204" pitchFamily="34" charset="0"/>
                <a:ea typeface="Oswald"/>
                <a:cs typeface="Arial" panose="020B0604020202020204" pitchFamily="34" charset="0"/>
                <a:sym typeface="Oswald"/>
              </a:rPr>
              <a:t>Unaddressed emotional needs and physical disabilities (Abdi et al., 2019).</a:t>
            </a:r>
          </a:p>
          <a:p>
            <a:pPr marL="533389" indent="-457190">
              <a:lnSpc>
                <a:spcPct val="115000"/>
              </a:lnSpc>
              <a:buClr>
                <a:srgbClr val="434343"/>
              </a:buClr>
              <a:buSzPts val="2400"/>
              <a:buFont typeface="Wingdings" panose="05000000000000000000" pitchFamily="2" charset="2"/>
              <a:buChar char="v"/>
            </a:pPr>
            <a:r>
              <a:rPr lang="en-GB" sz="4000" dirty="0">
                <a:latin typeface="Arial" panose="020B0604020202020204" pitchFamily="34" charset="0"/>
                <a:ea typeface="Oswald"/>
                <a:cs typeface="Arial" panose="020B0604020202020204" pitchFamily="34" charset="0"/>
                <a:sym typeface="Oswald"/>
              </a:rPr>
              <a:t>Lower quality of life and  greater dissatisfaction with services due to </a:t>
            </a:r>
            <a:r>
              <a:rPr lang="en-GB" sz="4000" b="1" dirty="0">
                <a:latin typeface="Arial" panose="020B0604020202020204" pitchFamily="34" charset="0"/>
                <a:ea typeface="Oswald"/>
                <a:cs typeface="Arial" panose="020B0604020202020204" pitchFamily="34" charset="0"/>
                <a:sym typeface="Oswald"/>
              </a:rPr>
              <a:t>unmet needs </a:t>
            </a:r>
            <a:r>
              <a:rPr lang="en-GB" sz="4000" dirty="0">
                <a:latin typeface="Arial" panose="020B0604020202020204" pitchFamily="34" charset="0"/>
                <a:ea typeface="Oswald"/>
                <a:cs typeface="Arial" panose="020B0604020202020204" pitchFamily="34" charset="0"/>
                <a:sym typeface="Oswald"/>
              </a:rPr>
              <a:t>(Rural Services Network, 2024).</a:t>
            </a:r>
          </a:p>
          <a:p>
            <a:pPr marL="647686" indent="-571488">
              <a:lnSpc>
                <a:spcPct val="115000"/>
              </a:lnSpc>
              <a:buClr>
                <a:srgbClr val="434343"/>
              </a:buClr>
              <a:buSzPts val="2400"/>
              <a:buFont typeface="Wingdings" panose="05000000000000000000" pitchFamily="2" charset="2"/>
              <a:buChar char="v"/>
            </a:pPr>
            <a:endParaRPr lang="en-GB" sz="3600" dirty="0">
              <a:latin typeface="Arial" panose="020B0604020202020204" pitchFamily="34" charset="0"/>
              <a:ea typeface="Oswald"/>
              <a:cs typeface="Arial" panose="020B0604020202020204" pitchFamily="34" charset="0"/>
              <a:sym typeface="Oswald"/>
            </a:endParaRPr>
          </a:p>
          <a:p>
            <a:pPr marL="647686" indent="-571488">
              <a:lnSpc>
                <a:spcPct val="115000"/>
              </a:lnSpc>
              <a:buClr>
                <a:srgbClr val="434343"/>
              </a:buClr>
              <a:buSzPts val="2400"/>
              <a:buFont typeface="Wingdings" panose="05000000000000000000" pitchFamily="2" charset="2"/>
              <a:buChar char="v"/>
            </a:pPr>
            <a:endParaRPr lang="en-GB" sz="3600" dirty="0">
              <a:latin typeface="Arial" panose="020B0604020202020204" pitchFamily="34" charset="0"/>
              <a:ea typeface="Oswald"/>
              <a:cs typeface="Arial" panose="020B0604020202020204" pitchFamily="34" charset="0"/>
              <a:sym typeface="Oswald"/>
            </a:endParaRPr>
          </a:p>
          <a:p>
            <a:pPr marL="647686" indent="-571488">
              <a:lnSpc>
                <a:spcPct val="115000"/>
              </a:lnSpc>
              <a:buClr>
                <a:srgbClr val="434343"/>
              </a:buClr>
              <a:buSzPts val="2400"/>
              <a:buFont typeface="Wingdings" panose="05000000000000000000" pitchFamily="2" charset="2"/>
              <a:buChar char="v"/>
            </a:pPr>
            <a:endParaRPr lang="en-GB" sz="3600" dirty="0">
              <a:latin typeface="+mn-lt"/>
              <a:ea typeface="Oswald"/>
              <a:cs typeface="Oswald"/>
              <a:sym typeface="Oswald"/>
            </a:endParaRPr>
          </a:p>
          <a:p>
            <a:pPr marL="533389" indent="-457190">
              <a:lnSpc>
                <a:spcPct val="115000"/>
              </a:lnSpc>
              <a:buClr>
                <a:srgbClr val="434343"/>
              </a:buClr>
              <a:buSzPts val="2400"/>
              <a:buFont typeface="Wingdings" panose="05000000000000000000" pitchFamily="2" charset="2"/>
              <a:buChar char="v"/>
            </a:pPr>
            <a:endParaRPr lang="en-GB" sz="3600" dirty="0">
              <a:latin typeface="+mn-lt"/>
              <a:ea typeface="Oswald"/>
              <a:cs typeface="Oswald"/>
              <a:sym typeface="Oswald"/>
            </a:endParaRPr>
          </a:p>
        </p:txBody>
      </p:sp>
      <p:sp>
        <p:nvSpPr>
          <p:cNvPr id="75" name="Google Shape;75;p13">
            <a:extLst>
              <a:ext uri="{FF2B5EF4-FFF2-40B4-BE49-F238E27FC236}">
                <a16:creationId xmlns:a16="http://schemas.microsoft.com/office/drawing/2014/main" id="{798A4941-2E68-BE8D-D9F7-4942359029D1}"/>
              </a:ext>
            </a:extLst>
          </p:cNvPr>
          <p:cNvSpPr txBox="1"/>
          <p:nvPr/>
        </p:nvSpPr>
        <p:spPr>
          <a:xfrm>
            <a:off x="14736045" y="14327097"/>
            <a:ext cx="11668922" cy="1898648"/>
          </a:xfrm>
          <a:prstGeom prst="rect">
            <a:avLst/>
          </a:prstGeom>
          <a:noFill/>
          <a:ln>
            <a:noFill/>
          </a:ln>
        </p:spPr>
        <p:txBody>
          <a:bodyPr spcFirstLastPara="1" wrap="square" lIns="91425" tIns="91425" rIns="91425" bIns="91425" anchor="t" anchorCtr="0">
            <a:noAutofit/>
          </a:bodyPr>
          <a:lstStyle/>
          <a:p>
            <a:pPr algn="ctr">
              <a:lnSpc>
                <a:spcPct val="115000"/>
              </a:lnSpc>
            </a:pPr>
            <a:r>
              <a:rPr lang="en-US" sz="6000" b="1" u="sng" dirty="0">
                <a:solidFill>
                  <a:schemeClr val="tx1"/>
                </a:solidFill>
                <a:latin typeface="Arial" panose="020B0604020202020204" pitchFamily="34" charset="0"/>
                <a:ea typeface="Oswald"/>
                <a:cs typeface="Arial" panose="020B0604020202020204" pitchFamily="34" charset="0"/>
                <a:sym typeface="Oswald"/>
              </a:rPr>
              <a:t>Effectiveness and Benefits of Approaches and Interventions</a:t>
            </a:r>
            <a:endParaRPr sz="6000" u="sng" dirty="0">
              <a:solidFill>
                <a:schemeClr val="tx1"/>
              </a:solidFill>
              <a:latin typeface="Arial" panose="020B0604020202020204" pitchFamily="34" charset="0"/>
              <a:ea typeface="Oswald"/>
              <a:cs typeface="Arial" panose="020B0604020202020204" pitchFamily="34" charset="0"/>
              <a:sym typeface="Oswald"/>
            </a:endParaRPr>
          </a:p>
        </p:txBody>
      </p:sp>
      <p:sp>
        <p:nvSpPr>
          <p:cNvPr id="76" name="Google Shape;76;p13">
            <a:extLst>
              <a:ext uri="{FF2B5EF4-FFF2-40B4-BE49-F238E27FC236}">
                <a16:creationId xmlns:a16="http://schemas.microsoft.com/office/drawing/2014/main" id="{E3844CBA-5B14-F46A-2E0A-AB650D49B066}"/>
              </a:ext>
            </a:extLst>
          </p:cNvPr>
          <p:cNvSpPr txBox="1"/>
          <p:nvPr/>
        </p:nvSpPr>
        <p:spPr>
          <a:xfrm>
            <a:off x="13763043" y="16818055"/>
            <a:ext cx="14128210" cy="15323542"/>
          </a:xfrm>
          <a:prstGeom prst="rect">
            <a:avLst/>
          </a:prstGeom>
          <a:solidFill>
            <a:schemeClr val="accent1">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Proactive and preventative care </a:t>
            </a:r>
            <a:r>
              <a:rPr lang="en-GB" sz="4000" dirty="0">
                <a:solidFill>
                  <a:schemeClr val="tx1"/>
                </a:solidFill>
                <a:latin typeface="Arial" panose="020B0604020202020204" pitchFamily="34" charset="0"/>
                <a:ea typeface="Droid Serif"/>
                <a:cs typeface="Arial" panose="020B0604020202020204" pitchFamily="34" charset="0"/>
                <a:sym typeface="Droid Serif"/>
              </a:rPr>
              <a:t>-GPs' holistic needs assessments, the Aging Well Programme, and the NHS England's Proactive Care initiative(British Geriatrics Society, 2024).  </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Mental health and wellbeing support -</a:t>
            </a:r>
            <a:r>
              <a:rPr lang="en-GB" sz="4000" dirty="0">
                <a:solidFill>
                  <a:schemeClr val="tx1"/>
                </a:solidFill>
                <a:latin typeface="Arial" panose="020B0604020202020204" pitchFamily="34" charset="0"/>
                <a:ea typeface="Droid Serif"/>
                <a:cs typeface="Arial" panose="020B0604020202020204" pitchFamily="34" charset="0"/>
                <a:sym typeface="Droid Serif"/>
              </a:rPr>
              <a:t> access to NHS Talking Therapies for mental health issues, and local councils fund activities to engage online and stay active (NHS England, 2019). </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The social care reform to empower older individuals </a:t>
            </a:r>
            <a:r>
              <a:rPr lang="en-GB" sz="4000" dirty="0">
                <a:solidFill>
                  <a:schemeClr val="tx1"/>
                </a:solidFill>
                <a:latin typeface="Arial" panose="020B0604020202020204" pitchFamily="34" charset="0"/>
                <a:ea typeface="Droid Serif"/>
                <a:cs typeface="Arial" panose="020B0604020202020204" pitchFamily="34" charset="0"/>
                <a:sym typeface="Droid Serif"/>
              </a:rPr>
              <a:t>to control their care routines and choices and to support housing </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Care Act 2014 </a:t>
            </a:r>
            <a:r>
              <a:rPr lang="en-GB" sz="4000" dirty="0">
                <a:solidFill>
                  <a:schemeClr val="tx1"/>
                </a:solidFill>
                <a:latin typeface="Arial" panose="020B0604020202020204" pitchFamily="34" charset="0"/>
                <a:ea typeface="Droid Serif"/>
                <a:cs typeface="Arial" panose="020B0604020202020204" pitchFamily="34" charset="0"/>
                <a:sym typeface="Droid Serif"/>
              </a:rPr>
              <a:t>and the importance of choice and well-being, yet funding shortages limiting true autonomy.</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The Equality Act 2010 </a:t>
            </a:r>
            <a:r>
              <a:rPr lang="en-GB" sz="4000" dirty="0">
                <a:solidFill>
                  <a:schemeClr val="tx1"/>
                </a:solidFill>
                <a:latin typeface="Arial" panose="020B0604020202020204" pitchFamily="34" charset="0"/>
                <a:ea typeface="Droid Serif"/>
                <a:cs typeface="Arial" panose="020B0604020202020204" pitchFamily="34" charset="0"/>
                <a:sym typeface="Droid Serif"/>
              </a:rPr>
              <a:t>- preventing discrimination and harassment against older individuals and empowering them to keep contributing to society (Age UK, 2022).</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Activity Theory </a:t>
            </a:r>
            <a:r>
              <a:rPr lang="en-GB" sz="4000" dirty="0">
                <a:solidFill>
                  <a:schemeClr val="tx1"/>
                </a:solidFill>
                <a:latin typeface="Arial" panose="020B0604020202020204" pitchFamily="34" charset="0"/>
                <a:ea typeface="Droid Serif"/>
                <a:cs typeface="Arial" panose="020B0604020202020204" pitchFamily="34" charset="0"/>
                <a:sym typeface="Droid Serif"/>
              </a:rPr>
              <a:t>- Behavioural Activation and Personalised Integrated Care through charities like Age UK or the NHS (Age UK, 2024; BGS, 2024; MacIver et al., 2026).</a:t>
            </a:r>
          </a:p>
          <a:p>
            <a:pPr marL="342900" indent="-342900">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Modernisation Theory </a:t>
            </a:r>
            <a:r>
              <a:rPr lang="en-GB" sz="4000" dirty="0">
                <a:solidFill>
                  <a:schemeClr val="tx1"/>
                </a:solidFill>
                <a:latin typeface="Arial" panose="020B0604020202020204" pitchFamily="34" charset="0"/>
                <a:ea typeface="Droid Serif"/>
                <a:cs typeface="Arial" panose="020B0604020202020204" pitchFamily="34" charset="0"/>
                <a:sym typeface="Droid Serif"/>
              </a:rPr>
              <a:t>- digital inclusion and ICT programs for older people delivered by charities and community services (Tavernier et al., 2019;   </a:t>
            </a: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24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US" sz="2400" dirty="0">
              <a:solidFill>
                <a:schemeClr val="tx1"/>
              </a:solidFill>
              <a:latin typeface="Arial" panose="020B0604020202020204" pitchFamily="34" charset="0"/>
              <a:ea typeface="Droid Serif"/>
              <a:cs typeface="Arial" panose="020B0604020202020204" pitchFamily="34" charset="0"/>
              <a:sym typeface="Droid Serif"/>
            </a:endParaRPr>
          </a:p>
        </p:txBody>
      </p:sp>
      <p:sp>
        <p:nvSpPr>
          <p:cNvPr id="77" name="Google Shape;77;p13">
            <a:extLst>
              <a:ext uri="{FF2B5EF4-FFF2-40B4-BE49-F238E27FC236}">
                <a16:creationId xmlns:a16="http://schemas.microsoft.com/office/drawing/2014/main" id="{95F4DBC5-0E58-C3CB-BFE8-F18FA14E5BB3}"/>
              </a:ext>
            </a:extLst>
          </p:cNvPr>
          <p:cNvSpPr txBox="1"/>
          <p:nvPr/>
        </p:nvSpPr>
        <p:spPr>
          <a:xfrm>
            <a:off x="28684252" y="3672046"/>
            <a:ext cx="13415523" cy="1712349"/>
          </a:xfrm>
          <a:prstGeom prst="rect">
            <a:avLst/>
          </a:prstGeom>
          <a:noFill/>
          <a:ln>
            <a:noFill/>
          </a:ln>
        </p:spPr>
        <p:txBody>
          <a:bodyPr spcFirstLastPara="1" wrap="square" lIns="91425" tIns="91425" rIns="91425" bIns="91425" anchor="t" anchorCtr="0">
            <a:noAutofit/>
          </a:bodyPr>
          <a:lstStyle/>
          <a:p>
            <a:pPr algn="ctr">
              <a:lnSpc>
                <a:spcPct val="115000"/>
              </a:lnSpc>
              <a:buClr>
                <a:schemeClr val="dk1"/>
              </a:buClr>
              <a:buSzPts val="1100"/>
            </a:pPr>
            <a:r>
              <a:rPr lang="en-GB" sz="6000" b="1" u="sng" dirty="0">
                <a:solidFill>
                  <a:schemeClr val="tx1"/>
                </a:solidFill>
                <a:latin typeface="Arial" panose="020B0604020202020204" pitchFamily="34" charset="0"/>
                <a:ea typeface="Oswald"/>
                <a:cs typeface="Arial" panose="020B0604020202020204" pitchFamily="34" charset="0"/>
                <a:sym typeface="Oswald"/>
              </a:rPr>
              <a:t>Challenges in Encountered by Older People  </a:t>
            </a:r>
            <a:endParaRPr sz="6000" b="1" u="sng" dirty="0">
              <a:solidFill>
                <a:schemeClr val="tx1"/>
              </a:solidFill>
              <a:latin typeface="Arial" panose="020B0604020202020204" pitchFamily="34" charset="0"/>
              <a:ea typeface="Oswald"/>
              <a:cs typeface="Arial" panose="020B0604020202020204" pitchFamily="34" charset="0"/>
              <a:sym typeface="Oswald"/>
            </a:endParaRPr>
          </a:p>
          <a:p>
            <a:endParaRPr dirty="0">
              <a:latin typeface="Oswald"/>
              <a:ea typeface="Oswald"/>
              <a:cs typeface="Oswald"/>
              <a:sym typeface="Oswald"/>
            </a:endParaRPr>
          </a:p>
        </p:txBody>
      </p:sp>
      <p:sp>
        <p:nvSpPr>
          <p:cNvPr id="78" name="Google Shape;78;p13">
            <a:extLst>
              <a:ext uri="{FF2B5EF4-FFF2-40B4-BE49-F238E27FC236}">
                <a16:creationId xmlns:a16="http://schemas.microsoft.com/office/drawing/2014/main" id="{B8EFA9FE-FD78-45D8-2277-80C100D7B04B}"/>
              </a:ext>
            </a:extLst>
          </p:cNvPr>
          <p:cNvSpPr txBox="1"/>
          <p:nvPr/>
        </p:nvSpPr>
        <p:spPr>
          <a:xfrm>
            <a:off x="28704365" y="5905453"/>
            <a:ext cx="14553345" cy="8494428"/>
          </a:xfrm>
          <a:prstGeom prst="rect">
            <a:avLst/>
          </a:prstGeom>
          <a:solidFill>
            <a:srgbClr val="DAF5FE"/>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457190" indent="-457190">
              <a:lnSpc>
                <a:spcPct val="115000"/>
              </a:lnSpc>
              <a:buClr>
                <a:schemeClr val="dk1"/>
              </a:buClr>
              <a:buSzPts val="1100"/>
              <a:buFont typeface="Wingdings" panose="05000000000000000000" pitchFamily="2" charset="2"/>
              <a:buChar char="v"/>
            </a:pPr>
            <a:r>
              <a:rPr lang="en-GB" sz="4000" dirty="0">
                <a:latin typeface="Arial" panose="020B0604020202020204" pitchFamily="34" charset="0"/>
                <a:ea typeface="Oswald"/>
                <a:cs typeface="Arial" panose="020B0604020202020204" pitchFamily="34" charset="0"/>
                <a:sym typeface="Oswald"/>
              </a:rPr>
              <a:t>Maintaining </a:t>
            </a:r>
            <a:r>
              <a:rPr lang="en-GB" sz="4000" b="1" dirty="0">
                <a:latin typeface="Arial" panose="020B0604020202020204" pitchFamily="34" charset="0"/>
                <a:ea typeface="Oswald"/>
                <a:cs typeface="Arial" panose="020B0604020202020204" pitchFamily="34" charset="0"/>
                <a:sym typeface="Oswald"/>
              </a:rPr>
              <a:t>balance </a:t>
            </a:r>
            <a:r>
              <a:rPr lang="en-GB" sz="4000" dirty="0">
                <a:latin typeface="Arial" panose="020B0604020202020204" pitchFamily="34" charset="0"/>
                <a:ea typeface="Oswald"/>
                <a:cs typeface="Arial" panose="020B0604020202020204" pitchFamily="34" charset="0"/>
                <a:sym typeface="Oswald"/>
              </a:rPr>
              <a:t>between basic care and empowerment in the UK (Dunn et al., 2023).</a:t>
            </a:r>
          </a:p>
          <a:p>
            <a:pPr marL="457190" indent="-457190">
              <a:lnSpc>
                <a:spcPct val="115000"/>
              </a:lnSpc>
              <a:buClr>
                <a:schemeClr val="dk1"/>
              </a:buClr>
              <a:buSzPts val="11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Meeting the care and support needs of the ageing population </a:t>
            </a:r>
            <a:r>
              <a:rPr lang="en-GB" sz="4000" b="1" dirty="0">
                <a:solidFill>
                  <a:schemeClr val="tx1"/>
                </a:solidFill>
                <a:latin typeface="Arial" panose="020B0604020202020204" pitchFamily="34" charset="0"/>
                <a:ea typeface="Droid Serif"/>
                <a:cs typeface="Arial" panose="020B0604020202020204" pitchFamily="34" charset="0"/>
                <a:sym typeface="Droid Serif"/>
              </a:rPr>
              <a:t>now and in the future</a:t>
            </a:r>
            <a:r>
              <a:rPr lang="en-GB" sz="4000" dirty="0">
                <a:solidFill>
                  <a:schemeClr val="tx1"/>
                </a:solidFill>
                <a:latin typeface="Arial" panose="020B0604020202020204" pitchFamily="34" charset="0"/>
                <a:ea typeface="Droid Serif"/>
                <a:cs typeface="Arial" panose="020B0604020202020204" pitchFamily="34" charset="0"/>
                <a:sym typeface="Droid Serif"/>
              </a:rPr>
              <a:t> (Abdi et al., 2019).</a:t>
            </a:r>
          </a:p>
          <a:p>
            <a:pPr marL="571488" indent="-571488">
              <a:lnSpc>
                <a:spcPct val="115000"/>
              </a:lnSpc>
              <a:buClr>
                <a:schemeClr val="dk1"/>
              </a:buClr>
              <a:buSzPts val="1100"/>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Inequality</a:t>
            </a:r>
            <a:r>
              <a:rPr lang="en-GB" sz="4000" dirty="0">
                <a:solidFill>
                  <a:schemeClr val="tx1"/>
                </a:solidFill>
                <a:latin typeface="Arial" panose="020B0604020202020204" pitchFamily="34" charset="0"/>
                <a:ea typeface="Droid Serif"/>
                <a:cs typeface="Arial" panose="020B0604020202020204" pitchFamily="34" charset="0"/>
                <a:sym typeface="Droid Serif"/>
              </a:rPr>
              <a:t> to access leading to reduced quality of life and greater vulnerability (Rural Services Network, 2024).</a:t>
            </a:r>
          </a:p>
          <a:p>
            <a:pPr marL="571488" indent="-571488">
              <a:lnSpc>
                <a:spcPct val="115000"/>
              </a:lnSpc>
              <a:buClr>
                <a:schemeClr val="dk1"/>
              </a:buClr>
              <a:buSzPts val="1100"/>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Insufficient funding </a:t>
            </a:r>
            <a:r>
              <a:rPr lang="en-GB" sz="4000" dirty="0">
                <a:solidFill>
                  <a:schemeClr val="tx1"/>
                </a:solidFill>
                <a:latin typeface="Arial" panose="020B0604020202020204" pitchFamily="34" charset="0"/>
                <a:ea typeface="Droid Serif"/>
                <a:cs typeface="Arial" panose="020B0604020202020204" pitchFamily="34" charset="0"/>
                <a:sym typeface="Droid Serif"/>
              </a:rPr>
              <a:t>reducing health system capacity and  impeding service delivery (Dunn et al, 2023). </a:t>
            </a:r>
          </a:p>
          <a:p>
            <a:pPr marL="571488" indent="-571488">
              <a:lnSpc>
                <a:spcPct val="115000"/>
              </a:lnSpc>
              <a:buClr>
                <a:schemeClr val="dk1"/>
              </a:buClr>
              <a:buSzPts val="1100"/>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A </a:t>
            </a:r>
            <a:r>
              <a:rPr lang="en-GB" sz="4000" b="1" dirty="0">
                <a:solidFill>
                  <a:schemeClr val="tx1"/>
                </a:solidFill>
                <a:latin typeface="Arial" panose="020B0604020202020204" pitchFamily="34" charset="0"/>
                <a:ea typeface="Droid Serif"/>
                <a:cs typeface="Arial" panose="020B0604020202020204" pitchFamily="34" charset="0"/>
                <a:sym typeface="Droid Serif"/>
              </a:rPr>
              <a:t>lack </a:t>
            </a:r>
            <a:r>
              <a:rPr lang="en-GB" sz="4000" dirty="0">
                <a:solidFill>
                  <a:schemeClr val="tx1"/>
                </a:solidFill>
                <a:latin typeface="Arial" panose="020B0604020202020204" pitchFamily="34" charset="0"/>
                <a:ea typeface="Droid Serif"/>
                <a:cs typeface="Arial" panose="020B0604020202020204" pitchFamily="34" charset="0"/>
                <a:sym typeface="Droid Serif"/>
              </a:rPr>
              <a:t>of coordinated services and assistance, substantially affecting the daily lives of older individuals – long wait times for referrals, hospital and community care (McGilton et al., 2018; Department of HSC, 2025).</a:t>
            </a: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mn-lt"/>
              <a:ea typeface="Droid Serif"/>
              <a:cs typeface="Droid Serif"/>
              <a:sym typeface="Droid Serif"/>
            </a:endParaRPr>
          </a:p>
          <a:p>
            <a:pPr marL="457190" indent="-457190">
              <a:lnSpc>
                <a:spcPct val="115000"/>
              </a:lnSpc>
              <a:buClr>
                <a:schemeClr val="dk1"/>
              </a:buClr>
              <a:buSzPts val="1100"/>
              <a:buFont typeface="Wingdings" panose="05000000000000000000" pitchFamily="2" charset="2"/>
              <a:buChar char="v"/>
            </a:pPr>
            <a:endParaRPr lang="en-GB" sz="3600" dirty="0">
              <a:solidFill>
                <a:schemeClr val="tx1"/>
              </a:solidFill>
              <a:latin typeface="+mn-lt"/>
              <a:ea typeface="Droid Serif"/>
              <a:cs typeface="Droid Serif"/>
              <a:sym typeface="Droid Serif"/>
            </a:endParaRPr>
          </a:p>
          <a:p>
            <a:pPr marL="457190" indent="-457190">
              <a:lnSpc>
                <a:spcPct val="115000"/>
              </a:lnSpc>
              <a:buClr>
                <a:schemeClr val="dk1"/>
              </a:buClr>
              <a:buSzPts val="1100"/>
              <a:buFont typeface="Wingdings" panose="05000000000000000000" pitchFamily="2" charset="2"/>
              <a:buChar char="v"/>
            </a:pPr>
            <a:endParaRPr sz="3600" dirty="0">
              <a:solidFill>
                <a:srgbClr val="434343"/>
              </a:solidFill>
              <a:latin typeface="+mn-lt"/>
              <a:ea typeface="Droid Serif"/>
              <a:cs typeface="Droid Serif"/>
              <a:sym typeface="Droid Serif"/>
            </a:endParaRPr>
          </a:p>
        </p:txBody>
      </p:sp>
      <p:sp>
        <p:nvSpPr>
          <p:cNvPr id="79" name="Google Shape;79;p13">
            <a:extLst>
              <a:ext uri="{FF2B5EF4-FFF2-40B4-BE49-F238E27FC236}">
                <a16:creationId xmlns:a16="http://schemas.microsoft.com/office/drawing/2014/main" id="{36FB6C57-4810-2A62-09B5-CC92CE117CA2}"/>
              </a:ext>
            </a:extLst>
          </p:cNvPr>
          <p:cNvSpPr txBox="1"/>
          <p:nvPr/>
        </p:nvSpPr>
        <p:spPr>
          <a:xfrm>
            <a:off x="29654106" y="19566097"/>
            <a:ext cx="12548677" cy="1818832"/>
          </a:xfrm>
          <a:prstGeom prst="rect">
            <a:avLst/>
          </a:prstGeom>
          <a:noFill/>
          <a:ln>
            <a:noFill/>
          </a:ln>
        </p:spPr>
        <p:txBody>
          <a:bodyPr spcFirstLastPara="1" wrap="square" lIns="91425" tIns="91425" rIns="91425" bIns="91425" anchor="t" anchorCtr="0">
            <a:noAutofit/>
          </a:bodyPr>
          <a:lstStyle/>
          <a:p>
            <a:pPr algn="ctr">
              <a:lnSpc>
                <a:spcPct val="115000"/>
              </a:lnSpc>
            </a:pPr>
            <a:r>
              <a:rPr lang="en" sz="6000" b="1" u="sng" dirty="0">
                <a:solidFill>
                  <a:schemeClr val="tx1"/>
                </a:solidFill>
                <a:latin typeface="Arial" panose="020B0604020202020204" pitchFamily="34" charset="0"/>
                <a:ea typeface="Oswald"/>
                <a:cs typeface="Arial" panose="020B0604020202020204" pitchFamily="34" charset="0"/>
                <a:sym typeface="Oswald"/>
              </a:rPr>
              <a:t>Recommendations  </a:t>
            </a:r>
            <a:endParaRPr sz="6000" u="sng" dirty="0">
              <a:solidFill>
                <a:schemeClr val="tx1"/>
              </a:solidFill>
              <a:latin typeface="Arial" panose="020B0604020202020204" pitchFamily="34" charset="0"/>
              <a:ea typeface="Oswald"/>
              <a:cs typeface="Arial" panose="020B0604020202020204" pitchFamily="34" charset="0"/>
              <a:sym typeface="Oswald"/>
            </a:endParaRPr>
          </a:p>
        </p:txBody>
      </p:sp>
      <p:sp>
        <p:nvSpPr>
          <p:cNvPr id="80" name="Google Shape;80;p13">
            <a:extLst>
              <a:ext uri="{FF2B5EF4-FFF2-40B4-BE49-F238E27FC236}">
                <a16:creationId xmlns:a16="http://schemas.microsoft.com/office/drawing/2014/main" id="{8E33AB62-678A-E316-BC68-51EC5664EC40}"/>
              </a:ext>
            </a:extLst>
          </p:cNvPr>
          <p:cNvSpPr txBox="1"/>
          <p:nvPr/>
        </p:nvSpPr>
        <p:spPr>
          <a:xfrm>
            <a:off x="27847160" y="20631740"/>
            <a:ext cx="16162568" cy="6035040"/>
          </a:xfrm>
          <a:prstGeom prst="rect">
            <a:avLst/>
          </a:prstGeom>
          <a:solidFill>
            <a:schemeClr val="accent6">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571488" indent="-571488">
              <a:lnSpc>
                <a:spcPct val="115000"/>
              </a:lnSpc>
              <a:buFont typeface="Wingdings" panose="05000000000000000000" pitchFamily="2" charset="2"/>
              <a:buChar char="v"/>
            </a:pPr>
            <a:r>
              <a:rPr lang="en-GB" sz="4000" b="1" dirty="0">
                <a:solidFill>
                  <a:schemeClr val="tx1"/>
                </a:solidFill>
                <a:latin typeface="Arial" panose="020B0604020202020204" pitchFamily="34" charset="0"/>
                <a:ea typeface="Droid Serif"/>
                <a:cs typeface="Arial" panose="020B0604020202020204" pitchFamily="34" charset="0"/>
                <a:sym typeface="Droid Serif"/>
              </a:rPr>
              <a:t>Identifying</a:t>
            </a:r>
            <a:r>
              <a:rPr lang="en-GB" sz="4000" dirty="0">
                <a:solidFill>
                  <a:schemeClr val="tx1"/>
                </a:solidFill>
                <a:latin typeface="Arial" panose="020B0604020202020204" pitchFamily="34" charset="0"/>
                <a:ea typeface="Droid Serif"/>
                <a:cs typeface="Arial" panose="020B0604020202020204" pitchFamily="34" charset="0"/>
                <a:sym typeface="Droid Serif"/>
              </a:rPr>
              <a:t> and </a:t>
            </a:r>
            <a:r>
              <a:rPr lang="en-GB" sz="4000" b="1" dirty="0">
                <a:solidFill>
                  <a:schemeClr val="tx1"/>
                </a:solidFill>
                <a:latin typeface="Arial" panose="020B0604020202020204" pitchFamily="34" charset="0"/>
                <a:ea typeface="Droid Serif"/>
                <a:cs typeface="Arial" panose="020B0604020202020204" pitchFamily="34" charset="0"/>
                <a:sym typeface="Droid Serif"/>
              </a:rPr>
              <a:t>understanding </a:t>
            </a:r>
            <a:r>
              <a:rPr lang="en-GB" sz="4000" dirty="0">
                <a:solidFill>
                  <a:schemeClr val="tx1"/>
                </a:solidFill>
                <a:latin typeface="Arial" panose="020B0604020202020204" pitchFamily="34" charset="0"/>
                <a:ea typeface="Droid Serif"/>
                <a:cs typeface="Arial" panose="020B0604020202020204" pitchFamily="34" charset="0"/>
                <a:sym typeface="Droid Serif"/>
              </a:rPr>
              <a:t>the care and support requirements from the perspective of older individuals (Abdi et al., 2019).</a:t>
            </a:r>
          </a:p>
          <a:p>
            <a:pPr marL="571488" indent="-571488">
              <a:lnSpc>
                <a:spcPct val="115000"/>
              </a:lnSpc>
              <a:buFont typeface="Wingdings" panose="05000000000000000000" pitchFamily="2" charset="2"/>
              <a:buChar char="v"/>
            </a:pPr>
            <a:r>
              <a:rPr lang="en-GB" sz="4000" dirty="0">
                <a:solidFill>
                  <a:schemeClr val="tx1"/>
                </a:solidFill>
                <a:latin typeface="Arial" panose="020B0604020202020204" pitchFamily="34" charset="0"/>
                <a:ea typeface="Droid Serif"/>
                <a:cs typeface="Arial" panose="020B0604020202020204" pitchFamily="34" charset="0"/>
                <a:sym typeface="Droid Serif"/>
              </a:rPr>
              <a:t>Implementing a social policy for </a:t>
            </a:r>
            <a:r>
              <a:rPr lang="en-GB" sz="4000" b="1" dirty="0">
                <a:solidFill>
                  <a:schemeClr val="tx1"/>
                </a:solidFill>
                <a:latin typeface="Arial" panose="020B0604020202020204" pitchFamily="34" charset="0"/>
                <a:ea typeface="Droid Serif"/>
                <a:cs typeface="Arial" panose="020B0604020202020204" pitchFamily="34" charset="0"/>
                <a:sym typeface="Droid Serif"/>
              </a:rPr>
              <a:t>active ageing </a:t>
            </a:r>
            <a:r>
              <a:rPr lang="en-GB" sz="4000" dirty="0">
                <a:solidFill>
                  <a:schemeClr val="tx1"/>
                </a:solidFill>
                <a:latin typeface="Arial" panose="020B0604020202020204" pitchFamily="34" charset="0"/>
                <a:ea typeface="Droid Serif"/>
                <a:cs typeface="Arial" panose="020B0604020202020204" pitchFamily="34" charset="0"/>
                <a:sym typeface="Droid Serif"/>
              </a:rPr>
              <a:t>– prioritising needs, preferences, and capabilities (Walker, 2018; </a:t>
            </a:r>
            <a:r>
              <a:rPr lang="en-GB" sz="4000" dirty="0" err="1">
                <a:solidFill>
                  <a:schemeClr val="tx1"/>
                </a:solidFill>
                <a:latin typeface="Arial" panose="020B0604020202020204" pitchFamily="34" charset="0"/>
                <a:ea typeface="Droid Serif"/>
                <a:cs typeface="Arial" panose="020B0604020202020204" pitchFamily="34" charset="0"/>
                <a:sym typeface="Droid Serif"/>
              </a:rPr>
              <a:t>Abdersen</a:t>
            </a:r>
            <a:r>
              <a:rPr lang="en-GB" sz="4000" dirty="0">
                <a:solidFill>
                  <a:schemeClr val="tx1"/>
                </a:solidFill>
                <a:latin typeface="Arial" panose="020B0604020202020204" pitchFamily="34" charset="0"/>
                <a:ea typeface="Droid Serif"/>
                <a:cs typeface="Arial" panose="020B0604020202020204" pitchFamily="34" charset="0"/>
                <a:sym typeface="Droid Serif"/>
              </a:rPr>
              <a:t> et al., 2016).</a:t>
            </a:r>
          </a:p>
          <a:p>
            <a:pPr marL="571488" indent="-571488">
              <a:lnSpc>
                <a:spcPct val="115000"/>
              </a:lnSpc>
              <a:buFont typeface="Wingdings" panose="05000000000000000000" pitchFamily="2" charset="2"/>
              <a:buChar char="v"/>
            </a:pPr>
            <a:r>
              <a:rPr lang="en-GB" sz="4000" b="1" dirty="0">
                <a:solidFill>
                  <a:schemeClr val="tx1"/>
                </a:solidFill>
                <a:latin typeface="Arial" panose="020B0604020202020204" pitchFamily="34" charset="0"/>
                <a:cs typeface="Arial" panose="020B0604020202020204" pitchFamily="34" charset="0"/>
              </a:rPr>
              <a:t>Patient-centred communication </a:t>
            </a:r>
            <a:r>
              <a:rPr lang="en-GB" sz="4000" dirty="0">
                <a:solidFill>
                  <a:schemeClr val="tx1"/>
                </a:solidFill>
                <a:latin typeface="Arial" panose="020B0604020202020204" pitchFamily="34" charset="0"/>
                <a:cs typeface="Arial" panose="020B0604020202020204" pitchFamily="34" charset="0"/>
              </a:rPr>
              <a:t>and active involvement of older people in health and social care decisions (Hansen et al., 2015).</a:t>
            </a:r>
          </a:p>
          <a:p>
            <a:pPr marL="571488" indent="-571488">
              <a:lnSpc>
                <a:spcPct val="115000"/>
              </a:lnSpc>
              <a:buFont typeface="Wingdings" panose="05000000000000000000" pitchFamily="2" charset="2"/>
              <a:buChar char="v"/>
            </a:pPr>
            <a:r>
              <a:rPr lang="en-GB" sz="4000" dirty="0">
                <a:solidFill>
                  <a:schemeClr val="tx1"/>
                </a:solidFill>
                <a:latin typeface="Arial" panose="020B0604020202020204" pitchFamily="34" charset="0"/>
                <a:cs typeface="Arial" panose="020B0604020202020204" pitchFamily="34" charset="0"/>
              </a:rPr>
              <a:t>Integrating services and </a:t>
            </a:r>
            <a:r>
              <a:rPr lang="en-GB" sz="4000" b="1" dirty="0">
                <a:solidFill>
                  <a:schemeClr val="tx1"/>
                </a:solidFill>
                <a:latin typeface="Arial" panose="020B0604020202020204" pitchFamily="34" charset="0"/>
                <a:cs typeface="Arial" panose="020B0604020202020204" pitchFamily="34" charset="0"/>
              </a:rPr>
              <a:t>public awareness campaigns</a:t>
            </a:r>
            <a:r>
              <a:rPr lang="en-GB" sz="4000" dirty="0">
                <a:solidFill>
                  <a:schemeClr val="tx1"/>
                </a:solidFill>
                <a:latin typeface="Arial" panose="020B0604020202020204" pitchFamily="34" charset="0"/>
                <a:cs typeface="Arial" panose="020B0604020202020204" pitchFamily="34" charset="0"/>
              </a:rPr>
              <a:t> (Rural Services Network, 2024). </a:t>
            </a:r>
          </a:p>
          <a:p>
            <a:pPr marL="533389" indent="-457190">
              <a:lnSpc>
                <a:spcPct val="115000"/>
              </a:lnSpc>
              <a:buClr>
                <a:srgbClr val="434343"/>
              </a:buClr>
              <a:buSzPts val="2400"/>
              <a:buFont typeface="Wingdings" panose="05000000000000000000" pitchFamily="2" charset="2"/>
              <a:buChar char="v"/>
            </a:pPr>
            <a:endParaRPr lang="en-GB" sz="3200" dirty="0">
              <a:ea typeface="Oswald"/>
              <a:cs typeface="Oswald"/>
              <a:sym typeface="Oswald"/>
            </a:endParaRPr>
          </a:p>
          <a:p>
            <a:pPr>
              <a:lnSpc>
                <a:spcPct val="115000"/>
              </a:lnSpc>
            </a:pPr>
            <a:endParaRPr lang="en-GB" sz="3200" dirty="0">
              <a:solidFill>
                <a:srgbClr val="434343"/>
              </a:solidFill>
              <a:latin typeface="Arial" panose="020B0604020202020204" pitchFamily="34" charset="0"/>
              <a:ea typeface="Droid Serif"/>
              <a:cs typeface="Arial" panose="020B0604020202020204" pitchFamily="34" charset="0"/>
              <a:sym typeface="Droid Serif"/>
            </a:endParaRPr>
          </a:p>
          <a:p>
            <a:pPr>
              <a:lnSpc>
                <a:spcPct val="115000"/>
              </a:lnSpc>
            </a:pPr>
            <a:endParaRPr sz="3200" dirty="0">
              <a:solidFill>
                <a:srgbClr val="434343"/>
              </a:solidFill>
              <a:latin typeface="Arial" panose="020B0604020202020204" pitchFamily="34" charset="0"/>
              <a:ea typeface="Droid Serif"/>
              <a:cs typeface="Arial" panose="020B0604020202020204" pitchFamily="34" charset="0"/>
              <a:sym typeface="Droid Serif"/>
            </a:endParaRPr>
          </a:p>
        </p:txBody>
      </p:sp>
      <p:sp>
        <p:nvSpPr>
          <p:cNvPr id="83" name="Google Shape;83;p13">
            <a:extLst>
              <a:ext uri="{FF2B5EF4-FFF2-40B4-BE49-F238E27FC236}">
                <a16:creationId xmlns:a16="http://schemas.microsoft.com/office/drawing/2014/main" id="{4AC58589-9BDA-548C-7A2A-DF468B845FE8}"/>
              </a:ext>
            </a:extLst>
          </p:cNvPr>
          <p:cNvSpPr/>
          <p:nvPr/>
        </p:nvSpPr>
        <p:spPr>
          <a:xfrm>
            <a:off x="447975" y="251995"/>
            <a:ext cx="659400" cy="4310400"/>
          </a:xfrm>
          <a:prstGeom prst="rect">
            <a:avLst/>
          </a:prstGeom>
          <a:solidFill>
            <a:srgbClr val="FFC000"/>
          </a:solidFill>
          <a:ln>
            <a:noFill/>
          </a:ln>
        </p:spPr>
        <p:txBody>
          <a:bodyPr spcFirstLastPara="1" wrap="square" lIns="91425" tIns="91425" rIns="91425" bIns="91425" anchor="ctr" anchorCtr="0">
            <a:noAutofit/>
          </a:bodyPr>
          <a:lstStyle/>
          <a:p>
            <a:endParaRPr/>
          </a:p>
        </p:txBody>
      </p:sp>
      <p:pic>
        <p:nvPicPr>
          <p:cNvPr id="3" name="Picture 2">
            <a:extLst>
              <a:ext uri="{FF2B5EF4-FFF2-40B4-BE49-F238E27FC236}">
                <a16:creationId xmlns:a16="http://schemas.microsoft.com/office/drawing/2014/main" id="{1B9D2CCD-9794-2DE4-6ACE-93B7E19B280A}"/>
              </a:ext>
            </a:extLst>
          </p:cNvPr>
          <p:cNvPicPr>
            <a:picLocks noChangeAspect="1"/>
          </p:cNvPicPr>
          <p:nvPr/>
        </p:nvPicPr>
        <p:blipFill>
          <a:blip r:embed="rId3"/>
          <a:stretch>
            <a:fillRect/>
          </a:stretch>
        </p:blipFill>
        <p:spPr>
          <a:xfrm>
            <a:off x="1227397" y="472257"/>
            <a:ext cx="7753409" cy="2493471"/>
          </a:xfrm>
          <a:prstGeom prst="rect">
            <a:avLst/>
          </a:prstGeom>
        </p:spPr>
      </p:pic>
      <p:pic>
        <p:nvPicPr>
          <p:cNvPr id="9" name="Picture 8">
            <a:extLst>
              <a:ext uri="{FF2B5EF4-FFF2-40B4-BE49-F238E27FC236}">
                <a16:creationId xmlns:a16="http://schemas.microsoft.com/office/drawing/2014/main" id="{686FEE39-0C13-F744-55A0-66E580973F7F}"/>
              </a:ext>
            </a:extLst>
          </p:cNvPr>
          <p:cNvPicPr>
            <a:picLocks noChangeAspect="1"/>
          </p:cNvPicPr>
          <p:nvPr/>
        </p:nvPicPr>
        <p:blipFill>
          <a:blip r:embed="rId4"/>
          <a:stretch>
            <a:fillRect/>
          </a:stretch>
        </p:blipFill>
        <p:spPr>
          <a:xfrm>
            <a:off x="906688" y="25239411"/>
            <a:ext cx="11769036" cy="5257359"/>
          </a:xfrm>
          <a:prstGeom prst="rect">
            <a:avLst/>
          </a:prstGeom>
        </p:spPr>
      </p:pic>
      <p:sp>
        <p:nvSpPr>
          <p:cNvPr id="12" name="TextBox 11">
            <a:extLst>
              <a:ext uri="{FF2B5EF4-FFF2-40B4-BE49-F238E27FC236}">
                <a16:creationId xmlns:a16="http://schemas.microsoft.com/office/drawing/2014/main" id="{EF50064B-3427-7D41-8E81-BADB56A46ADF}"/>
              </a:ext>
            </a:extLst>
          </p:cNvPr>
          <p:cNvSpPr txBox="1"/>
          <p:nvPr/>
        </p:nvSpPr>
        <p:spPr>
          <a:xfrm>
            <a:off x="224209" y="31020557"/>
            <a:ext cx="12732164" cy="646331"/>
          </a:xfrm>
          <a:prstGeom prst="rect">
            <a:avLst/>
          </a:prstGeom>
          <a:noFill/>
        </p:spPr>
        <p:txBody>
          <a:bodyPr wrap="square" rtlCol="0">
            <a:spAutoFit/>
          </a:bodyPr>
          <a:lstStyle/>
          <a:p>
            <a:pPr algn="ctr"/>
            <a:r>
              <a:rPr lang="en-GB" sz="3600" dirty="0"/>
              <a:t>(Age UK, 2024)</a:t>
            </a:r>
          </a:p>
        </p:txBody>
      </p:sp>
      <p:pic>
        <p:nvPicPr>
          <p:cNvPr id="7" name="Picture 6">
            <a:extLst>
              <a:ext uri="{FF2B5EF4-FFF2-40B4-BE49-F238E27FC236}">
                <a16:creationId xmlns:a16="http://schemas.microsoft.com/office/drawing/2014/main" id="{CD06F874-86C7-7239-C4DD-6E6558ACB998}"/>
              </a:ext>
            </a:extLst>
          </p:cNvPr>
          <p:cNvPicPr>
            <a:picLocks noChangeAspect="1"/>
          </p:cNvPicPr>
          <p:nvPr/>
        </p:nvPicPr>
        <p:blipFill>
          <a:blip r:embed="rId5"/>
          <a:stretch>
            <a:fillRect/>
          </a:stretch>
        </p:blipFill>
        <p:spPr>
          <a:xfrm>
            <a:off x="28978572" y="14797042"/>
            <a:ext cx="8390398" cy="453661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TextBox 13">
            <a:extLst>
              <a:ext uri="{FF2B5EF4-FFF2-40B4-BE49-F238E27FC236}">
                <a16:creationId xmlns:a16="http://schemas.microsoft.com/office/drawing/2014/main" id="{8FC618CF-7445-08BB-3C01-980C1D0BC014}"/>
              </a:ext>
            </a:extLst>
          </p:cNvPr>
          <p:cNvSpPr txBox="1"/>
          <p:nvPr/>
        </p:nvSpPr>
        <p:spPr>
          <a:xfrm>
            <a:off x="37520995" y="17721600"/>
            <a:ext cx="4298660" cy="1323439"/>
          </a:xfrm>
          <a:prstGeom prst="rect">
            <a:avLst/>
          </a:prstGeom>
          <a:noFill/>
        </p:spPr>
        <p:txBody>
          <a:bodyPr wrap="square" rtlCol="0">
            <a:spAutoFit/>
          </a:bodyPr>
          <a:lstStyle/>
          <a:p>
            <a:r>
              <a:rPr lang="en-GB" sz="4000" dirty="0"/>
              <a:t>(Nurse Partners, 2025)</a:t>
            </a:r>
          </a:p>
        </p:txBody>
      </p:sp>
      <p:pic>
        <p:nvPicPr>
          <p:cNvPr id="6" name="Picture 5">
            <a:extLst>
              <a:ext uri="{FF2B5EF4-FFF2-40B4-BE49-F238E27FC236}">
                <a16:creationId xmlns:a16="http://schemas.microsoft.com/office/drawing/2014/main" id="{FE80FF3F-9FF5-DC20-2D58-E4B41DA816EC}"/>
              </a:ext>
            </a:extLst>
          </p:cNvPr>
          <p:cNvPicPr>
            <a:picLocks noChangeAspect="1"/>
          </p:cNvPicPr>
          <p:nvPr/>
        </p:nvPicPr>
        <p:blipFill>
          <a:blip r:embed="rId6"/>
          <a:stretch>
            <a:fillRect/>
          </a:stretch>
        </p:blipFill>
        <p:spPr>
          <a:xfrm>
            <a:off x="40001343" y="-202088"/>
            <a:ext cx="3131311" cy="4203447"/>
          </a:xfrm>
          <a:prstGeom prst="rect">
            <a:avLst/>
          </a:prstGeom>
        </p:spPr>
      </p:pic>
      <p:sp>
        <p:nvSpPr>
          <p:cNvPr id="5" name="Rectangle: Rounded Corners 4">
            <a:extLst>
              <a:ext uri="{FF2B5EF4-FFF2-40B4-BE49-F238E27FC236}">
                <a16:creationId xmlns:a16="http://schemas.microsoft.com/office/drawing/2014/main" id="{D6982F94-1B1B-994D-C8BF-7D3B55E7A4F0}"/>
              </a:ext>
            </a:extLst>
          </p:cNvPr>
          <p:cNvSpPr/>
          <p:nvPr/>
        </p:nvSpPr>
        <p:spPr>
          <a:xfrm>
            <a:off x="28286915" y="28143163"/>
            <a:ext cx="15053070" cy="4046907"/>
          </a:xfrm>
          <a:prstGeom prst="roundRect">
            <a:avLst/>
          </a:prstGeom>
          <a:solidFill>
            <a:srgbClr val="FFCCC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latin typeface="Arial" panose="020B0604020202020204" pitchFamily="34" charset="0"/>
                <a:cs typeface="Arial" panose="020B0604020202020204" pitchFamily="34" charset="0"/>
              </a:rPr>
              <a:t>.</a:t>
            </a:r>
          </a:p>
          <a:p>
            <a:r>
              <a:rPr lang="en-GB" sz="4000" dirty="0">
                <a:solidFill>
                  <a:schemeClr val="tx1"/>
                </a:solidFill>
                <a:latin typeface="Arial" panose="020B0604020202020204" pitchFamily="34" charset="0"/>
                <a:cs typeface="Arial" panose="020B0604020202020204" pitchFamily="34" charset="0"/>
              </a:rPr>
              <a:t>The most significant issue effecting older people’s autonomy:</a:t>
            </a:r>
          </a:p>
          <a:p>
            <a:pPr marL="571500" indent="-571500">
              <a:buFont typeface="Wingdings" panose="05000000000000000000" pitchFamily="2" charset="2"/>
              <a:buChar char="v"/>
            </a:pPr>
            <a:r>
              <a:rPr lang="en-GB" sz="4000" dirty="0">
                <a:solidFill>
                  <a:schemeClr val="tx1"/>
                </a:solidFill>
                <a:latin typeface="Arial" panose="020B0604020202020204" pitchFamily="34" charset="0"/>
                <a:cs typeface="Arial" panose="020B0604020202020204" pitchFamily="34" charset="0"/>
              </a:rPr>
              <a:t> funding shortages restricting true autonomy</a:t>
            </a:r>
          </a:p>
          <a:p>
            <a:pPr marL="571500" indent="-571500">
              <a:buFont typeface="Wingdings" panose="05000000000000000000" pitchFamily="2" charset="2"/>
              <a:buChar char="v"/>
            </a:pPr>
            <a:r>
              <a:rPr lang="en-GB" sz="4000" dirty="0">
                <a:solidFill>
                  <a:schemeClr val="tx1"/>
                </a:solidFill>
                <a:latin typeface="Arial" panose="020B0604020202020204" pitchFamily="34" charset="0"/>
                <a:cs typeface="Arial" panose="020B0604020202020204" pitchFamily="34" charset="0"/>
              </a:rPr>
              <a:t>Unmet needs lowering older people's quality of life</a:t>
            </a:r>
          </a:p>
          <a:p>
            <a:pPr marL="571500" indent="-571500">
              <a:buFont typeface="Wingdings" panose="05000000000000000000" pitchFamily="2" charset="2"/>
              <a:buChar char="v"/>
            </a:pPr>
            <a:r>
              <a:rPr lang="en-GB" sz="4000" dirty="0">
                <a:solidFill>
                  <a:schemeClr val="tx1"/>
                </a:solidFill>
                <a:latin typeface="Arial" panose="020B0604020202020204" pitchFamily="34" charset="0"/>
                <a:cs typeface="Arial" panose="020B0604020202020204" pitchFamily="34" charset="0"/>
              </a:rPr>
              <a:t>lack of coordinated services disrupting care delivery,  and affecting older</a:t>
            </a:r>
          </a:p>
          <a:p>
            <a:pPr marL="571500" indent="-571500">
              <a:buFont typeface="Arial" panose="020B0604020202020204" pitchFamily="34" charset="0"/>
              <a:buChar char="•"/>
            </a:pPr>
            <a:endParaRPr lang="en-GB" sz="3600" dirty="0">
              <a:solidFill>
                <a:schemeClr val="tx1"/>
              </a:solidFill>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3600" dirty="0">
              <a:solidFill>
                <a:schemeClr val="tx1"/>
              </a:solidFill>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3600" dirty="0">
              <a:solidFill>
                <a:schemeClr val="tx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D90B28A-F7EA-BFC7-90E0-E9D0B8E59343}"/>
              </a:ext>
            </a:extLst>
          </p:cNvPr>
          <p:cNvSpPr txBox="1"/>
          <p:nvPr/>
        </p:nvSpPr>
        <p:spPr>
          <a:xfrm>
            <a:off x="32242567" y="27098173"/>
            <a:ext cx="6461760" cy="1015663"/>
          </a:xfrm>
          <a:prstGeom prst="rect">
            <a:avLst/>
          </a:prstGeom>
          <a:noFill/>
        </p:spPr>
        <p:txBody>
          <a:bodyPr wrap="square" rtlCol="0">
            <a:spAutoFit/>
          </a:bodyPr>
          <a:lstStyle/>
          <a:p>
            <a:pPr algn="ctr"/>
            <a:r>
              <a:rPr lang="en-GB" sz="6000" b="1" u="sng" dirty="0"/>
              <a:t>Conclusion</a:t>
            </a:r>
          </a:p>
        </p:txBody>
      </p:sp>
      <p:pic>
        <p:nvPicPr>
          <p:cNvPr id="10" name="Picture 9">
            <a:extLst>
              <a:ext uri="{FF2B5EF4-FFF2-40B4-BE49-F238E27FC236}">
                <a16:creationId xmlns:a16="http://schemas.microsoft.com/office/drawing/2014/main" id="{0816CA30-FB0C-D714-E18A-9177A522FCC7}"/>
              </a:ext>
            </a:extLst>
          </p:cNvPr>
          <p:cNvPicPr>
            <a:picLocks noChangeAspect="1"/>
          </p:cNvPicPr>
          <p:nvPr/>
        </p:nvPicPr>
        <p:blipFill>
          <a:blip r:embed="rId7"/>
          <a:stretch>
            <a:fillRect/>
          </a:stretch>
        </p:blipFill>
        <p:spPr>
          <a:xfrm>
            <a:off x="509566" y="4141775"/>
            <a:ext cx="11410216" cy="7606808"/>
          </a:xfrm>
          <a:prstGeom prst="rect">
            <a:avLst/>
          </a:prstGeom>
        </p:spPr>
      </p:pic>
      <p:sp>
        <p:nvSpPr>
          <p:cNvPr id="11" name="TextBox 10">
            <a:extLst>
              <a:ext uri="{FF2B5EF4-FFF2-40B4-BE49-F238E27FC236}">
                <a16:creationId xmlns:a16="http://schemas.microsoft.com/office/drawing/2014/main" id="{21B8DD84-1A6F-5A3A-33A5-F59854CADBFA}"/>
              </a:ext>
            </a:extLst>
          </p:cNvPr>
          <p:cNvSpPr txBox="1"/>
          <p:nvPr/>
        </p:nvSpPr>
        <p:spPr>
          <a:xfrm>
            <a:off x="-223415" y="11822424"/>
            <a:ext cx="12143197" cy="646331"/>
          </a:xfrm>
          <a:prstGeom prst="rect">
            <a:avLst/>
          </a:prstGeom>
          <a:noFill/>
        </p:spPr>
        <p:txBody>
          <a:bodyPr wrap="square" rtlCol="0">
            <a:spAutoFit/>
          </a:bodyPr>
          <a:lstStyle/>
          <a:p>
            <a:pPr algn="ctr"/>
            <a:r>
              <a:rPr lang="en-GB" sz="3600" dirty="0"/>
              <a:t>(The Royal College of Nursing, 2026)</a:t>
            </a:r>
          </a:p>
        </p:txBody>
      </p:sp>
    </p:spTree>
    <p:extLst>
      <p:ext uri="{BB962C8B-B14F-4D97-AF65-F5344CB8AC3E}">
        <p14:creationId xmlns:p14="http://schemas.microsoft.com/office/powerpoint/2010/main" val="282337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75685-F0D0-FA24-9089-B720752E7998}"/>
              </a:ext>
            </a:extLst>
          </p:cNvPr>
          <p:cNvSpPr>
            <a:spLocks noGrp="1"/>
          </p:cNvSpPr>
          <p:nvPr>
            <p:ph type="title"/>
          </p:nvPr>
        </p:nvSpPr>
        <p:spPr>
          <a:xfrm>
            <a:off x="516161" y="-689375"/>
            <a:ext cx="40899001" cy="1581950"/>
          </a:xfrm>
        </p:spPr>
        <p:txBody>
          <a:bodyPr/>
          <a:lstStyle/>
          <a:p>
            <a:pPr algn="ctr"/>
            <a:r>
              <a:rPr lang="en-GB" sz="7200" b="1" dirty="0">
                <a:latin typeface="+mj-lt"/>
              </a:rPr>
              <a:t>References</a:t>
            </a:r>
          </a:p>
        </p:txBody>
      </p:sp>
      <p:sp>
        <p:nvSpPr>
          <p:cNvPr id="3" name="Text Placeholder 2">
            <a:extLst>
              <a:ext uri="{FF2B5EF4-FFF2-40B4-BE49-F238E27FC236}">
                <a16:creationId xmlns:a16="http://schemas.microsoft.com/office/drawing/2014/main" id="{55A21F8F-1F17-DFE4-76AE-3F9CD039A472}"/>
              </a:ext>
            </a:extLst>
          </p:cNvPr>
          <p:cNvSpPr>
            <a:spLocks noGrp="1"/>
          </p:cNvSpPr>
          <p:nvPr>
            <p:ph type="body" idx="1"/>
          </p:nvPr>
        </p:nvSpPr>
        <p:spPr>
          <a:xfrm>
            <a:off x="0" y="892575"/>
            <a:ext cx="43891200" cy="32787825"/>
          </a:xfrm>
        </p:spPr>
        <p:txBody>
          <a:bodyPr/>
          <a:lstStyle/>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Abdi, S., Spann, A., </a:t>
            </a:r>
            <a:r>
              <a:rPr lang="en-GB" sz="4000" dirty="0" err="1">
                <a:solidFill>
                  <a:srgbClr val="000000"/>
                </a:solidFill>
                <a:effectLst/>
                <a:latin typeface="Arial" panose="020B0604020202020204" pitchFamily="34" charset="0"/>
                <a:ea typeface="Times New Roman" panose="02020603050405020304" pitchFamily="18" charset="0"/>
              </a:rPr>
              <a:t>Borilovic</a:t>
            </a:r>
            <a:r>
              <a:rPr lang="en-GB" sz="4000" dirty="0">
                <a:solidFill>
                  <a:srgbClr val="000000"/>
                </a:solidFill>
                <a:effectLst/>
                <a:latin typeface="Arial" panose="020B0604020202020204" pitchFamily="34" charset="0"/>
                <a:ea typeface="Times New Roman" panose="02020603050405020304" pitchFamily="18" charset="0"/>
              </a:rPr>
              <a:t>, J., de Witte, L. and Hawley, M. (2019) ‘Understanding the Care and Support Needs of Older people: a Scoping Review and Categorisation Using the WHO International Classification of functioning, Disability and Health Framework (ICF)’, </a:t>
            </a:r>
            <a:r>
              <a:rPr lang="en-GB" sz="4000" i="1" dirty="0">
                <a:solidFill>
                  <a:srgbClr val="000000"/>
                </a:solidFill>
                <a:effectLst/>
                <a:latin typeface="Arial" panose="020B0604020202020204" pitchFamily="34" charset="0"/>
                <a:ea typeface="Times New Roman" panose="02020603050405020304" pitchFamily="18" charset="0"/>
              </a:rPr>
              <a:t>BMC Geriatrics</a:t>
            </a:r>
            <a:r>
              <a:rPr lang="en-GB" sz="4000" dirty="0">
                <a:solidFill>
                  <a:srgbClr val="000000"/>
                </a:solidFill>
                <a:effectLst/>
                <a:latin typeface="Arial" panose="020B0604020202020204" pitchFamily="34" charset="0"/>
                <a:ea typeface="Times New Roman" panose="02020603050405020304" pitchFamily="18" charset="0"/>
              </a:rPr>
              <a:t>, 19(1). Available at: </a:t>
            </a:r>
            <a:r>
              <a:rPr lang="en-GB" sz="4000" u="sng" dirty="0">
                <a:solidFill>
                  <a:srgbClr val="000000"/>
                </a:solidFill>
                <a:effectLst/>
                <a:latin typeface="Arial" panose="020B0604020202020204" pitchFamily="34" charset="0"/>
                <a:ea typeface="Times New Roman" panose="02020603050405020304" pitchFamily="18" charset="0"/>
                <a:hlinkClick r:id="rId2"/>
              </a:rPr>
              <a:t>https://doi.org/10.1186/s12877-019-1189-9</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Adeniji, C., Kenning, C., Coventry, P.A. and Bower, P. (2015) ‘What are the core predictors of ‘hassles’ among patients with multimorbidity in primary care? A cross-sectional study’, </a:t>
            </a:r>
            <a:r>
              <a:rPr lang="en-GB" sz="4000" i="1" dirty="0">
                <a:solidFill>
                  <a:srgbClr val="000000"/>
                </a:solidFill>
                <a:effectLst/>
                <a:latin typeface="Arial" panose="020B0604020202020204" pitchFamily="34" charset="0"/>
                <a:ea typeface="Times New Roman" panose="02020603050405020304" pitchFamily="18" charset="0"/>
              </a:rPr>
              <a:t>BMC Health Services Research</a:t>
            </a:r>
            <a:r>
              <a:rPr lang="en-GB" sz="4000" dirty="0">
                <a:solidFill>
                  <a:srgbClr val="000000"/>
                </a:solidFill>
                <a:effectLst/>
                <a:latin typeface="Arial" panose="020B0604020202020204" pitchFamily="34" charset="0"/>
                <a:ea typeface="Times New Roman" panose="02020603050405020304" pitchFamily="18" charset="0"/>
              </a:rPr>
              <a:t>, 15(1). Available at: </a:t>
            </a:r>
            <a:r>
              <a:rPr lang="en-GB" sz="4000" u="sng" dirty="0">
                <a:solidFill>
                  <a:srgbClr val="000000"/>
                </a:solidFill>
                <a:effectLst/>
                <a:latin typeface="Arial" panose="020B0604020202020204" pitchFamily="34" charset="0"/>
                <a:ea typeface="Times New Roman" panose="02020603050405020304" pitchFamily="18" charset="0"/>
                <a:hlinkClick r:id="rId3"/>
              </a:rPr>
              <a:t>https://doi.org/10.1186/s12913-015-0927-8</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Age UK (2022)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The equality act and age discrimination | Age UK</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https://www.ageuk.org.uk/information-advice/work-learning/discrimination-rights/the-equality-act/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Age UK (2024) </a:t>
            </a:r>
            <a:r>
              <a:rPr lang="en-GB" sz="4000" i="1" dirty="0">
                <a:effectLst/>
                <a:latin typeface="Arial" panose="020B0604020202020204" pitchFamily="34" charset="0"/>
                <a:ea typeface="Times New Roman" panose="02020603050405020304" pitchFamily="18" charset="0"/>
              </a:rPr>
              <a:t>Programmes to help older people get more active</a:t>
            </a:r>
            <a:r>
              <a:rPr lang="en-GB" sz="4000" dirty="0">
                <a:effectLst/>
                <a:latin typeface="Arial" panose="020B0604020202020204" pitchFamily="34" charset="0"/>
                <a:ea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hlinkClick r:id="rId5"/>
              </a:rPr>
              <a:t>https://www.ageuk.org.uk/our-impact/programmes/improve-physical-activity/</a:t>
            </a:r>
            <a:r>
              <a:rPr lang="en-GB" sz="4000" dirty="0">
                <a:effectLst/>
                <a:latin typeface="Arial" panose="020B0604020202020204" pitchFamily="34" charset="0"/>
                <a:ea typeface="Times New Roman" panose="02020603050405020304" pitchFamily="18" charset="0"/>
              </a:rPr>
              <a:t>  (Accessed: 12 July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Age UK (2024) </a:t>
            </a:r>
            <a:r>
              <a:rPr lang="en-GB" sz="4000" i="1" dirty="0">
                <a:solidFill>
                  <a:srgbClr val="000000"/>
                </a:solidFill>
                <a:effectLst/>
                <a:latin typeface="Arial" panose="020B0604020202020204" pitchFamily="34" charset="0"/>
                <a:ea typeface="Times New Roman" panose="02020603050405020304" pitchFamily="18" charset="0"/>
              </a:rPr>
              <a:t>State of Health and Care of Older People in England 2024</a:t>
            </a:r>
            <a:r>
              <a:rPr lang="en-GB" sz="4000" dirty="0">
                <a:solidFill>
                  <a:srgbClr val="000000"/>
                </a:solidFill>
                <a:effectLst/>
                <a:latin typeface="Arial" panose="020B0604020202020204" pitchFamily="34" charset="0"/>
                <a:ea typeface="Times New Roman" panose="02020603050405020304" pitchFamily="18" charset="0"/>
              </a:rPr>
              <a:t>.  Available at: </a:t>
            </a:r>
            <a:r>
              <a:rPr lang="en-GB" sz="4000" u="sng" dirty="0">
                <a:solidFill>
                  <a:srgbClr val="000000"/>
                </a:solidFill>
                <a:effectLst/>
                <a:latin typeface="Arial" panose="020B0604020202020204" pitchFamily="34" charset="0"/>
                <a:ea typeface="Times New Roman" panose="02020603050405020304" pitchFamily="18" charset="0"/>
                <a:hlinkClick r:id="rId6"/>
              </a:rPr>
              <a:t>https://www.ageuk.org.uk/discover/2024/september/state-of-health-and-care-of-older-people-in-england-2024/</a:t>
            </a:r>
            <a:r>
              <a:rPr lang="en-GB" sz="4000" dirty="0">
                <a:solidFill>
                  <a:srgbClr val="000000"/>
                </a:solidFill>
                <a:effectLst/>
                <a:latin typeface="Arial" panose="020B0604020202020204" pitchFamily="34" charset="0"/>
                <a:ea typeface="Times New Roman" panose="02020603050405020304" pitchFamily="18" charset="0"/>
              </a:rPr>
              <a:t> (Accessed: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Andersen, L.B., Mota, J. and Di Pietro, L. (2016) ‘Update on the global pandemic of physical inactivity’,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The Lancet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388(10051), pp.1255–1256.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https://www.thelancet.com/journals/lancet/article/PIIS0140-6736(16)30960-6/abstract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Ayoubi-Mahani, S., Eghbali-</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Babadi</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M.,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Farajzadegan</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Z.,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Keshvari</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M. and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Farokhzadian</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J. (2023) ‘Active aging needs from the perspectives of older adults and geriatric experts: a qualitative study’,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Frontiers in Public Health</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11.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https://doi.org/10.3389/fpubh.2023.1121761</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Briede-Westermeyer, C.J., Görgen, P., Schilling-Norman, J.M. and Pérez-Villalobos, C. (2023) ‘Identifying the Needs of Older Adults Associated with Daily Activities: A Qualitative Study’, </a:t>
            </a:r>
            <a:r>
              <a:rPr lang="en-GB" sz="4000" i="1" dirty="0">
                <a:effectLst/>
                <a:latin typeface="Arial" panose="020B0604020202020204" pitchFamily="34" charset="0"/>
                <a:ea typeface="Times New Roman" panose="02020603050405020304" pitchFamily="18" charset="0"/>
              </a:rPr>
              <a:t>International Journal of Environmental Research and Public Health</a:t>
            </a:r>
            <a:r>
              <a:rPr lang="en-GB" sz="4000" dirty="0">
                <a:effectLst/>
                <a:latin typeface="Arial" panose="020B0604020202020204" pitchFamily="34" charset="0"/>
                <a:ea typeface="Times New Roman" panose="02020603050405020304" pitchFamily="18" charset="0"/>
              </a:rPr>
              <a:t>, 20(5), pp.4257–4257. Available at: </a:t>
            </a:r>
            <a:r>
              <a:rPr lang="en-GB" sz="4000" u="sng" dirty="0">
                <a:solidFill>
                  <a:srgbClr val="467886"/>
                </a:solidFill>
                <a:effectLst/>
                <a:latin typeface="Arial" panose="020B0604020202020204" pitchFamily="34" charset="0"/>
                <a:ea typeface="Times New Roman" panose="02020603050405020304" pitchFamily="18" charset="0"/>
                <a:hlinkClick r:id="rId9"/>
              </a:rPr>
              <a:t>https://doi.org/10.3390/ijerph20054257</a:t>
            </a:r>
            <a:r>
              <a:rPr lang="en-GB" sz="4000" dirty="0">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British Geriatric Society (BGS) (2024) </a:t>
            </a:r>
            <a:r>
              <a:rPr lang="en-GB" sz="4000" i="1" dirty="0">
                <a:effectLst/>
                <a:latin typeface="Arial" panose="020B0604020202020204" pitchFamily="34" charset="0"/>
                <a:ea typeface="Times New Roman" panose="02020603050405020304" pitchFamily="18" charset="0"/>
              </a:rPr>
              <a:t>Behavioural Activation in Social </a:t>
            </a:r>
            <a:r>
              <a:rPr lang="en-GB" sz="4000" i="1" dirty="0" err="1">
                <a:effectLst/>
                <a:latin typeface="Arial" panose="020B0604020202020204" pitchFamily="34" charset="0"/>
                <a:ea typeface="Times New Roman" panose="02020603050405020304" pitchFamily="18" charset="0"/>
              </a:rPr>
              <a:t>IsoLation</a:t>
            </a:r>
            <a:r>
              <a:rPr lang="en-GB" sz="4000" i="1" dirty="0">
                <a:effectLst/>
                <a:latin typeface="Arial" panose="020B0604020202020204" pitchFamily="34" charset="0"/>
                <a:ea typeface="Times New Roman" panose="02020603050405020304" pitchFamily="18" charset="0"/>
              </a:rPr>
              <a:t> (BASIL+) | British Geriatrics Society</a:t>
            </a:r>
            <a:r>
              <a:rPr lang="en-GB" sz="4000" dirty="0">
                <a:effectLst/>
                <a:latin typeface="Arial" panose="020B0604020202020204" pitchFamily="34" charset="0"/>
                <a:ea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hlinkClick r:id="rId10"/>
              </a:rPr>
              <a:t>https://www.bgs.org.uk/behavioural-activation-in-social-isolation-basil</a:t>
            </a:r>
            <a:r>
              <a:rPr lang="en-GB" sz="4000" dirty="0">
                <a:effectLst/>
                <a:latin typeface="Arial" panose="020B0604020202020204" pitchFamily="34" charset="0"/>
                <a:ea typeface="Times New Roman" panose="02020603050405020304" pitchFamily="18" charset="0"/>
              </a:rPr>
              <a:t> (Accessed: 12 July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British Geriatrics Society (2024)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Be proactive: Evidence supporting proactive care for older people with frailty | British Geriatrics Society</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https://www.bgs.org.uk/ProactiveCareEvidence</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‌Bunn, F., Burn, A.-M., Robinson, L., Poole, M., Rait, G., </a:t>
            </a:r>
            <a:r>
              <a:rPr lang="en-GB" sz="4000" dirty="0" err="1">
                <a:solidFill>
                  <a:srgbClr val="000000"/>
                </a:solidFill>
                <a:effectLst/>
                <a:latin typeface="Arial" panose="020B0604020202020204" pitchFamily="34" charset="0"/>
                <a:ea typeface="Times New Roman" panose="02020603050405020304" pitchFamily="18" charset="0"/>
              </a:rPr>
              <a:t>Brayne</a:t>
            </a:r>
            <a:r>
              <a:rPr lang="en-GB" sz="4000" dirty="0">
                <a:solidFill>
                  <a:srgbClr val="000000"/>
                </a:solidFill>
                <a:effectLst/>
                <a:latin typeface="Arial" panose="020B0604020202020204" pitchFamily="34" charset="0"/>
                <a:ea typeface="Times New Roman" panose="02020603050405020304" pitchFamily="18" charset="0"/>
              </a:rPr>
              <a:t>, C., Schoeman, J., Norton, S. and Goodman, C. (2017) ‘Healthcare organisation and delivery for people with dementia and comorbidity: a qualitative study exploring the views of patients, carers and professionals’, </a:t>
            </a:r>
            <a:r>
              <a:rPr lang="en-GB" sz="4000" i="1" dirty="0">
                <a:solidFill>
                  <a:srgbClr val="000000"/>
                </a:solidFill>
                <a:effectLst/>
                <a:latin typeface="Arial" panose="020B0604020202020204" pitchFamily="34" charset="0"/>
                <a:ea typeface="Times New Roman" panose="02020603050405020304" pitchFamily="18" charset="0"/>
              </a:rPr>
              <a:t>BMJ Open</a:t>
            </a:r>
            <a:r>
              <a:rPr lang="en-GB" sz="4000" dirty="0">
                <a:solidFill>
                  <a:srgbClr val="000000"/>
                </a:solidFill>
                <a:effectLst/>
                <a:latin typeface="Arial" panose="020B0604020202020204" pitchFamily="34" charset="0"/>
                <a:ea typeface="Times New Roman" panose="02020603050405020304" pitchFamily="18" charset="0"/>
              </a:rPr>
              <a:t>, 7(1), p.e013067. Available at: </a:t>
            </a:r>
            <a:r>
              <a:rPr lang="en-GB" sz="4000" u="sng" dirty="0">
                <a:solidFill>
                  <a:srgbClr val="000000"/>
                </a:solidFill>
                <a:effectLst/>
                <a:latin typeface="Arial" panose="020B0604020202020204" pitchFamily="34" charset="0"/>
                <a:ea typeface="Times New Roman" panose="02020603050405020304" pitchFamily="18" charset="0"/>
                <a:hlinkClick r:id="rId12"/>
              </a:rPr>
              <a:t>https://doi.org/10.1136/bmjopen-2016-013067</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‌Centre for Ageing Better (2025) </a:t>
            </a:r>
            <a:r>
              <a:rPr lang="en-GB" sz="4000" i="1" dirty="0">
                <a:solidFill>
                  <a:srgbClr val="000000"/>
                </a:solidFill>
                <a:effectLst/>
                <a:latin typeface="Arial" panose="020B0604020202020204" pitchFamily="34" charset="0"/>
                <a:ea typeface="Times New Roman" panose="02020603050405020304" pitchFamily="18" charset="0"/>
              </a:rPr>
              <a:t>Our Ageing Population | the State of Ageing 2025</a:t>
            </a:r>
            <a:r>
              <a:rPr lang="en-GB" sz="4000" dirty="0">
                <a:solidFill>
                  <a:srgbClr val="000000"/>
                </a:solidFill>
                <a:effectLst/>
                <a:latin typeface="Arial" panose="020B0604020202020204" pitchFamily="34" charset="0"/>
                <a:ea typeface="Times New Roman" panose="02020603050405020304" pitchFamily="18" charset="0"/>
              </a:rPr>
              <a:t>.  Available at: </a:t>
            </a:r>
            <a:r>
              <a:rPr lang="en-GB" sz="4000" u="sng" dirty="0">
                <a:solidFill>
                  <a:srgbClr val="000000"/>
                </a:solidFill>
                <a:effectLst/>
                <a:latin typeface="Arial" panose="020B0604020202020204" pitchFamily="34" charset="0"/>
                <a:ea typeface="Times New Roman" panose="02020603050405020304" pitchFamily="18" charset="0"/>
                <a:hlinkClick r:id="rId13"/>
              </a:rPr>
              <a:t>https://ageing-better.org.uk/our-ageing-population-state-ageing-2025</a:t>
            </a:r>
            <a:r>
              <a:rPr lang="en-GB" sz="4000" dirty="0">
                <a:solidFill>
                  <a:srgbClr val="000000"/>
                </a:solidFill>
                <a:effectLst/>
                <a:latin typeface="Arial" panose="020B0604020202020204" pitchFamily="34" charset="0"/>
                <a:ea typeface="Times New Roman" panose="02020603050405020304" pitchFamily="18" charset="0"/>
              </a:rPr>
              <a:t> (Accessed: 27 June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Department of Health and Social Care (2022)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People at the Heart of Care: adult social care reform white paper.</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4"/>
              </a:rPr>
              <a:t>https://www.gov.uk/government/publications/people-at-the-heart-of-care-adult-social-care-reform-white-paper</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p>
          <a:p>
            <a:pPr algn="just">
              <a:lnSpc>
                <a:spcPct val="150000"/>
              </a:lnSpc>
              <a:spcAft>
                <a:spcPts val="1100"/>
              </a:spcAft>
              <a:buNone/>
            </a:pPr>
            <a:r>
              <a:rPr lang="en-GB" sz="4000" dirty="0"/>
              <a:t>Department of Health and Social Care (2025) </a:t>
            </a:r>
            <a:r>
              <a:rPr lang="en-GB" sz="4000" i="1" dirty="0"/>
              <a:t>Fit for the future: 10 Year Health Plan for England - executive summary (accessible version)</a:t>
            </a:r>
            <a:r>
              <a:rPr lang="en-GB" sz="4000" dirty="0"/>
              <a:t>. Available at: </a:t>
            </a:r>
            <a:r>
              <a:rPr lang="en-GB" sz="4000" u="sng" dirty="0">
                <a:hlinkClick r:id="rId15"/>
              </a:rPr>
              <a:t>https://www.gov.uk/government/publications/10-year-health-plan-for-england-fit-for-the-future/fit-for-the-future-10-year-health-plan-for-england-executive-summary</a:t>
            </a:r>
            <a:r>
              <a:rPr lang="en-GB" sz="4000" dirty="0"/>
              <a:t> (Accessed: 15 July 2026).</a:t>
            </a: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DiNapoli, E.A., Cinna, C., Whiteman, K.L., Fox, L., Appelt, C.J. and </a:t>
            </a:r>
            <a:r>
              <a:rPr lang="en-GB" sz="4000" dirty="0" err="1">
                <a:solidFill>
                  <a:srgbClr val="000000"/>
                </a:solidFill>
                <a:effectLst/>
                <a:latin typeface="Arial" panose="020B0604020202020204" pitchFamily="34" charset="0"/>
                <a:ea typeface="Times New Roman" panose="02020603050405020304" pitchFamily="18" charset="0"/>
              </a:rPr>
              <a:t>Kasckow</a:t>
            </a:r>
            <a:r>
              <a:rPr lang="en-GB" sz="4000" dirty="0">
                <a:solidFill>
                  <a:srgbClr val="000000"/>
                </a:solidFill>
                <a:effectLst/>
                <a:latin typeface="Arial" panose="020B0604020202020204" pitchFamily="34" charset="0"/>
                <a:ea typeface="Times New Roman" panose="02020603050405020304" pitchFamily="18" charset="0"/>
              </a:rPr>
              <a:t>, J. (2016) ‘Mental health treatment preferences and challenges of living with multimorbidity from the veteran perspective’, </a:t>
            </a:r>
            <a:r>
              <a:rPr lang="en-GB" sz="4000" i="1" dirty="0">
                <a:solidFill>
                  <a:srgbClr val="000000"/>
                </a:solidFill>
                <a:effectLst/>
                <a:latin typeface="Arial" panose="020B0604020202020204" pitchFamily="34" charset="0"/>
                <a:ea typeface="Times New Roman" panose="02020603050405020304" pitchFamily="18" charset="0"/>
              </a:rPr>
              <a:t>International Journal of Geriatric Psychiatry</a:t>
            </a:r>
            <a:r>
              <a:rPr lang="en-GB" sz="4000" dirty="0">
                <a:solidFill>
                  <a:srgbClr val="000000"/>
                </a:solidFill>
                <a:effectLst/>
                <a:latin typeface="Arial" panose="020B0604020202020204" pitchFamily="34" charset="0"/>
                <a:ea typeface="Times New Roman" panose="02020603050405020304" pitchFamily="18" charset="0"/>
              </a:rPr>
              <a:t>, 31(10), pp.1097–1104. Available at: </a:t>
            </a:r>
            <a:r>
              <a:rPr lang="en-GB" sz="4000" u="sng" dirty="0">
                <a:solidFill>
                  <a:srgbClr val="000000"/>
                </a:solidFill>
                <a:effectLst/>
                <a:latin typeface="Arial" panose="020B0604020202020204" pitchFamily="34" charset="0"/>
                <a:ea typeface="Times New Roman" panose="02020603050405020304" pitchFamily="18" charset="0"/>
                <a:hlinkClick r:id="rId16"/>
              </a:rPr>
              <a:t>https://doi.org/10.1002/gps.4550</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2616385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A61E-1E34-565B-586A-D1BBD8FDFECD}"/>
              </a:ext>
            </a:extLst>
          </p:cNvPr>
          <p:cNvSpPr>
            <a:spLocks noGrp="1"/>
          </p:cNvSpPr>
          <p:nvPr>
            <p:ph type="title"/>
          </p:nvPr>
        </p:nvSpPr>
        <p:spPr>
          <a:xfrm>
            <a:off x="318052" y="516836"/>
            <a:ext cx="43573147" cy="32401564"/>
          </a:xfrm>
        </p:spPr>
        <p:txBody>
          <a:bodyPr/>
          <a:lstStyle/>
          <a:p>
            <a:pPr algn="just">
              <a:lnSpc>
                <a:spcPct val="150000"/>
              </a:lnSpc>
              <a:spcAft>
                <a:spcPts val="1100"/>
              </a:spcAft>
            </a:pPr>
            <a:br>
              <a:rPr lang="en-GB" sz="3600" dirty="0">
                <a:latin typeface="Arial" panose="020B0604020202020204" pitchFamily="34" charset="0"/>
                <a:ea typeface="Times New Roman" panose="020206030504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Dunn, P., Ewbank, L. and </a:t>
            </a:r>
            <a:r>
              <a:rPr lang="en-GB" sz="3600" dirty="0" err="1">
                <a:latin typeface="Arial" panose="020B0604020202020204" pitchFamily="34" charset="0"/>
                <a:ea typeface="Times New Roman" panose="02020603050405020304" pitchFamily="18" charset="0"/>
                <a:cs typeface="Times New Roman" panose="02020603050405020304" pitchFamily="18" charset="0"/>
              </a:rPr>
              <a:t>Alderwick</a:t>
            </a:r>
            <a:r>
              <a:rPr lang="en-GB" sz="3600" dirty="0">
                <a:latin typeface="Arial" panose="020B0604020202020204" pitchFamily="34" charset="0"/>
                <a:ea typeface="Times New Roman" panose="02020603050405020304" pitchFamily="18" charset="0"/>
                <a:cs typeface="Times New Roman" panose="02020603050405020304" pitchFamily="18" charset="0"/>
              </a:rPr>
              <a:t>, H. (2023) </a:t>
            </a:r>
            <a:r>
              <a:rPr lang="en-GB" sz="3600" i="1" dirty="0">
                <a:latin typeface="Arial" panose="020B0604020202020204" pitchFamily="34" charset="0"/>
                <a:ea typeface="Times New Roman" panose="02020603050405020304" pitchFamily="18" charset="0"/>
                <a:cs typeface="Times New Roman" panose="02020603050405020304" pitchFamily="18" charset="0"/>
              </a:rPr>
              <a:t>Nine major challenges facing health and care in England</a:t>
            </a:r>
            <a:r>
              <a:rPr lang="en-GB" sz="3600" dirty="0">
                <a:latin typeface="Arial" panose="020B0604020202020204" pitchFamily="34" charset="0"/>
                <a:ea typeface="Times New Roman" panose="02020603050405020304" pitchFamily="18" charset="0"/>
                <a:cs typeface="Times New Roman" panose="02020603050405020304" pitchFamily="18" charset="0"/>
              </a:rPr>
              <a:t>. The Health Foundation.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2"/>
              </a:rPr>
              <a:t>https://www.health.org.uk/reports-and-analysis/briefings/nine-major-challenges-facing-health-and-care-in-england</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11 July 2026). </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solidFill>
                  <a:srgbClr val="000000"/>
                </a:solidFill>
                <a:latin typeface="Arial" panose="020B0604020202020204" pitchFamily="34" charset="0"/>
                <a:ea typeface="Times New Roman" panose="02020603050405020304" pitchFamily="18" charset="0"/>
              </a:rPr>
              <a:t>Hansen, H., </a:t>
            </a:r>
            <a:r>
              <a:rPr lang="en-GB" sz="3600" dirty="0" err="1">
                <a:solidFill>
                  <a:srgbClr val="000000"/>
                </a:solidFill>
                <a:latin typeface="Arial" panose="020B0604020202020204" pitchFamily="34" charset="0"/>
                <a:ea typeface="Times New Roman" panose="02020603050405020304" pitchFamily="18" charset="0"/>
              </a:rPr>
              <a:t>Pohontsch</a:t>
            </a:r>
            <a:r>
              <a:rPr lang="en-GB" sz="3600" dirty="0">
                <a:solidFill>
                  <a:srgbClr val="000000"/>
                </a:solidFill>
                <a:latin typeface="Arial" panose="020B0604020202020204" pitchFamily="34" charset="0"/>
                <a:ea typeface="Times New Roman" panose="02020603050405020304" pitchFamily="18" charset="0"/>
              </a:rPr>
              <a:t>, N., van den </a:t>
            </a:r>
            <a:r>
              <a:rPr lang="en-GB" sz="3600" dirty="0" err="1">
                <a:solidFill>
                  <a:srgbClr val="000000"/>
                </a:solidFill>
                <a:latin typeface="Arial" panose="020B0604020202020204" pitchFamily="34" charset="0"/>
                <a:ea typeface="Times New Roman" panose="02020603050405020304" pitchFamily="18" charset="0"/>
              </a:rPr>
              <a:t>Bussche</a:t>
            </a:r>
            <a:r>
              <a:rPr lang="en-GB" sz="3600" dirty="0">
                <a:solidFill>
                  <a:srgbClr val="000000"/>
                </a:solidFill>
                <a:latin typeface="Arial" panose="020B0604020202020204" pitchFamily="34" charset="0"/>
                <a:ea typeface="Times New Roman" panose="02020603050405020304" pitchFamily="18" charset="0"/>
              </a:rPr>
              <a:t>, H., Scherer, M. and Schäfer, I. (2015) ‘Reasons for disagreement regarding illnesses between older patients with multimorbidity and their GPs – a qualitative study’, </a:t>
            </a:r>
            <a:r>
              <a:rPr lang="en-GB" sz="3600" i="1" dirty="0">
                <a:solidFill>
                  <a:srgbClr val="000000"/>
                </a:solidFill>
                <a:latin typeface="Arial" panose="020B0604020202020204" pitchFamily="34" charset="0"/>
                <a:ea typeface="Times New Roman" panose="02020603050405020304" pitchFamily="18" charset="0"/>
              </a:rPr>
              <a:t>BMC Family Practice</a:t>
            </a:r>
            <a:r>
              <a:rPr lang="en-GB" sz="3600" dirty="0">
                <a:solidFill>
                  <a:srgbClr val="000000"/>
                </a:solidFill>
                <a:latin typeface="Arial" panose="020B0604020202020204" pitchFamily="34" charset="0"/>
                <a:ea typeface="Times New Roman" panose="02020603050405020304" pitchFamily="18" charset="0"/>
              </a:rPr>
              <a:t>, 16(1). Available at: </a:t>
            </a:r>
            <a:r>
              <a:rPr lang="en-GB" sz="3600" u="sng" dirty="0">
                <a:solidFill>
                  <a:srgbClr val="000000"/>
                </a:solidFill>
                <a:latin typeface="Arial" panose="020B0604020202020204" pitchFamily="34" charset="0"/>
                <a:ea typeface="Times New Roman" panose="02020603050405020304" pitchFamily="18" charset="0"/>
                <a:hlinkClick r:id="rId3"/>
              </a:rPr>
              <a:t>https://doi.org/10.1186/s12875-015-0286-x</a:t>
            </a:r>
            <a:r>
              <a:rPr lang="en-GB" sz="3600" dirty="0">
                <a:solidFill>
                  <a:srgbClr val="000000"/>
                </a:solidFill>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Hawash, M.M., Mohamed, El-Sayed, M.M., El-Ashry, M.A. and Sarah Ali Hafez, A.S. (2024) ‘Association between health-related empowerment and health-protective </a:t>
            </a:r>
            <a:r>
              <a:rPr lang="en-GB" sz="3600" dirty="0" err="1">
                <a:latin typeface="Arial" panose="020B0604020202020204" pitchFamily="34" charset="0"/>
                <a:ea typeface="Times New Roman" panose="02020603050405020304" pitchFamily="18" charset="0"/>
                <a:cs typeface="Times New Roman" panose="02020603050405020304" pitchFamily="18" charset="0"/>
              </a:rPr>
              <a:t>behaviors</a:t>
            </a:r>
            <a:r>
              <a:rPr lang="en-GB" sz="3600" dirty="0">
                <a:latin typeface="Arial" panose="020B0604020202020204" pitchFamily="34" charset="0"/>
                <a:ea typeface="Times New Roman" panose="02020603050405020304" pitchFamily="18" charset="0"/>
                <a:cs typeface="Times New Roman" panose="02020603050405020304" pitchFamily="18" charset="0"/>
              </a:rPr>
              <a:t> among community-dwelling older adults’, </a:t>
            </a:r>
            <a:r>
              <a:rPr lang="en-GB" sz="3600" i="1" dirty="0">
                <a:latin typeface="Arial" panose="020B0604020202020204" pitchFamily="34" charset="0"/>
                <a:ea typeface="Times New Roman" panose="02020603050405020304" pitchFamily="18" charset="0"/>
                <a:cs typeface="Times New Roman" panose="02020603050405020304" pitchFamily="18" charset="0"/>
              </a:rPr>
              <a:t>Archives of Psychiatric Nursing</a:t>
            </a:r>
            <a:r>
              <a:rPr lang="en-GB" sz="3600" dirty="0">
                <a:latin typeface="Arial" panose="020B0604020202020204" pitchFamily="34" charset="0"/>
                <a:ea typeface="Times New Roman" panose="02020603050405020304" pitchFamily="18" charset="0"/>
                <a:cs typeface="Times New Roman" panose="02020603050405020304" pitchFamily="18" charset="0"/>
              </a:rPr>
              <a:t>, 48, pp.59–67.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4"/>
              </a:rPr>
              <a:t>https://doi.org/10.1016/j.apnu.2024.01.012</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IOMH (2026). </a:t>
            </a:r>
            <a:r>
              <a:rPr lang="en-GB" sz="3600" i="1" dirty="0">
                <a:latin typeface="Arial" panose="020B0604020202020204" pitchFamily="34" charset="0"/>
                <a:ea typeface="Times New Roman" panose="02020603050405020304" pitchFamily="18" charset="0"/>
                <a:cs typeface="Times New Roman" panose="02020603050405020304" pitchFamily="18" charset="0"/>
              </a:rPr>
              <a:t>Empowerment in Health and Social Care: Meaning, Importance &amp; Practice</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5"/>
              </a:rPr>
              <a:t>https://iomh.co.uk/what-is-empowerment-in-health-and-social-care-definition-importance-examples-practice/</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8 July 2026).</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err="1">
                <a:latin typeface="Arial" panose="020B0604020202020204" pitchFamily="34" charset="0"/>
                <a:ea typeface="Times New Roman" panose="02020603050405020304" pitchFamily="18" charset="0"/>
                <a:cs typeface="Times New Roman" panose="02020603050405020304" pitchFamily="18" charset="0"/>
              </a:rPr>
              <a:t>Kraun</a:t>
            </a:r>
            <a:r>
              <a:rPr lang="en-GB" sz="3600" dirty="0">
                <a:latin typeface="Arial" panose="020B0604020202020204" pitchFamily="34" charset="0"/>
                <a:ea typeface="Times New Roman" panose="02020603050405020304" pitchFamily="18" charset="0"/>
                <a:cs typeface="Times New Roman" panose="02020603050405020304" pitchFamily="18" charset="0"/>
              </a:rPr>
              <a:t>, L., De </a:t>
            </a:r>
            <a:r>
              <a:rPr lang="en-GB" sz="3600" dirty="0" err="1">
                <a:latin typeface="Arial" panose="020B0604020202020204" pitchFamily="34" charset="0"/>
                <a:ea typeface="Times New Roman" panose="02020603050405020304" pitchFamily="18" charset="0"/>
                <a:cs typeface="Times New Roman" panose="02020603050405020304" pitchFamily="18" charset="0"/>
              </a:rPr>
              <a:t>Vliegher</a:t>
            </a:r>
            <a:r>
              <a:rPr lang="en-GB" sz="3600" dirty="0">
                <a:latin typeface="Arial" panose="020B0604020202020204" pitchFamily="34" charset="0"/>
                <a:ea typeface="Times New Roman" panose="02020603050405020304" pitchFamily="18" charset="0"/>
                <a:cs typeface="Times New Roman" panose="02020603050405020304" pitchFamily="18" charset="0"/>
              </a:rPr>
              <a:t>, K., </a:t>
            </a:r>
            <a:r>
              <a:rPr lang="en-GB" sz="3600" dirty="0" err="1">
                <a:latin typeface="Arial" panose="020B0604020202020204" pitchFamily="34" charset="0"/>
                <a:ea typeface="Times New Roman" panose="02020603050405020304" pitchFamily="18" charset="0"/>
                <a:cs typeface="Times New Roman" panose="02020603050405020304" pitchFamily="18" charset="0"/>
              </a:rPr>
              <a:t>Keldermans</a:t>
            </a:r>
            <a:r>
              <a:rPr lang="en-GB" sz="3600" dirty="0">
                <a:latin typeface="Arial" panose="020B0604020202020204" pitchFamily="34" charset="0"/>
                <a:ea typeface="Times New Roman" panose="02020603050405020304" pitchFamily="18" charset="0"/>
                <a:cs typeface="Times New Roman" panose="02020603050405020304" pitchFamily="18" charset="0"/>
              </a:rPr>
              <a:t>, E., Ellen, M.E. and van Achterberg, T. (2024) ‘Capturing Potential Interventions for the Empowerment of Older People and Informal Caregivers in Transitional Care Decision</a:t>
            </a:r>
            <a:r>
              <a:rPr lang="en-GB" sz="3600" dirty="0">
                <a:latin typeface="Cambria Math" panose="02040503050406030204" pitchFamily="18" charset="0"/>
                <a:ea typeface="Times New Roman" panose="02020603050405020304" pitchFamily="18" charset="0"/>
                <a:cs typeface="Cambria Math" panose="02040503050406030204" pitchFamily="18" charset="0"/>
              </a:rPr>
              <a:t>‐</a:t>
            </a:r>
            <a:r>
              <a:rPr lang="en-GB" sz="3600" dirty="0">
                <a:latin typeface="Arial" panose="020B0604020202020204" pitchFamily="34" charset="0"/>
                <a:ea typeface="Times New Roman" panose="02020603050405020304" pitchFamily="18" charset="0"/>
                <a:cs typeface="Times New Roman" panose="02020603050405020304" pitchFamily="18" charset="0"/>
              </a:rPr>
              <a:t>Making: A Qualitative Study Using Focus Groups’, </a:t>
            </a:r>
            <a:r>
              <a:rPr lang="en-GB" sz="3600" i="1" dirty="0">
                <a:latin typeface="Arial" panose="020B0604020202020204" pitchFamily="34" charset="0"/>
                <a:ea typeface="Times New Roman" panose="02020603050405020304" pitchFamily="18" charset="0"/>
                <a:cs typeface="Times New Roman" panose="02020603050405020304" pitchFamily="18" charset="0"/>
              </a:rPr>
              <a:t>Journal of Advanced Nursing</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6"/>
              </a:rPr>
              <a:t>https://doi.org/10.1111/jan.16510</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err="1">
                <a:solidFill>
                  <a:srgbClr val="000000"/>
                </a:solidFill>
                <a:latin typeface="Arial" panose="020B0604020202020204" pitchFamily="34" charset="0"/>
                <a:ea typeface="Times New Roman" panose="02020603050405020304" pitchFamily="18" charset="0"/>
              </a:rPr>
              <a:t>Kshatri</a:t>
            </a:r>
            <a:r>
              <a:rPr lang="en-GB" sz="3600" dirty="0">
                <a:solidFill>
                  <a:srgbClr val="000000"/>
                </a:solidFill>
                <a:latin typeface="Arial" panose="020B0604020202020204" pitchFamily="34" charset="0"/>
                <a:ea typeface="Times New Roman" panose="02020603050405020304" pitchFamily="18" charset="0"/>
              </a:rPr>
              <a:t>, J.S., Bhattacharya, H., Goutam, S., </a:t>
            </a:r>
            <a:r>
              <a:rPr lang="en-GB" sz="3600" dirty="0" err="1">
                <a:solidFill>
                  <a:srgbClr val="000000"/>
                </a:solidFill>
                <a:latin typeface="Arial" panose="020B0604020202020204" pitchFamily="34" charset="0"/>
                <a:ea typeface="Times New Roman" panose="02020603050405020304" pitchFamily="18" charset="0"/>
              </a:rPr>
              <a:t>Mahakuda</a:t>
            </a:r>
            <a:r>
              <a:rPr lang="en-GB" sz="3600" dirty="0">
                <a:solidFill>
                  <a:srgbClr val="000000"/>
                </a:solidFill>
                <a:latin typeface="Arial" panose="020B0604020202020204" pitchFamily="34" charset="0"/>
                <a:ea typeface="Times New Roman" panose="02020603050405020304" pitchFamily="18" charset="0"/>
              </a:rPr>
              <a:t>, A.K., Nayak, R., </a:t>
            </a:r>
            <a:r>
              <a:rPr lang="en-GB" sz="3600" dirty="0" err="1">
                <a:solidFill>
                  <a:srgbClr val="000000"/>
                </a:solidFill>
                <a:latin typeface="Arial" panose="020B0604020202020204" pitchFamily="34" charset="0"/>
                <a:ea typeface="Times New Roman" panose="02020603050405020304" pitchFamily="18" charset="0"/>
              </a:rPr>
              <a:t>Adukkadukam</a:t>
            </a:r>
            <a:r>
              <a:rPr lang="en-GB" sz="3600" dirty="0">
                <a:solidFill>
                  <a:srgbClr val="000000"/>
                </a:solidFill>
                <a:latin typeface="Arial" panose="020B0604020202020204" pitchFamily="34" charset="0"/>
                <a:ea typeface="Times New Roman" panose="02020603050405020304" pitchFamily="18" charset="0"/>
              </a:rPr>
              <a:t> </a:t>
            </a:r>
            <a:r>
              <a:rPr lang="en-GB" sz="3600" dirty="0" err="1">
                <a:solidFill>
                  <a:srgbClr val="000000"/>
                </a:solidFill>
                <a:latin typeface="Arial" panose="020B0604020202020204" pitchFamily="34" charset="0"/>
                <a:ea typeface="Times New Roman" panose="02020603050405020304" pitchFamily="18" charset="0"/>
              </a:rPr>
              <a:t>Kambikanam</a:t>
            </a:r>
            <a:r>
              <a:rPr lang="en-GB" sz="3600" dirty="0">
                <a:solidFill>
                  <a:srgbClr val="000000"/>
                </a:solidFill>
                <a:latin typeface="Arial" panose="020B0604020202020204" pitchFamily="34" charset="0"/>
                <a:ea typeface="Times New Roman" panose="02020603050405020304" pitchFamily="18" charset="0"/>
              </a:rPr>
              <a:t>, K., Rehman, T., Sinha, A., Sahu, M.M., </a:t>
            </a:r>
            <a:r>
              <a:rPr lang="en-GB" sz="3600" dirty="0" err="1">
                <a:solidFill>
                  <a:srgbClr val="000000"/>
                </a:solidFill>
                <a:latin typeface="Arial" panose="020B0604020202020204" pitchFamily="34" charset="0"/>
                <a:ea typeface="Times New Roman" panose="02020603050405020304" pitchFamily="18" charset="0"/>
              </a:rPr>
              <a:t>Mohakud</a:t>
            </a:r>
            <a:r>
              <a:rPr lang="en-GB" sz="3600" dirty="0">
                <a:solidFill>
                  <a:srgbClr val="000000"/>
                </a:solidFill>
                <a:latin typeface="Arial" panose="020B0604020202020204" pitchFamily="34" charset="0"/>
                <a:ea typeface="Times New Roman" panose="02020603050405020304" pitchFamily="18" charset="0"/>
              </a:rPr>
              <a:t>, K., Das, P.C. and Pati, S. (2026) ‘Effectiveness and implementation of a primary healthcare intervention for multimorbidity and frailty among urban older adults in India: Protocol for the Multi-</a:t>
            </a:r>
            <a:r>
              <a:rPr lang="en-GB" sz="3600" dirty="0" err="1">
                <a:solidFill>
                  <a:srgbClr val="000000"/>
                </a:solidFill>
                <a:latin typeface="Arial" panose="020B0604020202020204" pitchFamily="34" charset="0"/>
                <a:ea typeface="Times New Roman" panose="02020603050405020304" pitchFamily="18" charset="0"/>
              </a:rPr>
              <a:t>FrAME</a:t>
            </a:r>
            <a:r>
              <a:rPr lang="en-GB" sz="3600" dirty="0">
                <a:solidFill>
                  <a:srgbClr val="000000"/>
                </a:solidFill>
                <a:latin typeface="Arial" panose="020B0604020202020204" pitchFamily="34" charset="0"/>
                <a:ea typeface="Times New Roman" panose="02020603050405020304" pitchFamily="18" charset="0"/>
              </a:rPr>
              <a:t> cluster randomized trial’, </a:t>
            </a:r>
            <a:r>
              <a:rPr lang="en-GB" sz="3600" i="1" dirty="0">
                <a:solidFill>
                  <a:srgbClr val="000000"/>
                </a:solidFill>
                <a:latin typeface="Arial" panose="020B0604020202020204" pitchFamily="34" charset="0"/>
                <a:ea typeface="Times New Roman" panose="02020603050405020304" pitchFamily="18" charset="0"/>
              </a:rPr>
              <a:t>PLOS One</a:t>
            </a:r>
            <a:r>
              <a:rPr lang="en-GB" sz="3600" dirty="0">
                <a:solidFill>
                  <a:srgbClr val="000000"/>
                </a:solidFill>
                <a:latin typeface="Arial" panose="020B0604020202020204" pitchFamily="34" charset="0"/>
                <a:ea typeface="Times New Roman" panose="02020603050405020304" pitchFamily="18" charset="0"/>
              </a:rPr>
              <a:t>, 21(6), p.e0351110. Available at: </a:t>
            </a:r>
            <a:r>
              <a:rPr lang="en-GB" sz="3600" u="sng" dirty="0">
                <a:solidFill>
                  <a:srgbClr val="000000"/>
                </a:solidFill>
                <a:latin typeface="Arial" panose="020B0604020202020204" pitchFamily="34" charset="0"/>
                <a:ea typeface="Times New Roman" panose="02020603050405020304" pitchFamily="18" charset="0"/>
                <a:hlinkClick r:id="rId7"/>
              </a:rPr>
              <a:t>https://doi.org/10.1371/journal.pone.0351110</a:t>
            </a:r>
            <a:r>
              <a:rPr lang="en-GB" sz="3600" dirty="0">
                <a:solidFill>
                  <a:srgbClr val="000000"/>
                </a:solidFill>
                <a:latin typeface="Arial" panose="020B0604020202020204" pitchFamily="34" charset="0"/>
                <a:ea typeface="Times New Roman" panose="02020603050405020304" pitchFamily="18" charset="0"/>
              </a:rPr>
              <a:t>.</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rPr>
              <a:t>MacIver, E., Adams, N.N., Douglas, F. and Kennedy, C. (2026) ‘Older adults’ experiences of wellbeing through engagement with a nature-based programme: Insights from Activity Theory and Blue Zones thinking’, </a:t>
            </a:r>
            <a:r>
              <a:rPr lang="en-GB" sz="3600" i="1" dirty="0">
                <a:latin typeface="Arial" panose="020B0604020202020204" pitchFamily="34" charset="0"/>
                <a:ea typeface="Times New Roman" panose="02020603050405020304" pitchFamily="18" charset="0"/>
              </a:rPr>
              <a:t>Wellbeing, Space and Society</a:t>
            </a:r>
            <a:r>
              <a:rPr lang="en-GB" sz="3600" dirty="0">
                <a:latin typeface="Arial" panose="020B0604020202020204" pitchFamily="34" charset="0"/>
                <a:ea typeface="Times New Roman" panose="02020603050405020304" pitchFamily="18" charset="0"/>
              </a:rPr>
              <a:t>, p.100367. Available at: </a:t>
            </a:r>
            <a:r>
              <a:rPr lang="en-GB" sz="3600" u="sng" dirty="0">
                <a:solidFill>
                  <a:srgbClr val="467886"/>
                </a:solidFill>
                <a:latin typeface="Arial" panose="020B0604020202020204" pitchFamily="34" charset="0"/>
                <a:ea typeface="Times New Roman" panose="02020603050405020304" pitchFamily="18" charset="0"/>
                <a:hlinkClick r:id="rId8"/>
              </a:rPr>
              <a:t>https://doi.org/10.1016/j.wss.2026.100367</a:t>
            </a:r>
            <a:r>
              <a:rPr lang="en-GB" sz="3600" dirty="0">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solidFill>
                  <a:srgbClr val="000000"/>
                </a:solidFill>
                <a:latin typeface="Arial" panose="020B0604020202020204" pitchFamily="34" charset="0"/>
                <a:ea typeface="Times New Roman" panose="02020603050405020304" pitchFamily="18" charset="0"/>
              </a:rPr>
              <a:t>McGilton, K.S., Vellani, S., Yeung, L., </a:t>
            </a:r>
            <a:r>
              <a:rPr lang="en-GB" sz="3600" dirty="0" err="1">
                <a:solidFill>
                  <a:srgbClr val="000000"/>
                </a:solidFill>
                <a:latin typeface="Arial" panose="020B0604020202020204" pitchFamily="34" charset="0"/>
                <a:ea typeface="Times New Roman" panose="02020603050405020304" pitchFamily="18" charset="0"/>
              </a:rPr>
              <a:t>Chishtie</a:t>
            </a:r>
            <a:r>
              <a:rPr lang="en-GB" sz="3600" dirty="0">
                <a:solidFill>
                  <a:srgbClr val="000000"/>
                </a:solidFill>
                <a:latin typeface="Arial" panose="020B0604020202020204" pitchFamily="34" charset="0"/>
                <a:ea typeface="Times New Roman" panose="02020603050405020304" pitchFamily="18" charset="0"/>
              </a:rPr>
              <a:t>, J., Commisso, E., Ploeg, J., Andrew, M.K., Ayala, A.P., Gray, M., Morgan, D., Chow, A.F., Parrott, E., Stephens, D., Hale, L., Keatings, M., Walker, J., </a:t>
            </a:r>
            <a:r>
              <a:rPr lang="en-GB" sz="3600" dirty="0" err="1">
                <a:solidFill>
                  <a:srgbClr val="000000"/>
                </a:solidFill>
                <a:latin typeface="Arial" panose="020B0604020202020204" pitchFamily="34" charset="0"/>
                <a:ea typeface="Times New Roman" panose="02020603050405020304" pitchFamily="18" charset="0"/>
              </a:rPr>
              <a:t>Wodchis</a:t>
            </a:r>
            <a:r>
              <a:rPr lang="en-GB" sz="3600" dirty="0">
                <a:solidFill>
                  <a:srgbClr val="000000"/>
                </a:solidFill>
                <a:latin typeface="Arial" panose="020B0604020202020204" pitchFamily="34" charset="0"/>
                <a:ea typeface="Times New Roman" panose="02020603050405020304" pitchFamily="18" charset="0"/>
              </a:rPr>
              <a:t>, W.P., Dubé, V., McElhaney, J. and Puts, M. (2018) ‘Identifying and understanding the health and social care needs of older adults with multiple chronic conditions and their caregivers: a scoping review’, </a:t>
            </a:r>
            <a:r>
              <a:rPr lang="en-GB" sz="3600" i="1" dirty="0">
                <a:solidFill>
                  <a:srgbClr val="000000"/>
                </a:solidFill>
                <a:latin typeface="Arial" panose="020B0604020202020204" pitchFamily="34" charset="0"/>
                <a:ea typeface="Times New Roman" panose="02020603050405020304" pitchFamily="18" charset="0"/>
              </a:rPr>
              <a:t>BMC Geriatrics</a:t>
            </a:r>
            <a:r>
              <a:rPr lang="en-GB" sz="3600" dirty="0">
                <a:solidFill>
                  <a:srgbClr val="000000"/>
                </a:solidFill>
                <a:latin typeface="Arial" panose="020B0604020202020204" pitchFamily="34" charset="0"/>
                <a:ea typeface="Times New Roman" panose="02020603050405020304" pitchFamily="18" charset="0"/>
              </a:rPr>
              <a:t>, 18(1). Available at: </a:t>
            </a:r>
            <a:r>
              <a:rPr lang="en-GB" sz="3600" u="sng" dirty="0">
                <a:solidFill>
                  <a:srgbClr val="000000"/>
                </a:solidFill>
                <a:latin typeface="Arial" panose="020B0604020202020204" pitchFamily="34" charset="0"/>
                <a:ea typeface="Times New Roman" panose="02020603050405020304" pitchFamily="18" charset="0"/>
                <a:hlinkClick r:id="rId9"/>
              </a:rPr>
              <a:t>https://doi.org/10.1186/s12877-018-0925-x</a:t>
            </a:r>
            <a:r>
              <a:rPr lang="en-GB" sz="3600" dirty="0">
                <a:solidFill>
                  <a:srgbClr val="000000"/>
                </a:solidFill>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My homecare (2023) </a:t>
            </a:r>
            <a:r>
              <a:rPr lang="en-GB" sz="3600" i="1" dirty="0">
                <a:latin typeface="Arial" panose="020B0604020202020204" pitchFamily="34" charset="0"/>
                <a:ea typeface="Times New Roman" panose="02020603050405020304" pitchFamily="18" charset="0"/>
                <a:cs typeface="Times New Roman" panose="02020603050405020304" pitchFamily="18" charset="0"/>
              </a:rPr>
              <a:t>Meeting the needs of an aging population - My Homecare in Tyne and Wear</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0"/>
              </a:rPr>
              <a:t>https://tyneandwear.myhomecare.co.uk/meeting-the-needs-of-an-aging-population/</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8 July 2026).</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National Institute for Health and Care Excellence (NICE) (2015)</a:t>
            </a:r>
            <a:r>
              <a:rPr lang="en-GB" sz="3600" i="1" dirty="0">
                <a:latin typeface="Arial" panose="020B0604020202020204" pitchFamily="34" charset="0"/>
                <a:ea typeface="Times New Roman" panose="02020603050405020304" pitchFamily="18" charset="0"/>
              </a:rPr>
              <a:t> Older people with social care needs and multiple long-term conditions | Guidance | NICE</a:t>
            </a:r>
            <a:r>
              <a:rPr lang="en-GB" sz="3600" dirty="0">
                <a:latin typeface="Arial" panose="020B0604020202020204" pitchFamily="34" charset="0"/>
                <a:ea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hlinkClick r:id="rId11"/>
              </a:rPr>
              <a:t>https://www.nice.org.uk/guidance/ng22/chapter/Recommendations#identifying-and-assessing-social-care-needs</a:t>
            </a:r>
            <a:r>
              <a:rPr lang="en-GB" sz="3600" dirty="0">
                <a:latin typeface="Arial" panose="020B0604020202020204" pitchFamily="34" charset="0"/>
                <a:ea typeface="Times New Roman" panose="02020603050405020304" pitchFamily="18" charset="0"/>
              </a:rPr>
              <a:t> (Accessed: 12 July 2026).</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NHS England (2019) </a:t>
            </a:r>
            <a:r>
              <a:rPr lang="en-GB" sz="3600" i="1" dirty="0">
                <a:latin typeface="Arial" panose="020B0604020202020204" pitchFamily="34" charset="0"/>
                <a:ea typeface="Times New Roman" panose="02020603050405020304" pitchFamily="18" charset="0"/>
                <a:cs typeface="Times New Roman" panose="02020603050405020304" pitchFamily="18" charset="0"/>
              </a:rPr>
              <a:t>NHS England Older People’s Mental Health</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2"/>
              </a:rPr>
              <a:t>https://www.england.nhs.uk/mental-health/adults/older-people/</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11 July 2026).</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solidFill>
                  <a:srgbClr val="000000"/>
                </a:solidFill>
                <a:latin typeface="Arial" panose="020B0604020202020204" pitchFamily="34" charset="0"/>
                <a:ea typeface="Times New Roman" panose="02020603050405020304" pitchFamily="18" charset="0"/>
              </a:rPr>
              <a:t>NHS England (2025) </a:t>
            </a:r>
            <a:r>
              <a:rPr lang="en-GB" sz="3600" i="1" dirty="0">
                <a:solidFill>
                  <a:srgbClr val="000000"/>
                </a:solidFill>
                <a:latin typeface="Arial" panose="020B0604020202020204" pitchFamily="34" charset="0"/>
                <a:ea typeface="Times New Roman" panose="02020603050405020304" pitchFamily="18" charset="0"/>
              </a:rPr>
              <a:t>Improving Care for Older People</a:t>
            </a:r>
            <a:r>
              <a:rPr lang="en-GB" sz="3600" dirty="0">
                <a:solidFill>
                  <a:srgbClr val="000000"/>
                </a:solidFill>
                <a:latin typeface="Arial" panose="020B0604020202020204" pitchFamily="34" charset="0"/>
                <a:ea typeface="Times New Roman" panose="02020603050405020304" pitchFamily="18" charset="0"/>
              </a:rPr>
              <a:t>. Available at: </a:t>
            </a:r>
            <a:r>
              <a:rPr lang="en-GB" sz="3600" u="sng" dirty="0">
                <a:solidFill>
                  <a:srgbClr val="000000"/>
                </a:solidFill>
                <a:latin typeface="Arial" panose="020B0604020202020204" pitchFamily="34" charset="0"/>
                <a:ea typeface="Times New Roman" panose="02020603050405020304" pitchFamily="18" charset="0"/>
                <a:hlinkClick r:id="rId13"/>
              </a:rPr>
              <a:t>https://www.england.nhs.uk/ourwork/clinical-policy/older-people/improving-care-for-older-people/</a:t>
            </a:r>
            <a:r>
              <a:rPr lang="en-GB" sz="3600" dirty="0">
                <a:solidFill>
                  <a:srgbClr val="000000"/>
                </a:solidFill>
                <a:latin typeface="Arial" panose="020B0604020202020204" pitchFamily="34" charset="0"/>
                <a:ea typeface="Times New Roman" panose="02020603050405020304" pitchFamily="18" charset="0"/>
              </a:rPr>
              <a:t> (Accessed: 27 June 2026).</a:t>
            </a:r>
            <a:br>
              <a:rPr lang="en-GB" sz="3600" dirty="0">
                <a:latin typeface="Times New Roman" panose="02020603050405020304" pitchFamily="18" charset="0"/>
                <a:ea typeface="Times New Roman" panose="02020603050405020304" pitchFamily="18" charset="0"/>
              </a:rPr>
            </a:br>
            <a:r>
              <a:rPr lang="en-US" sz="3600" dirty="0">
                <a:solidFill>
                  <a:srgbClr val="000000"/>
                </a:solidFill>
                <a:latin typeface="Arial" panose="020B0604020202020204" pitchFamily="34" charset="0"/>
                <a:ea typeface="Century Schoolbook" panose="02040604050505020304" pitchFamily="18" charset="0"/>
                <a:cs typeface="Times New Roman" panose="02020603050405020304" pitchFamily="18" charset="0"/>
              </a:rPr>
              <a:t>‌</a:t>
            </a:r>
            <a:r>
              <a:rPr lang="en-US" sz="3600" dirty="0">
                <a:latin typeface="Arial" panose="020B0604020202020204" pitchFamily="34" charset="0"/>
                <a:ea typeface="Times New Roman" panose="02020603050405020304" pitchFamily="18" charset="0"/>
                <a:cs typeface="Times New Roman" panose="02020603050405020304" pitchFamily="18" charset="0"/>
              </a:rPr>
              <a:t>Nurse partners (2025) </a:t>
            </a:r>
            <a:r>
              <a:rPr lang="en-US" sz="3600" i="1" dirty="0">
                <a:latin typeface="Arial" panose="020B0604020202020204" pitchFamily="34" charset="0"/>
                <a:ea typeface="Times New Roman" panose="02020603050405020304" pitchFamily="18" charset="0"/>
                <a:cs typeface="Times New Roman" panose="02020603050405020304" pitchFamily="18" charset="0"/>
              </a:rPr>
              <a:t>Empowering Older Adults: The Importance of Involvement in Their Own Care - </a:t>
            </a:r>
            <a:r>
              <a:rPr lang="en-US" sz="3600" i="1" dirty="0" err="1">
                <a:latin typeface="Arial" panose="020B0604020202020204" pitchFamily="34" charset="0"/>
                <a:ea typeface="Times New Roman" panose="02020603050405020304" pitchFamily="18" charset="0"/>
                <a:cs typeface="Times New Roman" panose="02020603050405020304" pitchFamily="18" charset="0"/>
              </a:rPr>
              <a:t>NursePartners</a:t>
            </a:r>
            <a:r>
              <a:rPr lang="en-US" sz="3600" i="1" dirty="0">
                <a:latin typeface="Arial" panose="020B0604020202020204" pitchFamily="34" charset="0"/>
                <a:ea typeface="Times New Roman" panose="02020603050405020304" pitchFamily="18" charset="0"/>
                <a:cs typeface="Times New Roman" panose="02020603050405020304" pitchFamily="18" charset="0"/>
              </a:rPr>
              <a:t>, Inc</a:t>
            </a:r>
            <a:r>
              <a:rPr lang="en-US"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US"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4"/>
              </a:rPr>
              <a:t>https://nursepartners.org/empowering-older-adults-the-importance-of-involvement-in-their-own-care/</a:t>
            </a:r>
            <a:r>
              <a:rPr lang="en-US" sz="3600" dirty="0">
                <a:latin typeface="Arial" panose="020B0604020202020204" pitchFamily="34" charset="0"/>
                <a:ea typeface="Times New Roman" panose="02020603050405020304" pitchFamily="18" charset="0"/>
                <a:cs typeface="Times New Roman" panose="02020603050405020304" pitchFamily="18" charset="0"/>
              </a:rPr>
              <a:t>  (Accessed: 8 July 2026).  </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Rural Services Network </a:t>
            </a:r>
            <a:r>
              <a:rPr lang="en-US" sz="3600" dirty="0">
                <a:latin typeface="Arial" panose="020B0604020202020204" pitchFamily="34" charset="0"/>
                <a:ea typeface="Times New Roman" panose="02020603050405020304" pitchFamily="18" charset="0"/>
                <a:cs typeface="Times New Roman" panose="02020603050405020304" pitchFamily="18" charset="0"/>
              </a:rPr>
              <a:t>(2024) </a:t>
            </a:r>
            <a:r>
              <a:rPr lang="en-US" sz="3600" i="1" dirty="0">
                <a:latin typeface="Arial" panose="020B0604020202020204" pitchFamily="34" charset="0"/>
                <a:ea typeface="Times New Roman" panose="02020603050405020304" pitchFamily="18" charset="0"/>
                <a:cs typeface="Times New Roman" panose="02020603050405020304" pitchFamily="18" charset="0"/>
              </a:rPr>
              <a:t>Addressing Unmet Needs in Health and Social Care for Older People - Rural Services Network</a:t>
            </a:r>
            <a:r>
              <a:rPr lang="en-US" sz="3600" dirty="0">
                <a:latin typeface="Arial" panose="020B0604020202020204" pitchFamily="34" charset="0"/>
                <a:ea typeface="Times New Roman" panose="02020603050405020304" pitchFamily="18" charset="0"/>
                <a:cs typeface="Times New Roman" panose="02020603050405020304" pitchFamily="18" charset="0"/>
              </a:rPr>
              <a:t>. Available at:</a:t>
            </a:r>
            <a:r>
              <a:rPr lang="en-US" sz="3600" dirty="0">
                <a:latin typeface="Arial" panose="020B0604020202020204" pitchFamily="34" charset="0"/>
                <a:ea typeface="Century Schoolbook" panose="02040604050505020304" pitchFamily="18" charset="0"/>
                <a:cs typeface="Times New Roman" panose="02020603050405020304" pitchFamily="18" charset="0"/>
              </a:rPr>
              <a:t> </a:t>
            </a:r>
            <a:r>
              <a:rPr lang="en-US"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5"/>
              </a:rPr>
              <a:t>https://www.rsnonline.org.uk/addressing-unmet-needs-in-health-and-social-care-for-older-people</a:t>
            </a:r>
            <a:r>
              <a:rPr lang="en-US" sz="3600" dirty="0">
                <a:latin typeface="Arial" panose="020B0604020202020204" pitchFamily="34" charset="0"/>
                <a:ea typeface="Times New Roman" panose="02020603050405020304" pitchFamily="18" charset="0"/>
                <a:cs typeface="Times New Roman" panose="02020603050405020304" pitchFamily="18" charset="0"/>
              </a:rPr>
              <a:t> (Accessed: 11 July 2026).</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Tavernier, D.W., Naegele, L. and Hess, M. (2019) ‘A Critical Perspective on Ageism and Modernization Theory’, </a:t>
            </a:r>
            <a:r>
              <a:rPr lang="en-GB" sz="3600" i="1" dirty="0">
                <a:latin typeface="Arial" panose="020B0604020202020204" pitchFamily="34" charset="0"/>
                <a:ea typeface="Times New Roman" panose="02020603050405020304" pitchFamily="18" charset="0"/>
              </a:rPr>
              <a:t>Social Inclusion</a:t>
            </a:r>
            <a:r>
              <a:rPr lang="en-GB" sz="3600" dirty="0">
                <a:latin typeface="Arial" panose="020B0604020202020204" pitchFamily="34" charset="0"/>
                <a:ea typeface="Times New Roman" panose="02020603050405020304" pitchFamily="18" charset="0"/>
              </a:rPr>
              <a:t>, 7(3), p.54. Available at: </a:t>
            </a:r>
            <a:r>
              <a:rPr lang="en-GB" sz="3600" u="sng" dirty="0">
                <a:solidFill>
                  <a:srgbClr val="467886"/>
                </a:solidFill>
                <a:latin typeface="Arial" panose="020B0604020202020204" pitchFamily="34" charset="0"/>
                <a:ea typeface="Times New Roman" panose="02020603050405020304" pitchFamily="18" charset="0"/>
                <a:hlinkClick r:id="rId16"/>
              </a:rPr>
              <a:t>https://doi.org/10.17645/si.v7i3.2371</a:t>
            </a:r>
            <a:r>
              <a:rPr lang="en-GB" sz="3600" dirty="0">
                <a:latin typeface="Arial" panose="020B0604020202020204" pitchFamily="34" charset="0"/>
                <a:ea typeface="Times New Roman" panose="02020603050405020304" pitchFamily="18" charset="0"/>
              </a:rPr>
              <a:t>. </a:t>
            </a:r>
            <a:br>
              <a:rPr lang="en-GB" sz="3600" dirty="0">
                <a:latin typeface="Arial" panose="020B0604020202020204" pitchFamily="34" charset="0"/>
                <a:ea typeface="Times New Roman" panose="02020603050405020304" pitchFamily="18" charset="0"/>
              </a:rPr>
            </a:br>
            <a:r>
              <a:rPr lang="en-GB" sz="3600" dirty="0">
                <a:latin typeface="Arial" panose="020B0604020202020204" pitchFamily="34" charset="0"/>
                <a:ea typeface="Times New Roman" panose="02020603050405020304" pitchFamily="18" charset="0"/>
              </a:rPr>
              <a:t>The Royal College of Nursing (2026) Strength and balance: helping older people exercise. Available at: https://www.rcn.org.uk/magazines/people/2026/jun/strength-and-balance-helping-older-people-exercise  (Accessed: 14 July 2026).</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Walker, A. (2018) ‘Why the UK Needs a Social Policy on Ageing’, </a:t>
            </a:r>
            <a:r>
              <a:rPr lang="en-GB" sz="3600" i="1" dirty="0">
                <a:latin typeface="Arial" panose="020B0604020202020204" pitchFamily="34" charset="0"/>
                <a:ea typeface="Times New Roman" panose="02020603050405020304" pitchFamily="18" charset="0"/>
                <a:cs typeface="Times New Roman" panose="02020603050405020304" pitchFamily="18" charset="0"/>
              </a:rPr>
              <a:t>Journal of Social Policy</a:t>
            </a:r>
            <a:r>
              <a:rPr lang="en-GB" sz="3600" dirty="0">
                <a:latin typeface="Arial" panose="020B0604020202020204" pitchFamily="34" charset="0"/>
                <a:ea typeface="Times New Roman" panose="02020603050405020304" pitchFamily="18" charset="0"/>
                <a:cs typeface="Times New Roman" panose="02020603050405020304" pitchFamily="18" charset="0"/>
              </a:rPr>
              <a:t>, 47(2), pp.253–273.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7"/>
              </a:rPr>
              <a:t>https://doi.org/10.1017/S0047279417000320</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6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Walters, K., Frost, R., Kalpa </a:t>
            </a:r>
            <a:r>
              <a:rPr lang="en-GB" sz="3600" dirty="0" err="1">
                <a:latin typeface="Arial" panose="020B0604020202020204" pitchFamily="34" charset="0"/>
                <a:ea typeface="Times New Roman" panose="02020603050405020304" pitchFamily="18" charset="0"/>
              </a:rPr>
              <a:t>Kharicha</a:t>
            </a:r>
            <a:r>
              <a:rPr lang="en-GB" sz="3600" dirty="0">
                <a:latin typeface="Arial" panose="020B0604020202020204" pitchFamily="34" charset="0"/>
                <a:ea typeface="Times New Roman" panose="02020603050405020304" pitchFamily="18" charset="0"/>
              </a:rPr>
              <a:t>, </a:t>
            </a:r>
            <a:r>
              <a:rPr lang="en-GB" sz="3600" dirty="0" err="1">
                <a:latin typeface="Arial" panose="020B0604020202020204" pitchFamily="34" charset="0"/>
                <a:ea typeface="Times New Roman" panose="02020603050405020304" pitchFamily="18" charset="0"/>
              </a:rPr>
              <a:t>Avgerinou</a:t>
            </a:r>
            <a:r>
              <a:rPr lang="en-GB" sz="3600" dirty="0">
                <a:latin typeface="Arial" panose="020B0604020202020204" pitchFamily="34" charset="0"/>
                <a:ea typeface="Times New Roman" panose="02020603050405020304" pitchFamily="18" charset="0"/>
              </a:rPr>
              <a:t>, C., Gardner, B., Ricciardi, F., Hunter, R., Liljas, A., Manthorpe, J., Drennan, V., Wood, J., Goodman, C., Jovicic, A. and Iliffe, S. (2017) </a:t>
            </a:r>
            <a:r>
              <a:rPr lang="en-GB" sz="3600" i="1" dirty="0">
                <a:latin typeface="Arial" panose="020B0604020202020204" pitchFamily="34" charset="0"/>
                <a:ea typeface="Times New Roman" panose="02020603050405020304" pitchFamily="18" charset="0"/>
              </a:rPr>
              <a:t>Intervention development with older people, carers and community health and social care professionals</a:t>
            </a:r>
            <a:r>
              <a:rPr lang="en-GB" sz="3600" dirty="0">
                <a:latin typeface="Arial" panose="020B0604020202020204" pitchFamily="34" charset="0"/>
                <a:ea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hlinkClick r:id="rId18"/>
              </a:rPr>
              <a:t>https://www.ncbi.nlm.nih.gov/books/nbk469792/</a:t>
            </a:r>
            <a:r>
              <a:rPr lang="en-GB" sz="3600" dirty="0">
                <a:latin typeface="Arial" panose="020B0604020202020204" pitchFamily="34" charset="0"/>
                <a:ea typeface="Times New Roman" panose="02020603050405020304" pitchFamily="18" charset="0"/>
              </a:rPr>
              <a:t>  (Accessed 12 July 2026).</a:t>
            </a:r>
            <a:br>
              <a:rPr lang="en-GB" sz="3600" dirty="0">
                <a:latin typeface="Times New Roman" panose="02020603050405020304" pitchFamily="18" charset="0"/>
                <a:ea typeface="Times New Roman" panose="02020603050405020304" pitchFamily="18" charset="0"/>
              </a:rPr>
            </a:br>
            <a:endParaRPr lang="en-GB" sz="3600" dirty="0"/>
          </a:p>
        </p:txBody>
      </p:sp>
    </p:spTree>
    <p:extLst>
      <p:ext uri="{BB962C8B-B14F-4D97-AF65-F5344CB8AC3E}">
        <p14:creationId xmlns:p14="http://schemas.microsoft.com/office/powerpoint/2010/main" val="1542988380"/>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7599</TotalTime>
  <Words>2717</Words>
  <Application>Microsoft Office PowerPoint</Application>
  <PresentationFormat>Custom</PresentationFormat>
  <Paragraphs>78</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Oswald</vt:lpstr>
      <vt:lpstr>Times New Roman</vt:lpstr>
      <vt:lpstr>Wingdings</vt:lpstr>
      <vt:lpstr>Cambria Math</vt:lpstr>
      <vt:lpstr>Arial</vt:lpstr>
      <vt:lpstr>Century Schoolbook</vt:lpstr>
      <vt:lpstr>Simple Light</vt:lpstr>
      <vt:lpstr>     Student name: Shengyul Mutafcheva  Student ID:      2324059  Module code:  BMHP6027_LON  Lecturer’s name:  Laila Surani  </vt:lpstr>
      <vt:lpstr>PowerPoint Presentation</vt:lpstr>
      <vt:lpstr>References</vt:lpstr>
      <vt:lpstr> Dunn, P., Ewbank, L. and Alderwick, H. (2023) Nine major challenges facing health and care in England. The Health Foundation. Available at: https://www.health.org.uk/reports-and-analysis/briefings/nine-major-challenges-facing-health-and-care-in-england  (Accessed: 11 July 2026).  Hansen, H., Pohontsch, N., van den Bussche, H., Scherer, M. and Schäfer, I. (2015) ‘Reasons for disagreement regarding illnesses between older patients with multimorbidity and their GPs – a qualitative study’, BMC Family Practice, 16(1). Available at: https://doi.org/10.1186/s12875-015-0286-x.  Hawash, M.M., Mohamed, El-Sayed, M.M., El-Ashry, M.A. and Sarah Ali Hafez, A.S. (2024) ‘Association between health-related empowerment and health-protective behaviors among community-dwelling older adults’, Archives of Psychiatric Nursing, 48, pp.59–67. Available at:  https://doi.org/10.1016/j.apnu.2024.01.012.  IOMH (2026). Empowerment in Health and Social Care: Meaning, Importance &amp; Practice. Available at: https://iomh.co.uk/what-is-empowerment-in-health-and-social-care-definition-importance-examples-practice/  (Accessed: 8 July 2026). Kraun, L., De Vliegher, K., Keldermans, E., Ellen, M.E. and van Achterberg, T. (2024) ‘Capturing Potential Interventions for the Empowerment of Older People and Informal Caregivers in Transitional Care Decision‐Making: A Qualitative Study Using Focus Groups’, Journal of Advanced Nursing. Available at: https://doi.org/10.1111/jan.16510.  Kshatri, J.S., Bhattacharya, H., Goutam, S., Mahakuda, A.K., Nayak, R., Adukkadukam Kambikanam, K., Rehman, T., Sinha, A., Sahu, M.M., Mohakud, K., Das, P.C. and Pati, S. (2026) ‘Effectiveness and implementation of a primary healthcare intervention for multimorbidity and frailty among urban older adults in India: Protocol for the Multi-FrAME cluster randomized trial’, PLOS One, 21(6), p.e0351110. Available at: https://doi.org/10.1371/journal.pone.0351110. MacIver, E., Adams, N.N., Douglas, F. and Kennedy, C. (2026) ‘Older adults’ experiences of wellbeing through engagement with a nature-based programme: Insights from Activity Theory and Blue Zones thinking’, Wellbeing, Space and Society, p.100367. Available at: https://doi.org/10.1016/j.wss.2026.100367.  McGilton, K.S., Vellani, S., Yeung, L., Chishtie, J., Commisso, E., Ploeg, J., Andrew, M.K., Ayala, A.P., Gray, M., Morgan, D., Chow, A.F., Parrott, E., Stephens, D., Hale, L., Keatings, M., Walker, J., Wodchis, W.P., Dubé, V., McElhaney, J. and Puts, M. (2018) ‘Identifying and understanding the health and social care needs of older adults with multiple chronic conditions and their caregivers: a scoping review’, BMC Geriatrics, 18(1). Available at: https://doi.org/10.1186/s12877-018-0925-x.  My homecare (2023) Meeting the needs of an aging population - My Homecare in Tyne and Wear. Available at: https://tyneandwear.myhomecare.co.uk/meeting-the-needs-of-an-aging-population/ (Accessed: 8 July 2026). National Institute for Health and Care Excellence (NICE) (2015) Older people with social care needs and multiple long-term conditions | Guidance | NICE. Available at: https://www.nice.org.uk/guidance/ng22/chapter/Recommendations#identifying-and-assessing-social-care-needs (Accessed: 12 July 2026). NHS England (2019) NHS England Older People’s Mental Health. Available at: https://www.england.nhs.uk/mental-health/adults/older-people/  (Accessed: 11 July 2026). NHS England (2025) Improving Care for Older People. Available at: https://www.england.nhs.uk/ourwork/clinical-policy/older-people/improving-care-for-older-people/ (Accessed: 27 June 2026). ‌Nurse partners (2025) Empowering Older Adults: The Importance of Involvement in Their Own Care - NursePartners, Inc. Available at: https://nursepartners.org/empowering-older-adults-the-importance-of-involvement-in-their-own-care/  (Accessed: 8 July 2026).   Rural Services Network (2024) Addressing Unmet Needs in Health and Social Care for Older People - Rural Services Network. Available at: https://www.rsnonline.org.uk/addressing-unmet-needs-in-health-and-social-care-for-older-people (Accessed: 11 July 2026). Tavernier, D.W., Naegele, L. and Hess, M. (2019) ‘A Critical Perspective on Ageism and Modernization Theory’, Social Inclusion, 7(3), p.54. Available at: https://doi.org/10.17645/si.v7i3.2371.  The Royal College of Nursing (2026) Strength and balance: helping older people exercise. Available at: https://www.rcn.org.uk/magazines/people/2026/jun/strength-and-balance-helping-older-people-exercise  (Accessed: 14 July 2026). Walker, A. (2018) ‘Why the UK Needs a Social Policy on Ageing’, Journal of Social Policy, 47(2), pp.253–273. Available at: https://doi.org/10.1017/S0047279417000320.  Walters, K., Frost, R., Kalpa Kharicha, Avgerinou, C., Gardner, B., Ricciardi, F., Hunter, R., Liljas, A., Manthorpe, J., Drennan, V., Wood, J., Goodman, C., Jovicic, A. and Iliffe, S. (2017) Intervention development with older people, carers and community health and social care professionals. Available at: https://www.ncbi.nlm.nih.gov/books/nbk469792/  (Accessed 12 July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Alil</dc:creator>
  <cp:lastModifiedBy>Shengyul Mutafcheva (2324059)</cp:lastModifiedBy>
  <cp:revision>153</cp:revision>
  <dcterms:modified xsi:type="dcterms:W3CDTF">2026-07-15T18:25:34Z</dcterms:modified>
</cp:coreProperties>
</file>