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A5BC18-5023-4402-8E35-3CA72F488E53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232522-56FB-4C83-B604-1826AA987D2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Primary audience is younger, not aligning with all brand demographics.</a:t>
          </a:r>
        </a:p>
      </dgm:t>
    </dgm:pt>
    <dgm:pt modelId="{C7BA9E99-916C-494D-B7BD-858F8B3F1657}" type="parTrans" cxnId="{6EBDCABE-7F82-46F6-B4B7-7C6585C4EFF6}">
      <dgm:prSet/>
      <dgm:spPr/>
      <dgm:t>
        <a:bodyPr/>
        <a:lstStyle/>
        <a:p>
          <a:endParaRPr lang="en-US"/>
        </a:p>
      </dgm:t>
    </dgm:pt>
    <dgm:pt modelId="{C31B53D6-ED59-4458-B620-78D1E3056DC0}" type="sibTrans" cxnId="{6EBDCABE-7F82-46F6-B4B7-7C6585C4EFF6}">
      <dgm:prSet/>
      <dgm:spPr/>
      <dgm:t>
        <a:bodyPr/>
        <a:lstStyle/>
        <a:p>
          <a:endParaRPr lang="en-US"/>
        </a:p>
      </dgm:t>
    </dgm:pt>
    <dgm:pt modelId="{7420B759-BA50-4092-A6CA-58169BB446A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High volume of content makes brand standout.</a:t>
          </a:r>
        </a:p>
      </dgm:t>
    </dgm:pt>
    <dgm:pt modelId="{DB0149F0-C55F-4152-950D-A2BFBA3881EB}" type="parTrans" cxnId="{5C296383-BB28-4CEC-A618-E1030D3E1EED}">
      <dgm:prSet/>
      <dgm:spPr/>
      <dgm:t>
        <a:bodyPr/>
        <a:lstStyle/>
        <a:p>
          <a:endParaRPr lang="en-US"/>
        </a:p>
      </dgm:t>
    </dgm:pt>
    <dgm:pt modelId="{E9CC2716-65F9-46C8-9300-05CB6EAEC09A}" type="sibTrans" cxnId="{5C296383-BB28-4CEC-A618-E1030D3E1EED}">
      <dgm:prSet/>
      <dgm:spPr/>
      <dgm:t>
        <a:bodyPr/>
        <a:lstStyle/>
        <a:p>
          <a:endParaRPr lang="en-US"/>
        </a:p>
      </dgm:t>
    </dgm:pt>
    <dgm:pt modelId="{8AAC118B-86AB-48E0-9E5B-145BAD44917B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Creating engaging videos requires time, effort, and creativity.</a:t>
          </a:r>
        </a:p>
      </dgm:t>
    </dgm:pt>
    <dgm:pt modelId="{42D6A321-CE45-4BD2-9B08-FFF1B7DD4346}" type="parTrans" cxnId="{7DCA2B61-6F2A-4C16-9A7E-6A3E73928898}">
      <dgm:prSet/>
      <dgm:spPr/>
      <dgm:t>
        <a:bodyPr/>
        <a:lstStyle/>
        <a:p>
          <a:endParaRPr lang="en-US"/>
        </a:p>
      </dgm:t>
    </dgm:pt>
    <dgm:pt modelId="{7E9EF147-4BD9-440B-BC88-9703E6E1CDB2}" type="sibTrans" cxnId="{7DCA2B61-6F2A-4C16-9A7E-6A3E73928898}">
      <dgm:prSet/>
      <dgm:spPr/>
      <dgm:t>
        <a:bodyPr/>
        <a:lstStyle/>
        <a:p>
          <a:endParaRPr lang="en-US"/>
        </a:p>
      </dgm:t>
    </dgm:pt>
    <dgm:pt modelId="{8978C4F5-5081-42DA-8665-84E079E805F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Regulatory risks like bans can disrupt marketing strategies and limit reach.</a:t>
          </a:r>
        </a:p>
      </dgm:t>
    </dgm:pt>
    <dgm:pt modelId="{759D7E61-C0FB-439D-9F8B-803AEC38A960}" type="parTrans" cxnId="{B1DF91DD-B0BA-4710-91F7-D6A56B7150AF}">
      <dgm:prSet/>
      <dgm:spPr/>
      <dgm:t>
        <a:bodyPr/>
        <a:lstStyle/>
        <a:p>
          <a:endParaRPr lang="en-US"/>
        </a:p>
      </dgm:t>
    </dgm:pt>
    <dgm:pt modelId="{C619D266-6372-415E-8D3D-301B9150A2EB}" type="sibTrans" cxnId="{B1DF91DD-B0BA-4710-91F7-D6A56B7150AF}">
      <dgm:prSet/>
      <dgm:spPr/>
      <dgm:t>
        <a:bodyPr/>
        <a:lstStyle/>
        <a:p>
          <a:endParaRPr lang="en-US"/>
        </a:p>
      </dgm:t>
    </dgm:pt>
    <dgm:pt modelId="{857C3E0D-93CE-46AD-AA57-386BE375533A}" type="pres">
      <dgm:prSet presAssocID="{1BA5BC18-5023-4402-8E35-3CA72F488E53}" presName="matrix" presStyleCnt="0">
        <dgm:presLayoutVars>
          <dgm:chMax val="1"/>
          <dgm:dir/>
          <dgm:resizeHandles val="exact"/>
        </dgm:presLayoutVars>
      </dgm:prSet>
      <dgm:spPr/>
    </dgm:pt>
    <dgm:pt modelId="{4C6A078B-7ACA-4B07-877C-66A7B321CEC6}" type="pres">
      <dgm:prSet presAssocID="{1BA5BC18-5023-4402-8E35-3CA72F488E53}" presName="diamond" presStyleLbl="bgShp" presStyleIdx="0" presStyleCnt="1"/>
      <dgm:spPr/>
    </dgm:pt>
    <dgm:pt modelId="{8F78D76A-3F47-40D0-8D14-2C5BFB7F3A70}" type="pres">
      <dgm:prSet presAssocID="{1BA5BC18-5023-4402-8E35-3CA72F488E5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601C8B-E857-40E3-A396-8F8832E1E448}" type="pres">
      <dgm:prSet presAssocID="{1BA5BC18-5023-4402-8E35-3CA72F488E5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FF2E1A5-4892-4457-B9E8-237C6240618F}" type="pres">
      <dgm:prSet presAssocID="{1BA5BC18-5023-4402-8E35-3CA72F488E5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EEF0035-2390-4204-8B1F-C1B4BEC1D01C}" type="pres">
      <dgm:prSet presAssocID="{1BA5BC18-5023-4402-8E35-3CA72F488E5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9EBEC06-EAAE-40FF-B066-6690308BC216}" type="presOf" srcId="{8978C4F5-5081-42DA-8665-84E079E805FC}" destId="{DEEF0035-2390-4204-8B1F-C1B4BEC1D01C}" srcOrd="0" destOrd="0" presId="urn:microsoft.com/office/officeart/2005/8/layout/matrix3"/>
    <dgm:cxn modelId="{7DCA2B61-6F2A-4C16-9A7E-6A3E73928898}" srcId="{1BA5BC18-5023-4402-8E35-3CA72F488E53}" destId="{8AAC118B-86AB-48E0-9E5B-145BAD44917B}" srcOrd="2" destOrd="0" parTransId="{42D6A321-CE45-4BD2-9B08-FFF1B7DD4346}" sibTransId="{7E9EF147-4BD9-440B-BC88-9703E6E1CDB2}"/>
    <dgm:cxn modelId="{5EE5637E-CB68-44D7-9587-771D42FBEBCE}" type="presOf" srcId="{8AAC118B-86AB-48E0-9E5B-145BAD44917B}" destId="{8FF2E1A5-4892-4457-B9E8-237C6240618F}" srcOrd="0" destOrd="0" presId="urn:microsoft.com/office/officeart/2005/8/layout/matrix3"/>
    <dgm:cxn modelId="{5C296383-BB28-4CEC-A618-E1030D3E1EED}" srcId="{1BA5BC18-5023-4402-8E35-3CA72F488E53}" destId="{7420B759-BA50-4092-A6CA-58169BB446A3}" srcOrd="1" destOrd="0" parTransId="{DB0149F0-C55F-4152-950D-A2BFBA3881EB}" sibTransId="{E9CC2716-65F9-46C8-9300-05CB6EAEC09A}"/>
    <dgm:cxn modelId="{B8CEEF92-DA67-4CC4-9EF2-836478DFE170}" type="presOf" srcId="{47232522-56FB-4C83-B604-1826AA987D28}" destId="{8F78D76A-3F47-40D0-8D14-2C5BFB7F3A70}" srcOrd="0" destOrd="0" presId="urn:microsoft.com/office/officeart/2005/8/layout/matrix3"/>
    <dgm:cxn modelId="{6EBDCABE-7F82-46F6-B4B7-7C6585C4EFF6}" srcId="{1BA5BC18-5023-4402-8E35-3CA72F488E53}" destId="{47232522-56FB-4C83-B604-1826AA987D28}" srcOrd="0" destOrd="0" parTransId="{C7BA9E99-916C-494D-B7BD-858F8B3F1657}" sibTransId="{C31B53D6-ED59-4458-B620-78D1E3056DC0}"/>
    <dgm:cxn modelId="{3BEF98C5-C28D-496E-B8BE-3198A5922035}" type="presOf" srcId="{1BA5BC18-5023-4402-8E35-3CA72F488E53}" destId="{857C3E0D-93CE-46AD-AA57-386BE375533A}" srcOrd="0" destOrd="0" presId="urn:microsoft.com/office/officeart/2005/8/layout/matrix3"/>
    <dgm:cxn modelId="{D5FF56C7-93D6-42FF-A69F-1A238D8478BC}" type="presOf" srcId="{7420B759-BA50-4092-A6CA-58169BB446A3}" destId="{5A601C8B-E857-40E3-A396-8F8832E1E448}" srcOrd="0" destOrd="0" presId="urn:microsoft.com/office/officeart/2005/8/layout/matrix3"/>
    <dgm:cxn modelId="{B1DF91DD-B0BA-4710-91F7-D6A56B7150AF}" srcId="{1BA5BC18-5023-4402-8E35-3CA72F488E53}" destId="{8978C4F5-5081-42DA-8665-84E079E805FC}" srcOrd="3" destOrd="0" parTransId="{759D7E61-C0FB-439D-9F8B-803AEC38A960}" sibTransId="{C619D266-6372-415E-8D3D-301B9150A2EB}"/>
    <dgm:cxn modelId="{9E188897-DAFE-4694-827A-34E814BEA4CF}" type="presParOf" srcId="{857C3E0D-93CE-46AD-AA57-386BE375533A}" destId="{4C6A078B-7ACA-4B07-877C-66A7B321CEC6}" srcOrd="0" destOrd="0" presId="urn:microsoft.com/office/officeart/2005/8/layout/matrix3"/>
    <dgm:cxn modelId="{1C808462-1959-44E6-B56B-0BF4500427EF}" type="presParOf" srcId="{857C3E0D-93CE-46AD-AA57-386BE375533A}" destId="{8F78D76A-3F47-40D0-8D14-2C5BFB7F3A70}" srcOrd="1" destOrd="0" presId="urn:microsoft.com/office/officeart/2005/8/layout/matrix3"/>
    <dgm:cxn modelId="{DF41CE03-7841-48E0-8CD6-74DBDC8FFB67}" type="presParOf" srcId="{857C3E0D-93CE-46AD-AA57-386BE375533A}" destId="{5A601C8B-E857-40E3-A396-8F8832E1E448}" srcOrd="2" destOrd="0" presId="urn:microsoft.com/office/officeart/2005/8/layout/matrix3"/>
    <dgm:cxn modelId="{79603B8D-AD48-49CA-BF66-A4B3720BE773}" type="presParOf" srcId="{857C3E0D-93CE-46AD-AA57-386BE375533A}" destId="{8FF2E1A5-4892-4457-B9E8-237C6240618F}" srcOrd="3" destOrd="0" presId="urn:microsoft.com/office/officeart/2005/8/layout/matrix3"/>
    <dgm:cxn modelId="{FF1EFB89-BA20-405D-9E35-1EFA74E05878}" type="presParOf" srcId="{857C3E0D-93CE-46AD-AA57-386BE375533A}" destId="{DEEF0035-2390-4204-8B1F-C1B4BEC1D01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A078B-7ACA-4B07-877C-66A7B321CEC6}">
      <dsp:nvSpPr>
        <dsp:cNvPr id="0" name=""/>
        <dsp:cNvSpPr/>
      </dsp:nvSpPr>
      <dsp:spPr>
        <a:xfrm>
          <a:off x="0" y="132556"/>
          <a:ext cx="5141912" cy="514191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8D76A-3F47-40D0-8D14-2C5BFB7F3A70}">
      <dsp:nvSpPr>
        <dsp:cNvPr id="0" name=""/>
        <dsp:cNvSpPr/>
      </dsp:nvSpPr>
      <dsp:spPr>
        <a:xfrm>
          <a:off x="488481" y="621038"/>
          <a:ext cx="2005345" cy="20053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Primary audience is younger, not aligning with all brand demographics.</a:t>
          </a:r>
        </a:p>
      </dsp:txBody>
      <dsp:txXfrm>
        <a:off x="586374" y="718931"/>
        <a:ext cx="1809559" cy="1809559"/>
      </dsp:txXfrm>
    </dsp:sp>
    <dsp:sp modelId="{5A601C8B-E857-40E3-A396-8F8832E1E448}">
      <dsp:nvSpPr>
        <dsp:cNvPr id="0" name=""/>
        <dsp:cNvSpPr/>
      </dsp:nvSpPr>
      <dsp:spPr>
        <a:xfrm>
          <a:off x="2648084" y="621038"/>
          <a:ext cx="2005345" cy="20053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High volume of content makes brand standout.</a:t>
          </a:r>
        </a:p>
      </dsp:txBody>
      <dsp:txXfrm>
        <a:off x="2745977" y="718931"/>
        <a:ext cx="1809559" cy="1809559"/>
      </dsp:txXfrm>
    </dsp:sp>
    <dsp:sp modelId="{8FF2E1A5-4892-4457-B9E8-237C6240618F}">
      <dsp:nvSpPr>
        <dsp:cNvPr id="0" name=""/>
        <dsp:cNvSpPr/>
      </dsp:nvSpPr>
      <dsp:spPr>
        <a:xfrm>
          <a:off x="488481" y="2780641"/>
          <a:ext cx="2005345" cy="20053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Creating engaging videos requires time, effort, and creativity.</a:t>
          </a:r>
        </a:p>
      </dsp:txBody>
      <dsp:txXfrm>
        <a:off x="586374" y="2878534"/>
        <a:ext cx="1809559" cy="1809559"/>
      </dsp:txXfrm>
    </dsp:sp>
    <dsp:sp modelId="{DEEF0035-2390-4204-8B1F-C1B4BEC1D01C}">
      <dsp:nvSpPr>
        <dsp:cNvPr id="0" name=""/>
        <dsp:cNvSpPr/>
      </dsp:nvSpPr>
      <dsp:spPr>
        <a:xfrm>
          <a:off x="2648084" y="2780641"/>
          <a:ext cx="2005345" cy="20053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Regulatory risks like bans can disrupt marketing strategies and limit reach.</a:t>
          </a:r>
        </a:p>
      </dsp:txBody>
      <dsp:txXfrm>
        <a:off x="2745977" y="2878534"/>
        <a:ext cx="1809559" cy="1809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779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29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10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766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4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70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68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6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71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463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58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52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1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12" Type="http://schemas.microsoft.com/office/2007/relationships/diagramDrawing" Target="../diagrams/drawing1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4.png"/><Relationship Id="rId11" Type="http://schemas.openxmlformats.org/officeDocument/2006/relationships/diagramColors" Target="../diagrams/colors1.xml"/><Relationship Id="rId5" Type="http://schemas.microsoft.com/office/2007/relationships/hdphoto" Target="../media/hdphoto3.wdp"/><Relationship Id="rId15" Type="http://schemas.openxmlformats.org/officeDocument/2006/relationships/image" Target="../media/image7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14.png"/><Relationship Id="rId9" Type="http://schemas.openxmlformats.org/officeDocument/2006/relationships/diagramLayout" Target="../diagrams/layout1.xml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7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20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diaocean.com/digital-marketing-guide/overview-history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3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3BDB2-0586-430E-811A-74BAFDEE6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1E305B-0351-4E03-8C1B-F23D3A346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152" y="928117"/>
            <a:ext cx="6629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C848660-F9C2-4F86-A218-6AE0FB4CC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1DD66-A46E-098F-CF47-6E1CCA7D36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1376" y="1432223"/>
            <a:ext cx="6057144" cy="3357976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Black" panose="020B0A04020102020204" pitchFamily="34" charset="0"/>
              </a:rPr>
              <a:t>TikTok for Business: Opportunities, Challenges, and Ethical Considerations</a:t>
            </a:r>
            <a:endParaRPr lang="en-GB" sz="4400" dirty="0"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ABD882-B7CE-4433-B509-99205DB70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152" y="5780565"/>
            <a:ext cx="6629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9F6A645-6137-4F43-8E88-D91CC337D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A2C783A-4EEE-481B-815A-A1BB14F4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0186437-0053-4886-B612-804E4DC90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Picture 3" descr="A logo on a black background&#10;&#10;Description automatically generated">
            <a:extLst>
              <a:ext uri="{FF2B5EF4-FFF2-40B4-BE49-F238E27FC236}">
                <a16:creationId xmlns:a16="http://schemas.microsoft.com/office/drawing/2014/main" id="{45CE54B7-3494-2CAA-0F1D-998C5303FA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501" y="519472"/>
            <a:ext cx="3416725" cy="484641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6B1EC6-75F4-78A1-FAC5-E7DBFF0F05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23260" y="4010025"/>
            <a:ext cx="1600200" cy="28479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3" name="Înregistrare standard 1">
            <a:hlinkClick r:id="" action="ppaction://media"/>
            <a:extLst>
              <a:ext uri="{FF2B5EF4-FFF2-40B4-BE49-F238E27FC236}">
                <a16:creationId xmlns:a16="http://schemas.microsoft.com/office/drawing/2014/main" id="{BCD462CB-4504-B128-FA22-5226E469E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88588" y="57546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36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E08D2-CCA2-2E6D-B16C-3AB673305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640121"/>
            <a:ext cx="4543683" cy="128905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TikTok for Business Overview</a:t>
            </a:r>
            <a:br>
              <a:rPr lang="en-GB" sz="3600" dirty="0">
                <a:latin typeface="Arial Black" panose="020B0A04020102020204" pitchFamily="34" charset="0"/>
              </a:rPr>
            </a:b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83C4A9-0272-594F-9FC9-2A821F60E2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855" y="60322"/>
            <a:ext cx="3192298" cy="21243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B5E176-6869-BBC5-6BA0-9462967C9E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6055" y="1398327"/>
            <a:ext cx="4313157" cy="22539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HeroicExtremeLef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9243E5-BB8B-CF9F-1942-52F4A72C06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2428" y="202494"/>
            <a:ext cx="4285068" cy="23916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ContrastingLef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E4003-EB91-E8D4-57D2-7B5ABC963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Fast-growing social media platform.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Known for creativity, high engagement, and viral trends.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Essential tool for businesses to connect with audiences.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Explores advantages, challenges, and ethical considerations.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2">
            <a:hlinkClick r:id="" action="ppaction://media"/>
            <a:extLst>
              <a:ext uri="{FF2B5EF4-FFF2-40B4-BE49-F238E27FC236}">
                <a16:creationId xmlns:a16="http://schemas.microsoft.com/office/drawing/2014/main" id="{C7083946-4CDE-3274-DEBF-216709047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72684" y="59489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38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2F75B-B55B-6318-B238-E6165CC0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TikTok Benefits for Businesses</a:t>
            </a:r>
            <a:br>
              <a:rPr lang="en-GB" sz="3600" dirty="0">
                <a:latin typeface="Arial Black" panose="020B0A04020102020204" pitchFamily="34" charset="0"/>
              </a:rPr>
            </a:b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97B54A-7825-970E-438B-36F3207776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738" y="452777"/>
            <a:ext cx="3941235" cy="223353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DAE229-E43C-72F6-E7B5-3C6ACD046E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5275" y="2068171"/>
            <a:ext cx="3204999" cy="16748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BE395F-F674-1BD6-78D4-B4D8A210F8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7463" y="362075"/>
            <a:ext cx="4140133" cy="21148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310D-A407-EDC8-93D1-0276802B9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Large user base for global reach, especially among Gen Z and Millennials.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Algorithm promotes high engagement with content tailored to user preferences.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Tools like video editing, filters, and challenges foster creative marketing.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Partnership with TikTok influencers amplifies brand messaging due to dedicated followers.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3 (1)">
            <a:hlinkClick r:id="" action="ppaction://media"/>
            <a:extLst>
              <a:ext uri="{FF2B5EF4-FFF2-40B4-BE49-F238E27FC236}">
                <a16:creationId xmlns:a16="http://schemas.microsoft.com/office/drawing/2014/main" id="{C10EF726-BAD5-B4FD-C926-F749F4991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31875" y="12080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38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BE7D9-E04A-8387-EAF6-F802485D3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315" y="2745077"/>
            <a:ext cx="4052303" cy="2104273"/>
          </a:xfrm>
          <a:noFill/>
        </p:spPr>
        <p:txBody>
          <a:bodyPr>
            <a:noAutofit/>
          </a:bodyPr>
          <a:lstStyle/>
          <a:p>
            <a:pPr algn="ctr"/>
            <a:r>
              <a:rPr lang="en-US" sz="2000" dirty="0">
                <a:solidFill>
                  <a:srgbClr val="FFFFFF"/>
                </a:solidFill>
                <a:latin typeface="Arial Black" panose="020B0A04020102020204" pitchFamily="34" charset="0"/>
              </a:rPr>
              <a:t>TikTok's Potential Drawbacks for Businesses</a:t>
            </a:r>
            <a:br>
              <a:rPr lang="en-US" sz="20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endParaRPr lang="en-GB" sz="2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E9D9B4-B5D8-82E5-413C-32C63E8C8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459382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C920BEC-63ED-5E5B-4607-686119CA2B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76625" y="4450868"/>
            <a:ext cx="2619375" cy="1743075"/>
          </a:xfrm>
          <a:prstGeom prst="rect">
            <a:avLst/>
          </a:prstGeom>
          <a:scene3d>
            <a:camera prst="perspectiveContrastingLeftFacing"/>
            <a:lightRig rig="threePt" dir="t"/>
          </a:scene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86828C-AB81-3FB8-978E-97A91A766E4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4778" y="463983"/>
            <a:ext cx="1952017" cy="19520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3" name="Înregistrare standard 4">
            <a:hlinkClick r:id="" action="ppaction://media"/>
            <a:extLst>
              <a:ext uri="{FF2B5EF4-FFF2-40B4-BE49-F238E27FC236}">
                <a16:creationId xmlns:a16="http://schemas.microsoft.com/office/drawing/2014/main" id="{B74F5440-2146-403C-FD12-122F90702B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081338" y="2716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2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D82B6-BFF4-3E98-63D0-7D7DEF9C3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568701"/>
            <a:ext cx="4543683" cy="1360471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Ethical Implications of TikTok for Business</a:t>
            </a:r>
            <a:br>
              <a:rPr lang="en-US" sz="3800" dirty="0"/>
            </a:br>
            <a:endParaRPr lang="en-GB" sz="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C14CF-AE87-14C3-03A6-33E2FB489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265" y="648648"/>
            <a:ext cx="3192298" cy="234603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D1380F9-B74E-DA27-E3F9-95E9349708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6175" y="2182652"/>
            <a:ext cx="3204999" cy="178678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951745-2148-1495-F735-ECF79DEB1C9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3786" y="1086235"/>
            <a:ext cx="3192298" cy="215196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64000-D2DD-F58E-B49D-419B8553B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Data privacy concerns due to scrutiny of TikTok's handling of user data.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Risk of misinformation or harmful content due to vast user-generated content.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Need for transparency in influencer collaborations to maintain consumer trust.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Responsibility in marketing due to TikTok's popularity among minors.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5">
            <a:hlinkClick r:id="" action="ppaction://media"/>
            <a:extLst>
              <a:ext uri="{FF2B5EF4-FFF2-40B4-BE49-F238E27FC236}">
                <a16:creationId xmlns:a16="http://schemas.microsoft.com/office/drawing/2014/main" id="{73D4CA36-E256-A409-6543-96EEB7B18B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95025" y="5553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0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3257B-AE0A-5C2F-14A2-E600D4B64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TikTok's Impact on Businesses</a:t>
            </a:r>
            <a:br>
              <a:rPr lang="en-GB" sz="3800" dirty="0"/>
            </a:br>
            <a:endParaRPr lang="en-GB" sz="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0959A2-C5D9-1F84-7362-BB2CB774A1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726" y="1098844"/>
            <a:ext cx="4336547" cy="1795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14CCAD-6BDD-0821-67F1-D49AB97A7A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043" y="1873770"/>
            <a:ext cx="3334313" cy="1873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599ACD-B3D4-BB96-DF8B-DF27BE5E20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60039" y="229850"/>
            <a:ext cx="4081364" cy="20154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88DC3-0D87-E150-180C-9CC80312E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Offers unique audience engagement opportunities.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include demographic limitations, content competition, and regulatory risks.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are crucial for trust and credibility.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Businesses should align strategies with objectives, use the platform ethically, and stay updated on trends and regulations.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6">
            <a:hlinkClick r:id="" action="ppaction://media"/>
            <a:extLst>
              <a:ext uri="{FF2B5EF4-FFF2-40B4-BE49-F238E27FC236}">
                <a16:creationId xmlns:a16="http://schemas.microsoft.com/office/drawing/2014/main" id="{6A988E6D-75CC-19D8-2AF9-44FB8A03FD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29275" y="54149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9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9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C6A80A-C3F4-48DE-80ED-845C8B3E1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F9B0A-4005-D2C0-1B51-D1CBE7B8C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5948" y="484632"/>
            <a:ext cx="5524438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51363-7847-99A7-CA88-A6489E616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8248" y="1025488"/>
            <a:ext cx="2510853" cy="27091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9D91A4-0F2C-FD40-32E7-89BEC63E04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15" y="3310027"/>
            <a:ext cx="3369910" cy="294884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0DF97-3E86-1A9D-53E2-CE13302E9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9101" y="2578608"/>
            <a:ext cx="6521284" cy="359359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Baines, P., &amp; Fill, C.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Fundamentals of marketing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Barry, J. M., &amp; Graça, S. S. (2018).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effectiveness in social video engagement.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Practice, 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(1–2), 158–180.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Borgerson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L., &amp; Schroeder, J. E. (2002). Ethical issues of global marketing: Avoiding bad faith in visual representation.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36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(5/6), 570–594.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Hanlon, A.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marketing: Strategic planning and integration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H., &amp; Cho, C.-H. (2020). Digital advertising: Present and future prospects.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Advertising, 39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332–341.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http://www.mediaocean.com/digital-marketing-guide/overview-history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2417C7-A82F-44F7-A96F-B751F330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41F7344-9C8B-4289-B22F-5A9BE386F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D44D01D-A2CB-4AC9-9D70-A4DC027D1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Înregistrare standard 7">
            <a:hlinkClick r:id="" action="ppaction://media"/>
            <a:extLst>
              <a:ext uri="{FF2B5EF4-FFF2-40B4-BE49-F238E27FC236}">
                <a16:creationId xmlns:a16="http://schemas.microsoft.com/office/drawing/2014/main" id="{F20FDF58-A58E-4460-3B8E-901D18CBA5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03613" y="5849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34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66</TotalTime>
  <Words>411</Words>
  <Application>Microsoft Office PowerPoint</Application>
  <PresentationFormat>Widescreen</PresentationFormat>
  <Paragraphs>33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TikTok for Business: Opportunities, Challenges, and Ethical Considerations</vt:lpstr>
      <vt:lpstr>TikTok for Business Overview </vt:lpstr>
      <vt:lpstr>TikTok Benefits for Businesses </vt:lpstr>
      <vt:lpstr>TikTok's Potential Drawbacks for Businesses </vt:lpstr>
      <vt:lpstr>Ethical Implications of TikTok for Business </vt:lpstr>
      <vt:lpstr>TikTok's Impact on Businesses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2024-12-04T20:35:33Z</dcterms:created>
  <dcterms:modified xsi:type="dcterms:W3CDTF">2024-12-14T16:26:49Z</dcterms:modified>
</cp:coreProperties>
</file>