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60" r:id="rId4"/>
    <p:sldId id="261" r:id="rId5"/>
    <p:sldId id="258" r:id="rId6"/>
    <p:sldId id="259"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38" autoAdjust="0"/>
    <p:restoredTop sz="94660"/>
  </p:normalViewPr>
  <p:slideViewPr>
    <p:cSldViewPr snapToGrid="0">
      <p:cViewPr varScale="1">
        <p:scale>
          <a:sx n="78" d="100"/>
          <a:sy n="78" d="100"/>
        </p:scale>
        <p:origin x="19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64464" y="1371600"/>
            <a:ext cx="10863072" cy="1344168"/>
          </a:xfrm>
        </p:spPr>
        <p:txBody>
          <a:bodyPr vert="horz" lIns="91440" tIns="45720" rIns="91440" bIns="45720" rtlCol="0" anchor="b" anchorCtr="0">
            <a:normAutofit/>
            <a:scene3d>
              <a:camera prst="orthographicFront"/>
              <a:lightRig rig="threePt" dir="t">
                <a:rot lat="0" lon="0" rev="10800000"/>
              </a:lightRig>
            </a:scene3d>
            <a:sp3d extrusionH="57150">
              <a:bevelT w="38100" h="38100" prst="relaxedInset"/>
              <a:bevelB w="38100" h="38100" prst="relaxedInset"/>
            </a:sp3d>
          </a:bodyPr>
          <a:lstStyle>
            <a:lvl1pPr algn="ctr" defTabSz="914400" rtl="0" eaLnBrk="1" latinLnBrk="0" hangingPunct="1">
              <a:lnSpc>
                <a:spcPts val="6400"/>
              </a:lnSpc>
              <a:spcBef>
                <a:spcPct val="0"/>
              </a:spcBef>
              <a:buNone/>
              <a:defRPr sz="6000" kern="1200">
                <a:solidFill>
                  <a:schemeClr val="bg1"/>
                </a:solidFill>
                <a:effectLst>
                  <a:outerShdw blurRad="25400" dist="19050" dir="4200000" algn="ctr" rotWithShape="0">
                    <a:schemeClr val="tx1">
                      <a:alpha val="40000"/>
                    </a:schemeClr>
                  </a:outerShdw>
                </a:effectLst>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664464" y="2715767"/>
            <a:ext cx="10863072" cy="667512"/>
          </a:xfrm>
        </p:spPr>
        <p:txBody>
          <a:bodyPr vert="horz" lIns="91440" tIns="45720" rIns="91440" bIns="45720" rtlCol="0">
            <a:normAutofit/>
            <a:scene3d>
              <a:camera prst="orthographicFront"/>
              <a:lightRig rig="threePt" dir="t"/>
            </a:scene3d>
            <a:sp3d extrusionH="57150">
              <a:bevelT w="38100" h="38100" prst="relaxedInset"/>
              <a:bevelB w="38100" h="38100" prst="relaxedInset"/>
            </a:sp3d>
          </a:bodyPr>
          <a:lstStyle>
            <a:lvl1pPr marL="0" indent="0" algn="ctr" defTabSz="914400" rtl="0" eaLnBrk="1" latinLnBrk="0" hangingPunct="1">
              <a:spcBef>
                <a:spcPts val="0"/>
              </a:spcBef>
              <a:buClr>
                <a:schemeClr val="tx1">
                  <a:lumMod val="75000"/>
                  <a:lumOff val="25000"/>
                </a:schemeClr>
              </a:buClr>
              <a:buSzPct val="75000"/>
              <a:buFont typeface="Wingdings 2" pitchFamily="18" charset="2"/>
              <a:buNone/>
              <a:defRPr sz="2200" b="0" kern="1200" baseline="0">
                <a:solidFill>
                  <a:schemeClr val="bg1"/>
                </a:solidFill>
                <a:effectLst>
                  <a:outerShdw blurRad="25400" dist="25400" dir="4200000" algn="ctr" rotWithShape="0">
                    <a:schemeClr val="tx1">
                      <a:alpha val="4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vert="horz" lIns="91440" tIns="45720" rIns="91440" bIns="45720" rtlCol="0" anchor="ctr"/>
          <a:lstStyle>
            <a:lvl1pPr marL="0" algn="l"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714934E3-5CB2-412C-BE7D-5B6D09C628E2}" type="datetimeFigureOut">
              <a:rPr lang="en-GB" smtClean="0"/>
              <a:t>21/03/2018</a:t>
            </a:fld>
            <a:endParaRPr lang="en-GB"/>
          </a:p>
        </p:txBody>
      </p:sp>
      <p:sp>
        <p:nvSpPr>
          <p:cNvPr id="5" name="Footer Placeholder 4"/>
          <p:cNvSpPr>
            <a:spLocks noGrp="1"/>
          </p:cNvSpPr>
          <p:nvPr>
            <p:ph type="ftr" sz="quarter" idx="11"/>
          </p:nvPr>
        </p:nvSpPr>
        <p:spPr/>
        <p:txBody>
          <a:bodyPr vert="horz" lIns="91440" tIns="45720" rIns="91440" bIns="45720" rtlCol="0" anchor="ct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GB"/>
          </a:p>
        </p:txBody>
      </p:sp>
      <p:sp>
        <p:nvSpPr>
          <p:cNvPr id="6" name="Slide Number Placeholder 5"/>
          <p:cNvSpPr>
            <a:spLocks noGrp="1"/>
          </p:cNvSpPr>
          <p:nvPr>
            <p:ph type="sldNum" sz="quarter" idx="12"/>
          </p:nvPr>
        </p:nvSpPr>
        <p:spPr/>
        <p:txBody>
          <a:bodyPr vert="horz" lIns="91440" tIns="45720" rIns="91440" bIns="45720" rtlCol="0" anchor="ctr"/>
          <a:lstStyle>
            <a:lvl1pPr marL="0" algn="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30EDB9AC-CAAF-45A0-A147-4443C829E49C}" type="slidenum">
              <a:rPr lang="en-GB" smtClean="0"/>
              <a:t>‹#›</a:t>
            </a:fld>
            <a:endParaRPr lang="en-GB"/>
          </a:p>
        </p:txBody>
      </p:sp>
    </p:spTree>
    <p:extLst>
      <p:ext uri="{BB962C8B-B14F-4D97-AF65-F5344CB8AC3E}">
        <p14:creationId xmlns:p14="http://schemas.microsoft.com/office/powerpoint/2010/main" val="407316583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714934E3-5CB2-412C-BE7D-5B6D09C628E2}"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EDB9AC-CAAF-45A0-A147-4443C829E49C}" type="slidenum">
              <a:rPr lang="en-GB" smtClean="0"/>
              <a:t>‹#›</a:t>
            </a:fld>
            <a:endParaRPr lang="en-GB"/>
          </a:p>
        </p:txBody>
      </p:sp>
    </p:spTree>
    <p:extLst>
      <p:ext uri="{BB962C8B-B14F-4D97-AF65-F5344CB8AC3E}">
        <p14:creationId xmlns:p14="http://schemas.microsoft.com/office/powerpoint/2010/main" val="3450344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64634" y="4343399"/>
            <a:ext cx="10862732" cy="1346013"/>
          </a:xfrm>
        </p:spPr>
        <p:txBody>
          <a:bodyPr>
            <a:normAutofit/>
            <a:scene3d>
              <a:camera prst="orthographicFront"/>
              <a:lightRig rig="threePt" dir="t">
                <a:rot lat="0" lon="0" rev="10800000"/>
              </a:lightRig>
            </a:scene3d>
            <a:sp3d extrusionH="57150">
              <a:bevelT w="38100" h="38100" prst="relaxedInset"/>
              <a:bevelB w="38100" h="38100" prst="relaxedInset"/>
            </a:sp3d>
          </a:bodyPr>
          <a:lstStyle>
            <a:lvl1pPr>
              <a:lnSpc>
                <a:spcPts val="6400"/>
              </a:lnSpc>
              <a:defRPr sz="6000">
                <a:solidFill>
                  <a:schemeClr val="bg1"/>
                </a:solidFill>
                <a:effectLst>
                  <a:outerShdw blurRad="25400" dist="19050" dir="4200000" algn="ctr" rotWithShape="0">
                    <a:schemeClr val="tx1">
                      <a:alpha val="40000"/>
                    </a:schemeClr>
                  </a:outerShdw>
                </a:effectLst>
              </a:defRPr>
            </a:lvl1pPr>
          </a:lstStyle>
          <a:p>
            <a:r>
              <a:rPr lang="en-US" smtClean="0"/>
              <a:t>Click to edit Master title style</a:t>
            </a:r>
            <a:endParaRPr/>
          </a:p>
        </p:txBody>
      </p:sp>
      <p:sp>
        <p:nvSpPr>
          <p:cNvPr id="3" name="Subtitle 2"/>
          <p:cNvSpPr>
            <a:spLocks noGrp="1"/>
          </p:cNvSpPr>
          <p:nvPr>
            <p:ph type="subTitle" idx="1"/>
          </p:nvPr>
        </p:nvSpPr>
        <p:spPr>
          <a:xfrm>
            <a:off x="664634" y="5688106"/>
            <a:ext cx="10862733" cy="663387"/>
          </a:xfrm>
        </p:spPr>
        <p:txBody>
          <a:bodyPr>
            <a:scene3d>
              <a:camera prst="orthographicFront"/>
              <a:lightRig rig="threePt" dir="t"/>
            </a:scene3d>
            <a:sp3d extrusionH="57150">
              <a:bevelT w="38100" h="38100" prst="relaxedInset"/>
              <a:bevelB w="38100" h="38100" prst="relaxedInset"/>
            </a:sp3d>
          </a:bodyPr>
          <a:lstStyle>
            <a:lvl1pPr marL="0" indent="0" algn="ctr">
              <a:spcBef>
                <a:spcPts val="0"/>
              </a:spcBef>
              <a:buNone/>
              <a:defRPr b="0" baseline="0">
                <a:solidFill>
                  <a:schemeClr val="bg1"/>
                </a:solidFill>
                <a:effectLst>
                  <a:outerShdw blurRad="25400" dist="25400" dir="4200000" algn="ctr" rotWithShape="0">
                    <a:schemeClr val="tx1">
                      <a:alpha val="40000"/>
                    </a:scheme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fld id="{714934E3-5CB2-412C-BE7D-5B6D09C628E2}" type="datetimeFigureOut">
              <a:rPr lang="en-GB" smtClean="0"/>
              <a:t>21/03/2018</a:t>
            </a:fld>
            <a:endParaRPr lang="en-GB"/>
          </a:p>
        </p:txBody>
      </p:sp>
      <p:sp>
        <p:nvSpPr>
          <p:cNvPr id="5" name="Footer Placeholder 4"/>
          <p:cNvSpPr>
            <a:spLocks noGrp="1"/>
          </p:cNvSpPr>
          <p:nvPr>
            <p:ph type="ftr" sz="quarter" idx="11"/>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fld id="{30EDB9AC-CAAF-45A0-A147-4443C829E49C}" type="slidenum">
              <a:rPr lang="en-GB" smtClean="0"/>
              <a:t>‹#›</a:t>
            </a:fld>
            <a:endParaRPr lang="en-GB"/>
          </a:p>
        </p:txBody>
      </p:sp>
      <p:sp>
        <p:nvSpPr>
          <p:cNvPr id="8" name="Picture Placeholder 7"/>
          <p:cNvSpPr>
            <a:spLocks noGrp="1"/>
          </p:cNvSpPr>
          <p:nvPr>
            <p:ph type="pic" sz="quarter" idx="13"/>
          </p:nvPr>
        </p:nvSpPr>
        <p:spPr>
          <a:xfrm>
            <a:off x="2641600" y="685800"/>
            <a:ext cx="6908800" cy="3352800"/>
          </a:xfrm>
          <a:solidFill>
            <a:schemeClr val="tx1">
              <a:lumMod val="75000"/>
            </a:schemeClr>
          </a:solidFill>
          <a:ln w="127000" cap="sq">
            <a:solidFill>
              <a:schemeClr val="tx1"/>
            </a:solidFill>
            <a:miter lim="800000"/>
          </a:ln>
          <a:effectLst>
            <a:outerShdw blurRad="63500" sx="101000" sy="101000" algn="ctr" rotWithShape="0">
              <a:schemeClr val="bg2">
                <a:lumMod val="20000"/>
                <a:lumOff val="80000"/>
                <a:alpha val="40000"/>
              </a:schemeClr>
            </a:outerShdw>
          </a:effectLst>
          <a:scene3d>
            <a:camera prst="orthographicFront"/>
            <a:lightRig rig="twoPt" dir="t">
              <a:rot lat="0" lon="0" rev="9000000"/>
            </a:lightRig>
          </a:scene3d>
          <a:sp3d prstMaterial="matte">
            <a:bevelT w="12700" prst="relaxedInset"/>
            <a:bevelB w="38100" h="127000" prst="relaxedInset"/>
            <a:extrusionClr>
              <a:schemeClr val="tx1"/>
            </a:extrusionClr>
            <a:contourClr>
              <a:schemeClr val="tx1"/>
            </a:contourClr>
          </a:sp3d>
        </p:spPr>
        <p:txBody>
          <a:bodyPr/>
          <a:lstStyle>
            <a:lvl1pPr>
              <a:buNone/>
              <a:defRPr/>
            </a:lvl1pPr>
          </a:lstStyle>
          <a:p>
            <a:r>
              <a:rPr lang="en-US" smtClean="0"/>
              <a:t>Click icon to add picture</a:t>
            </a:r>
            <a:endParaRPr/>
          </a:p>
        </p:txBody>
      </p:sp>
    </p:spTree>
    <p:extLst>
      <p:ext uri="{BB962C8B-B14F-4D97-AF65-F5344CB8AC3E}">
        <p14:creationId xmlns:p14="http://schemas.microsoft.com/office/powerpoint/2010/main" val="287488615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64634" y="1774826"/>
            <a:ext cx="10862733" cy="1873250"/>
          </a:xfrm>
        </p:spPr>
        <p:txBody>
          <a:bodyPr anchor="b" anchorCtr="0"/>
          <a:lstStyle>
            <a:lvl1pPr algn="ctr">
              <a:defRPr sz="6000" b="0" cap="none" baseline="0"/>
            </a:lvl1pPr>
          </a:lstStyle>
          <a:p>
            <a:r>
              <a:rPr lang="en-US" smtClean="0"/>
              <a:t>Click to edit Master title style</a:t>
            </a:r>
            <a:endParaRPr/>
          </a:p>
        </p:txBody>
      </p:sp>
      <p:sp>
        <p:nvSpPr>
          <p:cNvPr id="3" name="Text Placeholder 2"/>
          <p:cNvSpPr>
            <a:spLocks noGrp="1"/>
          </p:cNvSpPr>
          <p:nvPr>
            <p:ph type="body" idx="1"/>
          </p:nvPr>
        </p:nvSpPr>
        <p:spPr>
          <a:xfrm>
            <a:off x="664634" y="3654520"/>
            <a:ext cx="10862733" cy="1500187"/>
          </a:xfrm>
        </p:spPr>
        <p:txBody>
          <a:bodyPr anchor="t" anchorCtr="0">
            <a:normAutofit/>
          </a:bodyPr>
          <a:lstStyle>
            <a:lvl1pPr marL="0" indent="0" algn="ctr">
              <a:spcBef>
                <a:spcPts val="0"/>
              </a:spcBef>
              <a:buNone/>
              <a:defRPr sz="22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4934E3-5CB2-412C-BE7D-5B6D09C628E2}"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EDB9AC-CAAF-45A0-A147-4443C829E49C}" type="slidenum">
              <a:rPr lang="en-GB" smtClean="0"/>
              <a:t>‹#›</a:t>
            </a:fld>
            <a:endParaRPr lang="en-GB"/>
          </a:p>
        </p:txBody>
      </p:sp>
    </p:spTree>
    <p:extLst>
      <p:ext uri="{BB962C8B-B14F-4D97-AF65-F5344CB8AC3E}">
        <p14:creationId xmlns:p14="http://schemas.microsoft.com/office/powerpoint/2010/main" val="74751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64634" y="94130"/>
            <a:ext cx="10862735" cy="1452283"/>
          </a:xfrm>
        </p:spPr>
        <p:txBody>
          <a:bodyPr/>
          <a:lstStyle/>
          <a:p>
            <a:r>
              <a:rPr lang="en-US" smtClean="0"/>
              <a:t>Click to edit Master title style</a:t>
            </a:r>
            <a:endParaRPr/>
          </a:p>
        </p:txBody>
      </p:sp>
      <p:sp>
        <p:nvSpPr>
          <p:cNvPr id="3" name="Content Placeholder 2"/>
          <p:cNvSpPr>
            <a:spLocks noGrp="1"/>
          </p:cNvSpPr>
          <p:nvPr>
            <p:ph sz="half" idx="1"/>
          </p:nvPr>
        </p:nvSpPr>
        <p:spPr>
          <a:xfrm>
            <a:off x="664633" y="1762125"/>
            <a:ext cx="5120640" cy="4364038"/>
          </a:xfrm>
        </p:spPr>
        <p:txBody>
          <a:bodyPr>
            <a:normAutofit/>
          </a:bodyPr>
          <a:lstStyle>
            <a:lvl1pPr>
              <a:defRPr sz="2000"/>
            </a:lvl1pPr>
            <a:lvl2pPr>
              <a:defRPr sz="18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6406728" y="1762125"/>
            <a:ext cx="5120640" cy="4364038"/>
          </a:xfrm>
        </p:spPr>
        <p:txBody>
          <a:bodyPr>
            <a:normAutofit/>
          </a:bodyPr>
          <a:lstStyle>
            <a:lvl1pPr>
              <a:defRPr sz="2000"/>
            </a:lvl1pPr>
            <a:lvl2pPr>
              <a:defRPr sz="1800"/>
            </a:lvl2pPr>
            <a:lvl3pPr>
              <a:defRPr sz="1800"/>
            </a:lvl3pPr>
            <a:lvl4pPr>
              <a:defRPr sz="1800"/>
            </a:lvl4pPr>
            <a:lvl5pPr marL="2290763" indent="-461963">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714934E3-5CB2-412C-BE7D-5B6D09C628E2}" type="datetimeFigureOut">
              <a:rPr lang="en-GB" smtClean="0"/>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EDB9AC-CAAF-45A0-A147-4443C829E49C}" type="slidenum">
              <a:rPr lang="en-GB" smtClean="0"/>
              <a:t>‹#›</a:t>
            </a:fld>
            <a:endParaRPr lang="en-GB"/>
          </a:p>
        </p:txBody>
      </p:sp>
    </p:spTree>
    <p:extLst>
      <p:ext uri="{BB962C8B-B14F-4D97-AF65-F5344CB8AC3E}">
        <p14:creationId xmlns:p14="http://schemas.microsoft.com/office/powerpoint/2010/main" val="3345177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4634" y="94130"/>
            <a:ext cx="10862735" cy="1452283"/>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664633"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64633"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6406728"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06728"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7" name="Date Placeholder 6"/>
          <p:cNvSpPr>
            <a:spLocks noGrp="1"/>
          </p:cNvSpPr>
          <p:nvPr>
            <p:ph type="dt" sz="half" idx="10"/>
          </p:nvPr>
        </p:nvSpPr>
        <p:spPr/>
        <p:txBody>
          <a:bodyPr/>
          <a:lstStyle/>
          <a:p>
            <a:fld id="{714934E3-5CB2-412C-BE7D-5B6D09C628E2}" type="datetimeFigureOut">
              <a:rPr lang="en-GB" smtClean="0"/>
              <a:t>21/03/2018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EDB9AC-CAAF-45A0-A147-4443C829E49C}" type="slidenum">
              <a:rPr lang="en-GB" smtClean="0"/>
              <a:t>‹#›</a:t>
            </a:fld>
            <a:endParaRPr lang="en-GB"/>
          </a:p>
        </p:txBody>
      </p:sp>
      <p:cxnSp>
        <p:nvCxnSpPr>
          <p:cNvPr id="11" name="Straight Connector 10"/>
          <p:cNvCxnSpPr/>
          <p:nvPr/>
        </p:nvCxnSpPr>
        <p:spPr>
          <a:xfrm>
            <a:off x="670560" y="2353235"/>
            <a:ext cx="5120640"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6406727" y="2353235"/>
            <a:ext cx="5120640"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2284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714934E3-5CB2-412C-BE7D-5B6D09C628E2}" type="datetimeFigureOut">
              <a:rPr lang="en-GB" smtClean="0"/>
              <a:t>21/03/2018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EDB9AC-CAAF-45A0-A147-4443C829E49C}" type="slidenum">
              <a:rPr lang="en-GB" smtClean="0"/>
              <a:t>‹#›</a:t>
            </a:fld>
            <a:endParaRPr lang="en-GB"/>
          </a:p>
        </p:txBody>
      </p:sp>
    </p:spTree>
    <p:extLst>
      <p:ext uri="{BB962C8B-B14F-4D97-AF65-F5344CB8AC3E}">
        <p14:creationId xmlns:p14="http://schemas.microsoft.com/office/powerpoint/2010/main" val="1473988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4934E3-5CB2-412C-BE7D-5B6D09C628E2}" type="datetimeFigureOut">
              <a:rPr lang="en-GB" smtClean="0"/>
              <a:t>21/03/2018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EDB9AC-CAAF-45A0-A147-4443C829E49C}" type="slidenum">
              <a:rPr lang="en-GB" smtClean="0"/>
              <a:t>‹#›</a:t>
            </a:fld>
            <a:endParaRPr lang="en-GB"/>
          </a:p>
        </p:txBody>
      </p:sp>
    </p:spTree>
    <p:extLst>
      <p:ext uri="{BB962C8B-B14F-4D97-AF65-F5344CB8AC3E}">
        <p14:creationId xmlns:p14="http://schemas.microsoft.com/office/powerpoint/2010/main" val="3123916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nchor="b"/>
          <a:lstStyle>
            <a:lvl1pPr algn="ctr">
              <a:defRPr sz="4400" b="0"/>
            </a:lvl1pPr>
          </a:lstStyle>
          <a:p>
            <a:r>
              <a:rPr lang="en-US" smtClean="0"/>
              <a:t>Click to edit Master title style</a:t>
            </a:r>
            <a:endParaRPr/>
          </a:p>
        </p:txBody>
      </p:sp>
      <p:sp>
        <p:nvSpPr>
          <p:cNvPr id="3" name="Content Placeholder 2"/>
          <p:cNvSpPr>
            <a:spLocks noGrp="1"/>
          </p:cNvSpPr>
          <p:nvPr>
            <p:ph idx="1"/>
          </p:nvPr>
        </p:nvSpPr>
        <p:spPr>
          <a:xfrm>
            <a:off x="6390043" y="403413"/>
            <a:ext cx="5120640" cy="5722751"/>
          </a:xfrm>
        </p:spPr>
        <p:txBody>
          <a:bodyPr>
            <a:normAutofit/>
          </a:bodyPr>
          <a:lstStyle>
            <a:lvl1pPr>
              <a:defRPr sz="2000"/>
            </a:lvl1pPr>
            <a:lvl2pPr>
              <a:defRPr sz="20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4934E3-5CB2-412C-BE7D-5B6D09C628E2}" type="datetimeFigureOut">
              <a:rPr lang="en-GB" smtClean="0"/>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EDB9AC-CAAF-45A0-A147-4443C829E49C}" type="slidenum">
              <a:rPr lang="en-GB" smtClean="0"/>
              <a:t>‹#›</a:t>
            </a:fld>
            <a:endParaRPr lang="en-GB"/>
          </a:p>
        </p:txBody>
      </p:sp>
    </p:spTree>
    <p:extLst>
      <p:ext uri="{BB962C8B-B14F-4D97-AF65-F5344CB8AC3E}">
        <p14:creationId xmlns:p14="http://schemas.microsoft.com/office/powerpoint/2010/main" val="3737929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nchor="b"/>
          <a:lstStyle>
            <a:lvl1pPr algn="ctr">
              <a:defRPr sz="4400" b="0"/>
            </a:lvl1pPr>
          </a:lstStyle>
          <a:p>
            <a:r>
              <a:rPr lang="en-US" smtClean="0"/>
              <a:t>Click to edit Master title style</a:t>
            </a:r>
            <a:endParaRPr/>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4934E3-5CB2-412C-BE7D-5B6D09C628E2}" type="datetimeFigureOut">
              <a:rPr lang="en-GB" smtClean="0"/>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EDB9AC-CAAF-45A0-A147-4443C829E49C}" type="slidenum">
              <a:rPr lang="en-GB" smtClean="0"/>
              <a:t>‹#›</a:t>
            </a:fld>
            <a:endParaRPr lang="en-GB"/>
          </a:p>
        </p:txBody>
      </p:sp>
      <p:sp>
        <p:nvSpPr>
          <p:cNvPr id="8" name="Picture Placeholder 2"/>
          <p:cNvSpPr>
            <a:spLocks noGrp="1"/>
          </p:cNvSpPr>
          <p:nvPr>
            <p:ph type="pic" idx="1"/>
          </p:nvPr>
        </p:nvSpPr>
        <p:spPr>
          <a:xfrm>
            <a:off x="6406727" y="430306"/>
            <a:ext cx="5120640" cy="5432612"/>
          </a:xfrm>
          <a:solidFill>
            <a:schemeClr val="bg1">
              <a:lumMod val="85000"/>
            </a:schemeClr>
          </a:solidFill>
          <a:ln w="127000" cap="sq">
            <a:solidFill>
              <a:schemeClr val="bg1"/>
            </a:solidFill>
            <a:miter lim="800000"/>
          </a:ln>
          <a:effectLst>
            <a:outerShdw blurRad="76200" dist="12700" dir="5400000" sx="100500" sy="100500" rotWithShape="0">
              <a:prstClr val="black">
                <a:alpha val="30000"/>
              </a:prstClr>
            </a:outerShdw>
          </a:effectLst>
          <a:scene3d>
            <a:camera prst="orthographicFront"/>
            <a:lightRig rig="threePt" dir="t"/>
          </a:scene3d>
          <a:sp3d extrusionH="50800">
            <a:extrusionClr>
              <a:schemeClr val="tx1"/>
            </a:extrusionClr>
            <a:contourClr>
              <a:schemeClr val="tx1"/>
            </a:contourClr>
          </a:sp3d>
        </p:spPr>
        <p:txBody>
          <a:bodyPr vert="horz" lIns="91440" tIns="45720" rIns="91440" bIns="45720" rtlCol="0">
            <a:normAutofit/>
          </a:bodyPr>
          <a:lstStyle>
            <a:lvl1pPr marL="457200" indent="-457200" algn="l" defTabSz="914400" rtl="0" eaLnBrk="1" latinLnBrk="0" hangingPunct="1">
              <a:spcBef>
                <a:spcPts val="2000"/>
              </a:spcBef>
              <a:buClr>
                <a:schemeClr val="accent2">
                  <a:lumMod val="50000"/>
                  <a:lumOff val="50000"/>
                </a:schemeClr>
              </a:buClr>
              <a:buSzPct val="75000"/>
              <a:buFont typeface="Wingdings 2" pitchFamily="18" charset="2"/>
              <a:buNone/>
              <a:defRPr sz="2200" kern="1200">
                <a:solidFill>
                  <a:schemeClr val="tx1">
                    <a:lumMod val="75000"/>
                    <a:lumOff val="2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Tree>
    <p:extLst>
      <p:ext uri="{BB962C8B-B14F-4D97-AF65-F5344CB8AC3E}">
        <p14:creationId xmlns:p14="http://schemas.microsoft.com/office/powerpoint/2010/main" val="3499733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7pPr marL="2743200" indent="-457200">
              <a:defRPr/>
            </a:lvl7pPr>
            <a:lvl8pPr marL="2743200" indent="-457200">
              <a:defRPr/>
            </a:lvl8pPr>
            <a:lvl9pPr marL="2743200" indent="-457200">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714934E3-5CB2-412C-BE7D-5B6D09C628E2}"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EDB9AC-CAAF-45A0-A147-4443C829E49C}" type="slidenum">
              <a:rPr lang="en-GB" smtClean="0"/>
              <a:t>‹#›</a:t>
            </a:fld>
            <a:endParaRPr lang="en-GB"/>
          </a:p>
        </p:txBody>
      </p:sp>
    </p:spTree>
    <p:extLst>
      <p:ext uri="{BB962C8B-B14F-4D97-AF65-F5344CB8AC3E}">
        <p14:creationId xmlns:p14="http://schemas.microsoft.com/office/powerpoint/2010/main" val="2978068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81883" y="417513"/>
            <a:ext cx="2133600" cy="570865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681566" y="417513"/>
            <a:ext cx="8665633" cy="5708650"/>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714934E3-5CB2-412C-BE7D-5B6D09C628E2}"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EDB9AC-CAAF-45A0-A147-4443C829E49C}" type="slidenum">
              <a:rPr lang="en-GB" smtClean="0"/>
              <a:t>‹#›</a:t>
            </a:fld>
            <a:endParaRPr lang="en-GB"/>
          </a:p>
        </p:txBody>
      </p:sp>
    </p:spTree>
    <p:extLst>
      <p:ext uri="{BB962C8B-B14F-4D97-AF65-F5344CB8AC3E}">
        <p14:creationId xmlns:p14="http://schemas.microsoft.com/office/powerpoint/2010/main" val="240058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bg>
      <p:bgRef idx="1003">
        <a:schemeClr val="bg2"/>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vert="horz" lIns="91440" tIns="45720" rIns="91440" bIns="45720" rtlCol="0" anchor="ctr"/>
          <a:lstStyle>
            <a:lvl1pPr marL="0" algn="l"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714934E3-5CB2-412C-BE7D-5B6D09C628E2}" type="datetimeFigureOut">
              <a:rPr lang="en-GB" smtClean="0"/>
              <a:t>21/03/2018</a:t>
            </a:fld>
            <a:endParaRPr lang="en-GB"/>
          </a:p>
        </p:txBody>
      </p:sp>
      <p:sp>
        <p:nvSpPr>
          <p:cNvPr id="4" name="Footer Placeholder 3"/>
          <p:cNvSpPr>
            <a:spLocks noGrp="1"/>
          </p:cNvSpPr>
          <p:nvPr>
            <p:ph type="ftr" sz="quarter" idx="11"/>
          </p:nvPr>
        </p:nvSpPr>
        <p:spPr/>
        <p:txBody>
          <a:bodyPr vert="horz" lIns="91440" tIns="45720" rIns="91440" bIns="45720" rtlCol="0" anchor="ct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GB"/>
          </a:p>
        </p:txBody>
      </p:sp>
      <p:sp>
        <p:nvSpPr>
          <p:cNvPr id="5" name="Slide Number Placeholder 4"/>
          <p:cNvSpPr>
            <a:spLocks noGrp="1"/>
          </p:cNvSpPr>
          <p:nvPr>
            <p:ph type="sldNum" sz="quarter" idx="12"/>
          </p:nvPr>
        </p:nvSpPr>
        <p:spPr/>
        <p:txBody>
          <a:bodyPr vert="horz" lIns="91440" tIns="45720" rIns="91440" bIns="45720" rtlCol="0" anchor="ctr"/>
          <a:lstStyle>
            <a:lvl1pPr marL="0" algn="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30EDB9AC-CAAF-45A0-A147-4443C829E49C}" type="slidenum">
              <a:rPr lang="en-GB" smtClean="0"/>
              <a:t>‹#›</a:t>
            </a:fld>
            <a:endParaRPr lang="en-GB"/>
          </a:p>
        </p:txBody>
      </p:sp>
    </p:spTree>
    <p:extLst>
      <p:ext uri="{BB962C8B-B14F-4D97-AF65-F5344CB8AC3E}">
        <p14:creationId xmlns:p14="http://schemas.microsoft.com/office/powerpoint/2010/main" val="336936697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4634" y="94130"/>
            <a:ext cx="10862735" cy="1452283"/>
          </a:xfrm>
          <a:prstGeom prst="rect">
            <a:avLst/>
          </a:prstGeom>
        </p:spPr>
        <p:txBody>
          <a:bodyPr vert="horz" lIns="91440" tIns="45720" rIns="91440" bIns="45720" rtlCol="0" anchor="b" anchorCtr="0">
            <a:noAutofit/>
          </a:bodyPr>
          <a:lstStyle/>
          <a:p>
            <a:r>
              <a:rPr lang="en-US" smtClean="0"/>
              <a:t>Click to edit Master title style</a:t>
            </a:r>
            <a:endParaRPr/>
          </a:p>
        </p:txBody>
      </p:sp>
      <p:sp>
        <p:nvSpPr>
          <p:cNvPr id="3" name="Text Placeholder 2"/>
          <p:cNvSpPr>
            <a:spLocks noGrp="1"/>
          </p:cNvSpPr>
          <p:nvPr>
            <p:ph type="body" idx="1"/>
          </p:nvPr>
        </p:nvSpPr>
        <p:spPr>
          <a:xfrm>
            <a:off x="664634" y="1761565"/>
            <a:ext cx="10862735" cy="436459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251012" y="6356351"/>
            <a:ext cx="2844800" cy="365125"/>
          </a:xfrm>
          <a:prstGeom prst="rect">
            <a:avLst/>
          </a:prstGeom>
        </p:spPr>
        <p:txBody>
          <a:bodyPr vert="horz" lIns="91440" tIns="45720" rIns="91440" bIns="45720" rtlCol="0" anchor="ctr"/>
          <a:lstStyle>
            <a:lvl1pPr algn="l">
              <a:defRPr sz="1100">
                <a:solidFill>
                  <a:schemeClr val="tx1">
                    <a:lumMod val="75000"/>
                    <a:lumOff val="25000"/>
                  </a:schemeClr>
                </a:solidFill>
              </a:defRPr>
            </a:lvl1pPr>
          </a:lstStyle>
          <a:p>
            <a:fld id="{714934E3-5CB2-412C-BE7D-5B6D09C628E2}" type="datetimeFigureOut">
              <a:rPr lang="en-GB" smtClean="0"/>
              <a:t>21/03/2018</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1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9090212" y="6356351"/>
            <a:ext cx="2844800" cy="365125"/>
          </a:xfrm>
          <a:prstGeom prst="rect">
            <a:avLst/>
          </a:prstGeom>
        </p:spPr>
        <p:txBody>
          <a:bodyPr vert="horz" lIns="91440" tIns="45720" rIns="91440" bIns="45720" rtlCol="0" anchor="ctr"/>
          <a:lstStyle>
            <a:lvl1pPr algn="r">
              <a:defRPr sz="1100">
                <a:solidFill>
                  <a:schemeClr val="tx1">
                    <a:lumMod val="75000"/>
                    <a:lumOff val="25000"/>
                  </a:schemeClr>
                </a:solidFill>
              </a:defRPr>
            </a:lvl1pPr>
          </a:lstStyle>
          <a:p>
            <a:fld id="{30EDB9AC-CAAF-45A0-A147-4443C829E49C}" type="slidenum">
              <a:rPr lang="en-GB" smtClean="0"/>
              <a:t>‹#›</a:t>
            </a:fld>
            <a:endParaRPr lang="en-GB"/>
          </a:p>
        </p:txBody>
      </p:sp>
    </p:spTree>
    <p:extLst>
      <p:ext uri="{BB962C8B-B14F-4D97-AF65-F5344CB8AC3E}">
        <p14:creationId xmlns:p14="http://schemas.microsoft.com/office/powerpoint/2010/main" val="179520677"/>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Lst>
  <p:txStyles>
    <p:titleStyle>
      <a:lvl1pPr algn="ctr" defTabSz="914400" rtl="0" eaLnBrk="1" latinLnBrk="0" hangingPunct="1">
        <a:spcBef>
          <a:spcPct val="0"/>
        </a:spcBef>
        <a:buNone/>
        <a:defRPr sz="5000" kern="1200">
          <a:solidFill>
            <a:schemeClr val="tx1"/>
          </a:solidFill>
          <a:latin typeface="+mj-lt"/>
          <a:ea typeface="+mj-ea"/>
          <a:cs typeface="+mj-cs"/>
        </a:defRPr>
      </a:lvl1pPr>
    </p:titleStyle>
    <p:bodyStyle>
      <a:lvl1pPr marL="457200" indent="-457200" algn="l" defTabSz="914400" rtl="0" eaLnBrk="1" latinLnBrk="0" hangingPunct="1">
        <a:spcBef>
          <a:spcPts val="2000"/>
        </a:spcBef>
        <a:buClr>
          <a:schemeClr val="tx1">
            <a:lumMod val="75000"/>
            <a:lumOff val="25000"/>
          </a:schemeClr>
        </a:buClr>
        <a:buSzPct val="75000"/>
        <a:buFont typeface="Wingdings 2" pitchFamily="18" charset="2"/>
        <a:buChar char=""/>
        <a:defRPr sz="2200" kern="1200">
          <a:solidFill>
            <a:schemeClr val="tx1">
              <a:lumMod val="75000"/>
              <a:lumOff val="25000"/>
            </a:schemeClr>
          </a:solidFill>
          <a:latin typeface="+mn-lt"/>
          <a:ea typeface="+mn-ea"/>
          <a:cs typeface="+mn-cs"/>
        </a:defRPr>
      </a:lvl1pPr>
      <a:lvl2pPr marL="914400" indent="-457200" algn="l" defTabSz="914400" rtl="0" eaLnBrk="1" latinLnBrk="0" hangingPunct="1">
        <a:spcBef>
          <a:spcPts val="600"/>
        </a:spcBef>
        <a:buClr>
          <a:schemeClr val="tx1">
            <a:lumMod val="50000"/>
            <a:lumOff val="50000"/>
          </a:schemeClr>
        </a:buClr>
        <a:buSzPct val="75000"/>
        <a:buFont typeface="Wingdings 2" pitchFamily="18" charset="2"/>
        <a:buChar char=""/>
        <a:defRPr sz="2000" kern="1200">
          <a:solidFill>
            <a:schemeClr val="tx1">
              <a:lumMod val="75000"/>
              <a:lumOff val="25000"/>
            </a:schemeClr>
          </a:solidFill>
          <a:latin typeface="+mn-lt"/>
          <a:ea typeface="+mn-ea"/>
          <a:cs typeface="+mn-cs"/>
        </a:defRPr>
      </a:lvl2pPr>
      <a:lvl3pPr marL="1371600" indent="-457200" algn="l" defTabSz="914400" rtl="0" eaLnBrk="1" latinLnBrk="0" hangingPunct="1">
        <a:spcBef>
          <a:spcPts val="600"/>
        </a:spcBef>
        <a:buClr>
          <a:schemeClr val="tx1">
            <a:lumMod val="75000"/>
            <a:lumOff val="25000"/>
          </a:schemeClr>
        </a:buClr>
        <a:buSzPct val="75000"/>
        <a:buFont typeface="Wingdings 2" pitchFamily="18" charset="2"/>
        <a:buChar char=""/>
        <a:defRPr sz="1800" kern="1200">
          <a:solidFill>
            <a:schemeClr val="tx1">
              <a:lumMod val="75000"/>
              <a:lumOff val="25000"/>
            </a:schemeClr>
          </a:solidFill>
          <a:latin typeface="+mn-lt"/>
          <a:ea typeface="+mn-ea"/>
          <a:cs typeface="+mn-cs"/>
        </a:defRPr>
      </a:lvl3pPr>
      <a:lvl4pPr marL="1828800" indent="-457200" algn="l" defTabSz="914400" rtl="0" eaLnBrk="1" latinLnBrk="0" hangingPunct="1">
        <a:spcBef>
          <a:spcPts val="600"/>
        </a:spcBef>
        <a:buClr>
          <a:schemeClr val="tx1">
            <a:lumMod val="50000"/>
            <a:lumOff val="50000"/>
          </a:schemeClr>
        </a:buClr>
        <a:buSzPct val="75000"/>
        <a:buFont typeface="Wingdings 2" pitchFamily="18" charset="2"/>
        <a:buChar char=""/>
        <a:defRPr sz="1800" kern="1200">
          <a:solidFill>
            <a:schemeClr val="tx1">
              <a:lumMod val="75000"/>
              <a:lumOff val="25000"/>
            </a:schemeClr>
          </a:solidFill>
          <a:latin typeface="+mn-lt"/>
          <a:ea typeface="+mn-ea"/>
          <a:cs typeface="+mn-cs"/>
        </a:defRPr>
      </a:lvl4pPr>
      <a:lvl5pPr marL="2286000" indent="-457200" algn="l" defTabSz="914400" rtl="0" eaLnBrk="1" latinLnBrk="0" hangingPunct="1">
        <a:spcBef>
          <a:spcPts val="600"/>
        </a:spcBef>
        <a:buClr>
          <a:schemeClr val="tx1">
            <a:lumMod val="75000"/>
            <a:lumOff val="25000"/>
          </a:schemeClr>
        </a:buClr>
        <a:buSzPct val="75000"/>
        <a:buFont typeface="Wingdings 2" pitchFamily="18" charset="2"/>
        <a:buChar char=""/>
        <a:defRPr sz="1800" kern="1200">
          <a:solidFill>
            <a:schemeClr val="tx1">
              <a:lumMod val="75000"/>
              <a:lumOff val="25000"/>
            </a:schemeClr>
          </a:solidFill>
          <a:latin typeface="+mn-lt"/>
          <a:ea typeface="+mn-ea"/>
          <a:cs typeface="+mn-cs"/>
        </a:defRPr>
      </a:lvl5pPr>
      <a:lvl6pPr marL="27432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6pPr>
      <a:lvl7pPr marL="32051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7pPr>
      <a:lvl8pPr marL="36576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8pPr>
      <a:lvl9pPr marL="41195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Accounting for Labour</a:t>
            </a:r>
            <a:endParaRPr lang="en-GB" dirty="0"/>
          </a:p>
        </p:txBody>
      </p:sp>
      <p:sp>
        <p:nvSpPr>
          <p:cNvPr id="3" name="Subtitle 2"/>
          <p:cNvSpPr>
            <a:spLocks noGrp="1"/>
          </p:cNvSpPr>
          <p:nvPr>
            <p:ph type="subTitle" idx="1"/>
          </p:nvPr>
        </p:nvSpPr>
        <p:spPr/>
        <p:txBody>
          <a:bodyPr/>
          <a:lstStyle/>
          <a:p>
            <a:r>
              <a:rPr lang="en-GB" dirty="0" smtClean="0"/>
              <a:t>Tutorial</a:t>
            </a:r>
            <a:endParaRPr lang="en-GB" dirty="0"/>
          </a:p>
        </p:txBody>
      </p:sp>
    </p:spTree>
    <p:extLst>
      <p:ext uri="{BB962C8B-B14F-4D97-AF65-F5344CB8AC3E}">
        <p14:creationId xmlns:p14="http://schemas.microsoft.com/office/powerpoint/2010/main" val="1938812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lecture we looked at…</a:t>
            </a:r>
            <a:endParaRPr lang="en-GB" dirty="0"/>
          </a:p>
        </p:txBody>
      </p:sp>
      <p:sp>
        <p:nvSpPr>
          <p:cNvPr id="3" name="Content Placeholder 2"/>
          <p:cNvSpPr>
            <a:spLocks noGrp="1"/>
          </p:cNvSpPr>
          <p:nvPr>
            <p:ph idx="1"/>
          </p:nvPr>
        </p:nvSpPr>
        <p:spPr/>
        <p:txBody>
          <a:bodyPr/>
          <a:lstStyle/>
          <a:p>
            <a:r>
              <a:rPr lang="en-GB" dirty="0" smtClean="0"/>
              <a:t>The classification of Labour – direct and indirect labour</a:t>
            </a:r>
          </a:p>
          <a:p>
            <a:r>
              <a:rPr lang="en-GB" dirty="0" smtClean="0"/>
              <a:t>Overtime – overtime premium cost</a:t>
            </a:r>
          </a:p>
          <a:p>
            <a:r>
              <a:rPr lang="en-GB" dirty="0" smtClean="0"/>
              <a:t>Idle time</a:t>
            </a:r>
          </a:p>
          <a:p>
            <a:r>
              <a:rPr lang="en-GB" dirty="0" smtClean="0"/>
              <a:t>Bonus payments</a:t>
            </a:r>
            <a:endParaRPr lang="en-GB" dirty="0"/>
          </a:p>
        </p:txBody>
      </p:sp>
    </p:spTree>
    <p:extLst>
      <p:ext uri="{BB962C8B-B14F-4D97-AF65-F5344CB8AC3E}">
        <p14:creationId xmlns:p14="http://schemas.microsoft.com/office/powerpoint/2010/main" val="2842009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Overtime Payments </a:t>
            </a:r>
            <a:endParaRPr lang="en-GB" dirty="0"/>
          </a:p>
        </p:txBody>
      </p:sp>
      <p:sp>
        <p:nvSpPr>
          <p:cNvPr id="3" name="Content Placeholder 2"/>
          <p:cNvSpPr>
            <a:spLocks noGrp="1"/>
          </p:cNvSpPr>
          <p:nvPr>
            <p:ph idx="1"/>
          </p:nvPr>
        </p:nvSpPr>
        <p:spPr/>
        <p:txBody>
          <a:bodyPr/>
          <a:lstStyle/>
          <a:p>
            <a:r>
              <a:rPr lang="en-GB" dirty="0" smtClean="0"/>
              <a:t>Be aware that the basic rate for overtime is part of the direct wages cost.  It is only the overtime premium that is usually regarded as an indirect cost</a:t>
            </a:r>
            <a:endParaRPr lang="en-GB" dirty="0"/>
          </a:p>
        </p:txBody>
      </p:sp>
    </p:spTree>
    <p:extLst>
      <p:ext uri="{BB962C8B-B14F-4D97-AF65-F5344CB8AC3E}">
        <p14:creationId xmlns:p14="http://schemas.microsoft.com/office/powerpoint/2010/main" val="1349233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Idle Time</a:t>
            </a:r>
            <a:endParaRPr lang="en-GB" dirty="0"/>
          </a:p>
        </p:txBody>
      </p:sp>
      <p:sp>
        <p:nvSpPr>
          <p:cNvPr id="3" name="Content Placeholder 2"/>
          <p:cNvSpPr>
            <a:spLocks noGrp="1"/>
          </p:cNvSpPr>
          <p:nvPr>
            <p:ph idx="1"/>
          </p:nvPr>
        </p:nvSpPr>
        <p:spPr/>
        <p:txBody>
          <a:bodyPr/>
          <a:lstStyle/>
          <a:p>
            <a:r>
              <a:rPr lang="en-GB" dirty="0" smtClean="0"/>
              <a:t>Idle or non-productive time analysis shows how many hours are lost for a specific reason</a:t>
            </a:r>
          </a:p>
          <a:p>
            <a:r>
              <a:rPr lang="en-GB" dirty="0" smtClean="0"/>
              <a:t>Waiting for materials</a:t>
            </a:r>
          </a:p>
          <a:p>
            <a:r>
              <a:rPr lang="en-GB" dirty="0" smtClean="0"/>
              <a:t>Waiting for work</a:t>
            </a:r>
          </a:p>
          <a:p>
            <a:r>
              <a:rPr lang="en-GB" dirty="0" smtClean="0"/>
              <a:t>Machine breakdown</a:t>
            </a:r>
          </a:p>
          <a:p>
            <a:r>
              <a:rPr lang="en-GB" dirty="0" smtClean="0"/>
              <a:t>Training a new operative</a:t>
            </a:r>
          </a:p>
          <a:p>
            <a:r>
              <a:rPr lang="en-GB" dirty="0" smtClean="0"/>
              <a:t>Meetings </a:t>
            </a:r>
          </a:p>
          <a:p>
            <a:endParaRPr lang="en-GB" dirty="0"/>
          </a:p>
        </p:txBody>
      </p:sp>
    </p:spTree>
    <p:extLst>
      <p:ext uri="{BB962C8B-B14F-4D97-AF65-F5344CB8AC3E}">
        <p14:creationId xmlns:p14="http://schemas.microsoft.com/office/powerpoint/2010/main" val="996733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Workers in a factory worked on production for 2500 hours.</a:t>
            </a:r>
          </a:p>
          <a:p>
            <a:r>
              <a:rPr lang="en-GB" dirty="0" smtClean="0"/>
              <a:t>Of these 200 hours were overtime, and of these overtime hours 50 hours were to cover lost production and 150 hours were spent on an urgent job at the request of a customer.</a:t>
            </a:r>
          </a:p>
          <a:p>
            <a:r>
              <a:rPr lang="en-GB" dirty="0" smtClean="0"/>
              <a:t>Basic wage =  £6/hour</a:t>
            </a:r>
          </a:p>
          <a:p>
            <a:r>
              <a:rPr lang="en-GB" dirty="0" smtClean="0"/>
              <a:t>Overtime is paid at ‘time-and-a-third’</a:t>
            </a:r>
          </a:p>
          <a:p>
            <a:pPr marL="0" indent="0">
              <a:buNone/>
            </a:pPr>
            <a:r>
              <a:rPr lang="en-GB" dirty="0" smtClean="0">
                <a:solidFill>
                  <a:srgbClr val="FF0000"/>
                </a:solidFill>
              </a:rPr>
              <a:t>Calculate total wage cost and show the amount of direct and indirect labour cost. </a:t>
            </a:r>
            <a:endParaRPr lang="en-GB" dirty="0">
              <a:solidFill>
                <a:srgbClr val="FF0000"/>
              </a:solidFill>
            </a:endParaRPr>
          </a:p>
        </p:txBody>
      </p:sp>
      <p:sp>
        <p:nvSpPr>
          <p:cNvPr id="2" name="Title 1"/>
          <p:cNvSpPr>
            <a:spLocks noGrp="1"/>
          </p:cNvSpPr>
          <p:nvPr>
            <p:ph type="title"/>
          </p:nvPr>
        </p:nvSpPr>
        <p:spPr/>
        <p:txBody>
          <a:bodyPr/>
          <a:lstStyle/>
          <a:p>
            <a:r>
              <a:rPr lang="en-GB" dirty="0" smtClean="0"/>
              <a:t>Comprehensive example</a:t>
            </a:r>
            <a:endParaRPr lang="en-GB" dirty="0"/>
          </a:p>
        </p:txBody>
      </p:sp>
    </p:spTree>
    <p:extLst>
      <p:ext uri="{BB962C8B-B14F-4D97-AF65-F5344CB8AC3E}">
        <p14:creationId xmlns:p14="http://schemas.microsoft.com/office/powerpoint/2010/main" val="18521299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282" y="939114"/>
            <a:ext cx="11379088" cy="5684107"/>
          </a:xfrm>
        </p:spPr>
        <p:txBody>
          <a:bodyPr>
            <a:normAutofit lnSpcReduction="10000"/>
          </a:bodyPr>
          <a:lstStyle/>
          <a:p>
            <a:pPr marL="0" indent="0">
              <a:buNone/>
            </a:pPr>
            <a:r>
              <a:rPr lang="en-GB" u="sng" dirty="0" smtClean="0"/>
              <a:t>Total wage cost</a:t>
            </a:r>
          </a:p>
          <a:p>
            <a:pPr marL="0" indent="0">
              <a:buNone/>
            </a:pPr>
            <a:r>
              <a:rPr lang="en-GB" dirty="0"/>
              <a:t> </a:t>
            </a:r>
            <a:r>
              <a:rPr lang="en-GB" dirty="0" smtClean="0"/>
              <a:t>    (2300 hours x £6) + (200 x 8 hours) =  </a:t>
            </a:r>
            <a:r>
              <a:rPr lang="en-GB" b="1" u="sng" dirty="0" smtClean="0"/>
              <a:t>£15400</a:t>
            </a:r>
            <a:endParaRPr lang="en-GB" u="sng" dirty="0" smtClean="0"/>
          </a:p>
          <a:p>
            <a:pPr marL="0" indent="0">
              <a:buNone/>
            </a:pPr>
            <a:r>
              <a:rPr lang="en-GB" u="sng" dirty="0" smtClean="0"/>
              <a:t>Direct costs</a:t>
            </a:r>
          </a:p>
          <a:p>
            <a:pPr marL="0" indent="0">
              <a:buNone/>
            </a:pPr>
            <a:r>
              <a:rPr lang="en-GB" dirty="0" smtClean="0"/>
              <a:t>Basic cost of direct workers 2500 x £6 =   £15000</a:t>
            </a:r>
          </a:p>
          <a:p>
            <a:pPr marL="0" indent="0">
              <a:buNone/>
            </a:pPr>
            <a:r>
              <a:rPr lang="en-GB" dirty="0" smtClean="0"/>
              <a:t>Overtime premium for urgent job 150x£2 </a:t>
            </a:r>
            <a:r>
              <a:rPr lang="en-GB" u="sng" dirty="0" smtClean="0"/>
              <a:t>= £300</a:t>
            </a:r>
          </a:p>
          <a:p>
            <a:pPr marL="0" indent="0">
              <a:buNone/>
            </a:pPr>
            <a:r>
              <a:rPr lang="en-GB" dirty="0" smtClean="0"/>
              <a:t>                                                                         £15300</a:t>
            </a:r>
          </a:p>
          <a:p>
            <a:pPr marL="0" indent="0">
              <a:buNone/>
            </a:pPr>
            <a:endParaRPr lang="en-GB" dirty="0"/>
          </a:p>
          <a:p>
            <a:pPr marL="0" indent="0">
              <a:buNone/>
            </a:pPr>
            <a:r>
              <a:rPr lang="en-GB" u="sng" dirty="0" smtClean="0"/>
              <a:t>Indirect costs</a:t>
            </a:r>
          </a:p>
          <a:p>
            <a:pPr marL="0" indent="0">
              <a:buNone/>
            </a:pPr>
            <a:r>
              <a:rPr lang="en-GB" dirty="0" smtClean="0"/>
              <a:t>Overtime premium for lost production         </a:t>
            </a:r>
            <a:r>
              <a:rPr lang="en-GB" u="sng" dirty="0" smtClean="0"/>
              <a:t>£100</a:t>
            </a:r>
          </a:p>
          <a:p>
            <a:pPr marL="0" indent="0">
              <a:buNone/>
            </a:pPr>
            <a:r>
              <a:rPr lang="en-GB" dirty="0" smtClean="0"/>
              <a:t>TOTAL                                                               </a:t>
            </a:r>
            <a:r>
              <a:rPr lang="en-GB" b="1" u="sng" dirty="0" smtClean="0"/>
              <a:t>£15400</a:t>
            </a:r>
          </a:p>
        </p:txBody>
      </p:sp>
      <p:sp>
        <p:nvSpPr>
          <p:cNvPr id="2" name="Title 1"/>
          <p:cNvSpPr>
            <a:spLocks noGrp="1"/>
          </p:cNvSpPr>
          <p:nvPr>
            <p:ph type="title"/>
          </p:nvPr>
        </p:nvSpPr>
        <p:spPr>
          <a:xfrm>
            <a:off x="664634" y="94131"/>
            <a:ext cx="10862735" cy="844984"/>
          </a:xfrm>
        </p:spPr>
        <p:txBody>
          <a:bodyPr/>
          <a:lstStyle/>
          <a:p>
            <a:r>
              <a:rPr lang="en-GB" dirty="0" smtClean="0"/>
              <a:t>Solution</a:t>
            </a:r>
            <a:endParaRPr lang="en-GB" dirty="0"/>
          </a:p>
        </p:txBody>
      </p:sp>
    </p:spTree>
    <p:extLst>
      <p:ext uri="{BB962C8B-B14F-4D97-AF65-F5344CB8AC3E}">
        <p14:creationId xmlns:p14="http://schemas.microsoft.com/office/powerpoint/2010/main" val="18497279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other costs are associated with Labour?</a:t>
            </a:r>
            <a:endParaRPr lang="en-GB" dirty="0"/>
          </a:p>
        </p:txBody>
      </p:sp>
      <p:sp>
        <p:nvSpPr>
          <p:cNvPr id="3" name="Content Placeholder 2"/>
          <p:cNvSpPr>
            <a:spLocks noGrp="1"/>
          </p:cNvSpPr>
          <p:nvPr>
            <p:ph idx="1"/>
          </p:nvPr>
        </p:nvSpPr>
        <p:spPr/>
        <p:txBody>
          <a:bodyPr/>
          <a:lstStyle/>
          <a:p>
            <a:r>
              <a:rPr lang="en-GB" dirty="0" smtClean="0"/>
              <a:t>The cost of labour turnover – management needs to be aware of the real cost of employing people</a:t>
            </a:r>
          </a:p>
          <a:p>
            <a:r>
              <a:rPr lang="en-GB" dirty="0" smtClean="0"/>
              <a:t>Labour turnover is the rate at which people leave an employer</a:t>
            </a:r>
          </a:p>
          <a:p>
            <a:r>
              <a:rPr lang="en-GB" dirty="0" smtClean="0"/>
              <a:t>What costs need to be included?</a:t>
            </a:r>
            <a:endParaRPr lang="en-GB" dirty="0"/>
          </a:p>
        </p:txBody>
      </p:sp>
    </p:spTree>
    <p:extLst>
      <p:ext uri="{BB962C8B-B14F-4D97-AF65-F5344CB8AC3E}">
        <p14:creationId xmlns:p14="http://schemas.microsoft.com/office/powerpoint/2010/main" val="112302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Piece </a:t>
            </a:r>
            <a:r>
              <a:rPr lang="en-GB" smtClean="0"/>
              <a:t>Rate System</a:t>
            </a:r>
            <a:endParaRPr lang="en-GB"/>
          </a:p>
        </p:txBody>
      </p:sp>
      <p:sp>
        <p:nvSpPr>
          <p:cNvPr id="3" name="Content Placeholder 2"/>
          <p:cNvSpPr>
            <a:spLocks noGrp="1"/>
          </p:cNvSpPr>
          <p:nvPr>
            <p:ph idx="1"/>
          </p:nvPr>
        </p:nvSpPr>
        <p:spPr/>
        <p:txBody>
          <a:bodyPr/>
          <a:lstStyle/>
          <a:p>
            <a:r>
              <a:rPr lang="en-US" dirty="0"/>
              <a:t>Straight piece rate system is the simplest method of payment by result in which payment is made according to the number of units produced at a fixed rate per unit.</a:t>
            </a:r>
            <a:endParaRPr lang="en-GB" dirty="0"/>
          </a:p>
          <a:p>
            <a:r>
              <a:rPr lang="en-US" dirty="0"/>
              <a:t>Another type of the straight piece rate method is piece rate with guaranteed time rate in which the worker is guaranteed the time rate with an opportunity of getting piece wages if his earnings according to piece rate system are more than his time wage earnings.</a:t>
            </a:r>
            <a:endParaRPr lang="en-GB" dirty="0"/>
          </a:p>
          <a:p>
            <a:endParaRPr lang="en-GB" dirty="0"/>
          </a:p>
        </p:txBody>
      </p:sp>
    </p:spTree>
    <p:extLst>
      <p:ext uri="{BB962C8B-B14F-4D97-AF65-F5344CB8AC3E}">
        <p14:creationId xmlns:p14="http://schemas.microsoft.com/office/powerpoint/2010/main" val="2090141000"/>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addle">
  <a:themeElements>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fontScheme name="Saddle">
      <a:majorFont>
        <a:latin typeface="Book Antiqua"/>
        <a:ea typeface=""/>
        <a:cs typeface=""/>
        <a:font script="Jpan" typeface="ＭＳ 明朝"/>
        <a:font script="Hans" typeface="宋体"/>
        <a:font script="Hant" typeface="新細明體"/>
      </a:majorFont>
      <a:minorFont>
        <a:latin typeface="Book Antiqua"/>
        <a:ea typeface=""/>
        <a:cs typeface=""/>
        <a:font script="Jpan" typeface="ＭＳ 明朝"/>
        <a:font script="Hans" typeface="宋体"/>
        <a:font script="Hant" typeface="新細明體"/>
      </a:minorFont>
    </a:fontScheme>
    <a:fmtScheme name="Saddle">
      <a:fillStyleLst>
        <a:solidFill>
          <a:schemeClr val="phClr"/>
        </a:solidFill>
        <a:gradFill rotWithShape="1">
          <a:gsLst>
            <a:gs pos="0">
              <a:schemeClr val="phClr"/>
            </a:gs>
            <a:gs pos="30000">
              <a:schemeClr val="phClr">
                <a:tint val="80000"/>
              </a:schemeClr>
            </a:gs>
            <a:gs pos="100000">
              <a:schemeClr val="phClr">
                <a:tint val="100000"/>
              </a:schemeClr>
            </a:gs>
          </a:gsLst>
          <a:path path="rect">
            <a:fillToRect l="50000" r="100000"/>
          </a:path>
        </a:gradFill>
        <a:blipFill rotWithShape="1">
          <a:blip xmlns:r="http://schemas.openxmlformats.org/officeDocument/2006/relationships" r:embed="rId1">
            <a:duotone>
              <a:schemeClr val="phClr">
                <a:shade val="70000"/>
                <a:satMod val="120000"/>
              </a:schemeClr>
              <a:schemeClr val="phClr">
                <a:tint val="30000"/>
                <a:satMod val="120000"/>
              </a:schemeClr>
            </a:duotone>
          </a:blip>
          <a:stretch/>
        </a:blipFill>
      </a:fillStyleLst>
      <a:lnStyleLst>
        <a:ln w="25400" cap="flat" cmpd="sng" algn="ctr">
          <a:solidFill>
            <a:schemeClr val="phClr">
              <a:shade val="95000"/>
              <a:satMod val="105000"/>
            </a:schemeClr>
          </a:solidFill>
          <a:prstDash val="solid"/>
        </a:ln>
        <a:ln w="50800" cap="flat" cmpd="dbl" algn="ctr">
          <a:solidFill>
            <a:schemeClr val="phClr"/>
          </a:solidFill>
          <a:prstDash val="solid"/>
        </a:ln>
        <a:ln w="76200" cap="flat" cmpd="dbl" algn="ctr">
          <a:solidFill>
            <a:schemeClr val="phClr"/>
          </a:solidFill>
          <a:prstDash val="solid"/>
        </a:ln>
      </a:lnStyleLst>
      <a:effectStyleLst>
        <a:effectStyle>
          <a:effectLst/>
        </a:effectStyle>
        <a:effectStyle>
          <a:effectLst>
            <a:outerShdw blurRad="38100" dist="25400" dir="5400000" rotWithShape="0">
              <a:srgbClr val="FFFFFF">
                <a:alpha val="75000"/>
              </a:srgbClr>
            </a:outerShdw>
          </a:effectLst>
          <a:scene3d>
            <a:camera prst="orthographicFront">
              <a:rot lat="0" lon="0" rev="0"/>
            </a:camera>
            <a:lightRig rig="sunrise" dir="tl">
              <a:rot lat="0" lon="0" rev="1200000"/>
            </a:lightRig>
          </a:scene3d>
          <a:sp3d prstMaterial="softEdge">
            <a:bevelT w="0" h="0"/>
          </a:sp3d>
        </a:effectStyle>
        <a:effectStyle>
          <a:effectLst>
            <a:innerShdw blurRad="76200" dist="38100" dir="13500000">
              <a:srgbClr val="FFFFFF">
                <a:alpha val="75000"/>
              </a:srgbClr>
            </a:innerShdw>
          </a:effectLst>
          <a:scene3d>
            <a:camera prst="perspectiveFront" fov="2400000"/>
            <a:lightRig rig="twoPt" dir="tl"/>
          </a:scene3d>
          <a:sp3d>
            <a:bevelT w="25400" h="12700" prst="angle"/>
          </a:sp3d>
        </a:effectStyle>
      </a:effectStyleLst>
      <a:bgFillStyleLst>
        <a:solidFill>
          <a:schemeClr val="phClr"/>
        </a:solidFill>
        <a:blipFill rotWithShape="1">
          <a:blip xmlns:r="http://schemas.openxmlformats.org/officeDocument/2006/relationships" r:embed="rId2">
            <a:duotone>
              <a:schemeClr val="phClr">
                <a:shade val="30000"/>
                <a:satMod val="250000"/>
              </a:schemeClr>
              <a:schemeClr val="phClr">
                <a:tint val="50000"/>
                <a:satMod val="200000"/>
              </a:schemeClr>
            </a:duotone>
          </a:blip>
          <a:stretch/>
        </a:blipFill>
        <a:blipFill rotWithShape="1">
          <a:blip xmlns:r="http://schemas.openxmlformats.org/officeDocument/2006/relationships" r:embed="rId3">
            <a:duotone>
              <a:schemeClr val="phClr">
                <a:shade val="90000"/>
                <a:hueMod val="90000"/>
                <a:satMod val="150000"/>
                <a:lumMod val="90000"/>
              </a:schemeClr>
              <a:schemeClr val="phClr">
                <a:tint val="70000"/>
                <a:shade val="80000"/>
                <a:satMod val="300000"/>
                <a:lumMod val="11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Accounting Fundamentals to be covered in module</Template>
  <TotalTime>51</TotalTime>
  <Words>352</Words>
  <Application>Microsoft Office PowerPoint</Application>
  <PresentationFormat>Widescreen</PresentationFormat>
  <Paragraphs>40</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Book Antiqua</vt:lpstr>
      <vt:lpstr>Wingdings 2</vt:lpstr>
      <vt:lpstr>Saddle</vt:lpstr>
      <vt:lpstr>Accounting for Labour</vt:lpstr>
      <vt:lpstr>In the lecture we looked at…</vt:lpstr>
      <vt:lpstr>Overtime Payments </vt:lpstr>
      <vt:lpstr>Idle Time</vt:lpstr>
      <vt:lpstr>Comprehensive example</vt:lpstr>
      <vt:lpstr>Solution</vt:lpstr>
      <vt:lpstr>What other costs are associated with Labour?</vt:lpstr>
      <vt:lpstr>The Piece Rate System</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for Labour</dc:title>
  <dc:creator>Marie Pitson</dc:creator>
  <cp:lastModifiedBy>Marie Pitson</cp:lastModifiedBy>
  <cp:revision>2</cp:revision>
  <dcterms:created xsi:type="dcterms:W3CDTF">2018-03-21T08:40:48Z</dcterms:created>
  <dcterms:modified xsi:type="dcterms:W3CDTF">2018-03-21T09:37:10Z</dcterms:modified>
</cp:coreProperties>
</file>