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heme/theme2.xml" ContentType="application/vnd.openxmlformats-officedocument.theme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66" r:id="rId2"/>
    <p:sldId id="257" r:id="rId3"/>
    <p:sldId id="267" r:id="rId4"/>
    <p:sldId id="258" r:id="rId5"/>
    <p:sldId id="259" r:id="rId6"/>
    <p:sldId id="268" r:id="rId7"/>
    <p:sldId id="270" r:id="rId8"/>
    <p:sldId id="261" r:id="rId9"/>
    <p:sldId id="262" r:id="rId10"/>
    <p:sldId id="269" r:id="rId11"/>
    <p:sldId id="263" r:id="rId12"/>
    <p:sldId id="264" r:id="rId13"/>
  </p:sldIdLst>
  <p:sldSz cx="14630400" cy="8229600"/>
  <p:notesSz cx="8229600" cy="14630400"/>
  <p:embeddedFontLst>
    <p:embeddedFont>
      <p:font typeface="Arimo" panose="020B0604020202020204" charset="0"/>
      <p:regular r:id="rId15"/>
      <p:bold r:id="rId16"/>
      <p:italic r:id="rId17"/>
      <p:boldItalic r:id="rId18"/>
    </p:embeddedFont>
    <p:embeddedFont>
      <p:font typeface="Outfit ExtraBold" panose="020B0604020202020204" charset="0"/>
      <p:bold r:id="rId19"/>
    </p:embeddedFont>
    <p:embeddedFont>
      <p:font typeface="Outfit Light" panose="020B0604020202020204" charset="0"/>
      <p:regular r:id="rId20"/>
      <p:bold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/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/>
              <a:t>‹#›</a:t>
            </a:fld>
            <a:endParaRPr sz="1200" b="0" i="0" u="none" strike="noStrike" cap="none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" name="Google Shape;62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>
          <a:extLst>
            <a:ext uri="{FF2B5EF4-FFF2-40B4-BE49-F238E27FC236}">
              <a16:creationId xmlns:a16="http://schemas.microsoft.com/office/drawing/2014/main" id="{67521A0A-EB99-8895-0685-D84120D65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>
            <a:extLst>
              <a:ext uri="{FF2B5EF4-FFF2-40B4-BE49-F238E27FC236}">
                <a16:creationId xmlns:a16="http://schemas.microsoft.com/office/drawing/2014/main" id="{FF2EB5C8-B75B-E321-07D0-0F640B81E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" name="Google Shape;72;p3:notes">
            <a:extLst>
              <a:ext uri="{FF2B5EF4-FFF2-40B4-BE49-F238E27FC236}">
                <a16:creationId xmlns:a16="http://schemas.microsoft.com/office/drawing/2014/main" id="{2C30AC93-8B60-5AC7-3FE1-DCB8B098032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3:notes">
            <a:extLst>
              <a:ext uri="{FF2B5EF4-FFF2-40B4-BE49-F238E27FC236}">
                <a16:creationId xmlns:a16="http://schemas.microsoft.com/office/drawing/2014/main" id="{9671E2C5-2E7E-FE82-1D24-D1DE91B6D719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910335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2" name="Google Shape;7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8" name="Google Shape;98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>
          <a:extLst>
            <a:ext uri="{FF2B5EF4-FFF2-40B4-BE49-F238E27FC236}">
              <a16:creationId xmlns:a16="http://schemas.microsoft.com/office/drawing/2014/main" id="{00B3E425-F919-AFD5-73CE-4A871613A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>
            <a:extLst>
              <a:ext uri="{FF2B5EF4-FFF2-40B4-BE49-F238E27FC236}">
                <a16:creationId xmlns:a16="http://schemas.microsoft.com/office/drawing/2014/main" id="{49BF136E-C66F-F80A-9958-E60027D672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>
            <a:extLst>
              <a:ext uri="{FF2B5EF4-FFF2-40B4-BE49-F238E27FC236}">
                <a16:creationId xmlns:a16="http://schemas.microsoft.com/office/drawing/2014/main" id="{66D8B70E-D1C6-D6A7-2847-DD0C852702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>
            <a:extLst>
              <a:ext uri="{FF2B5EF4-FFF2-40B4-BE49-F238E27FC236}">
                <a16:creationId xmlns:a16="http://schemas.microsoft.com/office/drawing/2014/main" id="{3E4A991B-FE23-17DE-8525-EEDB0C40218B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4330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>
          <a:extLst>
            <a:ext uri="{FF2B5EF4-FFF2-40B4-BE49-F238E27FC236}">
              <a16:creationId xmlns:a16="http://schemas.microsoft.com/office/drawing/2014/main" id="{96E92703-C75A-FECA-1749-78FCA01AF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>
            <a:extLst>
              <a:ext uri="{FF2B5EF4-FFF2-40B4-BE49-F238E27FC236}">
                <a16:creationId xmlns:a16="http://schemas.microsoft.com/office/drawing/2014/main" id="{7D025D8A-473C-1273-D0E7-0C64016738A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>
            <a:extLst>
              <a:ext uri="{FF2B5EF4-FFF2-40B4-BE49-F238E27FC236}">
                <a16:creationId xmlns:a16="http://schemas.microsoft.com/office/drawing/2014/main" id="{DB3023C0-2127-6649-85C4-065E70974C9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6" name="Google Shape;126;p5:notes">
            <a:extLst>
              <a:ext uri="{FF2B5EF4-FFF2-40B4-BE49-F238E27FC236}">
                <a16:creationId xmlns:a16="http://schemas.microsoft.com/office/drawing/2014/main" id="{5E7CF368-0EA9-9DB1-9362-6226ADBED565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420030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0" name="Google Shape;15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0" name="Google Shape;160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>
          <a:extLst>
            <a:ext uri="{FF2B5EF4-FFF2-40B4-BE49-F238E27FC236}">
              <a16:creationId xmlns:a16="http://schemas.microsoft.com/office/drawing/2014/main" id="{A185F654-A9FD-5019-39F4-D08DFD101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>
            <a:extLst>
              <a:ext uri="{FF2B5EF4-FFF2-40B4-BE49-F238E27FC236}">
                <a16:creationId xmlns:a16="http://schemas.microsoft.com/office/drawing/2014/main" id="{52AE8289-DE80-BCC3-442B-CB1DECE4607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>
            <a:extLst>
              <a:ext uri="{FF2B5EF4-FFF2-40B4-BE49-F238E27FC236}">
                <a16:creationId xmlns:a16="http://schemas.microsoft.com/office/drawing/2014/main" id="{9A638F4B-C1D7-1446-E29A-FC532098E8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>
            <a:extLst>
              <a:ext uri="{FF2B5EF4-FFF2-40B4-BE49-F238E27FC236}">
                <a16:creationId xmlns:a16="http://schemas.microsoft.com/office/drawing/2014/main" id="{CB6F5081-F5B4-76BB-38D0-7A4543866348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263738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4" name="Google Shape;174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1" name="Google Shape;201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3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5" Type="http://schemas.openxmlformats.org/officeDocument/2006/relationships/tags" Target="../tags/tag5.xml"/><Relationship Id="rId15" Type="http://schemas.openxmlformats.org/officeDocument/2006/relationships/image" Target="../media/image5.png"/><Relationship Id="rId10" Type="http://schemas.openxmlformats.org/officeDocument/2006/relationships/tags" Target="../tags/tag10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2 master">
  <p:cSld name="Slide 2 master">
    <p:bg>
      <p:bgPr>
        <a:solidFill>
          <a:srgbClr val="000000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oogle Shape;15;p3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" name="Google Shape;17;p3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3 master">
  <p:cSld name="Slide 3 master">
    <p:bg>
      <p:bgPr>
        <a:solidFill>
          <a:srgbClr val="000000"/>
        </a:solidFill>
        <a:effectLst/>
      </p:bgPr>
    </p:bg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oogle Shape;19;p4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1" name="Google Shape;21;p4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4 master">
  <p:cSld name="Slide 4 master">
    <p:bg>
      <p:bgPr>
        <a:solidFill>
          <a:srgbClr val="000000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oogle Shape;23;p5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5" name="Google Shape;25;p5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5 master">
  <p:cSld name="Slide 5 master">
    <p:bg>
      <p:bgPr>
        <a:solidFill>
          <a:srgbClr val="000000"/>
        </a:soli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6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" name="Google Shape;29;p6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6 master">
  <p:cSld name="Slide 6 master">
    <p:bg>
      <p:bgPr>
        <a:solidFill>
          <a:srgbClr val="000000"/>
        </a:solidFill>
        <a:effectLst/>
      </p:bgPr>
    </p:bg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oogle Shape;31;p7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3" name="Google Shape;33;p7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7 master">
  <p:cSld name="Slide 7 master">
    <p:bg>
      <p:bgPr>
        <a:solidFill>
          <a:srgbClr val="000000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8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7" name="Google Shape;37;p8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8 master">
  <p:cSld name="Slide 8 master">
    <p:bg>
      <p:bgPr>
        <a:solidFill>
          <a:srgbClr val="000000"/>
        </a:solidFill>
        <a:effectLst/>
      </p:bgPr>
    </p:bg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9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1" name="Google Shape;41;p9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9 master">
  <p:cSld name="Slide 9 master">
    <p:bg>
      <p:bgPr>
        <a:solidFill>
          <a:srgbClr val="000000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10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5" name="Google Shape;45;p10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10 master">
  <p:cSld name="Slide 10 master">
    <p:bg>
      <p:bgPr>
        <a:solidFill>
          <a:srgbClr val="000000"/>
        </a:solidFill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47;p11" descr="preencoded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9" name="Google Shape;49;p11" descr="preencoded.png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图片 6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3"/>
          <a:srcRect t="46292" r="37615"/>
          <a:stretch>
            <a:fillRect/>
          </a:stretch>
        </p:blipFill>
        <p:spPr>
          <a:xfrm>
            <a:off x="6013626" y="0"/>
            <a:ext cx="8616776" cy="7418244"/>
          </a:xfrm>
          <a:custGeom>
            <a:avLst/>
            <a:gdLst>
              <a:gd name="connsiteX0" fmla="*/ 0 w 7180647"/>
              <a:gd name="connsiteY0" fmla="*/ 0 h 6181870"/>
              <a:gd name="connsiteX1" fmla="*/ 7180647 w 7180647"/>
              <a:gd name="connsiteY1" fmla="*/ 0 h 6181870"/>
              <a:gd name="connsiteX2" fmla="*/ 7180647 w 7180647"/>
              <a:gd name="connsiteY2" fmla="*/ 6181870 h 6181870"/>
              <a:gd name="connsiteX3" fmla="*/ 0 w 7180647"/>
              <a:gd name="connsiteY3" fmla="*/ 6181870 h 6181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80647" h="6181870">
                <a:moveTo>
                  <a:pt x="0" y="0"/>
                </a:moveTo>
                <a:lnTo>
                  <a:pt x="7180647" y="0"/>
                </a:lnTo>
                <a:lnTo>
                  <a:pt x="7180647" y="6181870"/>
                </a:lnTo>
                <a:lnTo>
                  <a:pt x="0" y="6181870"/>
                </a:lnTo>
                <a:close/>
              </a:path>
            </a:pathLst>
          </a:custGeom>
        </p:spPr>
      </p:pic>
      <p:pic>
        <p:nvPicPr>
          <p:cNvPr id="68" name="图片 6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4"/>
          <a:srcRect l="60753" b="74987"/>
          <a:stretch>
            <a:fillRect/>
          </a:stretch>
        </p:blipFill>
        <p:spPr>
          <a:xfrm>
            <a:off x="0" y="4774688"/>
            <a:ext cx="5423731" cy="3454913"/>
          </a:xfrm>
          <a:custGeom>
            <a:avLst/>
            <a:gdLst>
              <a:gd name="connsiteX0" fmla="*/ 0 w 4519776"/>
              <a:gd name="connsiteY0" fmla="*/ 0 h 2879094"/>
              <a:gd name="connsiteX1" fmla="*/ 4519776 w 4519776"/>
              <a:gd name="connsiteY1" fmla="*/ 0 h 2879094"/>
              <a:gd name="connsiteX2" fmla="*/ 4519776 w 4519776"/>
              <a:gd name="connsiteY2" fmla="*/ 2879094 h 2879094"/>
              <a:gd name="connsiteX3" fmla="*/ 0 w 4519776"/>
              <a:gd name="connsiteY3" fmla="*/ 2879094 h 2879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9776" h="2879094">
                <a:moveTo>
                  <a:pt x="0" y="0"/>
                </a:moveTo>
                <a:lnTo>
                  <a:pt x="4519776" y="0"/>
                </a:lnTo>
                <a:lnTo>
                  <a:pt x="4519776" y="2879094"/>
                </a:lnTo>
                <a:lnTo>
                  <a:pt x="0" y="2879094"/>
                </a:lnTo>
                <a:close/>
              </a:path>
            </a:pathLst>
          </a:custGeom>
        </p:spPr>
      </p:pic>
      <p:sp>
        <p:nvSpPr>
          <p:cNvPr id="79" name="椭圆 78"/>
          <p:cNvSpPr/>
          <p:nvPr>
            <p:custDataLst>
              <p:tags r:id="rId3"/>
            </p:custDataLst>
          </p:nvPr>
        </p:nvSpPr>
        <p:spPr>
          <a:xfrm>
            <a:off x="8892986" y="1483651"/>
            <a:ext cx="5737415" cy="573741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46000">
                <a:schemeClr val="accent4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80">
              <a:solidFill>
                <a:schemeClr val="lt1"/>
              </a:solidFill>
            </a:endParaRPr>
          </a:p>
        </p:txBody>
      </p:sp>
      <p:pic>
        <p:nvPicPr>
          <p:cNvPr id="107" name="图片对象" descr="E:\PPT翻新\图片3.png图片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15"/>
          <a:srcRect r="1432" b="3846"/>
          <a:stretch>
            <a:fillRect/>
          </a:stretch>
        </p:blipFill>
        <p:spPr>
          <a:xfrm>
            <a:off x="6501384" y="913639"/>
            <a:ext cx="8129016" cy="7315962"/>
          </a:xfrm>
          <a:prstGeom prst="rect">
            <a:avLst/>
          </a:prstGeom>
        </p:spPr>
      </p:pic>
      <p:sp>
        <p:nvSpPr>
          <p:cNvPr id="78" name="任意多边形: 形状 21"/>
          <p:cNvSpPr/>
          <p:nvPr>
            <p:custDataLst>
              <p:tags r:id="rId5"/>
            </p:custDataLst>
          </p:nvPr>
        </p:nvSpPr>
        <p:spPr>
          <a:xfrm>
            <a:off x="1" y="706375"/>
            <a:ext cx="713994" cy="1096518"/>
          </a:xfrm>
          <a:custGeom>
            <a:avLst/>
            <a:gdLst>
              <a:gd name="connsiteX0" fmla="*/ 138215 w 595085"/>
              <a:gd name="connsiteY0" fmla="*/ 0 h 913740"/>
              <a:gd name="connsiteX1" fmla="*/ 595085 w 595085"/>
              <a:gd name="connsiteY1" fmla="*/ 456870 h 913740"/>
              <a:gd name="connsiteX2" fmla="*/ 138215 w 595085"/>
              <a:gd name="connsiteY2" fmla="*/ 913740 h 913740"/>
              <a:gd name="connsiteX3" fmla="*/ 46140 w 595085"/>
              <a:gd name="connsiteY3" fmla="*/ 904458 h 913740"/>
              <a:gd name="connsiteX4" fmla="*/ 0 w 595085"/>
              <a:gd name="connsiteY4" fmla="*/ 890136 h 913740"/>
              <a:gd name="connsiteX5" fmla="*/ 0 w 595085"/>
              <a:gd name="connsiteY5" fmla="*/ 23605 h 913740"/>
              <a:gd name="connsiteX6" fmla="*/ 46140 w 595085"/>
              <a:gd name="connsiteY6" fmla="*/ 9282 h 913740"/>
              <a:gd name="connsiteX7" fmla="*/ 138215 w 595085"/>
              <a:gd name="connsiteY7" fmla="*/ 0 h 91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5085" h="913740">
                <a:moveTo>
                  <a:pt x="138215" y="0"/>
                </a:moveTo>
                <a:cubicBezTo>
                  <a:pt x="390537" y="0"/>
                  <a:pt x="595085" y="204548"/>
                  <a:pt x="595085" y="456870"/>
                </a:cubicBezTo>
                <a:cubicBezTo>
                  <a:pt x="595085" y="709192"/>
                  <a:pt x="390537" y="913740"/>
                  <a:pt x="138215" y="913740"/>
                </a:cubicBezTo>
                <a:cubicBezTo>
                  <a:pt x="106675" y="913740"/>
                  <a:pt x="75881" y="910544"/>
                  <a:pt x="46140" y="904458"/>
                </a:cubicBezTo>
                <a:lnTo>
                  <a:pt x="0" y="890136"/>
                </a:lnTo>
                <a:lnTo>
                  <a:pt x="0" y="23605"/>
                </a:lnTo>
                <a:lnTo>
                  <a:pt x="46140" y="9282"/>
                </a:lnTo>
                <a:cubicBezTo>
                  <a:pt x="75881" y="3196"/>
                  <a:pt x="106675" y="0"/>
                  <a:pt x="13821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680">
              <a:solidFill>
                <a:schemeClr val="lt1"/>
              </a:solidFill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6999" y="5590033"/>
            <a:ext cx="6214110" cy="51892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en-US">
                <a:latin typeface="+mn-lt"/>
              </a:defRPr>
            </a:defPPr>
            <a:lvl1pPr marL="0" marR="0" lvl="0" algn="l" defTabSz="109728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920" b="0" i="0" u="none" strike="noStrike" kern="1200" cap="none" spc="0" normalizeH="0" baseline="0" noProof="1" dirty="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n-lt"/>
                <a:sym typeface="+mn-ea"/>
              </a:defRPr>
            </a:lvl1pPr>
          </a:lstStyle>
          <a:p>
            <a:pPr lvl="0"/>
            <a:r>
              <a:rPr>
                <a:latin typeface="+mn-lt"/>
                <a:sym typeface="+mn-ea"/>
              </a:rPr>
              <a:t>Click to add text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1127760" y="1795272"/>
            <a:ext cx="6690360" cy="371856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109728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28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</a:p>
        </p:txBody>
      </p:sp>
      <p:sp>
        <p:nvSpPr>
          <p:cNvPr id="7" name="副标题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1126999" y="614935"/>
            <a:ext cx="6691122" cy="108737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109728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3840" b="1" i="0" u="none" strike="noStrike" kern="1200" cap="none" spc="0" normalizeH="0" baseline="0" noProof="1" dirty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  <a:tileRect/>
                </a:gradFill>
                <a:latin typeface="+mj-lt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1005840" y="7627621"/>
            <a:ext cx="3291840" cy="438150"/>
          </a:xfrm>
        </p:spPr>
        <p:txBody>
          <a:bodyPr/>
          <a:lstStyle/>
          <a:p>
            <a:r>
              <a:rPr lang="en-US"/>
              <a:t>Date Area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846320" y="7627621"/>
            <a:ext cx="4937760" cy="43815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10332720" y="7627621"/>
            <a:ext cx="3291840" cy="438150"/>
          </a:xfrm>
        </p:spPr>
        <p:txBody>
          <a:bodyPr/>
          <a:lstStyle/>
          <a:p>
            <a:fld id="{73127340-2293-49D2-96F1-6E7BF0C8F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910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7" Type="http://schemas.openxmlformats.org/officeDocument/2006/relationships/image" Target="../media/image6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1.xml"/><Relationship Id="rId4" Type="http://schemas.openxmlformats.org/officeDocument/2006/relationships/tags" Target="../tags/tag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126998" y="6320173"/>
            <a:ext cx="6214110" cy="518922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Name : Ansh </a:t>
            </a:r>
            <a:r>
              <a:rPr lang="en-US" b="1" dirty="0" err="1">
                <a:solidFill>
                  <a:schemeClr val="accent5">
                    <a:lumMod val="50000"/>
                  </a:schemeClr>
                </a:solidFill>
              </a:rPr>
              <a:t>Mukeshbhai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 Italiya	</a:t>
            </a:r>
          </a:p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	</a:t>
            </a:r>
          </a:p>
          <a:p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233410" y="3154515"/>
            <a:ext cx="6690360" cy="3718560"/>
          </a:xfrm>
        </p:spPr>
        <p:txBody>
          <a:bodyPr anchor="ctr" anchorCtr="0">
            <a:normAutofit/>
          </a:bodyPr>
          <a:lstStyle/>
          <a:p>
            <a:pPr algn="ctr"/>
            <a:r>
              <a:rPr lang="en-US" altLang="en-GB" sz="2400" dirty="0"/>
              <a:t>Digital forensics analysis(ACCA7031)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1126998" y="2396490"/>
            <a:ext cx="6691122" cy="1087374"/>
          </a:xfrm>
        </p:spPr>
        <p:txBody>
          <a:bodyPr>
            <a:normAutofit fontScale="80000" lnSpcReduction="10000"/>
          </a:bodyPr>
          <a:lstStyle/>
          <a:p>
            <a:r>
              <a:rPr lang="en-US" altLang="en-GB" dirty="0" err="1">
                <a:solidFill>
                  <a:schemeClr val="accent5">
                    <a:lumMod val="50000"/>
                  </a:schemeClr>
                </a:solidFill>
              </a:rPr>
              <a:t>Programme</a:t>
            </a:r>
            <a:r>
              <a:rPr lang="en-US" altLang="en-GB" dirty="0">
                <a:solidFill>
                  <a:schemeClr val="accent5">
                    <a:lumMod val="50000"/>
                  </a:schemeClr>
                </a:solidFill>
              </a:rPr>
              <a:t>: MSc (Cybersecurity and Digital Forensics)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0F2532-F07D-645B-B813-ADCEF0A4EF66}"/>
              </a:ext>
            </a:extLst>
          </p:cNvPr>
          <p:cNvSpPr txBox="1"/>
          <p:nvPr/>
        </p:nvSpPr>
        <p:spPr>
          <a:xfrm>
            <a:off x="1015787" y="6500541"/>
            <a:ext cx="752526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GB" sz="1600" b="1" dirty="0">
                <a:solidFill>
                  <a:schemeClr val="accent5">
                    <a:lumMod val="50000"/>
                  </a:schemeClr>
                </a:solidFill>
              </a:rPr>
              <a:t>Student ID : 2510659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4C944E-AF3A-F29E-E1AF-57C0B6FB55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3410" y="647555"/>
            <a:ext cx="1991704" cy="1087374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4"/>
          <p:cNvSpPr/>
          <p:nvPr/>
        </p:nvSpPr>
        <p:spPr>
          <a:xfrm>
            <a:off x="169690" y="296281"/>
            <a:ext cx="4820100" cy="60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333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750"/>
              <a:buFont typeface="Outfit ExtraBold"/>
              <a:buNone/>
            </a:pPr>
            <a:r>
              <a:rPr lang="en-US" sz="3750" b="1" i="0" u="none" strike="noStrike" cap="none" dirty="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Case Overview</a:t>
            </a:r>
            <a:endParaRPr sz="3750" b="0" i="0" u="none" strike="noStrike" cap="none" dirty="0"/>
          </a:p>
        </p:txBody>
      </p:sp>
      <p:sp>
        <p:nvSpPr>
          <p:cNvPr id="67" name="Google Shape;67;p14"/>
          <p:cNvSpPr/>
          <p:nvPr/>
        </p:nvSpPr>
        <p:spPr>
          <a:xfrm>
            <a:off x="314825" y="1275122"/>
            <a:ext cx="7556400" cy="6286800"/>
          </a:xfrm>
          <a:prstGeom prst="roundRect">
            <a:avLst>
              <a:gd name="adj" fmla="val 5875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4"/>
          <p:cNvSpPr/>
          <p:nvPr/>
        </p:nvSpPr>
        <p:spPr>
          <a:xfrm>
            <a:off x="515200" y="1577712"/>
            <a:ext cx="7155600" cy="575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Char char="●"/>
            </a:pPr>
            <a:r>
              <a:rPr lang="en-US" sz="29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Unusual system access was detected, which raised initial security concerns</a:t>
            </a:r>
            <a:endParaRPr sz="29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Char char="●"/>
            </a:pPr>
            <a:r>
              <a:rPr lang="en-US" sz="29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An internal employee was identified based on activity logs and behaviour patterns</a:t>
            </a:r>
            <a:endParaRPr sz="29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Char char="●"/>
            </a:pPr>
            <a:r>
              <a:rPr lang="en-US" sz="29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The situation suggests that sensitive data may have been targeted for external use</a:t>
            </a:r>
            <a:endParaRPr sz="29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Char char="●"/>
            </a:pPr>
            <a:r>
              <a:rPr lang="en-US" sz="29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Communication links indicate involvement of additional individuals outside the organisation</a:t>
            </a:r>
            <a:endParaRPr sz="29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marR="0" lvl="0" indent="0" algn="l" rtl="0">
              <a:lnSpc>
                <a:spcPct val="146666"/>
              </a:lnSpc>
              <a:spcBef>
                <a:spcPts val="120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endParaRPr sz="29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448A20-A56D-D847-458C-3DC9AE195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1427" y="2471352"/>
            <a:ext cx="5291545" cy="297649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>
          <a:extLst>
            <a:ext uri="{FF2B5EF4-FFF2-40B4-BE49-F238E27FC236}">
              <a16:creationId xmlns:a16="http://schemas.microsoft.com/office/drawing/2014/main" id="{79C1DD75-CEED-522F-3D20-46A359448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>
            <a:extLst>
              <a:ext uri="{FF2B5EF4-FFF2-40B4-BE49-F238E27FC236}">
                <a16:creationId xmlns:a16="http://schemas.microsoft.com/office/drawing/2014/main" id="{DC76664F-029E-E63A-47C8-00331E54CBEF}"/>
              </a:ext>
            </a:extLst>
          </p:cNvPr>
          <p:cNvSpPr/>
          <p:nvPr/>
        </p:nvSpPr>
        <p:spPr>
          <a:xfrm>
            <a:off x="4220167" y="307086"/>
            <a:ext cx="56706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24719"/>
              </a:lnSpc>
              <a:buClr>
                <a:srgbClr val="231971"/>
              </a:buClr>
              <a:buSzPts val="4450"/>
            </a:pPr>
            <a:r>
              <a:rPr lang="en-US" sz="4450" b="1" i="0" u="none" strike="noStrike" cap="none" dirty="0">
                <a:solidFill>
                  <a:srgbClr val="002060"/>
                </a:solidFill>
              </a:rPr>
              <a:t>Aim and objectives</a:t>
            </a:r>
          </a:p>
        </p:txBody>
      </p:sp>
      <p:sp>
        <p:nvSpPr>
          <p:cNvPr id="76" name="Google Shape;76;p15">
            <a:extLst>
              <a:ext uri="{FF2B5EF4-FFF2-40B4-BE49-F238E27FC236}">
                <a16:creationId xmlns:a16="http://schemas.microsoft.com/office/drawing/2014/main" id="{C80B3AE9-80D1-3519-B13D-38E656C6783B}"/>
              </a:ext>
            </a:extLst>
          </p:cNvPr>
          <p:cNvSpPr/>
          <p:nvPr/>
        </p:nvSpPr>
        <p:spPr>
          <a:xfrm>
            <a:off x="5748667" y="1932571"/>
            <a:ext cx="82842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US" sz="1800" b="1" dirty="0"/>
              <a:t>Main Aim:</a:t>
            </a:r>
            <a:br>
              <a:rPr lang="en-US" sz="1800" dirty="0"/>
            </a:br>
            <a:r>
              <a:rPr lang="en-US" sz="1800" dirty="0"/>
              <a:t>The main aim of this project is to </a:t>
            </a:r>
            <a:r>
              <a:rPr lang="en-US" sz="1800" dirty="0" err="1"/>
              <a:t>analyse</a:t>
            </a:r>
            <a:r>
              <a:rPr lang="en-US" sz="1800" dirty="0"/>
              <a:t> mobile device data in a structured way using forensic tools, so that useful digital evidence can be identified.</a:t>
            </a:r>
          </a:p>
          <a:p>
            <a:r>
              <a:rPr lang="en-US" sz="1800" b="1" dirty="0"/>
              <a:t>Data Collection:</a:t>
            </a:r>
            <a:br>
              <a:rPr lang="en-US" sz="1800" dirty="0"/>
            </a:br>
            <a:r>
              <a:rPr lang="en-US" sz="1800" dirty="0"/>
              <a:t>This involves collecting important data like messages, contacts, and financial details from different sources.</a:t>
            </a:r>
          </a:p>
          <a:p>
            <a:r>
              <a:rPr lang="en-US" sz="1800" b="1" dirty="0"/>
              <a:t>Data Linking:</a:t>
            </a:r>
            <a:br>
              <a:rPr lang="en-US" sz="1800" dirty="0"/>
            </a:br>
            <a:r>
              <a:rPr lang="en-US" sz="1800" dirty="0"/>
              <a:t>After collecting the data, the next step is to connect information from different platforms to understand how different activities are related.</a:t>
            </a:r>
          </a:p>
          <a:p>
            <a:r>
              <a:rPr lang="en-US" sz="1800" b="1" dirty="0"/>
              <a:t>Event Sequencing:</a:t>
            </a:r>
            <a:br>
              <a:rPr lang="en-US" sz="1800" dirty="0"/>
            </a:br>
            <a:r>
              <a:rPr lang="en-US" sz="1800" dirty="0"/>
              <a:t>The collected data is then arranged in order of time to clearly understand what happened and when.</a:t>
            </a:r>
          </a:p>
          <a:p>
            <a:r>
              <a:rPr lang="en-US" sz="1800" b="1" dirty="0"/>
              <a:t>Outcome Support:</a:t>
            </a:r>
            <a:br>
              <a:rPr lang="en-US" sz="1800" dirty="0"/>
            </a:br>
            <a:r>
              <a:rPr lang="en-US" sz="1800" dirty="0"/>
              <a:t>Finally, the findings are presented in a simple and reliable way to support the overall investigation.</a:t>
            </a:r>
          </a:p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endParaRPr lang="en-US" sz="1750" b="0" i="0" u="none" strike="noStrike" cap="none" dirty="0"/>
          </a:p>
        </p:txBody>
      </p:sp>
      <p:sp>
        <p:nvSpPr>
          <p:cNvPr id="79" name="Google Shape;79;p15">
            <a:extLst>
              <a:ext uri="{FF2B5EF4-FFF2-40B4-BE49-F238E27FC236}">
                <a16:creationId xmlns:a16="http://schemas.microsoft.com/office/drawing/2014/main" id="{EA713F3F-4458-F8C8-FA43-812B068FB7FD}"/>
              </a:ext>
            </a:extLst>
          </p:cNvPr>
          <p:cNvSpPr/>
          <p:nvPr/>
        </p:nvSpPr>
        <p:spPr>
          <a:xfrm>
            <a:off x="6097401" y="2807919"/>
            <a:ext cx="30531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endParaRPr sz="2200" b="0" i="0" u="none" strike="noStrike" cap="none" dirty="0"/>
          </a:p>
        </p:txBody>
      </p:sp>
      <p:sp>
        <p:nvSpPr>
          <p:cNvPr id="80" name="Google Shape;80;p15">
            <a:extLst>
              <a:ext uri="{FF2B5EF4-FFF2-40B4-BE49-F238E27FC236}">
                <a16:creationId xmlns:a16="http://schemas.microsoft.com/office/drawing/2014/main" id="{C808586A-DD71-C2D0-D5BC-50F806DB5319}"/>
              </a:ext>
            </a:extLst>
          </p:cNvPr>
          <p:cNvSpPr/>
          <p:nvPr/>
        </p:nvSpPr>
        <p:spPr>
          <a:xfrm>
            <a:off x="6097401" y="3389063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endParaRPr sz="1750" b="0" i="0" u="none" strike="noStrike" cap="none" dirty="0"/>
          </a:p>
        </p:txBody>
      </p:sp>
      <p:sp>
        <p:nvSpPr>
          <p:cNvPr id="83" name="Google Shape;83;p15">
            <a:extLst>
              <a:ext uri="{FF2B5EF4-FFF2-40B4-BE49-F238E27FC236}">
                <a16:creationId xmlns:a16="http://schemas.microsoft.com/office/drawing/2014/main" id="{90521C41-7B26-E911-5FEA-C47F4DCF222C}"/>
              </a:ext>
            </a:extLst>
          </p:cNvPr>
          <p:cNvSpPr/>
          <p:nvPr/>
        </p:nvSpPr>
        <p:spPr>
          <a:xfrm>
            <a:off x="10352814" y="2807919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endParaRPr sz="2200" b="0" i="0" u="none" strike="noStrike" cap="none" dirty="0"/>
          </a:p>
        </p:txBody>
      </p:sp>
      <p:sp>
        <p:nvSpPr>
          <p:cNvPr id="84" name="Google Shape;84;p15">
            <a:extLst>
              <a:ext uri="{FF2B5EF4-FFF2-40B4-BE49-F238E27FC236}">
                <a16:creationId xmlns:a16="http://schemas.microsoft.com/office/drawing/2014/main" id="{EC6E8EA5-7285-801C-614A-CB5A90102631}"/>
              </a:ext>
            </a:extLst>
          </p:cNvPr>
          <p:cNvSpPr/>
          <p:nvPr/>
        </p:nvSpPr>
        <p:spPr>
          <a:xfrm>
            <a:off x="10352814" y="3389063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endParaRPr sz="1750" b="0" i="0" u="none" strike="noStrike" cap="none" dirty="0"/>
          </a:p>
        </p:txBody>
      </p:sp>
      <p:sp>
        <p:nvSpPr>
          <p:cNvPr id="87" name="Google Shape;87;p15">
            <a:extLst>
              <a:ext uri="{FF2B5EF4-FFF2-40B4-BE49-F238E27FC236}">
                <a16:creationId xmlns:a16="http://schemas.microsoft.com/office/drawing/2014/main" id="{33D682DF-68B0-3565-6159-9E22BB06BE90}"/>
              </a:ext>
            </a:extLst>
          </p:cNvPr>
          <p:cNvSpPr/>
          <p:nvPr/>
        </p:nvSpPr>
        <p:spPr>
          <a:xfrm>
            <a:off x="6097401" y="4856270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endParaRPr sz="2200" b="0" i="0" u="none" strike="noStrike" cap="none" dirty="0"/>
          </a:p>
        </p:txBody>
      </p:sp>
      <p:sp>
        <p:nvSpPr>
          <p:cNvPr id="88" name="Google Shape;88;p15">
            <a:extLst>
              <a:ext uri="{FF2B5EF4-FFF2-40B4-BE49-F238E27FC236}">
                <a16:creationId xmlns:a16="http://schemas.microsoft.com/office/drawing/2014/main" id="{5CFB96EA-B943-85A9-56F7-ADC2D0704F30}"/>
              </a:ext>
            </a:extLst>
          </p:cNvPr>
          <p:cNvSpPr/>
          <p:nvPr/>
        </p:nvSpPr>
        <p:spPr>
          <a:xfrm>
            <a:off x="6097401" y="5437414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endParaRPr sz="1750" b="0" i="0" u="none" strike="noStrike" cap="none" dirty="0"/>
          </a:p>
        </p:txBody>
      </p:sp>
      <p:sp>
        <p:nvSpPr>
          <p:cNvPr id="91" name="Google Shape;91;p15">
            <a:extLst>
              <a:ext uri="{FF2B5EF4-FFF2-40B4-BE49-F238E27FC236}">
                <a16:creationId xmlns:a16="http://schemas.microsoft.com/office/drawing/2014/main" id="{3D3FFA70-AE80-8CF5-40CE-80BD3415E0CE}"/>
              </a:ext>
            </a:extLst>
          </p:cNvPr>
          <p:cNvSpPr/>
          <p:nvPr/>
        </p:nvSpPr>
        <p:spPr>
          <a:xfrm>
            <a:off x="10352814" y="4856270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endParaRPr sz="2200" b="0" i="0" u="none" strike="noStrike" cap="none" dirty="0"/>
          </a:p>
        </p:txBody>
      </p:sp>
      <p:sp>
        <p:nvSpPr>
          <p:cNvPr id="92" name="Google Shape;92;p15">
            <a:extLst>
              <a:ext uri="{FF2B5EF4-FFF2-40B4-BE49-F238E27FC236}">
                <a16:creationId xmlns:a16="http://schemas.microsoft.com/office/drawing/2014/main" id="{68636890-C0DD-8F69-6988-4FB6EF8FF15C}"/>
              </a:ext>
            </a:extLst>
          </p:cNvPr>
          <p:cNvSpPr/>
          <p:nvPr/>
        </p:nvSpPr>
        <p:spPr>
          <a:xfrm>
            <a:off x="10352814" y="5437414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endParaRPr sz="1750" b="0" i="0" u="none" strike="noStrike" cap="none" dirty="0"/>
          </a:p>
        </p:txBody>
      </p:sp>
      <p:sp>
        <p:nvSpPr>
          <p:cNvPr id="93" name="Google Shape;93;p15">
            <a:extLst>
              <a:ext uri="{FF2B5EF4-FFF2-40B4-BE49-F238E27FC236}">
                <a16:creationId xmlns:a16="http://schemas.microsoft.com/office/drawing/2014/main" id="{24B2DCA8-9C39-483A-6DCD-1567BAFCACA4}"/>
              </a:ext>
            </a:extLst>
          </p:cNvPr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59619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/>
          <p:cNvSpPr/>
          <p:nvPr/>
        </p:nvSpPr>
        <p:spPr>
          <a:xfrm>
            <a:off x="5748667" y="996978"/>
            <a:ext cx="56706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lang="en-US" sz="4450" b="1" i="0" u="none" strike="noStrike" cap="non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Evidence Collected</a:t>
            </a:r>
            <a:endParaRPr sz="4450" b="0" i="0" u="none" strike="noStrike" cap="none"/>
          </a:p>
        </p:txBody>
      </p:sp>
      <p:sp>
        <p:nvSpPr>
          <p:cNvPr id="76" name="Google Shape;76;p15"/>
          <p:cNvSpPr/>
          <p:nvPr/>
        </p:nvSpPr>
        <p:spPr>
          <a:xfrm>
            <a:off x="5748667" y="1932571"/>
            <a:ext cx="8284200" cy="36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 b="0" i="0" u="none" strike="noStrike" cap="non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Four devices seized and cataloged for forensic review:</a:t>
            </a:r>
            <a:endParaRPr sz="1750" b="0" i="0" u="none" strike="noStrike" cap="none"/>
          </a:p>
        </p:txBody>
      </p:sp>
      <p:sp>
        <p:nvSpPr>
          <p:cNvPr id="77" name="Google Shape;77;p15"/>
          <p:cNvSpPr/>
          <p:nvPr/>
        </p:nvSpPr>
        <p:spPr>
          <a:xfrm>
            <a:off x="5839987" y="2550625"/>
            <a:ext cx="4028700" cy="1821600"/>
          </a:xfrm>
          <a:prstGeom prst="roundRect">
            <a:avLst>
              <a:gd name="adj" fmla="val 8032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5"/>
          <p:cNvSpPr/>
          <p:nvPr/>
        </p:nvSpPr>
        <p:spPr>
          <a:xfrm>
            <a:off x="5718187" y="2550625"/>
            <a:ext cx="121800" cy="1821600"/>
          </a:xfrm>
          <a:prstGeom prst="roundRect">
            <a:avLst>
              <a:gd name="adj" fmla="val 78139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15"/>
          <p:cNvSpPr/>
          <p:nvPr/>
        </p:nvSpPr>
        <p:spPr>
          <a:xfrm>
            <a:off x="6097401" y="2807919"/>
            <a:ext cx="30531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IN" sz="2200" b="1" i="0" u="none" strike="noStrike" cap="none" dirty="0">
                <a:solidFill>
                  <a:srgbClr val="002060"/>
                </a:solidFill>
              </a:rPr>
              <a:t>Model : Huawei</a:t>
            </a:r>
            <a:endParaRPr sz="2200" b="1" i="0" u="none" strike="noStrike" cap="none" dirty="0">
              <a:solidFill>
                <a:srgbClr val="002060"/>
              </a:solidFill>
            </a:endParaRPr>
          </a:p>
        </p:txBody>
      </p:sp>
      <p:sp>
        <p:nvSpPr>
          <p:cNvPr id="80" name="Google Shape;80;p15"/>
          <p:cNvSpPr/>
          <p:nvPr/>
        </p:nvSpPr>
        <p:spPr>
          <a:xfrm>
            <a:off x="6097401" y="3389063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 b="0" i="0" u="none" strike="noStrike" cap="non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Encrypted chats and recovered metadata</a:t>
            </a:r>
            <a:endParaRPr sz="1750" b="0" i="0" u="none" strike="noStrike" cap="none"/>
          </a:p>
        </p:txBody>
      </p:sp>
      <p:sp>
        <p:nvSpPr>
          <p:cNvPr id="81" name="Google Shape;81;p15"/>
          <p:cNvSpPr/>
          <p:nvPr/>
        </p:nvSpPr>
        <p:spPr>
          <a:xfrm>
            <a:off x="10004079" y="2550625"/>
            <a:ext cx="4028700" cy="1821600"/>
          </a:xfrm>
          <a:prstGeom prst="roundRect">
            <a:avLst>
              <a:gd name="adj" fmla="val 8032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5"/>
          <p:cNvSpPr/>
          <p:nvPr/>
        </p:nvSpPr>
        <p:spPr>
          <a:xfrm>
            <a:off x="9973599" y="2550625"/>
            <a:ext cx="121800" cy="1821600"/>
          </a:xfrm>
          <a:prstGeom prst="roundRect">
            <a:avLst>
              <a:gd name="adj" fmla="val 78139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5"/>
          <p:cNvSpPr/>
          <p:nvPr/>
        </p:nvSpPr>
        <p:spPr>
          <a:xfrm>
            <a:off x="10352814" y="2807919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dirty="0">
                <a:solidFill>
                  <a:srgbClr val="002060"/>
                </a:solidFill>
                <a:latin typeface="Outfit ExtraBold"/>
                <a:sym typeface="Outfit ExtraBold"/>
              </a:rPr>
              <a:t>Model : Samsung Galaxy A13</a:t>
            </a:r>
            <a:endParaRPr sz="2200" b="0" i="0" u="none" strike="noStrike" cap="none" dirty="0">
              <a:solidFill>
                <a:srgbClr val="002060"/>
              </a:solidFill>
            </a:endParaRPr>
          </a:p>
        </p:txBody>
      </p:sp>
      <p:sp>
        <p:nvSpPr>
          <p:cNvPr id="84" name="Google Shape;84;p15"/>
          <p:cNvSpPr/>
          <p:nvPr/>
        </p:nvSpPr>
        <p:spPr>
          <a:xfrm>
            <a:off x="10307079" y="3533651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 b="0" i="0" u="none" strike="noStrike" cap="none" dirty="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Suspected patent documents and transfer traces</a:t>
            </a:r>
            <a:endParaRPr sz="1750" b="0" i="0" u="none" strike="noStrike" cap="none" dirty="0"/>
          </a:p>
        </p:txBody>
      </p:sp>
      <p:sp>
        <p:nvSpPr>
          <p:cNvPr id="85" name="Google Shape;85;p15"/>
          <p:cNvSpPr/>
          <p:nvPr/>
        </p:nvSpPr>
        <p:spPr>
          <a:xfrm>
            <a:off x="5748667" y="4598976"/>
            <a:ext cx="4028700" cy="1821600"/>
          </a:xfrm>
          <a:prstGeom prst="roundRect">
            <a:avLst>
              <a:gd name="adj" fmla="val 8032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5"/>
          <p:cNvSpPr/>
          <p:nvPr/>
        </p:nvSpPr>
        <p:spPr>
          <a:xfrm>
            <a:off x="5718187" y="4598976"/>
            <a:ext cx="121800" cy="1821600"/>
          </a:xfrm>
          <a:prstGeom prst="roundRect">
            <a:avLst>
              <a:gd name="adj" fmla="val 78139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5"/>
          <p:cNvSpPr/>
          <p:nvPr/>
        </p:nvSpPr>
        <p:spPr>
          <a:xfrm>
            <a:off x="6097401" y="4856270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IN" sz="2200" b="1" i="0" u="none" strike="noStrike" cap="none" dirty="0">
                <a:solidFill>
                  <a:srgbClr val="002060"/>
                </a:solidFill>
              </a:rPr>
              <a:t>Model : Nokia C2</a:t>
            </a:r>
            <a:endParaRPr sz="2200" b="1" i="0" u="none" strike="noStrike" cap="none" dirty="0">
              <a:solidFill>
                <a:srgbClr val="002060"/>
              </a:solidFill>
            </a:endParaRPr>
          </a:p>
        </p:txBody>
      </p:sp>
      <p:sp>
        <p:nvSpPr>
          <p:cNvPr id="88" name="Google Shape;88;p15"/>
          <p:cNvSpPr/>
          <p:nvPr/>
        </p:nvSpPr>
        <p:spPr>
          <a:xfrm>
            <a:off x="6097401" y="5437414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 b="0" i="0" u="none" strike="noStrike" cap="non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High-volume messaging across multiple platforms</a:t>
            </a:r>
            <a:endParaRPr sz="1750" b="0" i="0" u="none" strike="noStrike" cap="none"/>
          </a:p>
        </p:txBody>
      </p:sp>
      <p:sp>
        <p:nvSpPr>
          <p:cNvPr id="89" name="Google Shape;89;p15"/>
          <p:cNvSpPr/>
          <p:nvPr/>
        </p:nvSpPr>
        <p:spPr>
          <a:xfrm>
            <a:off x="9973599" y="4598976"/>
            <a:ext cx="4028700" cy="1821600"/>
          </a:xfrm>
          <a:prstGeom prst="roundRect">
            <a:avLst>
              <a:gd name="adj" fmla="val 8032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5"/>
          <p:cNvSpPr/>
          <p:nvPr/>
        </p:nvSpPr>
        <p:spPr>
          <a:xfrm>
            <a:off x="9973599" y="4598976"/>
            <a:ext cx="121800" cy="1821600"/>
          </a:xfrm>
          <a:prstGeom prst="roundRect">
            <a:avLst>
              <a:gd name="adj" fmla="val 78139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5"/>
          <p:cNvSpPr/>
          <p:nvPr/>
        </p:nvSpPr>
        <p:spPr>
          <a:xfrm>
            <a:off x="10352814" y="4856270"/>
            <a:ext cx="28353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 dirty="0">
                <a:solidFill>
                  <a:srgbClr val="00206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Model : </a:t>
            </a:r>
            <a:r>
              <a:rPr lang="en-US" sz="2200" b="1" i="0" u="none" strike="noStrike" cap="none" dirty="0" err="1">
                <a:solidFill>
                  <a:srgbClr val="00206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Ulefone</a:t>
            </a:r>
            <a:r>
              <a:rPr lang="en-US" sz="2200" b="1" i="0" u="none" strike="noStrike" cap="none" dirty="0">
                <a:solidFill>
                  <a:srgbClr val="00206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Note 14 </a:t>
            </a:r>
            <a:endParaRPr sz="2200" b="0" i="0" u="none" strike="noStrike" cap="none" dirty="0">
              <a:solidFill>
                <a:srgbClr val="002060"/>
              </a:solidFill>
            </a:endParaRPr>
          </a:p>
        </p:txBody>
      </p:sp>
      <p:sp>
        <p:nvSpPr>
          <p:cNvPr id="92" name="Google Shape;92;p15"/>
          <p:cNvSpPr/>
          <p:nvPr/>
        </p:nvSpPr>
        <p:spPr>
          <a:xfrm>
            <a:off x="10352814" y="5539735"/>
            <a:ext cx="34227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 b="0" i="0" u="none" strike="noStrike" cap="none" dirty="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Cross-linked to broader communication network</a:t>
            </a:r>
            <a:endParaRPr sz="1750" b="0" i="0" u="none" strike="noStrike" cap="none" dirty="0"/>
          </a:p>
        </p:txBody>
      </p:sp>
      <p:sp>
        <p:nvSpPr>
          <p:cNvPr id="93" name="Google Shape;93;p15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4" name="Google Shape;94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9150" y="878125"/>
            <a:ext cx="4720930" cy="26555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7175" y="4040675"/>
            <a:ext cx="4720920" cy="26555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6"/>
          <p:cNvSpPr/>
          <p:nvPr/>
        </p:nvSpPr>
        <p:spPr>
          <a:xfrm>
            <a:off x="793790" y="225165"/>
            <a:ext cx="73305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lang="en-US" sz="4450" b="1" i="0" u="none" strike="noStrike" cap="none" dirty="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Tools &amp; Acquisition Methods</a:t>
            </a:r>
            <a:endParaRPr sz="4450" b="0" i="0" u="none" strike="noStrike" cap="none" dirty="0"/>
          </a:p>
        </p:txBody>
      </p:sp>
      <p:sp>
        <p:nvSpPr>
          <p:cNvPr id="102" name="Google Shape;102;p16"/>
          <p:cNvSpPr/>
          <p:nvPr/>
        </p:nvSpPr>
        <p:spPr>
          <a:xfrm>
            <a:off x="793790" y="2171343"/>
            <a:ext cx="6407944" cy="2411254"/>
          </a:xfrm>
          <a:prstGeom prst="roundRect">
            <a:avLst>
              <a:gd name="adj" fmla="val 3951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16"/>
          <p:cNvSpPr/>
          <p:nvPr/>
        </p:nvSpPr>
        <p:spPr>
          <a:xfrm>
            <a:off x="824270" y="2201823"/>
            <a:ext cx="6346984" cy="680442"/>
          </a:xfrm>
          <a:prstGeom prst="roundRect">
            <a:avLst>
              <a:gd name="adj" fmla="val 8626"/>
            </a:avLst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6"/>
          <p:cNvSpPr/>
          <p:nvPr/>
        </p:nvSpPr>
        <p:spPr>
          <a:xfrm>
            <a:off x="3827621" y="2325529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lang="en-US" sz="26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1</a:t>
            </a:r>
            <a:endParaRPr sz="2650" b="0" i="0" u="none" strike="noStrike" cap="none"/>
          </a:p>
        </p:txBody>
      </p:sp>
      <p:sp>
        <p:nvSpPr>
          <p:cNvPr id="105" name="Google Shape;105;p16"/>
          <p:cNvSpPr/>
          <p:nvPr/>
        </p:nvSpPr>
        <p:spPr>
          <a:xfrm>
            <a:off x="1051084" y="3109079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Cellebrite UFED</a:t>
            </a:r>
            <a:endParaRPr sz="2200" b="0" i="0" u="none" strike="noStrike" cap="none"/>
          </a:p>
        </p:txBody>
      </p:sp>
      <p:sp>
        <p:nvSpPr>
          <p:cNvPr id="107" name="Google Shape;107;p16"/>
          <p:cNvSpPr/>
          <p:nvPr/>
        </p:nvSpPr>
        <p:spPr>
          <a:xfrm>
            <a:off x="7428548" y="2171343"/>
            <a:ext cx="6408063" cy="2411254"/>
          </a:xfrm>
          <a:prstGeom prst="roundRect">
            <a:avLst>
              <a:gd name="adj" fmla="val 3951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6"/>
          <p:cNvSpPr/>
          <p:nvPr/>
        </p:nvSpPr>
        <p:spPr>
          <a:xfrm>
            <a:off x="7459027" y="2201823"/>
            <a:ext cx="6347103" cy="680442"/>
          </a:xfrm>
          <a:prstGeom prst="roundRect">
            <a:avLst>
              <a:gd name="adj" fmla="val 8626"/>
            </a:avLst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6"/>
          <p:cNvSpPr/>
          <p:nvPr/>
        </p:nvSpPr>
        <p:spPr>
          <a:xfrm>
            <a:off x="10462498" y="2325529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lang="en-US" sz="26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2</a:t>
            </a:r>
            <a:endParaRPr sz="2650" b="0" i="0" u="none" strike="noStrike" cap="none"/>
          </a:p>
        </p:txBody>
      </p:sp>
      <p:sp>
        <p:nvSpPr>
          <p:cNvPr id="110" name="Google Shape;110;p16"/>
          <p:cNvSpPr/>
          <p:nvPr/>
        </p:nvSpPr>
        <p:spPr>
          <a:xfrm>
            <a:off x="7685842" y="3109079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 dirty="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Physical Analyzer</a:t>
            </a:r>
            <a:endParaRPr sz="2200" b="0" i="0" u="none" strike="noStrike" cap="none" dirty="0"/>
          </a:p>
        </p:txBody>
      </p:sp>
      <p:sp>
        <p:nvSpPr>
          <p:cNvPr id="112" name="Google Shape;112;p16"/>
          <p:cNvSpPr/>
          <p:nvPr/>
        </p:nvSpPr>
        <p:spPr>
          <a:xfrm>
            <a:off x="682319" y="4809399"/>
            <a:ext cx="6408000" cy="2723400"/>
          </a:xfrm>
          <a:prstGeom prst="roundRect">
            <a:avLst>
              <a:gd name="adj" fmla="val 3951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16"/>
          <p:cNvSpPr/>
          <p:nvPr/>
        </p:nvSpPr>
        <p:spPr>
          <a:xfrm>
            <a:off x="824270" y="4839891"/>
            <a:ext cx="6346984" cy="680442"/>
          </a:xfrm>
          <a:prstGeom prst="roundRect">
            <a:avLst>
              <a:gd name="adj" fmla="val 8626"/>
            </a:avLst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6"/>
          <p:cNvSpPr/>
          <p:nvPr/>
        </p:nvSpPr>
        <p:spPr>
          <a:xfrm>
            <a:off x="3827621" y="4963597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lang="en-US" sz="26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3</a:t>
            </a:r>
            <a:endParaRPr sz="2650" b="0" i="0" u="none" strike="noStrike" cap="none"/>
          </a:p>
        </p:txBody>
      </p:sp>
      <p:sp>
        <p:nvSpPr>
          <p:cNvPr id="115" name="Google Shape;115;p16"/>
          <p:cNvSpPr/>
          <p:nvPr/>
        </p:nvSpPr>
        <p:spPr>
          <a:xfrm>
            <a:off x="1051084" y="5747147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Autopsy / FTK</a:t>
            </a:r>
            <a:endParaRPr sz="2200" b="0" i="0" u="none" strike="noStrike" cap="none"/>
          </a:p>
        </p:txBody>
      </p:sp>
      <p:sp>
        <p:nvSpPr>
          <p:cNvPr id="116" name="Google Shape;116;p16"/>
          <p:cNvSpPr/>
          <p:nvPr/>
        </p:nvSpPr>
        <p:spPr>
          <a:xfrm>
            <a:off x="1875345" y="12664378"/>
            <a:ext cx="61203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endParaRPr sz="1750" dirty="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17" name="Google Shape;117;p16"/>
          <p:cNvSpPr/>
          <p:nvPr/>
        </p:nvSpPr>
        <p:spPr>
          <a:xfrm>
            <a:off x="7428550" y="4809399"/>
            <a:ext cx="6408000" cy="2723400"/>
          </a:xfrm>
          <a:prstGeom prst="roundRect">
            <a:avLst>
              <a:gd name="adj" fmla="val 3951"/>
            </a:avLst>
          </a:prstGeom>
          <a:solidFill>
            <a:srgbClr val="FAFAFA">
              <a:alpha val="94901"/>
            </a:srgbClr>
          </a:solidFill>
          <a:ln w="3047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6"/>
          <p:cNvSpPr/>
          <p:nvPr/>
        </p:nvSpPr>
        <p:spPr>
          <a:xfrm>
            <a:off x="7459027" y="4839891"/>
            <a:ext cx="6347103" cy="680442"/>
          </a:xfrm>
          <a:prstGeom prst="roundRect">
            <a:avLst>
              <a:gd name="adj" fmla="val 8626"/>
            </a:avLst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6"/>
          <p:cNvSpPr/>
          <p:nvPr/>
        </p:nvSpPr>
        <p:spPr>
          <a:xfrm>
            <a:off x="10462498" y="4963597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lang="en-US" sz="26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4</a:t>
            </a:r>
            <a:endParaRPr sz="2650" b="0" i="0" u="none" strike="noStrike" cap="none"/>
          </a:p>
        </p:txBody>
      </p:sp>
      <p:sp>
        <p:nvSpPr>
          <p:cNvPr id="120" name="Google Shape;120;p16"/>
          <p:cNvSpPr/>
          <p:nvPr/>
        </p:nvSpPr>
        <p:spPr>
          <a:xfrm>
            <a:off x="7685842" y="5616518"/>
            <a:ext cx="3596400" cy="3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Platform-Specific Methods</a:t>
            </a:r>
            <a:endParaRPr sz="2200" b="0" i="0" u="none" strike="noStrike" cap="none"/>
          </a:p>
        </p:txBody>
      </p:sp>
      <p:sp>
        <p:nvSpPr>
          <p:cNvPr id="121" name="Google Shape;121;p16"/>
          <p:cNvSpPr/>
          <p:nvPr/>
        </p:nvSpPr>
        <p:spPr>
          <a:xfrm>
            <a:off x="15168500" y="12513043"/>
            <a:ext cx="6120300" cy="7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endParaRPr sz="1750" dirty="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22" name="Google Shape;122;p16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53F496-B107-4E4B-A61B-C624B241B8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3230431"/>
            <a:ext cx="635622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used this tool to safely collect data from the mobile device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helped me get messages, files, and other important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information </a:t>
            </a: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009259CD-0A4A-A537-5EC6-F0B4B5D4A9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4250" y="3156291"/>
            <a:ext cx="624081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After collecting the data, I used this to review and organize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everything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made it easier to understand user activity and patterns </a:t>
            </a: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8D613995-952F-40B3-16DF-AE330C0814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270" y="5549641"/>
            <a:ext cx="597150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tool helped me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storage and also recover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deleted 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was useful for checking file history and finding hidden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details </a:t>
            </a:r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DAAB7348-9CF6-30E1-F6B1-8697CDF0BF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4250" y="5798062"/>
            <a:ext cx="5766322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Different methods were used depending on whether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device was Android or iOS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gave better access to the data from both types of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devices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>
          <a:extLst>
            <a:ext uri="{FF2B5EF4-FFF2-40B4-BE49-F238E27FC236}">
              <a16:creationId xmlns:a16="http://schemas.microsoft.com/office/drawing/2014/main" id="{6996DF5B-4329-2047-FEAE-6F67011FA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7">
            <a:extLst>
              <a:ext uri="{FF2B5EF4-FFF2-40B4-BE49-F238E27FC236}">
                <a16:creationId xmlns:a16="http://schemas.microsoft.com/office/drawing/2014/main" id="{4708AF98-4AC2-96AA-9C78-033451D9F1CC}"/>
              </a:ext>
            </a:extLst>
          </p:cNvPr>
          <p:cNvSpPr/>
          <p:nvPr/>
        </p:nvSpPr>
        <p:spPr>
          <a:xfrm>
            <a:off x="5521285" y="1757363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 dirty="0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01</a:t>
            </a:r>
            <a:endParaRPr sz="1400" b="0" i="0" u="none" strike="noStrike" cap="none" dirty="0"/>
          </a:p>
        </p:txBody>
      </p:sp>
      <p:sp>
        <p:nvSpPr>
          <p:cNvPr id="130" name="Google Shape;130;p17">
            <a:extLst>
              <a:ext uri="{FF2B5EF4-FFF2-40B4-BE49-F238E27FC236}">
                <a16:creationId xmlns:a16="http://schemas.microsoft.com/office/drawing/2014/main" id="{595344A8-7210-1073-9661-B5FA47097030}"/>
              </a:ext>
            </a:extLst>
          </p:cNvPr>
          <p:cNvSpPr/>
          <p:nvPr/>
        </p:nvSpPr>
        <p:spPr>
          <a:xfrm>
            <a:off x="5521285" y="1990433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7">
            <a:extLst>
              <a:ext uri="{FF2B5EF4-FFF2-40B4-BE49-F238E27FC236}">
                <a16:creationId xmlns:a16="http://schemas.microsoft.com/office/drawing/2014/main" id="{B69CE2B2-3DE4-ED92-1C47-5C4407EE24E3}"/>
              </a:ext>
            </a:extLst>
          </p:cNvPr>
          <p:cNvSpPr/>
          <p:nvPr/>
        </p:nvSpPr>
        <p:spPr>
          <a:xfrm>
            <a:off x="5521285" y="3981525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40" name="Google Shape;140;p17">
            <a:extLst>
              <a:ext uri="{FF2B5EF4-FFF2-40B4-BE49-F238E27FC236}">
                <a16:creationId xmlns:a16="http://schemas.microsoft.com/office/drawing/2014/main" id="{6707DA94-EDEC-4AE0-B02B-61FD79270EE1}"/>
              </a:ext>
            </a:extLst>
          </p:cNvPr>
          <p:cNvSpPr/>
          <p:nvPr/>
        </p:nvSpPr>
        <p:spPr>
          <a:xfrm>
            <a:off x="477983" y="3122016"/>
            <a:ext cx="13366128" cy="2533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lnSpc>
                <a:spcPct val="146428"/>
              </a:lnSpc>
              <a:buClr>
                <a:srgbClr val="2A2742"/>
              </a:buClr>
              <a:buSzPts val="1400"/>
            </a:pPr>
            <a:r>
              <a:rPr lang="en-US" sz="2000" dirty="0"/>
              <a:t>31 January 2025 – Final Stage Discussion</a:t>
            </a:r>
            <a:br>
              <a:rPr lang="en-US" sz="2000" dirty="0"/>
            </a:br>
            <a:r>
              <a:rPr lang="en-US" sz="2000" dirty="0"/>
              <a:t>Clear financial confirmation is observed</a:t>
            </a:r>
            <a:br>
              <a:rPr lang="en-US" sz="2000" dirty="0"/>
            </a:br>
            <a:r>
              <a:rPr lang="en-US" sz="2000" dirty="0"/>
              <a:t>Both parties mention a fixed high-value amount, indicating that an agreement has been reached.</a:t>
            </a:r>
          </a:p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endParaRPr sz="2000" b="0" i="0" u="none" strike="noStrike" cap="none" dirty="0"/>
          </a:p>
        </p:txBody>
      </p:sp>
      <p:sp>
        <p:nvSpPr>
          <p:cNvPr id="143" name="Google Shape;143;p17">
            <a:extLst>
              <a:ext uri="{FF2B5EF4-FFF2-40B4-BE49-F238E27FC236}">
                <a16:creationId xmlns:a16="http://schemas.microsoft.com/office/drawing/2014/main" id="{A6C09048-B31F-518E-2640-3CB2775C4ECF}"/>
              </a:ext>
            </a:extLst>
          </p:cNvPr>
          <p:cNvSpPr/>
          <p:nvPr/>
        </p:nvSpPr>
        <p:spPr>
          <a:xfrm>
            <a:off x="5521285" y="6358414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endParaRPr sz="1750" b="0" i="0" u="none" strike="noStrike" cap="none" dirty="0"/>
          </a:p>
        </p:txBody>
      </p:sp>
      <p:sp>
        <p:nvSpPr>
          <p:cNvPr id="144" name="Google Shape;144;p17">
            <a:extLst>
              <a:ext uri="{FF2B5EF4-FFF2-40B4-BE49-F238E27FC236}">
                <a16:creationId xmlns:a16="http://schemas.microsoft.com/office/drawing/2014/main" id="{A2AD4B0A-C3C8-6C12-BC01-70924FEC34ED}"/>
              </a:ext>
            </a:extLst>
          </p:cNvPr>
          <p:cNvSpPr/>
          <p:nvPr/>
        </p:nvSpPr>
        <p:spPr>
          <a:xfrm>
            <a:off x="5521285" y="6787039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endParaRPr sz="1400" b="0" i="0" u="none" strike="noStrike" cap="none" dirty="0"/>
          </a:p>
        </p:txBody>
      </p:sp>
      <p:sp>
        <p:nvSpPr>
          <p:cNvPr id="2" name="Google Shape;128;p17">
            <a:extLst>
              <a:ext uri="{FF2B5EF4-FFF2-40B4-BE49-F238E27FC236}">
                <a16:creationId xmlns:a16="http://schemas.microsoft.com/office/drawing/2014/main" id="{12AA5712-C78D-F927-E66A-2B4B66E32C0D}"/>
              </a:ext>
            </a:extLst>
          </p:cNvPr>
          <p:cNvSpPr/>
          <p:nvPr/>
        </p:nvSpPr>
        <p:spPr>
          <a:xfrm>
            <a:off x="477983" y="1027152"/>
            <a:ext cx="13612090" cy="5669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352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rPr lang="en-US" sz="3550" b="1" i="0" u="none" strike="noStrike" cap="none" dirty="0">
                <a:solidFill>
                  <a:srgbClr val="002060"/>
                </a:solidFill>
              </a:rPr>
              <a:t>Key Evidence – Norman Smith’s Nokia – Facebook Messenger :   $5M Deal </a:t>
            </a:r>
          </a:p>
        </p:txBody>
      </p:sp>
      <p:pic>
        <p:nvPicPr>
          <p:cNvPr id="9" name="Google Shape;231;p26">
            <a:extLst>
              <a:ext uri="{FF2B5EF4-FFF2-40B4-BE49-F238E27FC236}">
                <a16:creationId xmlns:a16="http://schemas.microsoft.com/office/drawing/2014/main" id="{A434DC96-50F2-55D5-5837-5CE33DE03DC1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92642" y="4508825"/>
            <a:ext cx="6614700" cy="3720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8672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>
          <a:extLst>
            <a:ext uri="{FF2B5EF4-FFF2-40B4-BE49-F238E27FC236}">
              <a16:creationId xmlns:a16="http://schemas.microsoft.com/office/drawing/2014/main" id="{F19C1BAE-48E2-2D0D-11E1-4DFCA4279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7">
            <a:extLst>
              <a:ext uri="{FF2B5EF4-FFF2-40B4-BE49-F238E27FC236}">
                <a16:creationId xmlns:a16="http://schemas.microsoft.com/office/drawing/2014/main" id="{CADF2F05-3821-055F-670C-A3FDCF6919CC}"/>
              </a:ext>
            </a:extLst>
          </p:cNvPr>
          <p:cNvSpPr/>
          <p:nvPr/>
        </p:nvSpPr>
        <p:spPr>
          <a:xfrm>
            <a:off x="5521285" y="1757363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 dirty="0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01</a:t>
            </a:r>
            <a:endParaRPr sz="1400" b="0" i="0" u="none" strike="noStrike" cap="none" dirty="0"/>
          </a:p>
        </p:txBody>
      </p:sp>
      <p:sp>
        <p:nvSpPr>
          <p:cNvPr id="130" name="Google Shape;130;p17">
            <a:extLst>
              <a:ext uri="{FF2B5EF4-FFF2-40B4-BE49-F238E27FC236}">
                <a16:creationId xmlns:a16="http://schemas.microsoft.com/office/drawing/2014/main" id="{80C833B5-4759-9B8E-2044-EF3AA9AB2B6C}"/>
              </a:ext>
            </a:extLst>
          </p:cNvPr>
          <p:cNvSpPr/>
          <p:nvPr/>
        </p:nvSpPr>
        <p:spPr>
          <a:xfrm>
            <a:off x="5521285" y="1990433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7">
            <a:extLst>
              <a:ext uri="{FF2B5EF4-FFF2-40B4-BE49-F238E27FC236}">
                <a16:creationId xmlns:a16="http://schemas.microsoft.com/office/drawing/2014/main" id="{E3840809-5120-A3B9-C415-FC109A3F06FC}"/>
              </a:ext>
            </a:extLst>
          </p:cNvPr>
          <p:cNvSpPr/>
          <p:nvPr/>
        </p:nvSpPr>
        <p:spPr>
          <a:xfrm>
            <a:off x="5521285" y="3981525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40" name="Google Shape;140;p17">
            <a:extLst>
              <a:ext uri="{FF2B5EF4-FFF2-40B4-BE49-F238E27FC236}">
                <a16:creationId xmlns:a16="http://schemas.microsoft.com/office/drawing/2014/main" id="{594E0EE4-9031-999E-D7ED-8B1D82F46B68}"/>
              </a:ext>
            </a:extLst>
          </p:cNvPr>
          <p:cNvSpPr/>
          <p:nvPr/>
        </p:nvSpPr>
        <p:spPr>
          <a:xfrm>
            <a:off x="477983" y="3122016"/>
            <a:ext cx="13366128" cy="2533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lnSpc>
                <a:spcPct val="146428"/>
              </a:lnSpc>
              <a:buClr>
                <a:srgbClr val="2A2742"/>
              </a:buClr>
              <a:buSzPts val="1400"/>
            </a:pPr>
            <a:r>
              <a:rPr lang="en-US" sz="2000" dirty="0"/>
              <a:t>The same £5M amount appears on both WhatsApp and Messenger within an hour, suggesting Emma was handling both sides of the transaction on the same day.</a:t>
            </a:r>
          </a:p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endParaRPr sz="2000" b="0" i="0" u="none" strike="noStrike" cap="none" dirty="0"/>
          </a:p>
        </p:txBody>
      </p:sp>
      <p:sp>
        <p:nvSpPr>
          <p:cNvPr id="143" name="Google Shape;143;p17">
            <a:extLst>
              <a:ext uri="{FF2B5EF4-FFF2-40B4-BE49-F238E27FC236}">
                <a16:creationId xmlns:a16="http://schemas.microsoft.com/office/drawing/2014/main" id="{E4119C66-1759-6890-53B6-F77645803BDE}"/>
              </a:ext>
            </a:extLst>
          </p:cNvPr>
          <p:cNvSpPr/>
          <p:nvPr/>
        </p:nvSpPr>
        <p:spPr>
          <a:xfrm>
            <a:off x="5521285" y="6358414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endParaRPr sz="1750" b="0" i="0" u="none" strike="noStrike" cap="none" dirty="0"/>
          </a:p>
        </p:txBody>
      </p:sp>
      <p:sp>
        <p:nvSpPr>
          <p:cNvPr id="144" name="Google Shape;144;p17">
            <a:extLst>
              <a:ext uri="{FF2B5EF4-FFF2-40B4-BE49-F238E27FC236}">
                <a16:creationId xmlns:a16="http://schemas.microsoft.com/office/drawing/2014/main" id="{CCDAD451-6950-EBF8-59D7-86949694B4D7}"/>
              </a:ext>
            </a:extLst>
          </p:cNvPr>
          <p:cNvSpPr/>
          <p:nvPr/>
        </p:nvSpPr>
        <p:spPr>
          <a:xfrm>
            <a:off x="5521285" y="6787039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endParaRPr sz="1400" b="0" i="0" u="none" strike="noStrike" cap="none" dirty="0"/>
          </a:p>
        </p:txBody>
      </p:sp>
      <p:sp>
        <p:nvSpPr>
          <p:cNvPr id="2" name="Google Shape;128;p17">
            <a:extLst>
              <a:ext uri="{FF2B5EF4-FFF2-40B4-BE49-F238E27FC236}">
                <a16:creationId xmlns:a16="http://schemas.microsoft.com/office/drawing/2014/main" id="{8547C636-5A80-DC07-F9E2-38C72C9E07C9}"/>
              </a:ext>
            </a:extLst>
          </p:cNvPr>
          <p:cNvSpPr/>
          <p:nvPr/>
        </p:nvSpPr>
        <p:spPr>
          <a:xfrm>
            <a:off x="477983" y="1027152"/>
            <a:ext cx="13612090" cy="5669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352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rPr lang="en-US" sz="3550" b="1" i="0" u="none" strike="noStrike" cap="none" dirty="0">
                <a:solidFill>
                  <a:srgbClr val="002060"/>
                </a:solidFill>
              </a:rPr>
              <a:t>Key Evidence – Facebook Chat </a:t>
            </a:r>
            <a:r>
              <a:rPr lang="en-US" sz="3550" b="1" dirty="0">
                <a:solidFill>
                  <a:srgbClr val="002060"/>
                </a:solidFill>
              </a:rPr>
              <a:t> - Peter Dover and Norman Smith </a:t>
            </a:r>
            <a:r>
              <a:rPr lang="en-US" sz="3550" b="1" i="0" u="none" strike="noStrike" cap="none" dirty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219" name="Google Shape;21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70584" y="4242748"/>
            <a:ext cx="9824227" cy="3853225"/>
          </a:xfrm>
          <a:prstGeom prst="rect">
            <a:avLst/>
          </a:prstGeom>
          <a:solidFill>
            <a:srgbClr val="101620"/>
          </a:solidFill>
          <a:ln w="9525" cap="flat" cmpd="sng">
            <a:solidFill>
              <a:srgbClr val="272525"/>
            </a:solidFill>
            <a:prstDash val="solid"/>
            <a:round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717869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8"/>
          <p:cNvSpPr/>
          <p:nvPr/>
        </p:nvSpPr>
        <p:spPr>
          <a:xfrm>
            <a:off x="619632" y="448754"/>
            <a:ext cx="81435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lang="en-US" sz="3950" b="1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File &amp; Location Analysis</a:t>
            </a:r>
            <a:endParaRPr sz="3950" b="0" i="0" u="none" strike="noStrike" cap="none"/>
          </a:p>
        </p:txBody>
      </p:sp>
      <p:sp>
        <p:nvSpPr>
          <p:cNvPr id="154" name="Google Shape;154;p18"/>
          <p:cNvSpPr/>
          <p:nvPr/>
        </p:nvSpPr>
        <p:spPr>
          <a:xfrm>
            <a:off x="867217" y="2666875"/>
            <a:ext cx="12699900" cy="3944700"/>
          </a:xfrm>
          <a:prstGeom prst="roundRect">
            <a:avLst>
              <a:gd name="adj" fmla="val 3650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8"/>
          <p:cNvSpPr/>
          <p:nvPr/>
        </p:nvSpPr>
        <p:spPr>
          <a:xfrm>
            <a:off x="1084946" y="3996457"/>
            <a:ext cx="12250200" cy="108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7147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50"/>
              <a:buFont typeface="Arimo"/>
              <a:buChar char="●"/>
            </a:pPr>
            <a:r>
              <a:rPr lang="en-US" sz="22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Important files related to the case were identified from device storage</a:t>
            </a:r>
            <a:endParaRPr sz="22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7147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50"/>
              <a:buFont typeface="Arimo"/>
              <a:buChar char="●"/>
            </a:pPr>
            <a:r>
              <a:rPr lang="en-US" sz="22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File details helped understand when the data was created and accessed</a:t>
            </a:r>
            <a:endParaRPr sz="22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7147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50"/>
              <a:buFont typeface="Arimo"/>
              <a:buChar char="●"/>
            </a:pPr>
            <a:r>
              <a:rPr lang="en-US" sz="22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Location data provided insights into device movement during the timeline</a:t>
            </a:r>
            <a:endParaRPr sz="22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7147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50"/>
              <a:buFont typeface="Arimo"/>
              <a:buChar char="●"/>
            </a:pPr>
            <a:r>
              <a:rPr lang="en-US" sz="22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Combined analysis helped connect user activity with communication events</a:t>
            </a:r>
            <a:endParaRPr sz="22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2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56" name="Google Shape;156;p18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57" name="Google Shape;15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356600" y="371400"/>
            <a:ext cx="5834750" cy="3282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9"/>
          <p:cNvSpPr/>
          <p:nvPr/>
        </p:nvSpPr>
        <p:spPr>
          <a:xfrm>
            <a:off x="793790" y="681242"/>
            <a:ext cx="5703900" cy="70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lang="en-US" sz="4450" b="1" i="0" u="none" strike="noStrike" cap="non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File &amp; Media Evidence:</a:t>
            </a:r>
            <a:endParaRPr sz="4450" b="0" i="0" u="none" strike="noStrike" cap="none"/>
          </a:p>
        </p:txBody>
      </p:sp>
      <p:sp>
        <p:nvSpPr>
          <p:cNvPr id="164" name="Google Shape;164;p19"/>
          <p:cNvSpPr/>
          <p:nvPr/>
        </p:nvSpPr>
        <p:spPr>
          <a:xfrm>
            <a:off x="793790" y="4793456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Images on iOS</a:t>
            </a:r>
            <a:endParaRPr sz="2200" b="0" i="0" u="none" strike="noStrike" cap="none"/>
          </a:p>
        </p:txBody>
      </p:sp>
      <p:sp>
        <p:nvSpPr>
          <p:cNvPr id="165" name="Google Shape;165;p19"/>
          <p:cNvSpPr/>
          <p:nvPr/>
        </p:nvSpPr>
        <p:spPr>
          <a:xfrm>
            <a:off x="793790" y="5283875"/>
            <a:ext cx="4158615" cy="10887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 large number of photos were found on the device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Some images were related to sensitive or important data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66" name="Google Shape;166;p19"/>
          <p:cNvSpPr/>
          <p:nvPr/>
        </p:nvSpPr>
        <p:spPr>
          <a:xfrm>
            <a:off x="5235893" y="4793456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Screenshots</a:t>
            </a:r>
            <a:endParaRPr sz="2200" b="0" i="0" u="none" strike="noStrike" cap="none"/>
          </a:p>
        </p:txBody>
      </p:sp>
      <p:sp>
        <p:nvSpPr>
          <p:cNvPr id="167" name="Google Shape;167;p19"/>
          <p:cNvSpPr/>
          <p:nvPr/>
        </p:nvSpPr>
        <p:spPr>
          <a:xfrm>
            <a:off x="5235893" y="5283875"/>
            <a:ext cx="4158615" cy="10887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Screenshots showed system activity and document access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Helped understand how the data was being used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marR="0" lvl="0" indent="0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68" name="Google Shape;168;p19"/>
          <p:cNvSpPr/>
          <p:nvPr/>
        </p:nvSpPr>
        <p:spPr>
          <a:xfrm>
            <a:off x="9677995" y="4793456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lang="en-US" sz="22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Audio Recordings</a:t>
            </a:r>
            <a:endParaRPr sz="2200" b="0" i="0" u="none" strike="noStrike" cap="none"/>
          </a:p>
        </p:txBody>
      </p:sp>
      <p:sp>
        <p:nvSpPr>
          <p:cNvPr id="169" name="Google Shape;169;p19"/>
          <p:cNvSpPr/>
          <p:nvPr/>
        </p:nvSpPr>
        <p:spPr>
          <a:xfrm>
            <a:off x="9677995" y="5283875"/>
            <a:ext cx="4158615" cy="10887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Audio files suggested possible discussions between individuals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457200" lvl="0" indent="-339725" algn="l" rtl="0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May indicate communication related to the activity</a:t>
            </a:r>
            <a:endParaRPr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70" name="Google Shape;170;p19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1" name="Google Shape;17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9998" y="681250"/>
            <a:ext cx="6386251" cy="35922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>
          <a:extLst>
            <a:ext uri="{FF2B5EF4-FFF2-40B4-BE49-F238E27FC236}">
              <a16:creationId xmlns:a16="http://schemas.microsoft.com/office/drawing/2014/main" id="{5B9752C8-90A3-5CB2-D23D-0BC1EF99C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7">
            <a:extLst>
              <a:ext uri="{FF2B5EF4-FFF2-40B4-BE49-F238E27FC236}">
                <a16:creationId xmlns:a16="http://schemas.microsoft.com/office/drawing/2014/main" id="{396A68C9-C47A-AF8F-2AB1-AA112470BE73}"/>
              </a:ext>
            </a:extLst>
          </p:cNvPr>
          <p:cNvSpPr/>
          <p:nvPr/>
        </p:nvSpPr>
        <p:spPr>
          <a:xfrm>
            <a:off x="5521285" y="1027152"/>
            <a:ext cx="5937885" cy="5669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352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rPr lang="en-US" sz="3550" b="1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Data </a:t>
            </a:r>
            <a:r>
              <a:rPr lang="en-US" sz="3550" b="1" i="0" u="none" strike="noStrike" cap="non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Integrity </a:t>
            </a:r>
            <a:endParaRPr sz="3550" b="0" i="0" u="none" strike="noStrike" cap="none"/>
          </a:p>
        </p:txBody>
      </p:sp>
      <p:sp>
        <p:nvSpPr>
          <p:cNvPr id="129" name="Google Shape;129;p17">
            <a:extLst>
              <a:ext uri="{FF2B5EF4-FFF2-40B4-BE49-F238E27FC236}">
                <a16:creationId xmlns:a16="http://schemas.microsoft.com/office/drawing/2014/main" id="{2659C751-F0E8-7299-FC7E-18CCE1F2E678}"/>
              </a:ext>
            </a:extLst>
          </p:cNvPr>
          <p:cNvSpPr/>
          <p:nvPr/>
        </p:nvSpPr>
        <p:spPr>
          <a:xfrm>
            <a:off x="5521285" y="1757363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01</a:t>
            </a:r>
            <a:endParaRPr sz="1400" b="0" i="0" u="none" strike="noStrike" cap="none"/>
          </a:p>
        </p:txBody>
      </p:sp>
      <p:sp>
        <p:nvSpPr>
          <p:cNvPr id="130" name="Google Shape;130;p17">
            <a:extLst>
              <a:ext uri="{FF2B5EF4-FFF2-40B4-BE49-F238E27FC236}">
                <a16:creationId xmlns:a16="http://schemas.microsoft.com/office/drawing/2014/main" id="{142E11C1-19BC-7DB5-0756-AB7E6B0FDBA0}"/>
              </a:ext>
            </a:extLst>
          </p:cNvPr>
          <p:cNvSpPr/>
          <p:nvPr/>
        </p:nvSpPr>
        <p:spPr>
          <a:xfrm>
            <a:off x="5521285" y="2042874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7">
            <a:extLst>
              <a:ext uri="{FF2B5EF4-FFF2-40B4-BE49-F238E27FC236}">
                <a16:creationId xmlns:a16="http://schemas.microsoft.com/office/drawing/2014/main" id="{30EDF9A0-539F-E83A-A91A-5FF4CE332A9E}"/>
              </a:ext>
            </a:extLst>
          </p:cNvPr>
          <p:cNvSpPr/>
          <p:nvPr/>
        </p:nvSpPr>
        <p:spPr>
          <a:xfrm>
            <a:off x="5521285" y="2179320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lang="en-US" sz="17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Logging</a:t>
            </a:r>
            <a:endParaRPr sz="1750" b="0" i="0" u="none" strike="noStrike" cap="none"/>
          </a:p>
        </p:txBody>
      </p:sp>
      <p:sp>
        <p:nvSpPr>
          <p:cNvPr id="132" name="Google Shape;132;p17">
            <a:extLst>
              <a:ext uri="{FF2B5EF4-FFF2-40B4-BE49-F238E27FC236}">
                <a16:creationId xmlns:a16="http://schemas.microsoft.com/office/drawing/2014/main" id="{6FA5CB65-68B7-4364-7044-C2C12BCB0DB5}"/>
              </a:ext>
            </a:extLst>
          </p:cNvPr>
          <p:cNvSpPr/>
          <p:nvPr/>
        </p:nvSpPr>
        <p:spPr>
          <a:xfrm>
            <a:off x="5521285" y="2607945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Each device was recorded and labelled when it was collected</a:t>
            </a:r>
            <a:endParaRPr sz="1400" b="0" i="0" u="none" strike="noStrike" cap="none"/>
          </a:p>
        </p:txBody>
      </p:sp>
      <p:sp>
        <p:nvSpPr>
          <p:cNvPr id="133" name="Google Shape;133;p17">
            <a:extLst>
              <a:ext uri="{FF2B5EF4-FFF2-40B4-BE49-F238E27FC236}">
                <a16:creationId xmlns:a16="http://schemas.microsoft.com/office/drawing/2014/main" id="{4D2F89E3-2DF7-6E15-E20E-781326EE3E31}"/>
              </a:ext>
            </a:extLst>
          </p:cNvPr>
          <p:cNvSpPr/>
          <p:nvPr/>
        </p:nvSpPr>
        <p:spPr>
          <a:xfrm>
            <a:off x="5521285" y="3150394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02</a:t>
            </a:r>
            <a:endParaRPr sz="1400" b="0" i="0" u="none" strike="noStrike" cap="none"/>
          </a:p>
        </p:txBody>
      </p:sp>
      <p:sp>
        <p:nvSpPr>
          <p:cNvPr id="134" name="Google Shape;134;p17">
            <a:extLst>
              <a:ext uri="{FF2B5EF4-FFF2-40B4-BE49-F238E27FC236}">
                <a16:creationId xmlns:a16="http://schemas.microsoft.com/office/drawing/2014/main" id="{1FD85749-863B-00C4-0CA0-EC2350CF7148}"/>
              </a:ext>
            </a:extLst>
          </p:cNvPr>
          <p:cNvSpPr/>
          <p:nvPr/>
        </p:nvSpPr>
        <p:spPr>
          <a:xfrm>
            <a:off x="5521285" y="3435906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7">
            <a:extLst>
              <a:ext uri="{FF2B5EF4-FFF2-40B4-BE49-F238E27FC236}">
                <a16:creationId xmlns:a16="http://schemas.microsoft.com/office/drawing/2014/main" id="{FEC1D427-2AD1-58B9-A244-B690DCE00C65}"/>
              </a:ext>
            </a:extLst>
          </p:cNvPr>
          <p:cNvSpPr/>
          <p:nvPr/>
        </p:nvSpPr>
        <p:spPr>
          <a:xfrm>
            <a:off x="5521285" y="3572351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lang="en-US" sz="17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Monitoring</a:t>
            </a:r>
            <a:endParaRPr sz="1750" b="0" i="0" u="none" strike="noStrike" cap="none"/>
          </a:p>
        </p:txBody>
      </p:sp>
      <p:sp>
        <p:nvSpPr>
          <p:cNvPr id="136" name="Google Shape;136;p17">
            <a:extLst>
              <a:ext uri="{FF2B5EF4-FFF2-40B4-BE49-F238E27FC236}">
                <a16:creationId xmlns:a16="http://schemas.microsoft.com/office/drawing/2014/main" id="{C0080D3E-AAAD-2CD9-66EB-E1CF2BFDD07E}"/>
              </a:ext>
            </a:extLst>
          </p:cNvPr>
          <p:cNvSpPr/>
          <p:nvPr/>
        </p:nvSpPr>
        <p:spPr>
          <a:xfrm>
            <a:off x="5521285" y="4000976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All handling steps were tracked during the investigation</a:t>
            </a:r>
            <a:endParaRPr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marR="0" lvl="0" indent="0" algn="l" rtl="0">
              <a:lnSpc>
                <a:spcPct val="146428"/>
              </a:lnSpc>
              <a:spcBef>
                <a:spcPts val="1200"/>
              </a:spcBef>
              <a:spcAft>
                <a:spcPts val="0"/>
              </a:spcAft>
              <a:buNone/>
            </a:pPr>
            <a:endParaRPr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37" name="Google Shape;137;p17">
            <a:extLst>
              <a:ext uri="{FF2B5EF4-FFF2-40B4-BE49-F238E27FC236}">
                <a16:creationId xmlns:a16="http://schemas.microsoft.com/office/drawing/2014/main" id="{BB931120-D5CC-86E4-4F70-C0D74336D2DC}"/>
              </a:ext>
            </a:extLst>
          </p:cNvPr>
          <p:cNvSpPr/>
          <p:nvPr/>
        </p:nvSpPr>
        <p:spPr>
          <a:xfrm>
            <a:off x="5521285" y="4543425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03</a:t>
            </a:r>
            <a:endParaRPr sz="1400" b="0" i="0" u="none" strike="noStrike" cap="none"/>
          </a:p>
        </p:txBody>
      </p:sp>
      <p:sp>
        <p:nvSpPr>
          <p:cNvPr id="138" name="Google Shape;138;p17">
            <a:extLst>
              <a:ext uri="{FF2B5EF4-FFF2-40B4-BE49-F238E27FC236}">
                <a16:creationId xmlns:a16="http://schemas.microsoft.com/office/drawing/2014/main" id="{B557B95A-CB20-180F-4C83-107CDC5421F7}"/>
              </a:ext>
            </a:extLst>
          </p:cNvPr>
          <p:cNvSpPr/>
          <p:nvPr/>
        </p:nvSpPr>
        <p:spPr>
          <a:xfrm>
            <a:off x="5521285" y="4828937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17">
            <a:extLst>
              <a:ext uri="{FF2B5EF4-FFF2-40B4-BE49-F238E27FC236}">
                <a16:creationId xmlns:a16="http://schemas.microsoft.com/office/drawing/2014/main" id="{C22B4D7F-4560-4264-024D-9EAE7FB63D92}"/>
              </a:ext>
            </a:extLst>
          </p:cNvPr>
          <p:cNvSpPr/>
          <p:nvPr/>
        </p:nvSpPr>
        <p:spPr>
          <a:xfrm>
            <a:off x="5521285" y="4965383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lang="en-US" sz="17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Verification</a:t>
            </a:r>
            <a:endParaRPr sz="1750" b="0" i="0" u="none" strike="noStrike" cap="none"/>
          </a:p>
        </p:txBody>
      </p:sp>
      <p:sp>
        <p:nvSpPr>
          <p:cNvPr id="140" name="Google Shape;140;p17">
            <a:extLst>
              <a:ext uri="{FF2B5EF4-FFF2-40B4-BE49-F238E27FC236}">
                <a16:creationId xmlns:a16="http://schemas.microsoft.com/office/drawing/2014/main" id="{2B32D1C4-FEA0-2029-08E7-07238896FF76}"/>
              </a:ext>
            </a:extLst>
          </p:cNvPr>
          <p:cNvSpPr/>
          <p:nvPr/>
        </p:nvSpPr>
        <p:spPr>
          <a:xfrm>
            <a:off x="5521285" y="5394008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Data was checked before and after analysis to ensure it remained unchanged</a:t>
            </a:r>
            <a:endParaRPr sz="1400" b="0" i="0" u="none" strike="noStrike" cap="none"/>
          </a:p>
        </p:txBody>
      </p:sp>
      <p:sp>
        <p:nvSpPr>
          <p:cNvPr id="141" name="Google Shape;141;p17">
            <a:extLst>
              <a:ext uri="{FF2B5EF4-FFF2-40B4-BE49-F238E27FC236}">
                <a16:creationId xmlns:a16="http://schemas.microsoft.com/office/drawing/2014/main" id="{907A1C19-0050-34BA-31C5-5DA36762B93C}"/>
              </a:ext>
            </a:extLst>
          </p:cNvPr>
          <p:cNvSpPr/>
          <p:nvPr/>
        </p:nvSpPr>
        <p:spPr>
          <a:xfrm>
            <a:off x="5521285" y="5936456"/>
            <a:ext cx="362903" cy="2268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Outfit Light"/>
              <a:buNone/>
            </a:pPr>
            <a:r>
              <a:rPr lang="en-US" sz="1400" b="0" i="0" u="none" strike="noStrike" cap="none">
                <a:solidFill>
                  <a:srgbClr val="2A2742"/>
                </a:solidFill>
                <a:latin typeface="Outfit Light"/>
                <a:ea typeface="Outfit Light"/>
                <a:cs typeface="Outfit Light"/>
                <a:sym typeface="Outfit Light"/>
              </a:rPr>
              <a:t>04</a:t>
            </a:r>
            <a:endParaRPr sz="1400" b="0" i="0" u="none" strike="noStrike" cap="none"/>
          </a:p>
        </p:txBody>
      </p:sp>
      <p:sp>
        <p:nvSpPr>
          <p:cNvPr id="142" name="Google Shape;142;p17">
            <a:extLst>
              <a:ext uri="{FF2B5EF4-FFF2-40B4-BE49-F238E27FC236}">
                <a16:creationId xmlns:a16="http://schemas.microsoft.com/office/drawing/2014/main" id="{1BDE3605-A219-CCC7-ABFC-ACD0B1F7103E}"/>
              </a:ext>
            </a:extLst>
          </p:cNvPr>
          <p:cNvSpPr/>
          <p:nvPr/>
        </p:nvSpPr>
        <p:spPr>
          <a:xfrm>
            <a:off x="5521285" y="6221968"/>
            <a:ext cx="8322826" cy="2286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17">
            <a:extLst>
              <a:ext uri="{FF2B5EF4-FFF2-40B4-BE49-F238E27FC236}">
                <a16:creationId xmlns:a16="http://schemas.microsoft.com/office/drawing/2014/main" id="{324C7FA5-C343-ADCF-E871-D16D5C17412C}"/>
              </a:ext>
            </a:extLst>
          </p:cNvPr>
          <p:cNvSpPr/>
          <p:nvPr/>
        </p:nvSpPr>
        <p:spPr>
          <a:xfrm>
            <a:off x="5521285" y="6358414"/>
            <a:ext cx="2268260" cy="2834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lang="en-US" sz="17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Validation</a:t>
            </a:r>
            <a:endParaRPr sz="1750" b="0" i="0" u="none" strike="noStrike" cap="none"/>
          </a:p>
        </p:txBody>
      </p:sp>
      <p:sp>
        <p:nvSpPr>
          <p:cNvPr id="144" name="Google Shape;144;p17">
            <a:extLst>
              <a:ext uri="{FF2B5EF4-FFF2-40B4-BE49-F238E27FC236}">
                <a16:creationId xmlns:a16="http://schemas.microsoft.com/office/drawing/2014/main" id="{3E6B1B75-93D6-8BE2-0AA6-8C240F4484E2}"/>
              </a:ext>
            </a:extLst>
          </p:cNvPr>
          <p:cNvSpPr/>
          <p:nvPr/>
        </p:nvSpPr>
        <p:spPr>
          <a:xfrm>
            <a:off x="5521285" y="6787039"/>
            <a:ext cx="8322826" cy="261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428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Proper records were maintained to support use in legal situations</a:t>
            </a:r>
            <a:endParaRPr sz="1400" b="0" i="0" u="none" strike="noStrike" cap="none"/>
          </a:p>
        </p:txBody>
      </p:sp>
      <p:sp>
        <p:nvSpPr>
          <p:cNvPr id="145" name="Google Shape;145;p17">
            <a:extLst>
              <a:ext uri="{FF2B5EF4-FFF2-40B4-BE49-F238E27FC236}">
                <a16:creationId xmlns:a16="http://schemas.microsoft.com/office/drawing/2014/main" id="{6F549365-8D8A-AB22-132B-553BA7BE1C9F}"/>
              </a:ext>
            </a:extLst>
          </p:cNvPr>
          <p:cNvSpPr/>
          <p:nvPr/>
        </p:nvSpPr>
        <p:spPr>
          <a:xfrm>
            <a:off x="0" y="7750625"/>
            <a:ext cx="14630275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6" name="Google Shape;146;p17">
            <a:extLst>
              <a:ext uri="{FF2B5EF4-FFF2-40B4-BE49-F238E27FC236}">
                <a16:creationId xmlns:a16="http://schemas.microsoft.com/office/drawing/2014/main" id="{E379F334-21C5-F6C9-FCA6-1B10A3025E6C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5950" y="837537"/>
            <a:ext cx="4326274" cy="24335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17">
            <a:extLst>
              <a:ext uri="{FF2B5EF4-FFF2-40B4-BE49-F238E27FC236}">
                <a16:creationId xmlns:a16="http://schemas.microsoft.com/office/drawing/2014/main" id="{E8749F74-E718-17C9-BEDA-24BF0E46355D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5950" y="4424734"/>
            <a:ext cx="4561099" cy="25655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10770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0"/>
          <p:cNvSpPr/>
          <p:nvPr/>
        </p:nvSpPr>
        <p:spPr>
          <a:xfrm>
            <a:off x="-58699" y="-47905"/>
            <a:ext cx="5486400" cy="8229600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20"/>
          <p:cNvSpPr/>
          <p:nvPr/>
        </p:nvSpPr>
        <p:spPr>
          <a:xfrm>
            <a:off x="6267807" y="679728"/>
            <a:ext cx="7581210" cy="662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301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150"/>
              <a:buFont typeface="Outfit ExtraBold"/>
              <a:buNone/>
            </a:pPr>
            <a:r>
              <a:rPr lang="en-US" sz="4150" b="1" i="0" u="none" strike="noStrike" cap="none" dirty="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Suspect Roles </a:t>
            </a:r>
            <a:endParaRPr sz="4150" b="0" i="0" u="none" strike="noStrike" cap="none" dirty="0"/>
          </a:p>
        </p:txBody>
      </p:sp>
      <p:sp>
        <p:nvSpPr>
          <p:cNvPr id="179" name="Google Shape;179;p20"/>
          <p:cNvSpPr/>
          <p:nvPr/>
        </p:nvSpPr>
        <p:spPr>
          <a:xfrm>
            <a:off x="6506408" y="1640086"/>
            <a:ext cx="22860" cy="5909786"/>
          </a:xfrm>
          <a:prstGeom prst="roundRect">
            <a:avLst>
              <a:gd name="adj" fmla="val 389721"/>
            </a:avLst>
          </a:prstGeom>
          <a:solidFill>
            <a:srgbClr val="BDB8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20"/>
          <p:cNvSpPr/>
          <p:nvPr/>
        </p:nvSpPr>
        <p:spPr>
          <a:xfrm>
            <a:off x="6722150" y="1867257"/>
            <a:ext cx="636270" cy="22860"/>
          </a:xfrm>
          <a:prstGeom prst="roundRect">
            <a:avLst>
              <a:gd name="adj" fmla="val 389721"/>
            </a:avLst>
          </a:prstGeom>
          <a:solidFill>
            <a:srgbClr val="BDB8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20"/>
          <p:cNvSpPr/>
          <p:nvPr/>
        </p:nvSpPr>
        <p:spPr>
          <a:xfrm>
            <a:off x="6267807" y="1640086"/>
            <a:ext cx="477203" cy="477202"/>
          </a:xfrm>
          <a:prstGeom prst="roundRect">
            <a:avLst>
              <a:gd name="adj" fmla="val 18669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20"/>
          <p:cNvSpPr/>
          <p:nvPr/>
        </p:nvSpPr>
        <p:spPr>
          <a:xfrm>
            <a:off x="6347341" y="1679853"/>
            <a:ext cx="318135" cy="397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500"/>
              <a:buFont typeface="Outfit ExtraBold"/>
              <a:buNone/>
            </a:pPr>
            <a:r>
              <a:rPr lang="en-US" sz="25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1</a:t>
            </a:r>
            <a:endParaRPr sz="2500" b="0" i="0" u="none" strike="noStrike" cap="none"/>
          </a:p>
        </p:txBody>
      </p:sp>
      <p:sp>
        <p:nvSpPr>
          <p:cNvPr id="183" name="Google Shape;183;p20"/>
          <p:cNvSpPr/>
          <p:nvPr/>
        </p:nvSpPr>
        <p:spPr>
          <a:xfrm>
            <a:off x="7567017" y="1640733"/>
            <a:ext cx="6282000" cy="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None/>
            </a:pPr>
            <a:r>
              <a:rPr lang="en-US" sz="1650" b="1">
                <a:solidFill>
                  <a:schemeClr val="dk1"/>
                </a:solidFill>
              </a:rPr>
              <a:t>Emma</a:t>
            </a:r>
            <a:r>
              <a:rPr lang="en-US" sz="1650">
                <a:solidFill>
                  <a:schemeClr val="dk1"/>
                </a:solidFill>
              </a:rPr>
              <a:t> and </a:t>
            </a:r>
            <a:r>
              <a:rPr lang="en-US" sz="1650" b="1">
                <a:solidFill>
                  <a:schemeClr val="dk1"/>
                </a:solidFill>
              </a:rPr>
              <a:t>Joe</a:t>
            </a:r>
            <a:r>
              <a:rPr lang="en-US" sz="1650">
                <a:solidFill>
                  <a:schemeClr val="dk1"/>
                </a:solidFill>
              </a:rPr>
              <a:t> started initial communication through messaging platforms</a:t>
            </a:r>
            <a:endParaRPr sz="1650" b="0" i="0" u="none" strike="noStrike" cap="none"/>
          </a:p>
        </p:txBody>
      </p:sp>
      <p:sp>
        <p:nvSpPr>
          <p:cNvPr id="184" name="Google Shape;184;p20"/>
          <p:cNvSpPr/>
          <p:nvPr/>
        </p:nvSpPr>
        <p:spPr>
          <a:xfrm>
            <a:off x="6722150" y="3443883"/>
            <a:ext cx="636270" cy="22860"/>
          </a:xfrm>
          <a:prstGeom prst="roundRect">
            <a:avLst>
              <a:gd name="adj" fmla="val 389721"/>
            </a:avLst>
          </a:prstGeom>
          <a:solidFill>
            <a:srgbClr val="BDB8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0"/>
          <p:cNvSpPr/>
          <p:nvPr/>
        </p:nvSpPr>
        <p:spPr>
          <a:xfrm>
            <a:off x="6267807" y="3216712"/>
            <a:ext cx="477203" cy="477202"/>
          </a:xfrm>
          <a:prstGeom prst="roundRect">
            <a:avLst>
              <a:gd name="adj" fmla="val 18669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20"/>
          <p:cNvSpPr/>
          <p:nvPr/>
        </p:nvSpPr>
        <p:spPr>
          <a:xfrm>
            <a:off x="6347341" y="3256478"/>
            <a:ext cx="318135" cy="397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500"/>
              <a:buFont typeface="Outfit ExtraBold"/>
              <a:buNone/>
            </a:pPr>
            <a:r>
              <a:rPr lang="en-US" sz="25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2</a:t>
            </a:r>
            <a:endParaRPr sz="2500" b="0" i="0" u="none" strike="noStrike" cap="none"/>
          </a:p>
        </p:txBody>
      </p:sp>
      <p:sp>
        <p:nvSpPr>
          <p:cNvPr id="187" name="Google Shape;187;p20"/>
          <p:cNvSpPr/>
          <p:nvPr/>
        </p:nvSpPr>
        <p:spPr>
          <a:xfrm>
            <a:off x="7551292" y="3126935"/>
            <a:ext cx="6282000" cy="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None/>
            </a:pPr>
            <a:r>
              <a:rPr lang="en-US" sz="1650" b="1">
                <a:solidFill>
                  <a:schemeClr val="dk1"/>
                </a:solidFill>
              </a:rPr>
              <a:t>Joe</a:t>
            </a:r>
            <a:r>
              <a:rPr lang="en-US" sz="1650">
                <a:solidFill>
                  <a:schemeClr val="dk1"/>
                </a:solidFill>
              </a:rPr>
              <a:t> introduced </a:t>
            </a:r>
            <a:r>
              <a:rPr lang="en-US" sz="1650" b="1">
                <a:solidFill>
                  <a:schemeClr val="dk1"/>
                </a:solidFill>
              </a:rPr>
              <a:t>Norman</a:t>
            </a:r>
            <a:r>
              <a:rPr lang="en-US" sz="1650">
                <a:solidFill>
                  <a:schemeClr val="dk1"/>
                </a:solidFill>
              </a:rPr>
              <a:t> as an external contact and discussions began</a:t>
            </a:r>
            <a:endParaRPr sz="1650" b="0" i="0" u="none" strike="noStrike" cap="none"/>
          </a:p>
        </p:txBody>
      </p:sp>
      <p:sp>
        <p:nvSpPr>
          <p:cNvPr id="188" name="Google Shape;188;p20"/>
          <p:cNvSpPr/>
          <p:nvPr/>
        </p:nvSpPr>
        <p:spPr>
          <a:xfrm>
            <a:off x="6722150" y="5020508"/>
            <a:ext cx="636270" cy="22860"/>
          </a:xfrm>
          <a:prstGeom prst="roundRect">
            <a:avLst>
              <a:gd name="adj" fmla="val 389721"/>
            </a:avLst>
          </a:prstGeom>
          <a:solidFill>
            <a:srgbClr val="BDB8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20"/>
          <p:cNvSpPr/>
          <p:nvPr/>
        </p:nvSpPr>
        <p:spPr>
          <a:xfrm>
            <a:off x="6267807" y="4793337"/>
            <a:ext cx="477203" cy="477202"/>
          </a:xfrm>
          <a:prstGeom prst="roundRect">
            <a:avLst>
              <a:gd name="adj" fmla="val 18669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20"/>
          <p:cNvSpPr/>
          <p:nvPr/>
        </p:nvSpPr>
        <p:spPr>
          <a:xfrm>
            <a:off x="6347341" y="4833104"/>
            <a:ext cx="318135" cy="397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500"/>
              <a:buFont typeface="Outfit ExtraBold"/>
              <a:buNone/>
            </a:pPr>
            <a:r>
              <a:rPr lang="en-US" sz="25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3</a:t>
            </a:r>
            <a:endParaRPr sz="2500" b="0" i="0" u="none" strike="noStrike" cap="none"/>
          </a:p>
        </p:txBody>
      </p:sp>
      <p:sp>
        <p:nvSpPr>
          <p:cNvPr id="191" name="Google Shape;191;p20"/>
          <p:cNvSpPr/>
          <p:nvPr/>
        </p:nvSpPr>
        <p:spPr>
          <a:xfrm>
            <a:off x="7551292" y="4703561"/>
            <a:ext cx="6282000" cy="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50" b="1">
                <a:solidFill>
                  <a:schemeClr val="dk1"/>
                </a:solidFill>
              </a:rPr>
              <a:t>Emma</a:t>
            </a:r>
            <a:r>
              <a:rPr lang="en-US" sz="1650">
                <a:solidFill>
                  <a:schemeClr val="dk1"/>
                </a:solidFill>
              </a:rPr>
              <a:t> accessed and shared important data, with ongoing communication between all parties</a:t>
            </a:r>
            <a:endParaRPr sz="16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92" name="Google Shape;192;p20"/>
          <p:cNvSpPr/>
          <p:nvPr/>
        </p:nvSpPr>
        <p:spPr>
          <a:xfrm>
            <a:off x="6722150" y="6597134"/>
            <a:ext cx="636270" cy="22860"/>
          </a:xfrm>
          <a:prstGeom prst="roundRect">
            <a:avLst>
              <a:gd name="adj" fmla="val 389721"/>
            </a:avLst>
          </a:prstGeom>
          <a:solidFill>
            <a:srgbClr val="BDB8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20"/>
          <p:cNvSpPr/>
          <p:nvPr/>
        </p:nvSpPr>
        <p:spPr>
          <a:xfrm>
            <a:off x="6267807" y="6369963"/>
            <a:ext cx="477203" cy="477202"/>
          </a:xfrm>
          <a:prstGeom prst="roundRect">
            <a:avLst>
              <a:gd name="adj" fmla="val 18669"/>
            </a:avLst>
          </a:prstGeom>
          <a:solidFill>
            <a:srgbClr val="E9E6FA"/>
          </a:solidFill>
          <a:ln w="9525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20"/>
          <p:cNvSpPr/>
          <p:nvPr/>
        </p:nvSpPr>
        <p:spPr>
          <a:xfrm>
            <a:off x="6347341" y="6409730"/>
            <a:ext cx="318135" cy="397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500"/>
              <a:buFont typeface="Outfit ExtraBold"/>
              <a:buNone/>
            </a:pPr>
            <a:r>
              <a:rPr lang="en-US" sz="250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4</a:t>
            </a:r>
            <a:endParaRPr sz="2500" b="0" i="0" u="none" strike="noStrike" cap="none"/>
          </a:p>
        </p:txBody>
      </p:sp>
      <p:sp>
        <p:nvSpPr>
          <p:cNvPr id="195" name="Google Shape;195;p20"/>
          <p:cNvSpPr/>
          <p:nvPr/>
        </p:nvSpPr>
        <p:spPr>
          <a:xfrm>
            <a:off x="7508960" y="6327066"/>
            <a:ext cx="6282000" cy="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Unusual activity was noticed, so the case was taken for further investigation</a:t>
            </a:r>
            <a:endParaRPr sz="16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96" name="Google Shape;196;p20"/>
          <p:cNvSpPr/>
          <p:nvPr/>
        </p:nvSpPr>
        <p:spPr>
          <a:xfrm>
            <a:off x="6665485" y="7089055"/>
            <a:ext cx="6282000" cy="6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50">
                <a:solidFill>
                  <a:schemeClr val="dk1"/>
                </a:solidFill>
              </a:rPr>
              <a:t>The events show how things moved from basic communication to sharing data between Emma, Joe, and Norman</a:t>
            </a:r>
            <a:endParaRPr sz="15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pic>
        <p:nvPicPr>
          <p:cNvPr id="198" name="Google Shape;19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025" y="2664425"/>
            <a:ext cx="5486400" cy="3086097"/>
          </a:xfrm>
          <a:prstGeom prst="rect">
            <a:avLst/>
          </a:prstGeom>
          <a:solidFill>
            <a:srgbClr val="E9E6FA"/>
          </a:solidFill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FEDE7A-6986-8DE8-B6C4-55F94DE9F4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699" y="-93762"/>
            <a:ext cx="14687074" cy="832336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1"/>
          <p:cNvSpPr/>
          <p:nvPr/>
        </p:nvSpPr>
        <p:spPr>
          <a:xfrm>
            <a:off x="0" y="-9621"/>
            <a:ext cx="5486400" cy="8229600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21"/>
          <p:cNvSpPr/>
          <p:nvPr/>
        </p:nvSpPr>
        <p:spPr>
          <a:xfrm>
            <a:off x="6280190" y="687467"/>
            <a:ext cx="5707023" cy="481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000"/>
              <a:buFont typeface="Outfit ExtraBold"/>
              <a:buNone/>
            </a:pPr>
            <a:r>
              <a:rPr lang="en-US" sz="3000" b="1" i="0" u="none" strike="noStrike" cap="non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Conclusion &amp; Recommendations</a:t>
            </a:r>
            <a:endParaRPr sz="3000" b="0" i="0" u="none" strike="noStrike" cap="none"/>
          </a:p>
        </p:txBody>
      </p:sp>
      <p:sp>
        <p:nvSpPr>
          <p:cNvPr id="206" name="Google Shape;206;p21"/>
          <p:cNvSpPr/>
          <p:nvPr/>
        </p:nvSpPr>
        <p:spPr>
          <a:xfrm>
            <a:off x="6280190" y="1415177"/>
            <a:ext cx="7556421" cy="1408867"/>
          </a:xfrm>
          <a:prstGeom prst="roundRect">
            <a:avLst>
              <a:gd name="adj" fmla="val 7788"/>
            </a:avLst>
          </a:prstGeom>
          <a:solidFill>
            <a:srgbClr val="FAFAFA">
              <a:alpha val="94901"/>
            </a:srgbClr>
          </a:solidFill>
          <a:ln w="22850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1"/>
          <p:cNvSpPr/>
          <p:nvPr/>
        </p:nvSpPr>
        <p:spPr>
          <a:xfrm>
            <a:off x="6257330" y="1415177"/>
            <a:ext cx="91440" cy="1408867"/>
          </a:xfrm>
          <a:prstGeom prst="roundRect">
            <a:avLst>
              <a:gd name="adj" fmla="val 88558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21"/>
          <p:cNvSpPr/>
          <p:nvPr/>
        </p:nvSpPr>
        <p:spPr>
          <a:xfrm>
            <a:off x="6564392" y="1630799"/>
            <a:ext cx="2660213" cy="308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50"/>
              <a:buFont typeface="Outfit ExtraBold"/>
              <a:buNone/>
            </a:pPr>
            <a:r>
              <a:rPr lang="en-US" sz="1850" b="1" i="0" u="none" strike="noStrike" cap="none">
                <a:solidFill>
                  <a:srgbClr val="00000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⚖️</a:t>
            </a:r>
            <a:r>
              <a:rPr lang="en-US" sz="18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Evidentiary Findings</a:t>
            </a:r>
            <a:endParaRPr sz="1850" b="0" i="0" u="none" strike="noStrike" cap="none"/>
          </a:p>
        </p:txBody>
      </p:sp>
      <p:sp>
        <p:nvSpPr>
          <p:cNvPr id="209" name="Google Shape;209;p21"/>
          <p:cNvSpPr/>
          <p:nvPr/>
        </p:nvSpPr>
        <p:spPr>
          <a:xfrm>
            <a:off x="6564392" y="2037874"/>
            <a:ext cx="7056596" cy="57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The investigation shows that sensitive data was accessed without proper permission</a:t>
            </a: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marR="0" lvl="0" indent="0" algn="l" rtl="0">
              <a:lnSpc>
                <a:spcPct val="146666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10" name="Google Shape;210;p21"/>
          <p:cNvSpPr/>
          <p:nvPr/>
        </p:nvSpPr>
        <p:spPr>
          <a:xfrm>
            <a:off x="6280190" y="2987873"/>
            <a:ext cx="7556421" cy="1408867"/>
          </a:xfrm>
          <a:prstGeom prst="roundRect">
            <a:avLst>
              <a:gd name="adj" fmla="val 7788"/>
            </a:avLst>
          </a:prstGeom>
          <a:solidFill>
            <a:srgbClr val="FAFAFA">
              <a:alpha val="94901"/>
            </a:srgbClr>
          </a:solidFill>
          <a:ln w="22850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1"/>
          <p:cNvSpPr/>
          <p:nvPr/>
        </p:nvSpPr>
        <p:spPr>
          <a:xfrm>
            <a:off x="6257330" y="2987873"/>
            <a:ext cx="91440" cy="1408867"/>
          </a:xfrm>
          <a:prstGeom prst="roundRect">
            <a:avLst>
              <a:gd name="adj" fmla="val 88558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21"/>
          <p:cNvSpPr/>
          <p:nvPr/>
        </p:nvSpPr>
        <p:spPr>
          <a:xfrm>
            <a:off x="6564392" y="3203496"/>
            <a:ext cx="2560439" cy="308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50"/>
              <a:buFont typeface="Outfit ExtraBold"/>
              <a:buNone/>
            </a:pPr>
            <a:r>
              <a:rPr lang="en-US" sz="1850" b="1" i="0" u="none" strike="noStrike" cap="none">
                <a:solidFill>
                  <a:srgbClr val="00000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🧠</a:t>
            </a:r>
            <a:r>
              <a:rPr lang="en-US" sz="18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Behavioral Analysis</a:t>
            </a:r>
            <a:endParaRPr sz="1850" b="0" i="0" u="none" strike="noStrike" cap="none"/>
          </a:p>
        </p:txBody>
      </p:sp>
      <p:sp>
        <p:nvSpPr>
          <p:cNvPr id="213" name="Google Shape;213;p21"/>
          <p:cNvSpPr/>
          <p:nvPr/>
        </p:nvSpPr>
        <p:spPr>
          <a:xfrm>
            <a:off x="6564392" y="3610570"/>
            <a:ext cx="7056596" cy="57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Activities and communication suggest involvement of more than one individual</a:t>
            </a:r>
            <a:endParaRPr sz="1500" b="0" i="0" u="none" strike="noStrike" cap="none"/>
          </a:p>
        </p:txBody>
      </p:sp>
      <p:sp>
        <p:nvSpPr>
          <p:cNvPr id="214" name="Google Shape;214;p21"/>
          <p:cNvSpPr/>
          <p:nvPr/>
        </p:nvSpPr>
        <p:spPr>
          <a:xfrm>
            <a:off x="6280190" y="4548213"/>
            <a:ext cx="7556421" cy="1408867"/>
          </a:xfrm>
          <a:prstGeom prst="roundRect">
            <a:avLst>
              <a:gd name="adj" fmla="val 7788"/>
            </a:avLst>
          </a:prstGeom>
          <a:solidFill>
            <a:srgbClr val="FAFAFA">
              <a:alpha val="94901"/>
            </a:srgbClr>
          </a:solidFill>
          <a:ln w="22850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21"/>
          <p:cNvSpPr/>
          <p:nvPr/>
        </p:nvSpPr>
        <p:spPr>
          <a:xfrm>
            <a:off x="6257330" y="4560570"/>
            <a:ext cx="91440" cy="1408867"/>
          </a:xfrm>
          <a:prstGeom prst="roundRect">
            <a:avLst>
              <a:gd name="adj" fmla="val 88558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21"/>
          <p:cNvSpPr/>
          <p:nvPr/>
        </p:nvSpPr>
        <p:spPr>
          <a:xfrm>
            <a:off x="6564392" y="4776192"/>
            <a:ext cx="2409944" cy="308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50"/>
              <a:buFont typeface="Outfit ExtraBold"/>
              <a:buNone/>
            </a:pPr>
            <a:r>
              <a:rPr lang="en-US" sz="1850" b="1" i="0" u="none" strike="noStrike" cap="none">
                <a:solidFill>
                  <a:srgbClr val="00000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🏛️</a:t>
            </a:r>
            <a:r>
              <a:rPr lang="en-US" sz="18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Legal Action</a:t>
            </a:r>
            <a:endParaRPr sz="1850" b="0" i="0" u="none" strike="noStrike" cap="none"/>
          </a:p>
        </p:txBody>
      </p:sp>
      <p:sp>
        <p:nvSpPr>
          <p:cNvPr id="217" name="Google Shape;217;p21"/>
          <p:cNvSpPr/>
          <p:nvPr/>
        </p:nvSpPr>
        <p:spPr>
          <a:xfrm>
            <a:off x="6564392" y="5183267"/>
            <a:ext cx="7056596" cy="57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Based on what was found, action can be taken against the people involved</a:t>
            </a:r>
            <a:endParaRPr sz="1500" b="0" i="0" u="none" strike="noStrike" cap="none"/>
          </a:p>
        </p:txBody>
      </p:sp>
      <p:sp>
        <p:nvSpPr>
          <p:cNvPr id="218" name="Google Shape;218;p21"/>
          <p:cNvSpPr/>
          <p:nvPr/>
        </p:nvSpPr>
        <p:spPr>
          <a:xfrm>
            <a:off x="6280200" y="6133276"/>
            <a:ext cx="7556400" cy="1617300"/>
          </a:xfrm>
          <a:prstGeom prst="roundRect">
            <a:avLst>
              <a:gd name="adj" fmla="val 7788"/>
            </a:avLst>
          </a:prstGeom>
          <a:solidFill>
            <a:srgbClr val="FAFAFA">
              <a:alpha val="94901"/>
            </a:srgbClr>
          </a:solidFill>
          <a:ln w="22850" cap="flat" cmpd="sng">
            <a:solidFill>
              <a:srgbClr val="BDB8D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21"/>
          <p:cNvSpPr/>
          <p:nvPr/>
        </p:nvSpPr>
        <p:spPr>
          <a:xfrm>
            <a:off x="6257330" y="6133267"/>
            <a:ext cx="91440" cy="1408867"/>
          </a:xfrm>
          <a:prstGeom prst="roundRect">
            <a:avLst>
              <a:gd name="adj" fmla="val 88558"/>
            </a:avLst>
          </a:prstGeom>
          <a:solidFill>
            <a:srgbClr val="5E4CE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21"/>
          <p:cNvSpPr/>
          <p:nvPr/>
        </p:nvSpPr>
        <p:spPr>
          <a:xfrm>
            <a:off x="6564392" y="6348889"/>
            <a:ext cx="2981444" cy="308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50"/>
              <a:buFont typeface="Outfit ExtraBold"/>
              <a:buNone/>
            </a:pPr>
            <a:r>
              <a:rPr lang="en-US" sz="1850" b="1" i="0" u="none" strike="noStrike" cap="none">
                <a:solidFill>
                  <a:srgbClr val="000000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🔐</a:t>
            </a:r>
            <a:r>
              <a:rPr lang="en-US" sz="1850" b="1" i="0" u="none" strike="noStrike" cap="non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 Security Enhancements</a:t>
            </a:r>
            <a:endParaRPr sz="1850" b="0" i="0" u="none" strike="noStrike" cap="none"/>
          </a:p>
        </p:txBody>
      </p:sp>
      <p:sp>
        <p:nvSpPr>
          <p:cNvPr id="221" name="Google Shape;221;p21"/>
          <p:cNvSpPr/>
          <p:nvPr/>
        </p:nvSpPr>
        <p:spPr>
          <a:xfrm>
            <a:off x="6564392" y="6755963"/>
            <a:ext cx="7056596" cy="57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Improve access control so that only the right people can use sensitive systems</a:t>
            </a: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Keep a regular check on system activity to spot anything unusual early</a:t>
            </a: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Carry out security checks from time to time to reduce the risk of similar issues</a:t>
            </a: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marL="0" marR="0" lvl="0" indent="0" algn="l" rtl="0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endParaRPr sz="150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222" name="Google Shape;222;p21"/>
          <p:cNvSpPr/>
          <p:nvPr/>
        </p:nvSpPr>
        <p:spPr>
          <a:xfrm>
            <a:off x="0" y="7821023"/>
            <a:ext cx="14630400" cy="354300"/>
          </a:xfrm>
          <a:prstGeom prst="rect">
            <a:avLst/>
          </a:prstGeom>
          <a:solidFill>
            <a:srgbClr val="D9D9D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23" name="Google Shape;22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655363"/>
            <a:ext cx="5486400" cy="3086105"/>
          </a:xfrm>
          <a:prstGeom prst="rect">
            <a:avLst/>
          </a:prstGeom>
          <a:solidFill>
            <a:srgbClr val="E9E6FA"/>
          </a:solidFill>
          <a:ln>
            <a:noFill/>
          </a:ln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*i*1"/>
  <p:tag name="KSO_WM_UNIT_LAYERLEVEL" val="1"/>
  <p:tag name="KSO_WM_TAG_VERSION" val="3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*i*2"/>
  <p:tag name="KSO_WM_UNIT_LAYERLEVEL" val="1"/>
  <p:tag name="KSO_WM_TAG_VERSION" val="3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*i*3"/>
  <p:tag name="KSO_WM_UNIT_LAYERLEVEL" val="1"/>
  <p:tag name="KSO_WM_TAG_VERSION" val="3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*i*5"/>
  <p:tag name="KSO_WM_UNIT_LAYERLEVEL" val="1"/>
  <p:tag name="KSO_WM_TAG_VERSION" val="3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1*i*4"/>
  <p:tag name="KSO_WM_UNIT_LAYERLEVEL" val="1"/>
  <p:tag name="KSO_WM_TAG_VERSION" val="3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b"/>
  <p:tag name="KSO_WM_UNIT_PRESET_TEXT" val="汇报人：稻小壳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f"/>
  <p:tag name="KSO_WM_UNIT_INDEX" val="1"/>
  <p:tag name="KSO_WM_UNIT_ID" val="_1*f*1"/>
  <p:tag name="KSO_WM_UNIT_LAYERLEVEL" val="1"/>
  <p:tag name="KSO_WM_TAG_VERSION" val="3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单击添加文档标题内容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a"/>
  <p:tag name="KSO_WM_UNIT_INDEX" val="1"/>
  <p:tag name="KSO_WM_UNIT_ID" val="_1*a*1"/>
  <p:tag name="KSO_WM_UNIT_LAYERLEVEL" val="1"/>
  <p:tag name="KSO_WM_TAG_VERSION" val="3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1_BRIGHTNESS" val="0"/>
  <p:tag name="KSO_WM_UNIT_TEXT_FILL_FORE_SCHEMECOLOR_INDEX_1" val="5"/>
  <p:tag name="KSO_WM_UNIT_TEXT_FILL_FORE_SCHEMECOLOR_INDEX_1_POS" val="0"/>
  <p:tag name="KSO_WM_UNIT_TEXT_FILL_FORE_SCHEMECOLOR_INDEX_1_TRANS" val="0"/>
  <p:tag name="KSO_WM_UNIT_TEXT_FILL_FORE_SCHEMECOLOR_INDEX_2_BRIGHTNESS" val="0"/>
  <p:tag name="KSO_WM_UNIT_TEXT_FILL_FORE_SCHEMECOLOR_INDEX_2" val="9"/>
  <p:tag name="KSO_WM_UNIT_TEXT_FILL_FORE_SCHEMECOLOR_INDEX_2_POS" val="0.532"/>
  <p:tag name="KSO_WM_UNIT_TEXT_FILL_FORE_SCHEMECOLOR_INDEX_2_TRANS" val="0"/>
  <p:tag name="KSO_WM_UNIT_TEXT_FILL_FORE_SCHEMECOLOR_INDEX_3_BRIGHTNESS" val="0"/>
  <p:tag name="KSO_WM_UNIT_TEXT_FILL_FORE_SCHEMECOLOR_INDEX_3" val="6"/>
  <p:tag name="KSO_WM_UNIT_TEXT_FILL_FORE_SCHEMECOLOR_INDEX_3_POS" val="1"/>
  <p:tag name="KSO_WM_UNIT_TEXT_FILL_FORE_SCHEMECOLOR_INDEX_3_TRANS" val="0"/>
  <p:tag name="KSO_WM_UNIT_TEXT_FILL_GRADIENT_TYPE" val="0"/>
  <p:tag name="KSO_WM_UNIT_TEXT_FILL_GRADIENT_ANGLE" val="0"/>
  <p:tag name="KSO_WM_UNIT_TEXT_FILL_GRADIENT_DIRECTION" val="3"/>
  <p:tag name="KSO_WM_UNIT_TEXT_FILL_TYPE" val="3"/>
  <p:tag name="KSO_WM_UNIT_ISCONTENTSTITLE" val="0"/>
  <p:tag name="KSO_WM_UNIT_ISNUMDGMTITLE" val="0"/>
  <p:tag name="KSO_WM_UNIT_PRESET_TEXT" val="添加副标题"/>
  <p:tag name="KSO_WM_UNIT_NOCLEAR" val="0"/>
  <p:tag name="KSO_WM_UNIT_VALUE" val="17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b"/>
  <p:tag name="KSO_WM_UNIT_INDEX" val="1"/>
  <p:tag name="KSO_WM_UNIT_ID" val="_1*b*1"/>
  <p:tag name="KSO_WM_UNIT_LAYERLEVEL" val="1"/>
  <p:tag name="KSO_WM_TAG_VERSION" val="3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PECIAL_SOURCE" val="bdnull"/>
  <p:tag name="KSO_WM_TEMPLATE_THUMBS_INDEX" val="1、11"/>
  <p:tag name="KSO_WM_SLIDE_CONTENT_AREA" val="{&quot;left&quot;:&quot;46.85&quot;,&quot;top&quot;:&quot;89.2&quot;,&quot;width&quot;:&quot;568.5&quot;,&quot;height&quot;:&quot;371.8&quot;}"/>
  <p:tag name="KSO_WM_SLIDE_ID" val="custom20233412_1"/>
  <p:tag name="KSO_WM_TEMPLATE_SUBCATEGORY" val="29"/>
  <p:tag name="KSO_WM_TEMPLATE_MASTER_TYPE" val="0"/>
  <p:tag name="KSO_WM_TEMPLATE_COLOR_TYPE" val="0"/>
  <p:tag name="KSO_WM_SLIDE_TYPE" val="title"/>
  <p:tag name="KSO_WM_SLIDE_SUBTYPE" val="pureTxt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3412"/>
  <p:tag name="KSO_WM_SLIDE_LAYOUT" val="a_b_f"/>
  <p:tag name="KSO_WM_SLIDE_LAYOUT_CNT" val="1_1_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b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f"/>
  <p:tag name="KSO_WM_UNIT_INDEX" val="1"/>
  <p:tag name="KSO_WM_UNIT_ID" val="custom20233412_1*f*1"/>
  <p:tag name="KSO_WM_TEMPLATE_CATEGORY" val="custom"/>
  <p:tag name="KSO_WM_TEMPLATE_INDEX" val="20233412"/>
  <p:tag name="KSO_WM_UNIT_LAYERLEVEL" val="1"/>
  <p:tag name="KSO_WM_TAG_VERSION" val="3.0"/>
  <p:tag name="KSO_WM_BEAUTIFY_FLAG" val="#wm#"/>
  <p:tag name="KSO_WM_UNIT_PRESET_TEXT" val="Nam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a"/>
  <p:tag name="KSO_WM_UNIT_INDEX" val="1"/>
  <p:tag name="KSO_WM_UNIT_ID" val="custom20233412_1*a*1"/>
  <p:tag name="KSO_WM_TEMPLATE_CATEGORY" val="custom"/>
  <p:tag name="KSO_WM_TEMPLATE_INDEX" val="20233412"/>
  <p:tag name="KSO_WM_UNIT_LAYERLEVEL" val="1"/>
  <p:tag name="KSO_WM_TAG_VERSION" val="3.0"/>
  <p:tag name="KSO_WM_BEAUTIFY_FLAG" val="#wm#"/>
  <p:tag name="KSO_WM_UNIT_PRESET_TEXT" val="The title goes her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EXT_FILL_FORE_SCHEMECOLOR_INDEX_1_BRIGHTNESS" val="0"/>
  <p:tag name="KSO_WM_UNIT_TEXT_FILL_FORE_SCHEMECOLOR_INDEX_1" val="5"/>
  <p:tag name="KSO_WM_UNIT_TEXT_FILL_FORE_SCHEMECOLOR_INDEX_1_POS" val="0"/>
  <p:tag name="KSO_WM_UNIT_TEXT_FILL_FORE_SCHEMECOLOR_INDEX_1_TRANS" val="0"/>
  <p:tag name="KSO_WM_UNIT_TEXT_FILL_FORE_SCHEMECOLOR_INDEX_2_BRIGHTNESS" val="0"/>
  <p:tag name="KSO_WM_UNIT_TEXT_FILL_FORE_SCHEMECOLOR_INDEX_2" val="9"/>
  <p:tag name="KSO_WM_UNIT_TEXT_FILL_FORE_SCHEMECOLOR_INDEX_2_POS" val="0.532"/>
  <p:tag name="KSO_WM_UNIT_TEXT_FILL_FORE_SCHEMECOLOR_INDEX_2_TRANS" val="0"/>
  <p:tag name="KSO_WM_UNIT_TEXT_FILL_FORE_SCHEMECOLOR_INDEX_3_BRIGHTNESS" val="0"/>
  <p:tag name="KSO_WM_UNIT_TEXT_FILL_FORE_SCHEMECOLOR_INDEX_3" val="6"/>
  <p:tag name="KSO_WM_UNIT_TEXT_FILL_FORE_SCHEMECOLOR_INDEX_3_POS" val="1"/>
  <p:tag name="KSO_WM_UNIT_TEXT_FILL_FORE_SCHEMECOLOR_INDEX_3_TRANS" val="0"/>
  <p:tag name="KSO_WM_UNIT_TEXT_FILL_GRADIENT_TYPE" val="0"/>
  <p:tag name="KSO_WM_UNIT_TEXT_FILL_GRADIENT_ANGLE" val="0"/>
  <p:tag name="KSO_WM_UNIT_TEXT_FILL_GRADIENT_DIRECTION" val="3"/>
  <p:tag name="KSO_WM_UNIT_TEXT_FILL_TYPE" val="3"/>
  <p:tag name="KSO_WM_UNIT_ISCONTENTSTITLE" val="0"/>
  <p:tag name="KSO_WM_UNIT_ISNUMDGMTITLE" val="0"/>
  <p:tag name="KSO_WM_UNIT_NOCLEAR" val="0"/>
  <p:tag name="KSO_WM_UNIT_VALUE" val="17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b"/>
  <p:tag name="KSO_WM_UNIT_INDEX" val="1"/>
  <p:tag name="KSO_WM_UNIT_ID" val="custom20233412_1*b*1"/>
  <p:tag name="KSO_WM_TEMPLATE_CATEGORY" val="custom"/>
  <p:tag name="KSO_WM_TEMPLATE_INDEX" val="20233412"/>
  <p:tag name="KSO_WM_UNIT_LAYERLEVEL" val="1"/>
  <p:tag name="KSO_WM_TAG_VERSION" val="3.0"/>
  <p:tag name="KSO_WM_BEAUTIFY_FLAG" val="#wm#"/>
  <p:tag name="KSO_WM_UNIT_PRESET_TEXT" val="Add description"/>
</p:tagLst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779</Words>
  <Application>Microsoft Office PowerPoint</Application>
  <PresentationFormat>Custom</PresentationFormat>
  <Paragraphs>121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Outfit ExtraBold</vt:lpstr>
      <vt:lpstr>Arimo</vt:lpstr>
      <vt:lpstr>Calibri</vt:lpstr>
      <vt:lpstr>Outfit Light</vt:lpstr>
      <vt:lpstr>Office Theme</vt:lpstr>
      <vt:lpstr>Digital forensics analysis(ACCA7031)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ansh italiya</cp:lastModifiedBy>
  <cp:revision>13</cp:revision>
  <dcterms:modified xsi:type="dcterms:W3CDTF">2026-04-29T11:43:50Z</dcterms:modified>
</cp:coreProperties>
</file>