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61" r:id="rId3"/>
    <p:sldId id="262" r:id="rId4"/>
    <p:sldId id="257" r:id="rId5"/>
    <p:sldId id="264" r:id="rId6"/>
    <p:sldId id="260" r:id="rId7"/>
    <p:sldId id="259" r:id="rId8"/>
    <p:sldId id="263" r:id="rId9"/>
    <p:sldId id="258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>
        <p:scale>
          <a:sx n="57" d="100"/>
          <a:sy n="57" d="100"/>
        </p:scale>
        <p:origin x="534" y="31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063A35-656F-4764-8DF0-5796DFC6A923}" type="datetimeFigureOut">
              <a:rPr lang="en-GB" smtClean="0"/>
              <a:t>27/03/2020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0CA526-58C2-44B4-B74A-4B456C5BEA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48712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814B17-CFC8-417C-AFD0-C7DBF92845C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8094631-A38A-4ED0-8DAB-DB3ACC812C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FE67D1-515B-4BE0-A1E3-0CE4158E32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04A84-D711-444C-9192-F4D2E95B31B4}" type="datetimeFigureOut">
              <a:rPr lang="en-GB" smtClean="0"/>
              <a:t>27/03/2020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D61B72-AE39-4126-951D-43E45A94E2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4314E1-10F1-49BB-A587-4E7D38E38F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B1BF9C-F862-4D23-B772-405FB81FCC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95937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21F2F1-AD7C-4F84-99CA-3FCB5C4F51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587D18-BFF6-47F1-9CB3-6A47D2AB95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806C02-499C-49BE-87E6-6674C1ADCB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04A84-D711-444C-9192-F4D2E95B31B4}" type="datetimeFigureOut">
              <a:rPr lang="en-GB" smtClean="0"/>
              <a:t>27/03/2020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914CB2-E9A3-4BFD-AC57-7B6B067B11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0D2DE4-257B-4BDB-93D1-9A3B91F284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B1BF9C-F862-4D23-B772-405FB81FCC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59965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30E4AC-6847-4747-9DC9-355CD00494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654F645-CFFD-441C-B48C-0E925D2094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033ABC-832C-4F3F-960D-4893327F15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04A84-D711-444C-9192-F4D2E95B31B4}" type="datetimeFigureOut">
              <a:rPr lang="en-GB" smtClean="0"/>
              <a:t>27/03/2020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C1A306-E5E2-45D3-BF1D-4E5DBD78EA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10F4EC-99CC-4861-B31E-77F2AFE8C5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B1BF9C-F862-4D23-B772-405FB81FCC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68534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00F3E6-D726-440F-916A-D40679881E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8A3FAB-79D8-4D83-BE8F-A5BAF9EB4C3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E4AFF43-1CF6-4E3E-A2A5-0DF18774E65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D8530A-7492-45CC-99A3-36DB76DDBC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04A84-D711-444C-9192-F4D2E95B31B4}" type="datetimeFigureOut">
              <a:rPr lang="en-GB" smtClean="0"/>
              <a:t>27/03/2020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D163836-BE6B-4006-AF5F-56EA125204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0C3A191-C8F7-494F-85FB-17363CA882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B1BF9C-F862-4D23-B772-405FB81FCC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3964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B29C59-CE91-479C-A69C-55F49DF6F7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FA5ABC-CF93-40BC-AF72-52A7A8BADF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8534405-AA77-4A16-BEBC-9B42233819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11B201E-40F4-4457-9D10-CF096E9765C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9A1CDE3-BA7B-4D74-A0D1-0733FE47776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AAA30DC-DEC3-4477-B405-878FBF55C4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04A84-D711-444C-9192-F4D2E95B31B4}" type="datetimeFigureOut">
              <a:rPr lang="en-GB" smtClean="0"/>
              <a:t>27/03/2020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ECD783A-63B3-41D5-B637-6014CA31A6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9AB9B77-96AE-4EC5-91D6-1B11468F33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B1BF9C-F862-4D23-B772-405FB81FCC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95515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E37C99-C464-4E09-9DF3-43BB084DE3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4AA86E4-7D62-4F8F-835A-8B8660A97F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04A84-D711-444C-9192-F4D2E95B31B4}" type="datetimeFigureOut">
              <a:rPr lang="en-GB" smtClean="0"/>
              <a:t>27/03/2020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99C3426-A6EF-48AE-BA6B-E9A3C80B25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498772-4BB8-4ACA-866E-89B5F0FD1F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B1BF9C-F862-4D23-B772-405FB81FCC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07605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0198A28-F0EF-40D5-8951-5DB37C19C5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04A84-D711-444C-9192-F4D2E95B31B4}" type="datetimeFigureOut">
              <a:rPr lang="en-GB" smtClean="0"/>
              <a:t>27/03/2020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F6F30C4-9E1A-4618-A32D-8A756EDBBE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4F3DE46-A971-4CBD-ADA2-2B53C79DD0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B1BF9C-F862-4D23-B772-405FB81FCC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46562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9BC2CD-B309-454C-961F-75F1F2850D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392C72-26C4-4CB3-9A50-2EC13E4161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B4F3959-F993-4FCA-8E85-BDABC83F2F8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5803998-D1CF-4EC0-AE47-732D33EA7D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04A84-D711-444C-9192-F4D2E95B31B4}" type="datetimeFigureOut">
              <a:rPr lang="en-GB" smtClean="0"/>
              <a:t>27/03/2020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1FB8EE7-76BD-45F4-8764-54B362153F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8A9A1F-58BB-42DE-8B71-2AF60098AF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B1BF9C-F862-4D23-B772-405FB81FCC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23201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81C4AD-9C04-4958-8DD1-380B1007B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E464506-D9E0-4937-BACB-D9B0DB4EAA0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C8AAED-637E-4804-B2D8-24EB518F13D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ADF6F6-7144-4D33-8CC0-5C3AB55C75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04A84-D711-444C-9192-F4D2E95B31B4}" type="datetimeFigureOut">
              <a:rPr lang="en-GB" smtClean="0"/>
              <a:t>27/03/2020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4A86286-4854-402C-84C8-A31D1CB377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336485-1808-4111-9413-5D2C873226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B1BF9C-F862-4D23-B772-405FB81FCC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36469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68F1E0-8FED-42D7-9C93-E9675D66C1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284D910-D24A-4FE8-BBC1-B9E1010CE52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4AE2A4-8B02-48C8-8E86-B1B83AC198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04A84-D711-444C-9192-F4D2E95B31B4}" type="datetimeFigureOut">
              <a:rPr lang="en-GB" smtClean="0"/>
              <a:t>27/03/2020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1C95BE-4DDD-4C56-83D2-5C6C9690AF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149DC-1E6B-4FAB-A58E-4E77CEF24B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B1BF9C-F862-4D23-B772-405FB81FCC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88494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CDE8C8C-C487-48A7-AE31-4957F16A8B1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D2B0EC3-7FB1-4CBB-A317-A6C65512018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E7A868-8B7A-4759-B40B-10C5ADB31D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04A84-D711-444C-9192-F4D2E95B31B4}" type="datetimeFigureOut">
              <a:rPr lang="en-GB" smtClean="0"/>
              <a:t>27/03/2020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548224-23F1-4F83-9CCF-81C79C57B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1657E9-EDFF-4DA0-AED0-0717A6D53D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B1BF9C-F862-4D23-B772-405FB81FCC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53499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0"/>
                <a:lumOff val="100000"/>
              </a:schemeClr>
            </a:gs>
            <a:gs pos="35000">
              <a:schemeClr val="accent5">
                <a:lumMod val="0"/>
                <a:lumOff val="100000"/>
              </a:schemeClr>
            </a:gs>
            <a:gs pos="100000">
              <a:schemeClr val="accent5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C07C300-958A-45A5-B5E9-E98A9C1BE4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9F43812-8E7B-4E40-A409-F5D871FE61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D76D44-85D8-4AF0-AEF1-2B106FBCAAA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D04A84-D711-444C-9192-F4D2E95B31B4}" type="datetimeFigureOut">
              <a:rPr lang="en-GB" smtClean="0"/>
              <a:t>27/03/2020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B4C020-7F38-4990-9A6E-668C0719ECA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C11E5F-2979-4A30-BFA4-989110F74D8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B1BF9C-F862-4D23-B772-405FB81FCC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42097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j2e.com/" TargetMode="External"/><Relationship Id="rId3" Type="http://schemas.openxmlformats.org/officeDocument/2006/relationships/hyperlink" Target="http://www.stanwell.org/" TargetMode="External"/><Relationship Id="rId7" Type="http://schemas.openxmlformats.org/officeDocument/2006/relationships/hyperlink" Target="http://www.oxfam.org.uk/" TargetMode="External"/><Relationship Id="rId2" Type="http://schemas.openxmlformats.org/officeDocument/2006/relationships/hyperlink" Target="http://www.hefcw.ac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cambridge.org/" TargetMode="External"/><Relationship Id="rId5" Type="http://schemas.openxmlformats.org/officeDocument/2006/relationships/hyperlink" Target="http://www.sustainabilityinschools.edu.au/" TargetMode="External"/><Relationship Id="rId10" Type="http://schemas.openxmlformats.org/officeDocument/2006/relationships/hyperlink" Target="http://www.gov.uk/" TargetMode="External"/><Relationship Id="rId4" Type="http://schemas.openxmlformats.org/officeDocument/2006/relationships/hyperlink" Target="http://www.hwb.gov.wales/" TargetMode="External"/><Relationship Id="rId9" Type="http://schemas.openxmlformats.org/officeDocument/2006/relationships/hyperlink" Target="http://www.en.unesco.org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429B21B-46D9-4FA9-B7C1-422532B2EE05}"/>
              </a:ext>
            </a:extLst>
          </p:cNvPr>
          <p:cNvSpPr txBox="1"/>
          <p:nvPr/>
        </p:nvSpPr>
        <p:spPr>
          <a:xfrm>
            <a:off x="3048000" y="728870"/>
            <a:ext cx="6930887" cy="3170099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4000" b="1" u="sng" dirty="0"/>
              <a:t>How Education For Developing Sustainability &amp; Global Citizenship (ESDGC) Can Promote Understanding Of Global Issues.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13539579-D05A-4F24-B5B8-48E0F3DBDE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SJIIE6006                                                                                                    1301324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9BC4346-FEDE-49EB-990B-D51E34E99B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B1BF9C-F862-4D23-B772-405FB81FCCF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95766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C301F3-FF2E-4DCA-9263-95C0C3D112F8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/>
          <a:lstStyle/>
          <a:p>
            <a:pPr algn="ctr"/>
            <a:r>
              <a:rPr lang="en-GB" b="1" u="sng" dirty="0"/>
              <a:t>What Is Sustainability?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13251F3-B2A8-43A2-8E49-EF0F7FECFBE9}"/>
              </a:ext>
            </a:extLst>
          </p:cNvPr>
          <p:cNvSpPr txBox="1"/>
          <p:nvPr/>
        </p:nvSpPr>
        <p:spPr>
          <a:xfrm>
            <a:off x="209006" y="1946366"/>
            <a:ext cx="1139081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Global sustainability defines the conditions under which humans &amp; nature, societies &amp; the biosphere, the world &amp; the earth can co-exist in ways that enable productive harmony, stability &amp;  resilience to support present &amp; future generations.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F19DC72-AC0F-4218-BCCA-D8BC288AD0EC}"/>
              </a:ext>
            </a:extLst>
          </p:cNvPr>
          <p:cNvSpPr txBox="1"/>
          <p:nvPr/>
        </p:nvSpPr>
        <p:spPr>
          <a:xfrm>
            <a:off x="276497" y="3085793"/>
            <a:ext cx="116390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Global sustainability science explores interactions between social &amp; natural systems – Local to global communities.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867E14F-11D1-46CD-9F03-43BA67EBEFAB}"/>
              </a:ext>
            </a:extLst>
          </p:cNvPr>
          <p:cNvSpPr txBox="1"/>
          <p:nvPr/>
        </p:nvSpPr>
        <p:spPr>
          <a:xfrm>
            <a:off x="838200" y="3671222"/>
            <a:ext cx="10515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Sustainability is a guide for human development – Global resilience &amp; environmental change.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BD96491-39EB-4157-B15C-DE9454DDDF18}"/>
              </a:ext>
            </a:extLst>
          </p:cNvPr>
          <p:cNvSpPr txBox="1"/>
          <p:nvPr/>
        </p:nvSpPr>
        <p:spPr>
          <a:xfrm>
            <a:off x="3670662" y="4438971"/>
            <a:ext cx="4467497" cy="646331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b="1" u="sng" dirty="0"/>
              <a:t>Sustainability provides significant advances to many key areas:-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A97FC09-9ACC-4D2B-B674-6EA1833556A2}"/>
              </a:ext>
            </a:extLst>
          </p:cNvPr>
          <p:cNvSpPr txBox="1"/>
          <p:nvPr/>
        </p:nvSpPr>
        <p:spPr>
          <a:xfrm>
            <a:off x="9379131" y="4762136"/>
            <a:ext cx="2536372" cy="369332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r>
              <a:rPr lang="en-GB" b="1" dirty="0"/>
              <a:t>Earth Systems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3D15D9F-3148-4C46-981B-EA01A766BB46}"/>
              </a:ext>
            </a:extLst>
          </p:cNvPr>
          <p:cNvSpPr txBox="1"/>
          <p:nvPr/>
        </p:nvSpPr>
        <p:spPr>
          <a:xfrm>
            <a:off x="6494419" y="5594475"/>
            <a:ext cx="2536372" cy="369332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r>
              <a:rPr lang="en-GB" b="1" dirty="0"/>
              <a:t>Global Systems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5A9C406-702E-41D7-AB2C-22769B51E462}"/>
              </a:ext>
            </a:extLst>
          </p:cNvPr>
          <p:cNvSpPr txBox="1"/>
          <p:nvPr/>
        </p:nvSpPr>
        <p:spPr>
          <a:xfrm>
            <a:off x="1031966" y="5225143"/>
            <a:ext cx="2536372" cy="369332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r>
              <a:rPr lang="en-GB" b="1" dirty="0"/>
              <a:t>Use of Resources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CE17843-39B3-44F8-9E42-795A5BC2AA11}"/>
              </a:ext>
            </a:extLst>
          </p:cNvPr>
          <p:cNvSpPr txBox="1"/>
          <p:nvPr/>
        </p:nvSpPr>
        <p:spPr>
          <a:xfrm>
            <a:off x="3161211" y="5826034"/>
            <a:ext cx="2536372" cy="369332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r>
              <a:rPr lang="en-GB" b="1" dirty="0"/>
              <a:t>Behavioural Change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32341B0-22FD-4D80-9D55-41D6181D63B4}"/>
              </a:ext>
            </a:extLst>
          </p:cNvPr>
          <p:cNvSpPr txBox="1"/>
          <p:nvPr/>
        </p:nvSpPr>
        <p:spPr>
          <a:xfrm>
            <a:off x="640080" y="6051675"/>
            <a:ext cx="2116183" cy="646331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Social Transformations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58BC276-E741-45CE-9FD2-6557CD0C7D48}"/>
              </a:ext>
            </a:extLst>
          </p:cNvPr>
          <p:cNvSpPr txBox="1"/>
          <p:nvPr/>
        </p:nvSpPr>
        <p:spPr>
          <a:xfrm>
            <a:off x="9510848" y="5853050"/>
            <a:ext cx="2272937" cy="92333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Theoretical &amp; Methodological </a:t>
            </a:r>
          </a:p>
          <a:p>
            <a:pPr algn="ctr"/>
            <a:r>
              <a:rPr lang="en-GB" b="1" dirty="0"/>
              <a:t>Advancements</a:t>
            </a:r>
          </a:p>
        </p:txBody>
      </p:sp>
    </p:spTree>
    <p:extLst>
      <p:ext uri="{BB962C8B-B14F-4D97-AF65-F5344CB8AC3E}">
        <p14:creationId xmlns:p14="http://schemas.microsoft.com/office/powerpoint/2010/main" val="6317552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0AF05A-B12D-4E11-8FDD-3B69E1A3F4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915099"/>
            <a:ext cx="10515600" cy="1325563"/>
          </a:xfrm>
          <a:solidFill>
            <a:srgbClr val="00B0F0"/>
          </a:solidFill>
        </p:spPr>
        <p:txBody>
          <a:bodyPr/>
          <a:lstStyle/>
          <a:p>
            <a:pPr algn="ctr"/>
            <a:r>
              <a:rPr lang="en-GB" b="1" u="sng" dirty="0"/>
              <a:t>What Is Global Citizenship?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BCBEBE4-6F22-43B3-8BA2-F4F8C2188432}"/>
              </a:ext>
            </a:extLst>
          </p:cNvPr>
          <p:cNvSpPr txBox="1"/>
          <p:nvPr/>
        </p:nvSpPr>
        <p:spPr>
          <a:xfrm>
            <a:off x="352093" y="711978"/>
            <a:ext cx="3603171" cy="92333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r>
              <a:rPr lang="en-GB" b="1" dirty="0"/>
              <a:t>A global citizen is someone who is aware &amp; understands the wider world.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3DF4668-8433-4DD1-950C-AD83C7DBE090}"/>
              </a:ext>
            </a:extLst>
          </p:cNvPr>
          <p:cNvSpPr txBox="1"/>
          <p:nvPr/>
        </p:nvSpPr>
        <p:spPr>
          <a:xfrm>
            <a:off x="5284168" y="605876"/>
            <a:ext cx="3095897" cy="92333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r>
              <a:rPr lang="en-GB" b="1" dirty="0"/>
              <a:t>An individual is aware of their personal role in being a global citizen.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62B3DCC-E723-4AE0-870D-611D06366FBE}"/>
              </a:ext>
            </a:extLst>
          </p:cNvPr>
          <p:cNvSpPr txBox="1"/>
          <p:nvPr/>
        </p:nvSpPr>
        <p:spPr>
          <a:xfrm>
            <a:off x="8464731" y="5107577"/>
            <a:ext cx="3291840" cy="92333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r>
              <a:rPr lang="en-GB" b="1" dirty="0"/>
              <a:t>Individuals take on active roles in their communities &amp; work with others.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35CF8F2-4942-4690-96CC-22E9827DA4D1}"/>
              </a:ext>
            </a:extLst>
          </p:cNvPr>
          <p:cNvSpPr txBox="1"/>
          <p:nvPr/>
        </p:nvSpPr>
        <p:spPr>
          <a:xfrm>
            <a:off x="539932" y="5611515"/>
            <a:ext cx="3511731" cy="646331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r>
              <a:rPr lang="en-GB" b="1" dirty="0"/>
              <a:t>Making our planet more equal, fair &amp; sustainable.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1361184-0504-4A4A-8197-9E7ABE14A623}"/>
              </a:ext>
            </a:extLst>
          </p:cNvPr>
          <p:cNvSpPr txBox="1"/>
          <p:nvPr/>
        </p:nvSpPr>
        <p:spPr>
          <a:xfrm>
            <a:off x="9484119" y="602270"/>
            <a:ext cx="2468880" cy="1200329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r>
              <a:rPr lang="en-GB" b="1" dirty="0"/>
              <a:t>Encouraging young people to develop knowledge, skills &amp; values.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0353BE6-8D2A-43D5-A94A-C07D86B5C12F}"/>
              </a:ext>
            </a:extLst>
          </p:cNvPr>
          <p:cNvSpPr txBox="1"/>
          <p:nvPr/>
        </p:nvSpPr>
        <p:spPr>
          <a:xfrm>
            <a:off x="4585063" y="5721531"/>
            <a:ext cx="3461657" cy="646331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r>
              <a:rPr lang="en-GB" b="1" dirty="0"/>
              <a:t>Embedding the belief that </a:t>
            </a:r>
            <a:r>
              <a:rPr lang="en-GB" b="1" u="sng" dirty="0"/>
              <a:t>Everyone </a:t>
            </a:r>
            <a:r>
              <a:rPr lang="en-GB" b="1" dirty="0"/>
              <a:t>can make a difference. </a:t>
            </a:r>
          </a:p>
        </p:txBody>
      </p:sp>
      <p:sp>
        <p:nvSpPr>
          <p:cNvPr id="11" name="Arrow: Down 10">
            <a:extLst>
              <a:ext uri="{FF2B5EF4-FFF2-40B4-BE49-F238E27FC236}">
                <a16:creationId xmlns:a16="http://schemas.microsoft.com/office/drawing/2014/main" id="{C2C72600-2DC3-406A-97CE-83BE097C35D9}"/>
              </a:ext>
            </a:extLst>
          </p:cNvPr>
          <p:cNvSpPr/>
          <p:nvPr/>
        </p:nvSpPr>
        <p:spPr>
          <a:xfrm>
            <a:off x="5761808" y="4240662"/>
            <a:ext cx="992777" cy="1480869"/>
          </a:xfrm>
          <a:prstGeom prst="downArrow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Arrow: Down 11">
            <a:extLst>
              <a:ext uri="{FF2B5EF4-FFF2-40B4-BE49-F238E27FC236}">
                <a16:creationId xmlns:a16="http://schemas.microsoft.com/office/drawing/2014/main" id="{A2B642A5-755A-44DD-9A9C-9A85CDA293B1}"/>
              </a:ext>
            </a:extLst>
          </p:cNvPr>
          <p:cNvSpPr/>
          <p:nvPr/>
        </p:nvSpPr>
        <p:spPr>
          <a:xfrm rot="19871847">
            <a:off x="8694820" y="4080636"/>
            <a:ext cx="793476" cy="1039666"/>
          </a:xfrm>
          <a:prstGeom prst="downArrow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Arrow: Right 12">
            <a:extLst>
              <a:ext uri="{FF2B5EF4-FFF2-40B4-BE49-F238E27FC236}">
                <a16:creationId xmlns:a16="http://schemas.microsoft.com/office/drawing/2014/main" id="{9185EEF6-AB37-486D-9F89-55310A6DC0F0}"/>
              </a:ext>
            </a:extLst>
          </p:cNvPr>
          <p:cNvSpPr/>
          <p:nvPr/>
        </p:nvSpPr>
        <p:spPr>
          <a:xfrm rot="18458170">
            <a:off x="8283404" y="2305827"/>
            <a:ext cx="1443029" cy="746665"/>
          </a:xfrm>
          <a:prstGeom prst="rightArrow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Arrow: Right 13">
            <a:extLst>
              <a:ext uri="{FF2B5EF4-FFF2-40B4-BE49-F238E27FC236}">
                <a16:creationId xmlns:a16="http://schemas.microsoft.com/office/drawing/2014/main" id="{18094237-91FF-46A6-9B6E-C25EC0CE8589}"/>
              </a:ext>
            </a:extLst>
          </p:cNvPr>
          <p:cNvSpPr/>
          <p:nvPr/>
        </p:nvSpPr>
        <p:spPr>
          <a:xfrm rot="16200000">
            <a:off x="5882267" y="1961397"/>
            <a:ext cx="1254035" cy="923330"/>
          </a:xfrm>
          <a:prstGeom prst="rightArrow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Arrow: Right 14">
            <a:extLst>
              <a:ext uri="{FF2B5EF4-FFF2-40B4-BE49-F238E27FC236}">
                <a16:creationId xmlns:a16="http://schemas.microsoft.com/office/drawing/2014/main" id="{D2AC2C4B-9484-4C75-A8B2-320EE2933A25}"/>
              </a:ext>
            </a:extLst>
          </p:cNvPr>
          <p:cNvSpPr/>
          <p:nvPr/>
        </p:nvSpPr>
        <p:spPr>
          <a:xfrm rot="13623311">
            <a:off x="2781366" y="2014655"/>
            <a:ext cx="1645920" cy="923330"/>
          </a:xfrm>
          <a:prstGeom prst="rightArrow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Arrow: Right 15">
            <a:extLst>
              <a:ext uri="{FF2B5EF4-FFF2-40B4-BE49-F238E27FC236}">
                <a16:creationId xmlns:a16="http://schemas.microsoft.com/office/drawing/2014/main" id="{94FEE54F-8F65-4C36-B41A-3C22CFF8E16B}"/>
              </a:ext>
            </a:extLst>
          </p:cNvPr>
          <p:cNvSpPr/>
          <p:nvPr/>
        </p:nvSpPr>
        <p:spPr>
          <a:xfrm rot="6629608">
            <a:off x="2291698" y="4212741"/>
            <a:ext cx="1289074" cy="1072497"/>
          </a:xfrm>
          <a:prstGeom prst="rightArrow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62146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48EB3E-2272-4B03-BFE0-FC5ED7A82EF8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>
            <a:normAutofit/>
          </a:bodyPr>
          <a:lstStyle/>
          <a:p>
            <a:pPr algn="ctr"/>
            <a:r>
              <a:rPr lang="en-GB" b="1" u="sng" dirty="0"/>
              <a:t>What Is Education For Sustainable Development  &amp; Global Citizenship? (ESDGC)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2FC528-6C5A-4F60-A7CE-DE55B4BEE4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932984"/>
          </a:xfrm>
          <a:solidFill>
            <a:schemeClr val="accent1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000" dirty="0"/>
              <a:t>ESDGC is education that will prepare young people for life in the 21</a:t>
            </a:r>
            <a:r>
              <a:rPr lang="en-GB" sz="2000" baseline="30000" dirty="0"/>
              <a:t>st</a:t>
            </a:r>
            <a:r>
              <a:rPr lang="en-GB" sz="2000" dirty="0"/>
              <a:t> century – Gaining the most from learning to support a pupils role as a global citizen  - Based on 7 principles.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/>
              <a:t>ESDGC supports the implementation of education.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/>
              <a:t>ESDGC is not an additional subject – Incorporates values, attitudes, understanding and skills, through “making the most of learning”.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/>
              <a:t> ESDGC is an attitude to be adopted through ways of life &amp; valued systems – Links individuals to the environment they live in.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/>
              <a:t>Views the world &amp; the ways all living things relate to each other.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/>
              <a:t>ESDGC recognises the world is not equal – Can be altered &amp; shaped to attitudes, values &amp; behaviour.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/>
              <a:t>ESDGC focuses on developing thinking skills &amp; helps to engage pupils in their own learning.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/>
              <a:t>ESDGC finds ways to raise awareness about lifestyle choices – Climate change, poverty &amp; conflict.</a:t>
            </a:r>
          </a:p>
          <a:p>
            <a:endParaRPr lang="en-GB" sz="2200" dirty="0"/>
          </a:p>
          <a:p>
            <a:endParaRPr lang="en-GB" sz="22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1065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5B459D-341C-49BB-ADBC-BA466CE06093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/>
          <a:lstStyle/>
          <a:p>
            <a:pPr algn="ctr"/>
            <a:r>
              <a:rPr lang="en-GB" b="1" u="sng" dirty="0"/>
              <a:t>Education For Sustainable Development &amp; Global Citizenship In Wales.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9C63EB-3DBF-4B8C-85E5-83232C7287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8593" y="1690688"/>
            <a:ext cx="3583898" cy="4351338"/>
          </a:xfrm>
        </p:spPr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000" dirty="0"/>
              <a:t>Wales promotes ESDGC across many areas.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/>
              <a:t>Welsh Assembly publication for “</a:t>
            </a:r>
            <a:r>
              <a:rPr lang="en-GB" sz="2000" i="1" dirty="0"/>
              <a:t>Sustainable Development Scheme – Learning To Live Differently</a:t>
            </a:r>
            <a:r>
              <a:rPr lang="en-GB" sz="2000" dirty="0"/>
              <a:t>” (2000).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/>
              <a:t>Welsh Assembly “</a:t>
            </a:r>
            <a:r>
              <a:rPr lang="en-GB" sz="2000" i="1" dirty="0"/>
              <a:t>Action Plan</a:t>
            </a:r>
            <a:r>
              <a:rPr lang="en-GB" sz="2000" dirty="0"/>
              <a:t>” implemented (2001).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/>
              <a:t>Welsh Government believes promoting sustainability is through education.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/>
              <a:t>Guidance for Wales outlines a whole setting commitment to sustainability.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20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33A1E40-9D5D-4992-BC7F-22EA6FE5244B}"/>
              </a:ext>
            </a:extLst>
          </p:cNvPr>
          <p:cNvSpPr txBox="1"/>
          <p:nvPr/>
        </p:nvSpPr>
        <p:spPr>
          <a:xfrm>
            <a:off x="3822491" y="1677182"/>
            <a:ext cx="3043004" cy="46782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000" dirty="0"/>
              <a:t>Welsh Government has implemented ESDGC within formal &amp; informal education settings – Early Years to Adult Programmes.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000" dirty="0"/>
              <a:t>Welsh Assembly Department of Education Published “</a:t>
            </a:r>
            <a:r>
              <a:rPr lang="en-GB" sz="2000" i="1" dirty="0"/>
              <a:t>Education For Sustainable Development &amp; Global Citizenship – A Strategy For Action”. </a:t>
            </a:r>
            <a:r>
              <a:rPr lang="en-GB" sz="2000" dirty="0"/>
              <a:t>(2006</a:t>
            </a:r>
            <a:r>
              <a:rPr lang="en-GB" dirty="0"/>
              <a:t>)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i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761BDAF-CE33-4CA1-A131-2A3E8C60CA89}"/>
              </a:ext>
            </a:extLst>
          </p:cNvPr>
          <p:cNvSpPr txBox="1"/>
          <p:nvPr/>
        </p:nvSpPr>
        <p:spPr>
          <a:xfrm>
            <a:off x="7871084" y="1677182"/>
            <a:ext cx="2878112" cy="1200329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Teaching &amp; learning of sustainability is delivered through 7 interconnected themes.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0652C5A-35C1-465F-AC8C-0A89D53B4245}"/>
              </a:ext>
            </a:extLst>
          </p:cNvPr>
          <p:cNvSpPr txBox="1"/>
          <p:nvPr/>
        </p:nvSpPr>
        <p:spPr>
          <a:xfrm>
            <a:off x="7629993" y="4165155"/>
            <a:ext cx="3972394" cy="2031325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b="1" dirty="0"/>
              <a:t>Choices &amp; Decisions</a:t>
            </a:r>
          </a:p>
          <a:p>
            <a:pPr marL="342900" indent="-342900">
              <a:buFont typeface="+mj-lt"/>
              <a:buAutoNum type="arabicPeriod"/>
            </a:pPr>
            <a:r>
              <a:rPr lang="en-GB" b="1" dirty="0"/>
              <a:t>Consumption &amp; Waste</a:t>
            </a:r>
          </a:p>
          <a:p>
            <a:pPr marL="342900" indent="-342900">
              <a:buFont typeface="+mj-lt"/>
              <a:buAutoNum type="arabicPeriod"/>
            </a:pPr>
            <a:r>
              <a:rPr lang="en-GB" b="1" dirty="0"/>
              <a:t>Health</a:t>
            </a:r>
          </a:p>
          <a:p>
            <a:pPr marL="342900" indent="-342900">
              <a:buFont typeface="+mj-lt"/>
              <a:buAutoNum type="arabicPeriod"/>
            </a:pPr>
            <a:r>
              <a:rPr lang="en-GB" b="1" dirty="0"/>
              <a:t>Identity &amp; Culture</a:t>
            </a:r>
          </a:p>
          <a:p>
            <a:pPr marL="342900" indent="-342900">
              <a:buFont typeface="+mj-lt"/>
              <a:buAutoNum type="arabicPeriod"/>
            </a:pPr>
            <a:r>
              <a:rPr lang="en-GB" b="1" dirty="0"/>
              <a:t>Climate Change</a:t>
            </a:r>
          </a:p>
          <a:p>
            <a:pPr marL="342900" indent="-342900">
              <a:buFont typeface="+mj-lt"/>
              <a:buAutoNum type="arabicPeriod"/>
            </a:pPr>
            <a:r>
              <a:rPr lang="en-GB" b="1" dirty="0"/>
              <a:t>Wealth &amp; Poverty</a:t>
            </a:r>
          </a:p>
          <a:p>
            <a:pPr marL="342900" indent="-342900">
              <a:buFont typeface="+mj-lt"/>
              <a:buAutoNum type="arabicPeriod"/>
            </a:pPr>
            <a:r>
              <a:rPr lang="en-GB" b="1" dirty="0"/>
              <a:t>The Natural Environment </a:t>
            </a:r>
          </a:p>
        </p:txBody>
      </p:sp>
      <p:sp>
        <p:nvSpPr>
          <p:cNvPr id="7" name="Arrow: Down 6">
            <a:extLst>
              <a:ext uri="{FF2B5EF4-FFF2-40B4-BE49-F238E27FC236}">
                <a16:creationId xmlns:a16="http://schemas.microsoft.com/office/drawing/2014/main" id="{2A825D81-D986-4378-80C2-345856185832}"/>
              </a:ext>
            </a:extLst>
          </p:cNvPr>
          <p:cNvSpPr/>
          <p:nvPr/>
        </p:nvSpPr>
        <p:spPr>
          <a:xfrm>
            <a:off x="8994098" y="2956435"/>
            <a:ext cx="855688" cy="1129796"/>
          </a:xfrm>
          <a:prstGeom prst="downArrow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77405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7742D8-3F84-4D8F-AE51-0622341F5F5A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/>
          <a:lstStyle/>
          <a:p>
            <a:pPr algn="ctr"/>
            <a:r>
              <a:rPr lang="en-GB" b="1" u="sng" dirty="0"/>
              <a:t>7 Principles – Developed By Education For Sustainability (EFS)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03A63D8-EB68-46FC-80AC-69AD7E170E79}"/>
              </a:ext>
            </a:extLst>
          </p:cNvPr>
          <p:cNvSpPr txBox="1"/>
          <p:nvPr/>
        </p:nvSpPr>
        <p:spPr>
          <a:xfrm>
            <a:off x="437322" y="1815547"/>
            <a:ext cx="3061252" cy="1323439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r>
              <a:rPr lang="en-GB" sz="1600" b="1" dirty="0"/>
              <a:t>Transformation &amp; Change  </a:t>
            </a:r>
            <a:r>
              <a:rPr lang="en-GB" sz="1600" dirty="0"/>
              <a:t>- Equipping people with skills, capacity &amp; motivation to plan &amp; manage change towards sustainability. </a:t>
            </a:r>
            <a:endParaRPr lang="en-GB" sz="16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F7E1B36-2B1E-4CC5-9D98-13299B65EC1E}"/>
              </a:ext>
            </a:extLst>
          </p:cNvPr>
          <p:cNvSpPr txBox="1"/>
          <p:nvPr/>
        </p:nvSpPr>
        <p:spPr>
          <a:xfrm>
            <a:off x="3816626" y="2014329"/>
            <a:ext cx="3114261" cy="1815882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r>
              <a:rPr lang="en-GB" sz="1600" b="1" dirty="0"/>
              <a:t>Education For All &amp; Lifelong Learning – </a:t>
            </a:r>
            <a:r>
              <a:rPr lang="en-GB" sz="1600" dirty="0"/>
              <a:t>A broad understanding of education &amp; learning that includes people of all ages &amp; backgrounds.</a:t>
            </a:r>
          </a:p>
          <a:p>
            <a:r>
              <a:rPr lang="en-GB" sz="1600" dirty="0"/>
              <a:t>Takes place within formal &amp; informal learning settings.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9365B4C-E0AB-4D76-AB82-2CE059CEDFD9}"/>
              </a:ext>
            </a:extLst>
          </p:cNvPr>
          <p:cNvSpPr txBox="1"/>
          <p:nvPr/>
        </p:nvSpPr>
        <p:spPr>
          <a:xfrm>
            <a:off x="7606748" y="1908313"/>
            <a:ext cx="3061252" cy="1323439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r>
              <a:rPr lang="en-GB" sz="1600" b="1" dirty="0"/>
              <a:t>Systems Thinking – </a:t>
            </a:r>
            <a:r>
              <a:rPr lang="en-GB" sz="1600" dirty="0"/>
              <a:t>EFS aims to equip people to understand connection between environmental, economic, social &amp; political systems. </a:t>
            </a:r>
            <a:endParaRPr lang="en-GB" sz="160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D84875F-987D-4FEB-8F23-D8CAB61E273B}"/>
              </a:ext>
            </a:extLst>
          </p:cNvPr>
          <p:cNvSpPr txBox="1"/>
          <p:nvPr/>
        </p:nvSpPr>
        <p:spPr>
          <a:xfrm>
            <a:off x="7606748" y="3564835"/>
            <a:ext cx="3962400" cy="830997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r>
              <a:rPr lang="en-GB" sz="1600" b="1" dirty="0"/>
              <a:t>Envisioning A Better Future </a:t>
            </a:r>
            <a:r>
              <a:rPr lang="en-GB" sz="1600" dirty="0"/>
              <a:t>– EFS engages in people in envisaging diverse, sustainable futures.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D7A6E1A-784D-4796-B3E7-B13043E1E6A2}"/>
              </a:ext>
            </a:extLst>
          </p:cNvPr>
          <p:cNvSpPr txBox="1"/>
          <p:nvPr/>
        </p:nvSpPr>
        <p:spPr>
          <a:xfrm>
            <a:off x="702365" y="3980333"/>
            <a:ext cx="2928731" cy="1323439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r>
              <a:rPr lang="en-GB" sz="1600" b="1" dirty="0"/>
              <a:t>Critical Thinking &amp; Reflection - </a:t>
            </a:r>
            <a:r>
              <a:rPr lang="en-GB" sz="1600" dirty="0"/>
              <a:t> EFS encourages individuals &amp; groups to reflect upon personal experiences &amp; views of the world. </a:t>
            </a:r>
            <a:endParaRPr lang="en-GB" sz="1600" b="1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E277D54-C461-4984-BD3A-9B1C6D1DB33A}"/>
              </a:ext>
            </a:extLst>
          </p:cNvPr>
          <p:cNvSpPr txBox="1"/>
          <p:nvPr/>
        </p:nvSpPr>
        <p:spPr>
          <a:xfrm>
            <a:off x="4022034" y="4163214"/>
            <a:ext cx="2703444" cy="156966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r>
              <a:rPr lang="en-GB" sz="1600" b="1" dirty="0"/>
              <a:t>Participation – </a:t>
            </a:r>
            <a:r>
              <a:rPr lang="en-GB" sz="1600" dirty="0"/>
              <a:t>Recognises community participation as critical to the collective attitude towards an environmentally friendly society. </a:t>
            </a:r>
            <a:endParaRPr lang="en-GB" sz="1600" b="1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2AB9E5B-43C5-472C-B324-B1FAE9287727}"/>
              </a:ext>
            </a:extLst>
          </p:cNvPr>
          <p:cNvSpPr txBox="1"/>
          <p:nvPr/>
        </p:nvSpPr>
        <p:spPr>
          <a:xfrm>
            <a:off x="7513983" y="4948044"/>
            <a:ext cx="3339547" cy="1323439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r>
              <a:rPr lang="en-GB" sz="1600" b="1" dirty="0"/>
              <a:t>Partnerships For Change – </a:t>
            </a:r>
            <a:r>
              <a:rPr lang="en-GB" sz="1600" dirty="0"/>
              <a:t>Focuses on partnerships to build networks &amp; relationships – improving communication between different sections of the community. </a:t>
            </a:r>
            <a:endParaRPr lang="en-GB" sz="1600" b="1" dirty="0"/>
          </a:p>
        </p:txBody>
      </p:sp>
    </p:spTree>
    <p:extLst>
      <p:ext uri="{BB962C8B-B14F-4D97-AF65-F5344CB8AC3E}">
        <p14:creationId xmlns:p14="http://schemas.microsoft.com/office/powerpoint/2010/main" val="27251115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727E69-BD89-47EB-9CAF-D2ADFCA103A5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/>
          <a:lstStyle/>
          <a:p>
            <a:pPr algn="ctr"/>
            <a:r>
              <a:rPr lang="en-GB" b="1" u="sng" dirty="0"/>
              <a:t>Education For Sustainability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727E6F-74D1-433F-A578-8F8BB4B94A4A}"/>
              </a:ext>
            </a:extLst>
          </p:cNvPr>
          <p:cNvSpPr>
            <a:spLocks noGrp="1"/>
          </p:cNvSpPr>
          <p:nvPr>
            <p:ph idx="1"/>
          </p:nvPr>
        </p:nvSpPr>
        <p:spPr>
          <a:solidFill>
            <a:srgbClr val="0070C0"/>
          </a:solidFill>
        </p:spPr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Education for sustainability is an educational approach that aims to develop students, schools and communities.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Enables individuals to take action for sustainability through motivation &amp; teaching values.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Education For Sustainability (EFS) aims to build awareness &amp; knowledge of sustainability issues.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Education For Sustainability (EFS) aims to develop students &amp; schools that are able to think critically.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Enables innovation &amp; provides solutions towards more sustainable patterns of living.</a:t>
            </a:r>
          </a:p>
        </p:txBody>
      </p:sp>
    </p:spTree>
    <p:extLst>
      <p:ext uri="{BB962C8B-B14F-4D97-AF65-F5344CB8AC3E}">
        <p14:creationId xmlns:p14="http://schemas.microsoft.com/office/powerpoint/2010/main" val="9520288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3C38F-37EA-417D-896F-B143D745DD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5765" y="2664188"/>
            <a:ext cx="10515600" cy="1325563"/>
          </a:xfrm>
          <a:solidFill>
            <a:srgbClr val="00B0F0"/>
          </a:solidFill>
        </p:spPr>
        <p:txBody>
          <a:bodyPr>
            <a:normAutofit fontScale="90000"/>
          </a:bodyPr>
          <a:lstStyle/>
          <a:p>
            <a:pPr algn="ctr"/>
            <a:r>
              <a:rPr lang="en-GB" b="1" u="sng" dirty="0"/>
              <a:t>Benefits Of Education For Sustainability.</a:t>
            </a:r>
            <a:br>
              <a:rPr lang="en-GB" b="1" u="sng" dirty="0"/>
            </a:br>
            <a:r>
              <a:rPr lang="en-GB" sz="2400" b="1" dirty="0"/>
              <a:t>Global citizenship inspires teachers, parents &amp; pupils that they have a voice to impact change, to make a positive difference. </a:t>
            </a:r>
            <a:endParaRPr lang="en-GB" b="1" u="sng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615220F-BFE0-4C01-AF64-417A6265FBC5}"/>
              </a:ext>
            </a:extLst>
          </p:cNvPr>
          <p:cNvSpPr txBox="1"/>
          <p:nvPr/>
        </p:nvSpPr>
        <p:spPr>
          <a:xfrm>
            <a:off x="9597563" y="514400"/>
            <a:ext cx="1711235" cy="92333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r>
              <a:rPr lang="en-GB" b="1" dirty="0"/>
              <a:t>Build their own understanding of world events</a:t>
            </a:r>
          </a:p>
        </p:txBody>
      </p:sp>
      <p:sp>
        <p:nvSpPr>
          <p:cNvPr id="7" name="Arrow: Right 6">
            <a:extLst>
              <a:ext uri="{FF2B5EF4-FFF2-40B4-BE49-F238E27FC236}">
                <a16:creationId xmlns:a16="http://schemas.microsoft.com/office/drawing/2014/main" id="{048AA9F9-5366-4ACC-A52B-FFD8824851EF}"/>
              </a:ext>
            </a:extLst>
          </p:cNvPr>
          <p:cNvSpPr/>
          <p:nvPr/>
        </p:nvSpPr>
        <p:spPr>
          <a:xfrm rot="17904507">
            <a:off x="9314926" y="1719015"/>
            <a:ext cx="1174576" cy="840691"/>
          </a:xfrm>
          <a:prstGeom prst="rightArrow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70B0026-CA49-4D45-8979-6C3CE8D2B20F}"/>
              </a:ext>
            </a:extLst>
          </p:cNvPr>
          <p:cNvSpPr txBox="1"/>
          <p:nvPr/>
        </p:nvSpPr>
        <p:spPr>
          <a:xfrm>
            <a:off x="5197088" y="468999"/>
            <a:ext cx="2377440" cy="92333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Think about their values &amp; what’s important to them.</a:t>
            </a:r>
          </a:p>
        </p:txBody>
      </p:sp>
      <p:sp>
        <p:nvSpPr>
          <p:cNvPr id="9" name="Arrow: Down 8">
            <a:extLst>
              <a:ext uri="{FF2B5EF4-FFF2-40B4-BE49-F238E27FC236}">
                <a16:creationId xmlns:a16="http://schemas.microsoft.com/office/drawing/2014/main" id="{578354E9-A355-43B1-8062-B1809DE66440}"/>
              </a:ext>
            </a:extLst>
          </p:cNvPr>
          <p:cNvSpPr/>
          <p:nvPr/>
        </p:nvSpPr>
        <p:spPr>
          <a:xfrm rot="10800000">
            <a:off x="6065239" y="1422814"/>
            <a:ext cx="836023" cy="1325563"/>
          </a:xfrm>
          <a:prstGeom prst="downArrow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53B34A5-B7F6-41A4-A144-CBFB0C3E5207}"/>
              </a:ext>
            </a:extLst>
          </p:cNvPr>
          <p:cNvSpPr txBox="1"/>
          <p:nvPr/>
        </p:nvSpPr>
        <p:spPr>
          <a:xfrm>
            <a:off x="10110650" y="5519337"/>
            <a:ext cx="1933303" cy="646331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r>
              <a:rPr lang="en-GB" b="1" dirty="0"/>
              <a:t>Take learning into the real world.</a:t>
            </a:r>
          </a:p>
        </p:txBody>
      </p:sp>
      <p:sp>
        <p:nvSpPr>
          <p:cNvPr id="11" name="Arrow: Down 10">
            <a:extLst>
              <a:ext uri="{FF2B5EF4-FFF2-40B4-BE49-F238E27FC236}">
                <a16:creationId xmlns:a16="http://schemas.microsoft.com/office/drawing/2014/main" id="{84993CA1-E616-4652-A555-0BD9F6A72CA9}"/>
              </a:ext>
            </a:extLst>
          </p:cNvPr>
          <p:cNvSpPr/>
          <p:nvPr/>
        </p:nvSpPr>
        <p:spPr>
          <a:xfrm rot="20028293">
            <a:off x="9858799" y="3806256"/>
            <a:ext cx="904113" cy="1548900"/>
          </a:xfrm>
          <a:prstGeom prst="downArrow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5FEA0EE-5768-4E03-BCD0-9FBBF0300306}"/>
              </a:ext>
            </a:extLst>
          </p:cNvPr>
          <p:cNvSpPr txBox="1"/>
          <p:nvPr/>
        </p:nvSpPr>
        <p:spPr>
          <a:xfrm>
            <a:off x="7223760" y="5621350"/>
            <a:ext cx="2259874" cy="646331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r>
              <a:rPr lang="en-GB" b="1" dirty="0"/>
              <a:t>Challenge ignorance &amp; intolerance. </a:t>
            </a:r>
          </a:p>
        </p:txBody>
      </p:sp>
      <p:sp>
        <p:nvSpPr>
          <p:cNvPr id="14" name="Arrow: Down 13">
            <a:extLst>
              <a:ext uri="{FF2B5EF4-FFF2-40B4-BE49-F238E27FC236}">
                <a16:creationId xmlns:a16="http://schemas.microsoft.com/office/drawing/2014/main" id="{8788C854-6474-4935-AC23-125F70AF9804}"/>
              </a:ext>
            </a:extLst>
          </p:cNvPr>
          <p:cNvSpPr/>
          <p:nvPr/>
        </p:nvSpPr>
        <p:spPr>
          <a:xfrm>
            <a:off x="7432766" y="3983594"/>
            <a:ext cx="953588" cy="1491575"/>
          </a:xfrm>
          <a:prstGeom prst="downArrow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9190CD0-E58B-4709-ACC4-7B6940AC9F2E}"/>
              </a:ext>
            </a:extLst>
          </p:cNvPr>
          <p:cNvSpPr txBox="1"/>
          <p:nvPr/>
        </p:nvSpPr>
        <p:spPr>
          <a:xfrm>
            <a:off x="4140926" y="5842502"/>
            <a:ext cx="2416628" cy="92333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r>
              <a:rPr lang="en-GB" b="1" dirty="0"/>
              <a:t>Get involved in local, national &amp; global communities. </a:t>
            </a:r>
          </a:p>
        </p:txBody>
      </p:sp>
      <p:sp>
        <p:nvSpPr>
          <p:cNvPr id="16" name="Arrow: Down 15">
            <a:extLst>
              <a:ext uri="{FF2B5EF4-FFF2-40B4-BE49-F238E27FC236}">
                <a16:creationId xmlns:a16="http://schemas.microsoft.com/office/drawing/2014/main" id="{07428169-BAF5-47FF-ACB3-2BC7125B4D4A}"/>
              </a:ext>
            </a:extLst>
          </p:cNvPr>
          <p:cNvSpPr/>
          <p:nvPr/>
        </p:nvSpPr>
        <p:spPr>
          <a:xfrm>
            <a:off x="4759235" y="4044530"/>
            <a:ext cx="966650" cy="1491575"/>
          </a:xfrm>
          <a:prstGeom prst="downArrow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C33FBE93-0CAE-43A8-B91B-2ACA47D70F1D}"/>
              </a:ext>
            </a:extLst>
          </p:cNvPr>
          <p:cNvSpPr txBox="1"/>
          <p:nvPr/>
        </p:nvSpPr>
        <p:spPr>
          <a:xfrm>
            <a:off x="809431" y="855604"/>
            <a:ext cx="2586445" cy="646331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r>
              <a:rPr lang="en-GB" b="1" dirty="0"/>
              <a:t>Develop an argument &amp; voice their opinions. </a:t>
            </a:r>
          </a:p>
        </p:txBody>
      </p:sp>
      <p:sp>
        <p:nvSpPr>
          <p:cNvPr id="18" name="Arrow: Down 17">
            <a:extLst>
              <a:ext uri="{FF2B5EF4-FFF2-40B4-BE49-F238E27FC236}">
                <a16:creationId xmlns:a16="http://schemas.microsoft.com/office/drawing/2014/main" id="{3D0F7A08-80E7-48C9-885D-67E06F089062}"/>
              </a:ext>
            </a:extLst>
          </p:cNvPr>
          <p:cNvSpPr/>
          <p:nvPr/>
        </p:nvSpPr>
        <p:spPr>
          <a:xfrm rot="8706570">
            <a:off x="2585248" y="1421844"/>
            <a:ext cx="836023" cy="1377054"/>
          </a:xfrm>
          <a:prstGeom prst="downArrow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9D9070BB-3C71-4F96-BCD3-D670876A0342}"/>
              </a:ext>
            </a:extLst>
          </p:cNvPr>
          <p:cNvSpPr txBox="1"/>
          <p:nvPr/>
        </p:nvSpPr>
        <p:spPr>
          <a:xfrm>
            <a:off x="451757" y="5103838"/>
            <a:ext cx="2096589" cy="1200329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r>
              <a:rPr lang="en-GB" b="1" dirty="0"/>
              <a:t>See that they have power to act &amp; influence the world around them. </a:t>
            </a:r>
          </a:p>
        </p:txBody>
      </p:sp>
      <p:sp>
        <p:nvSpPr>
          <p:cNvPr id="20" name="Arrow: Down 19">
            <a:extLst>
              <a:ext uri="{FF2B5EF4-FFF2-40B4-BE49-F238E27FC236}">
                <a16:creationId xmlns:a16="http://schemas.microsoft.com/office/drawing/2014/main" id="{EB299951-87FF-4100-9831-03BE765151C2}"/>
              </a:ext>
            </a:extLst>
          </p:cNvPr>
          <p:cNvSpPr/>
          <p:nvPr/>
        </p:nvSpPr>
        <p:spPr>
          <a:xfrm rot="2030450">
            <a:off x="1376247" y="3781949"/>
            <a:ext cx="780092" cy="1349664"/>
          </a:xfrm>
          <a:prstGeom prst="downArrow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88568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C6351-EBA6-4378-A916-CE2D8C81BB54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/>
          <a:lstStyle/>
          <a:p>
            <a:pPr algn="ctr"/>
            <a:r>
              <a:rPr lang="en-GB" b="1" u="sng" dirty="0"/>
              <a:t>Sustainability In Schools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35C2CF-BA91-4D4A-B1DE-163E7A5A7F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1325563"/>
          </a:xfrm>
        </p:spPr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Schools face a challenge to provide opportunities.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Teachers &amp; pupils need to take into account many global issues – Climate change, Crime &amp; Violence.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9738468-2CA0-40F4-9F44-A5177F842E54}"/>
              </a:ext>
            </a:extLst>
          </p:cNvPr>
          <p:cNvSpPr txBox="1"/>
          <p:nvPr/>
        </p:nvSpPr>
        <p:spPr>
          <a:xfrm>
            <a:off x="203981" y="3151188"/>
            <a:ext cx="3221502" cy="92333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r>
              <a:rPr lang="en-GB" b="1" dirty="0"/>
              <a:t>A whole school approach – Teachers, pupils, parents, carers &amp; community.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20BF685-F903-444F-B04D-32537756B93E}"/>
              </a:ext>
            </a:extLst>
          </p:cNvPr>
          <p:cNvSpPr txBox="1"/>
          <p:nvPr/>
        </p:nvSpPr>
        <p:spPr>
          <a:xfrm>
            <a:off x="3784209" y="3238207"/>
            <a:ext cx="3545059" cy="92333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r>
              <a:rPr lang="en-GB" b="1" dirty="0"/>
              <a:t>ESDGC needs to be within every part of the curriculum – Creates strong awareness for all.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0444F43-973F-49CB-9689-52F5AF7B4ED2}"/>
              </a:ext>
            </a:extLst>
          </p:cNvPr>
          <p:cNvSpPr txBox="1"/>
          <p:nvPr/>
        </p:nvSpPr>
        <p:spPr>
          <a:xfrm>
            <a:off x="203981" y="4611688"/>
            <a:ext cx="2954215" cy="646331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r>
              <a:rPr lang="en-GB" b="1" dirty="0"/>
              <a:t>Schools need to be </a:t>
            </a:r>
            <a:r>
              <a:rPr lang="en-GB" b="1" u="sng" dirty="0"/>
              <a:t>practical</a:t>
            </a:r>
            <a:r>
              <a:rPr lang="en-GB" b="1" dirty="0"/>
              <a:t> as well as teach.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0F293E2-D92C-4571-B1E5-5F13CAD8C4D2}"/>
              </a:ext>
            </a:extLst>
          </p:cNvPr>
          <p:cNvSpPr txBox="1"/>
          <p:nvPr/>
        </p:nvSpPr>
        <p:spPr>
          <a:xfrm>
            <a:off x="7687994" y="2874214"/>
            <a:ext cx="2865120" cy="1200329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r>
              <a:rPr lang="en-GB" b="1" dirty="0"/>
              <a:t>Learners are encouraged to care &amp; think for themselves, each other &amp; the environment.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9DF50F1-BF89-4CE6-8A90-F2F1B5727F08}"/>
              </a:ext>
            </a:extLst>
          </p:cNvPr>
          <p:cNvSpPr txBox="1"/>
          <p:nvPr/>
        </p:nvSpPr>
        <p:spPr>
          <a:xfrm>
            <a:off x="3784209" y="4334688"/>
            <a:ext cx="2954215" cy="1200329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r>
              <a:rPr lang="en-GB" b="1" dirty="0"/>
              <a:t>Preparing pupils for new challenges – Future climate change &amp; international competition.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C539800-060E-4B0B-81CF-72360083EDA1}"/>
              </a:ext>
            </a:extLst>
          </p:cNvPr>
          <p:cNvSpPr txBox="1"/>
          <p:nvPr/>
        </p:nvSpPr>
        <p:spPr>
          <a:xfrm>
            <a:off x="7687994" y="4334688"/>
            <a:ext cx="3439551" cy="92333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r>
              <a:rPr lang="en-GB" b="1" dirty="0"/>
              <a:t>Learners are encourages to make connections through their studies with the wider world.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76B6416-028E-4B4D-8312-85DBB99AAE49}"/>
              </a:ext>
            </a:extLst>
          </p:cNvPr>
          <p:cNvSpPr txBox="1"/>
          <p:nvPr/>
        </p:nvSpPr>
        <p:spPr>
          <a:xfrm>
            <a:off x="407963" y="5655212"/>
            <a:ext cx="1139483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Learners gain skills &amp; explore issues which enables them to alter their thinking &amp; their actions.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The school community understands appreciation for the local &amp; global community.</a:t>
            </a:r>
          </a:p>
        </p:txBody>
      </p:sp>
    </p:spTree>
    <p:extLst>
      <p:ext uri="{BB962C8B-B14F-4D97-AF65-F5344CB8AC3E}">
        <p14:creationId xmlns:p14="http://schemas.microsoft.com/office/powerpoint/2010/main" val="37220764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A72FC9-51A1-4274-8DCE-8EB17E177EE8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/>
          <a:lstStyle/>
          <a:p>
            <a:pPr algn="ctr"/>
            <a:r>
              <a:rPr lang="en-GB" b="1" u="sng" dirty="0"/>
              <a:t>Education For Sustainable Development &amp; Global Development Within My Setting.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66ED1A2-7DCC-4350-BED1-AE9FA25ABBD1}"/>
              </a:ext>
            </a:extLst>
          </p:cNvPr>
          <p:cNvSpPr txBox="1"/>
          <p:nvPr/>
        </p:nvSpPr>
        <p:spPr>
          <a:xfrm>
            <a:off x="314793" y="1650029"/>
            <a:ext cx="91589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Through formal &amp; informal curriculum our whole school approach is:-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4E233BA-6EFC-428F-8C94-5EE6030B76F2}"/>
              </a:ext>
            </a:extLst>
          </p:cNvPr>
          <p:cNvSpPr txBox="1"/>
          <p:nvPr/>
        </p:nvSpPr>
        <p:spPr>
          <a:xfrm>
            <a:off x="314793" y="2019361"/>
            <a:ext cx="394241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5 common areas outlined by Welsh Assembly Government: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Commitment &amp; Leadership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Learning &amp; Teaching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School Management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Partnership &amp; Community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Research &amp; Monitoring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692D47D-8FF8-406E-B4F2-ED16A7D5BEFB}"/>
              </a:ext>
            </a:extLst>
          </p:cNvPr>
          <p:cNvSpPr txBox="1"/>
          <p:nvPr/>
        </p:nvSpPr>
        <p:spPr>
          <a:xfrm>
            <a:off x="4257207" y="2011878"/>
            <a:ext cx="351269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/>
              <a:t>UNCRC &amp; Welsh Governments strategy documents  </a:t>
            </a:r>
            <a:r>
              <a:rPr lang="en-GB" dirty="0"/>
              <a:t>- All children &amp; young people must be provided with an education that develops their personality &amp; talents to the full. </a:t>
            </a:r>
          </a:p>
          <a:p>
            <a:r>
              <a:rPr lang="en-GB" b="1" u="sng" dirty="0"/>
              <a:t>The Education Act (2002) –</a:t>
            </a:r>
            <a:r>
              <a:rPr lang="en-GB" dirty="0"/>
              <a:t> Schools have a duty to safeguard &amp; promote the welfare of all children &amp; young people. </a:t>
            </a:r>
          </a:p>
          <a:p>
            <a:r>
              <a:rPr lang="en-GB" b="1" dirty="0"/>
              <a:t>ESDGC contributes towards establishing these rights for all.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B8ED74E-17E9-4364-BBB6-DE09BCD64B01}"/>
              </a:ext>
            </a:extLst>
          </p:cNvPr>
          <p:cNvSpPr txBox="1"/>
          <p:nvPr/>
        </p:nvSpPr>
        <p:spPr>
          <a:xfrm>
            <a:off x="8371590" y="1690688"/>
            <a:ext cx="3251200" cy="27392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All members of teaching staff have a responsibility to:-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400" dirty="0"/>
              <a:t>Ensure ESDGC is part of the ethos, pedagogy &amp; organisation of the school.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400" dirty="0"/>
              <a:t>Preparing learners for new challenges.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400" dirty="0"/>
              <a:t>Building skills that enables pupils to think critically.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400" dirty="0"/>
              <a:t>Enabling pupils to recognise the complex &amp; interrelated nature of their world.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5728EF1-87D2-486F-9D39-0FAA83C0A620}"/>
              </a:ext>
            </a:extLst>
          </p:cNvPr>
          <p:cNvSpPr txBox="1"/>
          <p:nvPr/>
        </p:nvSpPr>
        <p:spPr>
          <a:xfrm>
            <a:off x="8330116" y="4184465"/>
            <a:ext cx="351269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All Students have a responsibility to:-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400" dirty="0"/>
              <a:t>Care for themselves with encouragement.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400" dirty="0"/>
              <a:t>Have a right to know about their future.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400" dirty="0"/>
              <a:t>Appreciate their role in the school, local &amp; global community.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400" dirty="0"/>
              <a:t>Growing skills &amp; exploring issues.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0398E06-84D2-48F6-A926-84B70565E6A9}"/>
              </a:ext>
            </a:extLst>
          </p:cNvPr>
          <p:cNvSpPr txBox="1"/>
          <p:nvPr/>
        </p:nvSpPr>
        <p:spPr>
          <a:xfrm>
            <a:off x="6465271" y="6017056"/>
            <a:ext cx="2133600" cy="646331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Independent Living Skills.</a:t>
            </a:r>
          </a:p>
        </p:txBody>
      </p:sp>
      <p:sp>
        <p:nvSpPr>
          <p:cNvPr id="14" name="Arrow: Down 13">
            <a:extLst>
              <a:ext uri="{FF2B5EF4-FFF2-40B4-BE49-F238E27FC236}">
                <a16:creationId xmlns:a16="http://schemas.microsoft.com/office/drawing/2014/main" id="{D8D26E7C-5BC1-4ED4-87A8-62C662D02E88}"/>
              </a:ext>
            </a:extLst>
          </p:cNvPr>
          <p:cNvSpPr/>
          <p:nvPr/>
        </p:nvSpPr>
        <p:spPr>
          <a:xfrm rot="2356066">
            <a:off x="7688605" y="5194186"/>
            <a:ext cx="477079" cy="820827"/>
          </a:xfrm>
          <a:prstGeom prst="downArrow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1C1F729-2A2E-44CB-9526-D677C19568AD}"/>
              </a:ext>
            </a:extLst>
          </p:cNvPr>
          <p:cNvSpPr txBox="1"/>
          <p:nvPr/>
        </p:nvSpPr>
        <p:spPr>
          <a:xfrm>
            <a:off x="8663632" y="6478866"/>
            <a:ext cx="1336711" cy="369332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Litter Picks.</a:t>
            </a:r>
          </a:p>
        </p:txBody>
      </p:sp>
      <p:sp>
        <p:nvSpPr>
          <p:cNvPr id="16" name="Arrow: Down 15">
            <a:extLst>
              <a:ext uri="{FF2B5EF4-FFF2-40B4-BE49-F238E27FC236}">
                <a16:creationId xmlns:a16="http://schemas.microsoft.com/office/drawing/2014/main" id="{720B6854-BB4C-4035-8A1B-479BDCA9E909}"/>
              </a:ext>
            </a:extLst>
          </p:cNvPr>
          <p:cNvSpPr/>
          <p:nvPr/>
        </p:nvSpPr>
        <p:spPr>
          <a:xfrm>
            <a:off x="8936754" y="5663573"/>
            <a:ext cx="713849" cy="753628"/>
          </a:xfrm>
          <a:prstGeom prst="downArrow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EF7E003-9913-41A7-9B80-CA7DB476507C}"/>
              </a:ext>
            </a:extLst>
          </p:cNvPr>
          <p:cNvSpPr txBox="1"/>
          <p:nvPr/>
        </p:nvSpPr>
        <p:spPr>
          <a:xfrm>
            <a:off x="10562771" y="6438791"/>
            <a:ext cx="1582057" cy="369332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Eco Council. </a:t>
            </a:r>
          </a:p>
        </p:txBody>
      </p:sp>
      <p:sp>
        <p:nvSpPr>
          <p:cNvPr id="18" name="Arrow: Down 17">
            <a:extLst>
              <a:ext uri="{FF2B5EF4-FFF2-40B4-BE49-F238E27FC236}">
                <a16:creationId xmlns:a16="http://schemas.microsoft.com/office/drawing/2014/main" id="{BFB64E52-13A3-4F8A-BA15-1E240B4CE9E4}"/>
              </a:ext>
            </a:extLst>
          </p:cNvPr>
          <p:cNvSpPr/>
          <p:nvPr/>
        </p:nvSpPr>
        <p:spPr>
          <a:xfrm>
            <a:off x="10764158" y="5638612"/>
            <a:ext cx="713849" cy="778589"/>
          </a:xfrm>
          <a:prstGeom prst="downArrow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B6B5B70-D30A-4D43-94A6-DE9B3C119E71}"/>
              </a:ext>
            </a:extLst>
          </p:cNvPr>
          <p:cNvSpPr txBox="1"/>
          <p:nvPr/>
        </p:nvSpPr>
        <p:spPr>
          <a:xfrm>
            <a:off x="435428" y="4050686"/>
            <a:ext cx="322009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/>
              <a:t>Within our setting we are working to reduce environmental &amp; social barriers to inclusion – Offering support to all learners to achieve their full potential in life. 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8F43645-6813-4E1D-A9F0-4873B2E084FA}"/>
              </a:ext>
            </a:extLst>
          </p:cNvPr>
          <p:cNvSpPr txBox="1"/>
          <p:nvPr/>
        </p:nvSpPr>
        <p:spPr>
          <a:xfrm>
            <a:off x="264204" y="5370580"/>
            <a:ext cx="5065486" cy="646331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r>
              <a:rPr lang="en-GB" b="1" dirty="0"/>
              <a:t>Our setting works with specialist services &amp; provides relevant accessible learning experiences.  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E5D0C29C-1DA1-4A60-BBCF-5CB0785D8DEA}"/>
              </a:ext>
            </a:extLst>
          </p:cNvPr>
          <p:cNvSpPr txBox="1"/>
          <p:nvPr/>
        </p:nvSpPr>
        <p:spPr>
          <a:xfrm>
            <a:off x="298052" y="5977126"/>
            <a:ext cx="5291302" cy="830997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r>
              <a:rPr lang="en-GB" sz="1600" b="1" dirty="0"/>
              <a:t>This is achieve through access to the curriculum, physical improvements to increase participation in education &amp; delivering information in appropriate formats. </a:t>
            </a:r>
          </a:p>
        </p:txBody>
      </p:sp>
    </p:spTree>
    <p:extLst>
      <p:ext uri="{BB962C8B-B14F-4D97-AF65-F5344CB8AC3E}">
        <p14:creationId xmlns:p14="http://schemas.microsoft.com/office/powerpoint/2010/main" val="38808292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FE1DEB-B45A-4907-A2B3-774BEC73247F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/>
          <a:lstStyle/>
          <a:p>
            <a:pPr algn="ctr"/>
            <a:r>
              <a:rPr lang="en-GB" b="1" u="sng" dirty="0"/>
              <a:t>Education For Sustainable Development &amp; Global Development Within My Setting. 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2EA35C3-3986-4674-A1B4-F9B303A0C308}"/>
              </a:ext>
            </a:extLst>
          </p:cNvPr>
          <p:cNvSpPr txBox="1"/>
          <p:nvPr/>
        </p:nvSpPr>
        <p:spPr>
          <a:xfrm>
            <a:off x="130629" y="1690688"/>
            <a:ext cx="2917371" cy="95410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1400" b="1" dirty="0"/>
              <a:t>Through the revised curriculum (2008), the school provides enrichment to motivate &amp; meet the needs of individual students.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D20D352-FD75-4277-90F8-9AE1D33AD466}"/>
              </a:ext>
            </a:extLst>
          </p:cNvPr>
          <p:cNvSpPr txBox="1"/>
          <p:nvPr/>
        </p:nvSpPr>
        <p:spPr>
          <a:xfrm>
            <a:off x="4216400" y="1813798"/>
            <a:ext cx="3759200" cy="1200329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r>
              <a:rPr lang="en-GB" b="1" dirty="0"/>
              <a:t>Using the skills framework 3-19 years provides teachers with opportunity to teach about the issues that concern &amp; interest the pupils.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08FCCFF-FB2C-4D86-8E12-25911694719B}"/>
              </a:ext>
            </a:extLst>
          </p:cNvPr>
          <p:cNvSpPr txBox="1"/>
          <p:nvPr/>
        </p:nvSpPr>
        <p:spPr>
          <a:xfrm>
            <a:off x="8708572" y="1799772"/>
            <a:ext cx="25400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/>
              <a:t>Incorporating thinking skills, communication skills, ICT skills, self co-operation skills &amp; number skills allows students to become active global citizens.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44FD905-A009-49B5-A634-D67D468A7A73}"/>
              </a:ext>
            </a:extLst>
          </p:cNvPr>
          <p:cNvSpPr txBox="1"/>
          <p:nvPr/>
        </p:nvSpPr>
        <p:spPr>
          <a:xfrm>
            <a:off x="50799" y="2644795"/>
            <a:ext cx="3512457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u="sng" dirty="0"/>
              <a:t>Within the Foundation Phase:</a:t>
            </a:r>
            <a:r>
              <a:rPr lang="en-GB" sz="1600" dirty="0"/>
              <a:t>-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/>
              <a:t>Emphasis on experiential learning activities.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/>
              <a:t>Learning indoors &amp; outdoors.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/>
              <a:t>Developing awareness of the environment &amp; how it changes.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/>
              <a:t>Diversity of the people where we live. </a:t>
            </a:r>
          </a:p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409887A-2543-4FEA-B92D-71CB01BD0BA6}"/>
              </a:ext>
            </a:extLst>
          </p:cNvPr>
          <p:cNvSpPr txBox="1"/>
          <p:nvPr/>
        </p:nvSpPr>
        <p:spPr>
          <a:xfrm>
            <a:off x="130629" y="4676120"/>
            <a:ext cx="3875314" cy="25237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/>
              <a:t>Within Key Stages:-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dirty="0"/>
              <a:t>PSHE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dirty="0"/>
              <a:t>Geography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dirty="0"/>
              <a:t>Design &amp; Technology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dirty="0"/>
              <a:t>Science</a:t>
            </a:r>
          </a:p>
          <a:p>
            <a:r>
              <a:rPr lang="en-GB" sz="1400" dirty="0"/>
              <a:t>ESDGC stresses the importance of personal attitudes &amp; values, self respect &amp; respect for others, participation locally &amp; globally &amp; choices &amp; responsibilities of work and adult life.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sz="1600" dirty="0"/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sz="16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C3F3828-5BA5-4AEB-A89F-F07D304F1833}"/>
              </a:ext>
            </a:extLst>
          </p:cNvPr>
          <p:cNvSpPr txBox="1"/>
          <p:nvPr/>
        </p:nvSpPr>
        <p:spPr>
          <a:xfrm>
            <a:off x="4005943" y="3198792"/>
            <a:ext cx="3367314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/>
              <a:t>Within our setting, staff modify the ESDGC framework for students:-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/>
              <a:t>Maintaining &amp; reinforcing previous learning, as well as introducing new knowledge.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/>
              <a:t>Let students experience ESDGC for themselves through everyday experiences.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/>
              <a:t>Using a sensory approach – to investigate &amp; experience familiar places &amp; people.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5E7EE6A-72C4-4950-99C0-11EA2B8C60A7}"/>
              </a:ext>
            </a:extLst>
          </p:cNvPr>
          <p:cNvSpPr txBox="1"/>
          <p:nvPr/>
        </p:nvSpPr>
        <p:spPr>
          <a:xfrm>
            <a:off x="7837714" y="3541486"/>
            <a:ext cx="406400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Progression In ESDGC Within Our Setting: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Opportunities for students to develop skills are identified in schemes of work for all keys stages.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ESDGC relates to the non-statutory skills framework.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Learning skills &amp; development does not always happen in a linear manner.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64703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ED599E-D641-4B96-933F-A4E682B6AD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914" y="21741"/>
            <a:ext cx="10515600" cy="1325563"/>
          </a:xfrm>
          <a:solidFill>
            <a:srgbClr val="00B0F0"/>
          </a:solidFill>
        </p:spPr>
        <p:txBody>
          <a:bodyPr/>
          <a:lstStyle/>
          <a:p>
            <a:pPr algn="ctr"/>
            <a:r>
              <a:rPr lang="en-GB" b="1" u="sng" dirty="0"/>
              <a:t>Improving Access To The ESDGC </a:t>
            </a:r>
            <a:r>
              <a:rPr lang="en-GB" b="1" u="sng"/>
              <a:t>Within Our </a:t>
            </a:r>
            <a:r>
              <a:rPr lang="en-GB" b="1" u="sng" dirty="0"/>
              <a:t>Setting.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26EC115-82D1-44CF-B32D-FA79BDE3B1B0}"/>
              </a:ext>
            </a:extLst>
          </p:cNvPr>
          <p:cNvSpPr txBox="1"/>
          <p:nvPr/>
        </p:nvSpPr>
        <p:spPr>
          <a:xfrm>
            <a:off x="275772" y="1320730"/>
            <a:ext cx="3164114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Making adjustments where necessary.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Adapted activities to meet the individual needs of the students.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Use of appropriate resources &amp; equipment.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Supporting students – those who use a means of communication other than speech.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64F8781-121C-40EF-A812-7F0B0A7D9D08}"/>
              </a:ext>
            </a:extLst>
          </p:cNvPr>
          <p:cNvSpPr txBox="1"/>
          <p:nvPr/>
        </p:nvSpPr>
        <p:spPr>
          <a:xfrm>
            <a:off x="4325257" y="1859339"/>
            <a:ext cx="3468914" cy="52014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/>
              <a:t>Staff Can Make ESDGC More Accessible For Children With An ALN &amp; ASD: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/>
              <a:t>Focusing on the senses.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/>
              <a:t>Using materials &amp; resources that students can experiences &amp; understand through sight, touch, smell &amp; sound: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600" dirty="0"/>
              <a:t>Sensory Trails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600" dirty="0"/>
              <a:t>Multi-Sensory Environments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/>
              <a:t>Organising activities to make up for a lack of first hand experiences: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600" dirty="0"/>
              <a:t>Role Play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600" dirty="0"/>
              <a:t>Reconstruction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Giving students first hand experiences of excursions &amp; visits: 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Fieldwork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Environmental Walks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AE2A4AB-071B-4423-A71D-8EFCF65F05FC}"/>
              </a:ext>
            </a:extLst>
          </p:cNvPr>
          <p:cNvSpPr txBox="1"/>
          <p:nvPr/>
        </p:nvSpPr>
        <p:spPr>
          <a:xfrm>
            <a:off x="8244114" y="1859339"/>
            <a:ext cx="3672114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/>
              <a:t>ESDGC can be made more accessible through: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b="1" dirty="0"/>
              <a:t>Using ICT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b="1" dirty="0"/>
              <a:t>Using visual materials – Film, stories &amp; music.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b="1" dirty="0"/>
              <a:t>Support from adults but giving students space &amp; freedom to do things for themselves.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b="1" dirty="0"/>
              <a:t>Allowing students time to respond.</a:t>
            </a:r>
          </a:p>
          <a:p>
            <a:r>
              <a:rPr lang="en-GB" b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695CD25-0F9A-4A89-AF4F-1E6C2B796BE2}"/>
              </a:ext>
            </a:extLst>
          </p:cNvPr>
          <p:cNvSpPr txBox="1"/>
          <p:nvPr/>
        </p:nvSpPr>
        <p:spPr>
          <a:xfrm>
            <a:off x="8389257" y="4281714"/>
            <a:ext cx="346891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ESDGC can help students to develop their broader communication &amp; literacy skills.</a:t>
            </a:r>
          </a:p>
          <a:p>
            <a:r>
              <a:rPr lang="en-GB" sz="1600" dirty="0"/>
              <a:t>ESDGC can encourage interaction with others.</a:t>
            </a:r>
          </a:p>
          <a:p>
            <a:r>
              <a:rPr lang="en-GB" sz="1600" dirty="0"/>
              <a:t>Communication &amp; literacy can be developed through visual &amp; written tactile materials – Large print, symbols &amp; symbol text.</a:t>
            </a:r>
          </a:p>
          <a:p>
            <a:endParaRPr lang="en-GB" sz="16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EC92629-775E-4B68-98E8-CBCC0B2150B3}"/>
              </a:ext>
            </a:extLst>
          </p:cNvPr>
          <p:cNvSpPr txBox="1"/>
          <p:nvPr/>
        </p:nvSpPr>
        <p:spPr>
          <a:xfrm>
            <a:off x="275772" y="4377131"/>
            <a:ext cx="3454399" cy="28315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/>
              <a:t>Within PSHE: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/>
              <a:t>Learn about Wales &amp; the wider world.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/>
              <a:t>Investigate why &amp; how environments change.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/>
              <a:t>Learn about produce &amp; consumers. – employment opportunities.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/>
              <a:t>Learn about places &amp; areas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/>
              <a:t>Learn to make well formed judgments about issues.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591992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13A5F5-BD96-4456-A6CE-5F069C4AB6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F26674-61A9-4991-BC33-A2D810286C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200" dirty="0"/>
              <a:t>Colley, H. (2009) </a:t>
            </a:r>
            <a:r>
              <a:rPr lang="en-GB" sz="1200" i="1" dirty="0"/>
              <a:t>Analysis of ESDGC In Welsh Institutions. </a:t>
            </a:r>
            <a:r>
              <a:rPr lang="en-GB" sz="1200" dirty="0"/>
              <a:t>The Higher Education </a:t>
            </a:r>
            <a:r>
              <a:rPr lang="en-GB" sz="1200" dirty="0" err="1"/>
              <a:t>Acadamy</a:t>
            </a:r>
            <a:r>
              <a:rPr lang="en-GB" sz="1200" dirty="0"/>
              <a:t> [Accessed: March 2020] </a:t>
            </a:r>
            <a:r>
              <a:rPr lang="en-GB" sz="1200" dirty="0">
                <a:hlinkClick r:id="rId2"/>
              </a:rPr>
              <a:t>Http://www.hefcw.ac.uk</a:t>
            </a:r>
            <a:endParaRPr lang="en-GB" sz="1200" dirty="0"/>
          </a:p>
          <a:p>
            <a:pPr marL="0" indent="0">
              <a:buNone/>
            </a:pPr>
            <a:r>
              <a:rPr lang="en-GB" sz="1200" dirty="0"/>
              <a:t>Hunt, F &amp; Chung, &amp; Rogers, M &amp; Inman, S. (No Date) </a:t>
            </a:r>
            <a:r>
              <a:rPr lang="en-GB" sz="1200" i="1" dirty="0"/>
              <a:t>A report from the UK teacher education network for sustainable development (ESD) global citizenship (GC) survey on provision for (ESD/GC) in initial teacher education in the UK. </a:t>
            </a:r>
            <a:r>
              <a:rPr lang="en-GB" sz="1200" dirty="0"/>
              <a:t>[Accessed: March 2020] Http://www.ucl.ac.uk</a:t>
            </a:r>
          </a:p>
          <a:p>
            <a:pPr marL="0" indent="0">
              <a:buNone/>
            </a:pPr>
            <a:r>
              <a:rPr lang="en-GB" sz="1200" dirty="0"/>
              <a:t>Merriman, E. &amp; </a:t>
            </a:r>
            <a:r>
              <a:rPr lang="en-GB" sz="1200" dirty="0" err="1"/>
              <a:t>Tinney</a:t>
            </a:r>
            <a:r>
              <a:rPr lang="en-GB" sz="1200" dirty="0"/>
              <a:t>, G. (2018) </a:t>
            </a:r>
            <a:r>
              <a:rPr lang="en-GB" sz="1200" i="1" dirty="0"/>
              <a:t>Early Years Education &amp; Education For Sustainable Development &amp; Global Citizenship (ESDGC) – To Sides Of The Same Coin?   </a:t>
            </a:r>
            <a:r>
              <a:rPr lang="en-GB" sz="1200" dirty="0"/>
              <a:t>University of Wales Trinity Saint David [Accessed: March 2020] Http://www.repository.uwtsd.ac.uk</a:t>
            </a:r>
          </a:p>
          <a:p>
            <a:pPr marL="0" indent="0">
              <a:buNone/>
            </a:pPr>
            <a:r>
              <a:rPr lang="en-GB" sz="1200" dirty="0"/>
              <a:t>No Author. (2019) </a:t>
            </a:r>
            <a:r>
              <a:rPr lang="en-GB" sz="1200" i="1" dirty="0"/>
              <a:t>What is ESDGC? </a:t>
            </a:r>
            <a:r>
              <a:rPr lang="en-GB" sz="1200" dirty="0"/>
              <a:t>Ysgol Stanwell School. [Accessed: March 2020] </a:t>
            </a:r>
            <a:r>
              <a:rPr lang="en-GB" sz="1200" dirty="0">
                <a:hlinkClick r:id="rId3"/>
              </a:rPr>
              <a:t>Http://www.Stanwell.org</a:t>
            </a:r>
            <a:r>
              <a:rPr lang="en-GB" sz="1200" dirty="0"/>
              <a:t> </a:t>
            </a:r>
          </a:p>
          <a:p>
            <a:pPr marL="0" indent="0">
              <a:buNone/>
            </a:pPr>
            <a:r>
              <a:rPr lang="en-GB" sz="1200" dirty="0"/>
              <a:t>No Author. (2008) </a:t>
            </a:r>
            <a:r>
              <a:rPr lang="en-GB" sz="1200" i="1" dirty="0"/>
              <a:t>Education For Sustainable Development &amp; Global Citizenship. </a:t>
            </a:r>
            <a:r>
              <a:rPr lang="en-GB" sz="1200" dirty="0"/>
              <a:t>[Accessed: March 2020] </a:t>
            </a:r>
            <a:r>
              <a:rPr lang="en-GB" sz="1200" dirty="0">
                <a:hlinkClick r:id="rId4"/>
              </a:rPr>
              <a:t>Http://www.hwb.gov.wales</a:t>
            </a:r>
            <a:endParaRPr lang="en-GB" sz="1200" dirty="0"/>
          </a:p>
          <a:p>
            <a:pPr marL="0" indent="0">
              <a:buNone/>
            </a:pPr>
            <a:r>
              <a:rPr lang="en-GB" sz="1200" dirty="0"/>
              <a:t>No Author. (No Date) </a:t>
            </a:r>
            <a:r>
              <a:rPr lang="en-GB" sz="1200" i="1" dirty="0"/>
              <a:t>What is Education For Sustainability? </a:t>
            </a:r>
            <a:r>
              <a:rPr lang="en-GB" sz="1200" dirty="0"/>
              <a:t>[Accessed: March 2020] </a:t>
            </a:r>
            <a:r>
              <a:rPr lang="en-GB" sz="1200" dirty="0">
                <a:hlinkClick r:id="rId5"/>
              </a:rPr>
              <a:t>Http://www.sustainabilityinschools.edu.au</a:t>
            </a:r>
            <a:endParaRPr lang="en-GB" sz="1200" dirty="0"/>
          </a:p>
          <a:p>
            <a:pPr marL="0" indent="0">
              <a:buNone/>
            </a:pPr>
            <a:r>
              <a:rPr lang="en-GB" sz="1200" dirty="0"/>
              <a:t>No Author. (No Date) </a:t>
            </a:r>
            <a:r>
              <a:rPr lang="en-GB" sz="1200" i="1" dirty="0"/>
              <a:t>Global Sustainability. </a:t>
            </a:r>
            <a:r>
              <a:rPr lang="en-GB" sz="1200" dirty="0"/>
              <a:t>Cambridge University Press [Accessed: March 2020] </a:t>
            </a:r>
            <a:r>
              <a:rPr lang="en-GB" sz="1200" dirty="0">
                <a:hlinkClick r:id="rId6"/>
              </a:rPr>
              <a:t>Http://www.Cambridge.org</a:t>
            </a:r>
            <a:endParaRPr lang="en-GB" sz="1200" dirty="0"/>
          </a:p>
          <a:p>
            <a:pPr marL="0" indent="0">
              <a:buNone/>
            </a:pPr>
            <a:r>
              <a:rPr lang="en-GB" sz="1200" dirty="0"/>
              <a:t>No Author. (No Date) </a:t>
            </a:r>
            <a:r>
              <a:rPr lang="en-GB" sz="1200" i="1" dirty="0"/>
              <a:t>What Is Global Citizenship? </a:t>
            </a:r>
            <a:r>
              <a:rPr lang="en-GB" sz="1200" dirty="0"/>
              <a:t>[Accessed: March 2020] </a:t>
            </a:r>
            <a:r>
              <a:rPr lang="en-GB" sz="1200" dirty="0">
                <a:hlinkClick r:id="rId7"/>
              </a:rPr>
              <a:t>Http://www.Oxfam.org.uk</a:t>
            </a:r>
            <a:endParaRPr lang="en-GB" sz="1200" dirty="0"/>
          </a:p>
          <a:p>
            <a:pPr marL="0" indent="0">
              <a:buNone/>
            </a:pPr>
            <a:r>
              <a:rPr lang="en-GB" sz="1200" dirty="0"/>
              <a:t>No Author. (2019) </a:t>
            </a:r>
            <a:r>
              <a:rPr lang="en-GB" sz="1200" i="1" dirty="0"/>
              <a:t>Policy Document For Education For Sustainable Development &amp; Global Citizenship (ESDGC) </a:t>
            </a:r>
            <a:r>
              <a:rPr lang="en-GB" sz="1200" dirty="0"/>
              <a:t>Pembrokeshire County Council [Accessed: March 2020] </a:t>
            </a:r>
            <a:r>
              <a:rPr lang="en-GB" sz="1200" dirty="0">
                <a:hlinkClick r:id="rId8"/>
              </a:rPr>
              <a:t>Http://www.j2e.com</a:t>
            </a:r>
            <a:r>
              <a:rPr lang="en-GB" sz="1200" dirty="0"/>
              <a:t> </a:t>
            </a:r>
          </a:p>
          <a:p>
            <a:pPr marL="0" indent="0">
              <a:buNone/>
            </a:pPr>
            <a:r>
              <a:rPr lang="en-GB" sz="1200" dirty="0"/>
              <a:t>No Author. (No Date) </a:t>
            </a:r>
            <a:r>
              <a:rPr lang="en-GB" sz="1200" i="1" dirty="0"/>
              <a:t>Education For Sustainable Development. </a:t>
            </a:r>
            <a:r>
              <a:rPr lang="en-GB" sz="1200" dirty="0"/>
              <a:t>[Accessed: March 2020] </a:t>
            </a:r>
            <a:r>
              <a:rPr lang="en-GB" sz="1200" dirty="0">
                <a:hlinkClick r:id="rId9"/>
              </a:rPr>
              <a:t>Http://www.en.unesco.org</a:t>
            </a:r>
            <a:endParaRPr lang="en-GB" sz="1200" dirty="0"/>
          </a:p>
          <a:p>
            <a:pPr marL="0" indent="0">
              <a:buNone/>
            </a:pPr>
            <a:r>
              <a:rPr lang="en-GB" sz="1200" dirty="0"/>
              <a:t>No Author (2012) </a:t>
            </a:r>
            <a:r>
              <a:rPr lang="en-GB" sz="1200" i="1" dirty="0"/>
              <a:t>Top Tips For Sustainability In Schools</a:t>
            </a:r>
            <a:r>
              <a:rPr lang="en-GB" sz="1200" dirty="0"/>
              <a:t> [Accessed: March 2020] </a:t>
            </a:r>
            <a:r>
              <a:rPr lang="en-GB" sz="1200" dirty="0">
                <a:hlinkClick r:id="rId10"/>
              </a:rPr>
              <a:t>Http://www.gov.uk</a:t>
            </a:r>
            <a:r>
              <a:rPr lang="en-GB" sz="1200" dirty="0"/>
              <a:t> </a:t>
            </a:r>
          </a:p>
          <a:p>
            <a:pPr marL="0" indent="0">
              <a:buNone/>
            </a:pP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10299995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765</TotalTime>
  <Words>2123</Words>
  <Application>Microsoft Office PowerPoint</Application>
  <PresentationFormat>Widescreen</PresentationFormat>
  <Paragraphs>175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Calibri Light</vt:lpstr>
      <vt:lpstr>Wingdings</vt:lpstr>
      <vt:lpstr>Office Theme</vt:lpstr>
      <vt:lpstr>PowerPoint Presentation</vt:lpstr>
      <vt:lpstr>What Is Sustainability?</vt:lpstr>
      <vt:lpstr>What Is Global Citizenship?</vt:lpstr>
      <vt:lpstr>What Is Education For Sustainable Development  &amp; Global Citizenship? (ESDGC)</vt:lpstr>
      <vt:lpstr>Education For Sustainable Development &amp; Global Citizenship In Wales.</vt:lpstr>
      <vt:lpstr>7 Principles – Developed By Education For Sustainability (EFS)</vt:lpstr>
      <vt:lpstr>Education For Sustainability</vt:lpstr>
      <vt:lpstr>Benefits Of Education For Sustainability. Global citizenship inspires teachers, parents &amp; pupils that they have a voice to impact change, to make a positive difference. </vt:lpstr>
      <vt:lpstr>Sustainability In Schools </vt:lpstr>
      <vt:lpstr>Education For Sustainable Development &amp; Global Development Within My Setting. </vt:lpstr>
      <vt:lpstr>Education For Sustainable Development &amp; Global Development Within My Setting. </vt:lpstr>
      <vt:lpstr>Improving Access To The ESDGC Within Our Setting.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leanne groves</dc:creator>
  <cp:lastModifiedBy>leanne groves</cp:lastModifiedBy>
  <cp:revision>49</cp:revision>
  <dcterms:created xsi:type="dcterms:W3CDTF">2020-03-26T14:12:48Z</dcterms:created>
  <dcterms:modified xsi:type="dcterms:W3CDTF">2020-03-27T17:06:01Z</dcterms:modified>
</cp:coreProperties>
</file>