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4" r:id="rId1"/>
  </p:sldMasterIdLst>
  <p:sldIdLst>
    <p:sldId id="256" r:id="rId2"/>
    <p:sldId id="261" r:id="rId3"/>
    <p:sldId id="257" r:id="rId4"/>
    <p:sldId id="267" r:id="rId5"/>
    <p:sldId id="268" r:id="rId6"/>
    <p:sldId id="265" r:id="rId7"/>
    <p:sldId id="271" r:id="rId8"/>
    <p:sldId id="272" r:id="rId9"/>
    <p:sldId id="258" r:id="rId10"/>
    <p:sldId id="259" r:id="rId11"/>
    <p:sldId id="262" r:id="rId12"/>
    <p:sldId id="260" r:id="rId13"/>
    <p:sldId id="263" r:id="rId14"/>
    <p:sldId id="269" r:id="rId15"/>
    <p:sldId id="270" r:id="rId16"/>
    <p:sldId id="294" r:id="rId17"/>
    <p:sldId id="299" r:id="rId18"/>
    <p:sldId id="295" r:id="rId19"/>
    <p:sldId id="296" r:id="rId20"/>
    <p:sldId id="297" r:id="rId21"/>
    <p:sldId id="298" r:id="rId22"/>
    <p:sldId id="264" r:id="rId23"/>
    <p:sldId id="273" r:id="rId24"/>
    <p:sldId id="266" r:id="rId25"/>
    <p:sldId id="30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782" autoAdjust="0"/>
    <p:restoredTop sz="94660"/>
  </p:normalViewPr>
  <p:slideViewPr>
    <p:cSldViewPr snapToGrid="0">
      <p:cViewPr varScale="1">
        <p:scale>
          <a:sx n="87" d="100"/>
          <a:sy n="87" d="100"/>
        </p:scale>
        <p:origin x="208" y="7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AF2E95A-C0FA-42DD-BDBF-47709E2EE46F}"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61B9B5B1-58B2-433F-B0DE-B8FCD5E5850D}">
      <dgm:prSet/>
      <dgm:spPr/>
      <dgm:t>
        <a:bodyPr/>
        <a:lstStyle/>
        <a:p>
          <a:r>
            <a:rPr lang="en-GB"/>
            <a:t>Barriers include urban density (lack of parks), safety concerns, disability/access, and seasonal weather. </a:t>
          </a:r>
          <a:endParaRPr lang="en-US"/>
        </a:p>
      </dgm:t>
    </dgm:pt>
    <dgm:pt modelId="{DF581E72-E537-4274-AF3D-B06BE6D96C32}" type="parTrans" cxnId="{17BEC048-2771-454A-8817-BA3BE1B44FC2}">
      <dgm:prSet/>
      <dgm:spPr/>
      <dgm:t>
        <a:bodyPr/>
        <a:lstStyle/>
        <a:p>
          <a:endParaRPr lang="en-US"/>
        </a:p>
      </dgm:t>
    </dgm:pt>
    <dgm:pt modelId="{D0B31AE9-40B0-4B08-A526-DEE76F1D8516}" type="sibTrans" cxnId="{17BEC048-2771-454A-8817-BA3BE1B44FC2}">
      <dgm:prSet/>
      <dgm:spPr/>
      <dgm:t>
        <a:bodyPr/>
        <a:lstStyle/>
        <a:p>
          <a:endParaRPr lang="en-US"/>
        </a:p>
      </dgm:t>
    </dgm:pt>
    <dgm:pt modelId="{54C01302-A60F-45E6-9635-633F99C1A00F}">
      <dgm:prSet/>
      <dgm:spPr/>
      <dgm:t>
        <a:bodyPr/>
        <a:lstStyle/>
        <a:p>
          <a:r>
            <a:rPr lang="en-GB"/>
            <a:t>Solutions: improve urban greening, promote supervised groups, enhance accessibility, and offer incentives for outdoor activity.</a:t>
          </a:r>
          <a:endParaRPr lang="en-US"/>
        </a:p>
      </dgm:t>
    </dgm:pt>
    <dgm:pt modelId="{8DF2BAD9-07AA-4F12-AF00-8D70E1D18F5A}" type="parTrans" cxnId="{05839AF1-D9D5-4D66-992B-C9EAB490EAA3}">
      <dgm:prSet/>
      <dgm:spPr/>
      <dgm:t>
        <a:bodyPr/>
        <a:lstStyle/>
        <a:p>
          <a:endParaRPr lang="en-US"/>
        </a:p>
      </dgm:t>
    </dgm:pt>
    <dgm:pt modelId="{3689B8F8-6925-4685-B334-B14DA6D19579}" type="sibTrans" cxnId="{05839AF1-D9D5-4D66-992B-C9EAB490EAA3}">
      <dgm:prSet/>
      <dgm:spPr/>
      <dgm:t>
        <a:bodyPr/>
        <a:lstStyle/>
        <a:p>
          <a:endParaRPr lang="en-US"/>
        </a:p>
      </dgm:t>
    </dgm:pt>
    <dgm:pt modelId="{88CF69AB-BC59-864D-B54D-081C2EA0BFB8}" type="pres">
      <dgm:prSet presAssocID="{BAF2E95A-C0FA-42DD-BDBF-47709E2EE46F}" presName="hierChild1" presStyleCnt="0">
        <dgm:presLayoutVars>
          <dgm:chPref val="1"/>
          <dgm:dir/>
          <dgm:animOne val="branch"/>
          <dgm:animLvl val="lvl"/>
          <dgm:resizeHandles/>
        </dgm:presLayoutVars>
      </dgm:prSet>
      <dgm:spPr/>
    </dgm:pt>
    <dgm:pt modelId="{E94343C4-7C78-6F43-978C-C485FC11E014}" type="pres">
      <dgm:prSet presAssocID="{61B9B5B1-58B2-433F-B0DE-B8FCD5E5850D}" presName="hierRoot1" presStyleCnt="0"/>
      <dgm:spPr/>
    </dgm:pt>
    <dgm:pt modelId="{2041C6ED-C29F-414E-958B-AC543A5C7013}" type="pres">
      <dgm:prSet presAssocID="{61B9B5B1-58B2-433F-B0DE-B8FCD5E5850D}" presName="composite" presStyleCnt="0"/>
      <dgm:spPr/>
    </dgm:pt>
    <dgm:pt modelId="{841816F2-B244-E548-A603-058C1B564B7C}" type="pres">
      <dgm:prSet presAssocID="{61B9B5B1-58B2-433F-B0DE-B8FCD5E5850D}" presName="background" presStyleLbl="node0" presStyleIdx="0" presStyleCnt="2"/>
      <dgm:spPr/>
    </dgm:pt>
    <dgm:pt modelId="{6BC95396-8EB9-964A-859B-AF7C8D430D81}" type="pres">
      <dgm:prSet presAssocID="{61B9B5B1-58B2-433F-B0DE-B8FCD5E5850D}" presName="text" presStyleLbl="fgAcc0" presStyleIdx="0" presStyleCnt="2">
        <dgm:presLayoutVars>
          <dgm:chPref val="3"/>
        </dgm:presLayoutVars>
      </dgm:prSet>
      <dgm:spPr/>
    </dgm:pt>
    <dgm:pt modelId="{06558476-8D8C-1E4A-868A-BF8214635E7C}" type="pres">
      <dgm:prSet presAssocID="{61B9B5B1-58B2-433F-B0DE-B8FCD5E5850D}" presName="hierChild2" presStyleCnt="0"/>
      <dgm:spPr/>
    </dgm:pt>
    <dgm:pt modelId="{B77A8F6C-82D2-7445-A12C-93DB1811612E}" type="pres">
      <dgm:prSet presAssocID="{54C01302-A60F-45E6-9635-633F99C1A00F}" presName="hierRoot1" presStyleCnt="0"/>
      <dgm:spPr/>
    </dgm:pt>
    <dgm:pt modelId="{5D5EBBA5-17B4-0546-8CC4-E4059A41FE0D}" type="pres">
      <dgm:prSet presAssocID="{54C01302-A60F-45E6-9635-633F99C1A00F}" presName="composite" presStyleCnt="0"/>
      <dgm:spPr/>
    </dgm:pt>
    <dgm:pt modelId="{8BF7A253-2F89-404B-9EB8-3086959684D2}" type="pres">
      <dgm:prSet presAssocID="{54C01302-A60F-45E6-9635-633F99C1A00F}" presName="background" presStyleLbl="node0" presStyleIdx="1" presStyleCnt="2"/>
      <dgm:spPr/>
    </dgm:pt>
    <dgm:pt modelId="{C308ABFB-D98F-1A4C-B75C-2D1C237289EA}" type="pres">
      <dgm:prSet presAssocID="{54C01302-A60F-45E6-9635-633F99C1A00F}" presName="text" presStyleLbl="fgAcc0" presStyleIdx="1" presStyleCnt="2">
        <dgm:presLayoutVars>
          <dgm:chPref val="3"/>
        </dgm:presLayoutVars>
      </dgm:prSet>
      <dgm:spPr/>
    </dgm:pt>
    <dgm:pt modelId="{9A02EE4A-0703-0444-912E-7015A92ACE17}" type="pres">
      <dgm:prSet presAssocID="{54C01302-A60F-45E6-9635-633F99C1A00F}" presName="hierChild2" presStyleCnt="0"/>
      <dgm:spPr/>
    </dgm:pt>
  </dgm:ptLst>
  <dgm:cxnLst>
    <dgm:cxn modelId="{23461010-AF5D-2245-9F49-0807BA49CCDD}" type="presOf" srcId="{54C01302-A60F-45E6-9635-633F99C1A00F}" destId="{C308ABFB-D98F-1A4C-B75C-2D1C237289EA}" srcOrd="0" destOrd="0" presId="urn:microsoft.com/office/officeart/2005/8/layout/hierarchy1"/>
    <dgm:cxn modelId="{2DC27447-2D64-7148-B0DE-F4DF67E2BBD1}" type="presOf" srcId="{BAF2E95A-C0FA-42DD-BDBF-47709E2EE46F}" destId="{88CF69AB-BC59-864D-B54D-081C2EA0BFB8}" srcOrd="0" destOrd="0" presId="urn:microsoft.com/office/officeart/2005/8/layout/hierarchy1"/>
    <dgm:cxn modelId="{17BEC048-2771-454A-8817-BA3BE1B44FC2}" srcId="{BAF2E95A-C0FA-42DD-BDBF-47709E2EE46F}" destId="{61B9B5B1-58B2-433F-B0DE-B8FCD5E5850D}" srcOrd="0" destOrd="0" parTransId="{DF581E72-E537-4274-AF3D-B06BE6D96C32}" sibTransId="{D0B31AE9-40B0-4B08-A526-DEE76F1D8516}"/>
    <dgm:cxn modelId="{743053A3-9354-3B44-8C5F-D1C5E1338C45}" type="presOf" srcId="{61B9B5B1-58B2-433F-B0DE-B8FCD5E5850D}" destId="{6BC95396-8EB9-964A-859B-AF7C8D430D81}" srcOrd="0" destOrd="0" presId="urn:microsoft.com/office/officeart/2005/8/layout/hierarchy1"/>
    <dgm:cxn modelId="{05839AF1-D9D5-4D66-992B-C9EAB490EAA3}" srcId="{BAF2E95A-C0FA-42DD-BDBF-47709E2EE46F}" destId="{54C01302-A60F-45E6-9635-633F99C1A00F}" srcOrd="1" destOrd="0" parTransId="{8DF2BAD9-07AA-4F12-AF00-8D70E1D18F5A}" sibTransId="{3689B8F8-6925-4685-B334-B14DA6D19579}"/>
    <dgm:cxn modelId="{04FB095D-58E9-7044-9BF9-975CFF1FC9C4}" type="presParOf" srcId="{88CF69AB-BC59-864D-B54D-081C2EA0BFB8}" destId="{E94343C4-7C78-6F43-978C-C485FC11E014}" srcOrd="0" destOrd="0" presId="urn:microsoft.com/office/officeart/2005/8/layout/hierarchy1"/>
    <dgm:cxn modelId="{FDD615D3-5366-5346-9590-EB18C384A491}" type="presParOf" srcId="{E94343C4-7C78-6F43-978C-C485FC11E014}" destId="{2041C6ED-C29F-414E-958B-AC543A5C7013}" srcOrd="0" destOrd="0" presId="urn:microsoft.com/office/officeart/2005/8/layout/hierarchy1"/>
    <dgm:cxn modelId="{07AA6092-215D-6242-8634-804F210C53CD}" type="presParOf" srcId="{2041C6ED-C29F-414E-958B-AC543A5C7013}" destId="{841816F2-B244-E548-A603-058C1B564B7C}" srcOrd="0" destOrd="0" presId="urn:microsoft.com/office/officeart/2005/8/layout/hierarchy1"/>
    <dgm:cxn modelId="{B447750B-447F-AD4B-B5FC-FF8B2F4D6BEE}" type="presParOf" srcId="{2041C6ED-C29F-414E-958B-AC543A5C7013}" destId="{6BC95396-8EB9-964A-859B-AF7C8D430D81}" srcOrd="1" destOrd="0" presId="urn:microsoft.com/office/officeart/2005/8/layout/hierarchy1"/>
    <dgm:cxn modelId="{06E480FF-9EAD-DB41-B63C-FE79F49EAD95}" type="presParOf" srcId="{E94343C4-7C78-6F43-978C-C485FC11E014}" destId="{06558476-8D8C-1E4A-868A-BF8214635E7C}" srcOrd="1" destOrd="0" presId="urn:microsoft.com/office/officeart/2005/8/layout/hierarchy1"/>
    <dgm:cxn modelId="{834134EC-F1B7-9841-BDE3-C968A32BBBB2}" type="presParOf" srcId="{88CF69AB-BC59-864D-B54D-081C2EA0BFB8}" destId="{B77A8F6C-82D2-7445-A12C-93DB1811612E}" srcOrd="1" destOrd="0" presId="urn:microsoft.com/office/officeart/2005/8/layout/hierarchy1"/>
    <dgm:cxn modelId="{7B654A2F-B8A8-B549-B520-F71B2C8AB5DC}" type="presParOf" srcId="{B77A8F6C-82D2-7445-A12C-93DB1811612E}" destId="{5D5EBBA5-17B4-0546-8CC4-E4059A41FE0D}" srcOrd="0" destOrd="0" presId="urn:microsoft.com/office/officeart/2005/8/layout/hierarchy1"/>
    <dgm:cxn modelId="{4EA86DF6-78AB-E14A-9907-6B786EC2416C}" type="presParOf" srcId="{5D5EBBA5-17B4-0546-8CC4-E4059A41FE0D}" destId="{8BF7A253-2F89-404B-9EB8-3086959684D2}" srcOrd="0" destOrd="0" presId="urn:microsoft.com/office/officeart/2005/8/layout/hierarchy1"/>
    <dgm:cxn modelId="{77F2BF62-98BC-5D44-93F4-F5E1EBAD5CC9}" type="presParOf" srcId="{5D5EBBA5-17B4-0546-8CC4-E4059A41FE0D}" destId="{C308ABFB-D98F-1A4C-B75C-2D1C237289EA}" srcOrd="1" destOrd="0" presId="urn:microsoft.com/office/officeart/2005/8/layout/hierarchy1"/>
    <dgm:cxn modelId="{6F6CF391-36F0-D54C-88C7-DBA1184332E8}" type="presParOf" srcId="{B77A8F6C-82D2-7445-A12C-93DB1811612E}" destId="{9A02EE4A-0703-0444-912E-7015A92ACE1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2DE81F-2116-4EB1-9856-0DC97D4D95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7D0021-00F9-4B22-97C7-7FB81F67787C}">
      <dgm:prSet/>
      <dgm:spPr/>
      <dgm:t>
        <a:bodyPr/>
        <a:lstStyle/>
        <a:p>
          <a:r>
            <a:rPr lang="en-GB"/>
            <a:t>The study showed that adaptation to cold water was associated with a significant decrease in tension and fatigue and an improvement in mood and memory. </a:t>
          </a:r>
          <a:endParaRPr lang="en-US"/>
        </a:p>
      </dgm:t>
    </dgm:pt>
    <dgm:pt modelId="{41F5A7CD-8DBB-4BE2-A30E-27B0F000CBFA}" type="parTrans" cxnId="{90A1E290-3616-4DB4-801E-7FEADF722CA1}">
      <dgm:prSet/>
      <dgm:spPr/>
      <dgm:t>
        <a:bodyPr/>
        <a:lstStyle/>
        <a:p>
          <a:endParaRPr lang="en-US"/>
        </a:p>
      </dgm:t>
    </dgm:pt>
    <dgm:pt modelId="{31B9DB05-0C3F-4350-B631-CFDE956E639F}" type="sibTrans" cxnId="{90A1E290-3616-4DB4-801E-7FEADF722CA1}">
      <dgm:prSet/>
      <dgm:spPr/>
      <dgm:t>
        <a:bodyPr/>
        <a:lstStyle/>
        <a:p>
          <a:endParaRPr lang="en-US"/>
        </a:p>
      </dgm:t>
    </dgm:pt>
    <dgm:pt modelId="{FED725A8-1224-421D-90EF-0D35DE698623}">
      <dgm:prSet/>
      <dgm:spPr/>
      <dgm:t>
        <a:bodyPr/>
        <a:lstStyle/>
        <a:p>
          <a:r>
            <a:rPr lang="en-GB"/>
            <a:t>The swimmers felt themselves more vigorous, energetic, active and brisk than the controls after the winter swimming period of four months. </a:t>
          </a:r>
          <a:endParaRPr lang="en-US"/>
        </a:p>
      </dgm:t>
    </dgm:pt>
    <dgm:pt modelId="{5CB448E2-E138-4165-AFDE-83FDBF91C33E}" type="parTrans" cxnId="{17FB0089-B49F-44F4-B94A-343CAF9986AF}">
      <dgm:prSet/>
      <dgm:spPr/>
      <dgm:t>
        <a:bodyPr/>
        <a:lstStyle/>
        <a:p>
          <a:endParaRPr lang="en-US"/>
        </a:p>
      </dgm:t>
    </dgm:pt>
    <dgm:pt modelId="{96EC272C-C7AF-4471-B77E-02D86DD0F5C0}" type="sibTrans" cxnId="{17FB0089-B49F-44F4-B94A-343CAF9986AF}">
      <dgm:prSet/>
      <dgm:spPr/>
      <dgm:t>
        <a:bodyPr/>
        <a:lstStyle/>
        <a:p>
          <a:endParaRPr lang="en-US"/>
        </a:p>
      </dgm:t>
    </dgm:pt>
    <dgm:pt modelId="{D409F4ED-196F-4141-8416-43BD1A1019FF}">
      <dgm:prSet/>
      <dgm:spPr/>
      <dgm:t>
        <a:bodyPr/>
        <a:lstStyle/>
        <a:p>
          <a:r>
            <a:rPr lang="en-GB"/>
            <a:t>About 50% of the middle-aged winter swimmers practised swimming for health reasons and over 40% of them reported getting relief from pains. Aches and other troubles were felt to diminish, which may be partly due to mood improvement, since positive outlooks raise the pain threshold.</a:t>
          </a:r>
          <a:endParaRPr lang="en-US"/>
        </a:p>
      </dgm:t>
    </dgm:pt>
    <dgm:pt modelId="{9AD7E12A-A39D-43A0-8365-4DADBCD9EF51}" type="parTrans" cxnId="{43351739-BC63-4F31-872F-A43BC5B54E63}">
      <dgm:prSet/>
      <dgm:spPr/>
      <dgm:t>
        <a:bodyPr/>
        <a:lstStyle/>
        <a:p>
          <a:endParaRPr lang="en-US"/>
        </a:p>
      </dgm:t>
    </dgm:pt>
    <dgm:pt modelId="{E6DA0D47-2258-4D5F-AE22-2185B1AB58E2}" type="sibTrans" cxnId="{43351739-BC63-4F31-872F-A43BC5B54E63}">
      <dgm:prSet/>
      <dgm:spPr/>
      <dgm:t>
        <a:bodyPr/>
        <a:lstStyle/>
        <a:p>
          <a:endParaRPr lang="en-US"/>
        </a:p>
      </dgm:t>
    </dgm:pt>
    <dgm:pt modelId="{60680A72-BAC9-4E3D-840D-2DC3AEEC8D8E}">
      <dgm:prSet/>
      <dgm:spPr/>
      <dgm:t>
        <a:bodyPr/>
        <a:lstStyle/>
        <a:p>
          <a:r>
            <a:rPr lang="en-GB"/>
            <a:t>Optimism / positivity?</a:t>
          </a:r>
          <a:endParaRPr lang="en-US"/>
        </a:p>
      </dgm:t>
    </dgm:pt>
    <dgm:pt modelId="{26CFE5D3-CE27-4D02-B35D-337F786F6088}" type="parTrans" cxnId="{B2417FDA-CFD3-4F6F-B4C2-749865127BD0}">
      <dgm:prSet/>
      <dgm:spPr/>
      <dgm:t>
        <a:bodyPr/>
        <a:lstStyle/>
        <a:p>
          <a:endParaRPr lang="en-US"/>
        </a:p>
      </dgm:t>
    </dgm:pt>
    <dgm:pt modelId="{67226429-B26F-4CF4-94B6-F6D7C90E31D0}" type="sibTrans" cxnId="{B2417FDA-CFD3-4F6F-B4C2-749865127BD0}">
      <dgm:prSet/>
      <dgm:spPr/>
      <dgm:t>
        <a:bodyPr/>
        <a:lstStyle/>
        <a:p>
          <a:endParaRPr lang="en-US"/>
        </a:p>
      </dgm:t>
    </dgm:pt>
    <dgm:pt modelId="{C6C1412A-C0AA-4B2E-AB61-B9ED19ACF85A}" type="pres">
      <dgm:prSet presAssocID="{E82DE81F-2116-4EB1-9856-0DC97D4D9530}" presName="root" presStyleCnt="0">
        <dgm:presLayoutVars>
          <dgm:dir/>
          <dgm:resizeHandles val="exact"/>
        </dgm:presLayoutVars>
      </dgm:prSet>
      <dgm:spPr/>
    </dgm:pt>
    <dgm:pt modelId="{46F19B46-435C-466A-95FF-845CED9C137A}" type="pres">
      <dgm:prSet presAssocID="{547D0021-00F9-4B22-97C7-7FB81F67787C}" presName="compNode" presStyleCnt="0"/>
      <dgm:spPr/>
    </dgm:pt>
    <dgm:pt modelId="{124717C0-7354-4478-AFE4-4F71B6DE6E29}" type="pres">
      <dgm:prSet presAssocID="{547D0021-00F9-4B22-97C7-7FB81F67787C}" presName="bgRect" presStyleLbl="bgShp" presStyleIdx="0" presStyleCnt="4"/>
      <dgm:spPr/>
    </dgm:pt>
    <dgm:pt modelId="{87A232AA-063A-4B8C-865E-AF7A9AEC390E}" type="pres">
      <dgm:prSet presAssocID="{547D0021-00F9-4B22-97C7-7FB81F6778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49A2097-24D2-4061-8336-12AEF92E10D3}" type="pres">
      <dgm:prSet presAssocID="{547D0021-00F9-4B22-97C7-7FB81F67787C}" presName="spaceRect" presStyleCnt="0"/>
      <dgm:spPr/>
    </dgm:pt>
    <dgm:pt modelId="{66E1805E-BB5E-45FA-A888-5680E0C29428}" type="pres">
      <dgm:prSet presAssocID="{547D0021-00F9-4B22-97C7-7FB81F67787C}" presName="parTx" presStyleLbl="revTx" presStyleIdx="0" presStyleCnt="4">
        <dgm:presLayoutVars>
          <dgm:chMax val="0"/>
          <dgm:chPref val="0"/>
        </dgm:presLayoutVars>
      </dgm:prSet>
      <dgm:spPr/>
    </dgm:pt>
    <dgm:pt modelId="{39A0538C-21EA-42BB-AC41-0DA2526CF0B6}" type="pres">
      <dgm:prSet presAssocID="{31B9DB05-0C3F-4350-B631-CFDE956E639F}" presName="sibTrans" presStyleCnt="0"/>
      <dgm:spPr/>
    </dgm:pt>
    <dgm:pt modelId="{905B587B-ADA6-46AE-8258-BDDC913E4F9D}" type="pres">
      <dgm:prSet presAssocID="{FED725A8-1224-421D-90EF-0D35DE698623}" presName="compNode" presStyleCnt="0"/>
      <dgm:spPr/>
    </dgm:pt>
    <dgm:pt modelId="{729E0CAC-B196-43E7-AD26-C281B626892C}" type="pres">
      <dgm:prSet presAssocID="{FED725A8-1224-421D-90EF-0D35DE698623}" presName="bgRect" presStyleLbl="bgShp" presStyleIdx="1" presStyleCnt="4"/>
      <dgm:spPr/>
    </dgm:pt>
    <dgm:pt modelId="{A0B4C099-AD99-4770-AC17-92EC5138179A}" type="pres">
      <dgm:prSet presAssocID="{FED725A8-1224-421D-90EF-0D35DE69862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wimming"/>
        </a:ext>
      </dgm:extLst>
    </dgm:pt>
    <dgm:pt modelId="{648DD72D-F2E5-4477-AFAB-EF046F839CA5}" type="pres">
      <dgm:prSet presAssocID="{FED725A8-1224-421D-90EF-0D35DE698623}" presName="spaceRect" presStyleCnt="0"/>
      <dgm:spPr/>
    </dgm:pt>
    <dgm:pt modelId="{B2E88338-5ED7-4966-B292-A1E44E5E2133}" type="pres">
      <dgm:prSet presAssocID="{FED725A8-1224-421D-90EF-0D35DE698623}" presName="parTx" presStyleLbl="revTx" presStyleIdx="1" presStyleCnt="4">
        <dgm:presLayoutVars>
          <dgm:chMax val="0"/>
          <dgm:chPref val="0"/>
        </dgm:presLayoutVars>
      </dgm:prSet>
      <dgm:spPr/>
    </dgm:pt>
    <dgm:pt modelId="{3E33354C-7FAA-43C7-91AA-41D72866AB67}" type="pres">
      <dgm:prSet presAssocID="{96EC272C-C7AF-4471-B77E-02D86DD0F5C0}" presName="sibTrans" presStyleCnt="0"/>
      <dgm:spPr/>
    </dgm:pt>
    <dgm:pt modelId="{F6D49121-2489-4FBD-A345-DE0B4378A158}" type="pres">
      <dgm:prSet presAssocID="{D409F4ED-196F-4141-8416-43BD1A1019FF}" presName="compNode" presStyleCnt="0"/>
      <dgm:spPr/>
    </dgm:pt>
    <dgm:pt modelId="{4913B0BC-E2F6-4F57-98ED-31F882967630}" type="pres">
      <dgm:prSet presAssocID="{D409F4ED-196F-4141-8416-43BD1A1019FF}" presName="bgRect" presStyleLbl="bgShp" presStyleIdx="2" presStyleCnt="4"/>
      <dgm:spPr/>
    </dgm:pt>
    <dgm:pt modelId="{175EF890-38C1-43B0-9B64-C98642B876A0}" type="pres">
      <dgm:prSet presAssocID="{D409F4ED-196F-4141-8416-43BD1A1019F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Polo player"/>
        </a:ext>
      </dgm:extLst>
    </dgm:pt>
    <dgm:pt modelId="{C8283D02-7A90-47F6-9B8F-94C40DBA10F3}" type="pres">
      <dgm:prSet presAssocID="{D409F4ED-196F-4141-8416-43BD1A1019FF}" presName="spaceRect" presStyleCnt="0"/>
      <dgm:spPr/>
    </dgm:pt>
    <dgm:pt modelId="{18683FD4-C416-42FA-8E0A-07BEB85E07BF}" type="pres">
      <dgm:prSet presAssocID="{D409F4ED-196F-4141-8416-43BD1A1019FF}" presName="parTx" presStyleLbl="revTx" presStyleIdx="2" presStyleCnt="4">
        <dgm:presLayoutVars>
          <dgm:chMax val="0"/>
          <dgm:chPref val="0"/>
        </dgm:presLayoutVars>
      </dgm:prSet>
      <dgm:spPr/>
    </dgm:pt>
    <dgm:pt modelId="{03527F49-6FD3-4A5F-BE5E-76BA6AC8C6A1}" type="pres">
      <dgm:prSet presAssocID="{E6DA0D47-2258-4D5F-AE22-2185B1AB58E2}" presName="sibTrans" presStyleCnt="0"/>
      <dgm:spPr/>
    </dgm:pt>
    <dgm:pt modelId="{2A0D8702-641B-4E2B-8D3F-181A38ABA81D}" type="pres">
      <dgm:prSet presAssocID="{60680A72-BAC9-4E3D-840D-2DC3AEEC8D8E}" presName="compNode" presStyleCnt="0"/>
      <dgm:spPr/>
    </dgm:pt>
    <dgm:pt modelId="{A46C6BC4-6A5B-4188-9A4D-4A5D78D79E64}" type="pres">
      <dgm:prSet presAssocID="{60680A72-BAC9-4E3D-840D-2DC3AEEC8D8E}" presName="bgRect" presStyleLbl="bgShp" presStyleIdx="3" presStyleCnt="4"/>
      <dgm:spPr/>
    </dgm:pt>
    <dgm:pt modelId="{DD4FB7B3-5BF8-48C7-89FB-8DE258B2629F}" type="pres">
      <dgm:prSet presAssocID="{60680A72-BAC9-4E3D-840D-2DC3AEEC8D8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hooting star"/>
        </a:ext>
      </dgm:extLst>
    </dgm:pt>
    <dgm:pt modelId="{19871C2E-E61F-44AD-BADB-5FE062C20C3E}" type="pres">
      <dgm:prSet presAssocID="{60680A72-BAC9-4E3D-840D-2DC3AEEC8D8E}" presName="spaceRect" presStyleCnt="0"/>
      <dgm:spPr/>
    </dgm:pt>
    <dgm:pt modelId="{D6BC1859-35C9-4B65-91CE-8D622D5B1201}" type="pres">
      <dgm:prSet presAssocID="{60680A72-BAC9-4E3D-840D-2DC3AEEC8D8E}" presName="parTx" presStyleLbl="revTx" presStyleIdx="3" presStyleCnt="4">
        <dgm:presLayoutVars>
          <dgm:chMax val="0"/>
          <dgm:chPref val="0"/>
        </dgm:presLayoutVars>
      </dgm:prSet>
      <dgm:spPr/>
    </dgm:pt>
  </dgm:ptLst>
  <dgm:cxnLst>
    <dgm:cxn modelId="{C1E27309-8501-4C4D-8EEF-D5B3F8B96B78}" type="presOf" srcId="{60680A72-BAC9-4E3D-840D-2DC3AEEC8D8E}" destId="{D6BC1859-35C9-4B65-91CE-8D622D5B1201}" srcOrd="0" destOrd="0" presId="urn:microsoft.com/office/officeart/2018/2/layout/IconVerticalSolidList"/>
    <dgm:cxn modelId="{43351739-BC63-4F31-872F-A43BC5B54E63}" srcId="{E82DE81F-2116-4EB1-9856-0DC97D4D9530}" destId="{D409F4ED-196F-4141-8416-43BD1A1019FF}" srcOrd="2" destOrd="0" parTransId="{9AD7E12A-A39D-43A0-8365-4DADBCD9EF51}" sibTransId="{E6DA0D47-2258-4D5F-AE22-2185B1AB58E2}"/>
    <dgm:cxn modelId="{17FB0089-B49F-44F4-B94A-343CAF9986AF}" srcId="{E82DE81F-2116-4EB1-9856-0DC97D4D9530}" destId="{FED725A8-1224-421D-90EF-0D35DE698623}" srcOrd="1" destOrd="0" parTransId="{5CB448E2-E138-4165-AFDE-83FDBF91C33E}" sibTransId="{96EC272C-C7AF-4471-B77E-02D86DD0F5C0}"/>
    <dgm:cxn modelId="{90A1E290-3616-4DB4-801E-7FEADF722CA1}" srcId="{E82DE81F-2116-4EB1-9856-0DC97D4D9530}" destId="{547D0021-00F9-4B22-97C7-7FB81F67787C}" srcOrd="0" destOrd="0" parTransId="{41F5A7CD-8DBB-4BE2-A30E-27B0F000CBFA}" sibTransId="{31B9DB05-0C3F-4350-B631-CFDE956E639F}"/>
    <dgm:cxn modelId="{8144D29C-6FC5-44B0-B54B-8363C73F8DD4}" type="presOf" srcId="{E82DE81F-2116-4EB1-9856-0DC97D4D9530}" destId="{C6C1412A-C0AA-4B2E-AB61-B9ED19ACF85A}" srcOrd="0" destOrd="0" presId="urn:microsoft.com/office/officeart/2018/2/layout/IconVerticalSolidList"/>
    <dgm:cxn modelId="{39E5C9A1-1FA8-481C-B960-B6805E643510}" type="presOf" srcId="{547D0021-00F9-4B22-97C7-7FB81F67787C}" destId="{66E1805E-BB5E-45FA-A888-5680E0C29428}" srcOrd="0" destOrd="0" presId="urn:microsoft.com/office/officeart/2018/2/layout/IconVerticalSolidList"/>
    <dgm:cxn modelId="{58CB08BF-C96A-40B8-94FE-35960A416549}" type="presOf" srcId="{D409F4ED-196F-4141-8416-43BD1A1019FF}" destId="{18683FD4-C416-42FA-8E0A-07BEB85E07BF}" srcOrd="0" destOrd="0" presId="urn:microsoft.com/office/officeart/2018/2/layout/IconVerticalSolidList"/>
    <dgm:cxn modelId="{B2417FDA-CFD3-4F6F-B4C2-749865127BD0}" srcId="{E82DE81F-2116-4EB1-9856-0DC97D4D9530}" destId="{60680A72-BAC9-4E3D-840D-2DC3AEEC8D8E}" srcOrd="3" destOrd="0" parTransId="{26CFE5D3-CE27-4D02-B35D-337F786F6088}" sibTransId="{67226429-B26F-4CF4-94B6-F6D7C90E31D0}"/>
    <dgm:cxn modelId="{8C05E9E2-A2BF-4FC8-B857-B84B9968E42C}" type="presOf" srcId="{FED725A8-1224-421D-90EF-0D35DE698623}" destId="{B2E88338-5ED7-4966-B292-A1E44E5E2133}" srcOrd="0" destOrd="0" presId="urn:microsoft.com/office/officeart/2018/2/layout/IconVerticalSolidList"/>
    <dgm:cxn modelId="{F367267A-189B-4303-BFED-E50C59EEAE7D}" type="presParOf" srcId="{C6C1412A-C0AA-4B2E-AB61-B9ED19ACF85A}" destId="{46F19B46-435C-466A-95FF-845CED9C137A}" srcOrd="0" destOrd="0" presId="urn:microsoft.com/office/officeart/2018/2/layout/IconVerticalSolidList"/>
    <dgm:cxn modelId="{81814FDA-0B08-4988-AB46-6BF6AB01E877}" type="presParOf" srcId="{46F19B46-435C-466A-95FF-845CED9C137A}" destId="{124717C0-7354-4478-AFE4-4F71B6DE6E29}" srcOrd="0" destOrd="0" presId="urn:microsoft.com/office/officeart/2018/2/layout/IconVerticalSolidList"/>
    <dgm:cxn modelId="{3C856E92-5BED-40F8-855F-B62B39033F77}" type="presParOf" srcId="{46F19B46-435C-466A-95FF-845CED9C137A}" destId="{87A232AA-063A-4B8C-865E-AF7A9AEC390E}" srcOrd="1" destOrd="0" presId="urn:microsoft.com/office/officeart/2018/2/layout/IconVerticalSolidList"/>
    <dgm:cxn modelId="{D2BAE515-96FE-461E-9D27-74C9B2411712}" type="presParOf" srcId="{46F19B46-435C-466A-95FF-845CED9C137A}" destId="{349A2097-24D2-4061-8336-12AEF92E10D3}" srcOrd="2" destOrd="0" presId="urn:microsoft.com/office/officeart/2018/2/layout/IconVerticalSolidList"/>
    <dgm:cxn modelId="{F0A1C681-EEDA-475A-B57D-188A5848131A}" type="presParOf" srcId="{46F19B46-435C-466A-95FF-845CED9C137A}" destId="{66E1805E-BB5E-45FA-A888-5680E0C29428}" srcOrd="3" destOrd="0" presId="urn:microsoft.com/office/officeart/2018/2/layout/IconVerticalSolidList"/>
    <dgm:cxn modelId="{1EDFF0AF-9B66-4CCF-A1BA-0DB18C4961FE}" type="presParOf" srcId="{C6C1412A-C0AA-4B2E-AB61-B9ED19ACF85A}" destId="{39A0538C-21EA-42BB-AC41-0DA2526CF0B6}" srcOrd="1" destOrd="0" presId="urn:microsoft.com/office/officeart/2018/2/layout/IconVerticalSolidList"/>
    <dgm:cxn modelId="{C10442F8-BB47-40FC-B0B6-1EC15F619394}" type="presParOf" srcId="{C6C1412A-C0AA-4B2E-AB61-B9ED19ACF85A}" destId="{905B587B-ADA6-46AE-8258-BDDC913E4F9D}" srcOrd="2" destOrd="0" presId="urn:microsoft.com/office/officeart/2018/2/layout/IconVerticalSolidList"/>
    <dgm:cxn modelId="{A3235DE1-B344-458A-9A96-5876233F3866}" type="presParOf" srcId="{905B587B-ADA6-46AE-8258-BDDC913E4F9D}" destId="{729E0CAC-B196-43E7-AD26-C281B626892C}" srcOrd="0" destOrd="0" presId="urn:microsoft.com/office/officeart/2018/2/layout/IconVerticalSolidList"/>
    <dgm:cxn modelId="{438B8F52-2B34-4489-A075-625306279131}" type="presParOf" srcId="{905B587B-ADA6-46AE-8258-BDDC913E4F9D}" destId="{A0B4C099-AD99-4770-AC17-92EC5138179A}" srcOrd="1" destOrd="0" presId="urn:microsoft.com/office/officeart/2018/2/layout/IconVerticalSolidList"/>
    <dgm:cxn modelId="{84B7A5F1-7735-4831-8CED-C555ACCB54B7}" type="presParOf" srcId="{905B587B-ADA6-46AE-8258-BDDC913E4F9D}" destId="{648DD72D-F2E5-4477-AFAB-EF046F839CA5}" srcOrd="2" destOrd="0" presId="urn:microsoft.com/office/officeart/2018/2/layout/IconVerticalSolidList"/>
    <dgm:cxn modelId="{D9D0E082-603F-40F9-8942-BF14DFFC8624}" type="presParOf" srcId="{905B587B-ADA6-46AE-8258-BDDC913E4F9D}" destId="{B2E88338-5ED7-4966-B292-A1E44E5E2133}" srcOrd="3" destOrd="0" presId="urn:microsoft.com/office/officeart/2018/2/layout/IconVerticalSolidList"/>
    <dgm:cxn modelId="{D6FCDFF0-9D8C-4620-AF3A-1E5971CDD2E9}" type="presParOf" srcId="{C6C1412A-C0AA-4B2E-AB61-B9ED19ACF85A}" destId="{3E33354C-7FAA-43C7-91AA-41D72866AB67}" srcOrd="3" destOrd="0" presId="urn:microsoft.com/office/officeart/2018/2/layout/IconVerticalSolidList"/>
    <dgm:cxn modelId="{BE01DD62-AA57-414C-803B-CE3CC91E04A6}" type="presParOf" srcId="{C6C1412A-C0AA-4B2E-AB61-B9ED19ACF85A}" destId="{F6D49121-2489-4FBD-A345-DE0B4378A158}" srcOrd="4" destOrd="0" presId="urn:microsoft.com/office/officeart/2018/2/layout/IconVerticalSolidList"/>
    <dgm:cxn modelId="{D57FAD99-2B29-4622-B3CC-AE2898E643F0}" type="presParOf" srcId="{F6D49121-2489-4FBD-A345-DE0B4378A158}" destId="{4913B0BC-E2F6-4F57-98ED-31F882967630}" srcOrd="0" destOrd="0" presId="urn:microsoft.com/office/officeart/2018/2/layout/IconVerticalSolidList"/>
    <dgm:cxn modelId="{F41A0FF6-24E8-457A-8DF2-980A0BAEA18F}" type="presParOf" srcId="{F6D49121-2489-4FBD-A345-DE0B4378A158}" destId="{175EF890-38C1-43B0-9B64-C98642B876A0}" srcOrd="1" destOrd="0" presId="urn:microsoft.com/office/officeart/2018/2/layout/IconVerticalSolidList"/>
    <dgm:cxn modelId="{90C1A4D1-4D28-4E68-A37E-773A9AA0844E}" type="presParOf" srcId="{F6D49121-2489-4FBD-A345-DE0B4378A158}" destId="{C8283D02-7A90-47F6-9B8F-94C40DBA10F3}" srcOrd="2" destOrd="0" presId="urn:microsoft.com/office/officeart/2018/2/layout/IconVerticalSolidList"/>
    <dgm:cxn modelId="{F9E5425D-DDBD-45D9-9FAE-03345CD1D358}" type="presParOf" srcId="{F6D49121-2489-4FBD-A345-DE0B4378A158}" destId="{18683FD4-C416-42FA-8E0A-07BEB85E07BF}" srcOrd="3" destOrd="0" presId="urn:microsoft.com/office/officeart/2018/2/layout/IconVerticalSolidList"/>
    <dgm:cxn modelId="{54660EE3-A420-4577-8E6E-A56E828B09A6}" type="presParOf" srcId="{C6C1412A-C0AA-4B2E-AB61-B9ED19ACF85A}" destId="{03527F49-6FD3-4A5F-BE5E-76BA6AC8C6A1}" srcOrd="5" destOrd="0" presId="urn:microsoft.com/office/officeart/2018/2/layout/IconVerticalSolidList"/>
    <dgm:cxn modelId="{9967481C-FAB8-4206-8DC5-F83D5A59DEEB}" type="presParOf" srcId="{C6C1412A-C0AA-4B2E-AB61-B9ED19ACF85A}" destId="{2A0D8702-641B-4E2B-8D3F-181A38ABA81D}" srcOrd="6" destOrd="0" presId="urn:microsoft.com/office/officeart/2018/2/layout/IconVerticalSolidList"/>
    <dgm:cxn modelId="{0D0A9E92-79C7-4D1A-A9CD-F80D254D3E9C}" type="presParOf" srcId="{2A0D8702-641B-4E2B-8D3F-181A38ABA81D}" destId="{A46C6BC4-6A5B-4188-9A4D-4A5D78D79E64}" srcOrd="0" destOrd="0" presId="urn:microsoft.com/office/officeart/2018/2/layout/IconVerticalSolidList"/>
    <dgm:cxn modelId="{0BF9D0E4-60EA-4017-A290-37392BB83EB5}" type="presParOf" srcId="{2A0D8702-641B-4E2B-8D3F-181A38ABA81D}" destId="{DD4FB7B3-5BF8-48C7-89FB-8DE258B2629F}" srcOrd="1" destOrd="0" presId="urn:microsoft.com/office/officeart/2018/2/layout/IconVerticalSolidList"/>
    <dgm:cxn modelId="{98D4CEBA-7D43-4B52-9973-03D6746A7601}" type="presParOf" srcId="{2A0D8702-641B-4E2B-8D3F-181A38ABA81D}" destId="{19871C2E-E61F-44AD-BADB-5FE062C20C3E}" srcOrd="2" destOrd="0" presId="urn:microsoft.com/office/officeart/2018/2/layout/IconVerticalSolidList"/>
    <dgm:cxn modelId="{ED41E491-98E9-4E49-8783-2956FAC977B4}" type="presParOf" srcId="{2A0D8702-641B-4E2B-8D3F-181A38ABA81D}" destId="{D6BC1859-35C9-4B65-91CE-8D622D5B120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816F2-B244-E548-A603-058C1B564B7C}">
      <dsp:nvSpPr>
        <dsp:cNvPr id="0" name=""/>
        <dsp:cNvSpPr/>
      </dsp:nvSpPr>
      <dsp:spPr>
        <a:xfrm>
          <a:off x="96046" y="1625"/>
          <a:ext cx="4319856" cy="274310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C95396-8EB9-964A-859B-AF7C8D430D81}">
      <dsp:nvSpPr>
        <dsp:cNvPr id="0" name=""/>
        <dsp:cNvSpPr/>
      </dsp:nvSpPr>
      <dsp:spPr>
        <a:xfrm>
          <a:off x="576031" y="457610"/>
          <a:ext cx="4319856" cy="2743109"/>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Barriers include urban density (lack of parks), safety concerns, disability/access, and seasonal weather. </a:t>
          </a:r>
          <a:endParaRPr lang="en-US" sz="2800" kern="1200"/>
        </a:p>
      </dsp:txBody>
      <dsp:txXfrm>
        <a:off x="656374" y="537953"/>
        <a:ext cx="4159170" cy="2582423"/>
      </dsp:txXfrm>
    </dsp:sp>
    <dsp:sp modelId="{8BF7A253-2F89-404B-9EB8-3086959684D2}">
      <dsp:nvSpPr>
        <dsp:cNvPr id="0" name=""/>
        <dsp:cNvSpPr/>
      </dsp:nvSpPr>
      <dsp:spPr>
        <a:xfrm>
          <a:off x="5375872" y="1625"/>
          <a:ext cx="4319856" cy="274310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08ABFB-D98F-1A4C-B75C-2D1C237289EA}">
      <dsp:nvSpPr>
        <dsp:cNvPr id="0" name=""/>
        <dsp:cNvSpPr/>
      </dsp:nvSpPr>
      <dsp:spPr>
        <a:xfrm>
          <a:off x="5855856" y="457610"/>
          <a:ext cx="4319856" cy="2743109"/>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Solutions: improve urban greening, promote supervised groups, enhance accessibility, and offer incentives for outdoor activity.</a:t>
          </a:r>
          <a:endParaRPr lang="en-US" sz="2800" kern="1200"/>
        </a:p>
      </dsp:txBody>
      <dsp:txXfrm>
        <a:off x="5936199" y="537953"/>
        <a:ext cx="4159170" cy="25824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717C0-7354-4478-AFE4-4F71B6DE6E29}">
      <dsp:nvSpPr>
        <dsp:cNvPr id="0" name=""/>
        <dsp:cNvSpPr/>
      </dsp:nvSpPr>
      <dsp:spPr>
        <a:xfrm>
          <a:off x="0" y="2092"/>
          <a:ext cx="7293610" cy="106055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232AA-063A-4B8C-865E-AF7A9AEC390E}">
      <dsp:nvSpPr>
        <dsp:cNvPr id="0" name=""/>
        <dsp:cNvSpPr/>
      </dsp:nvSpPr>
      <dsp:spPr>
        <a:xfrm>
          <a:off x="320818" y="240717"/>
          <a:ext cx="583306" cy="5833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E1805E-BB5E-45FA-A888-5680E0C29428}">
      <dsp:nvSpPr>
        <dsp:cNvPr id="0" name=""/>
        <dsp:cNvSpPr/>
      </dsp:nvSpPr>
      <dsp:spPr>
        <a:xfrm>
          <a:off x="1224942" y="2092"/>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622300">
            <a:lnSpc>
              <a:spcPct val="90000"/>
            </a:lnSpc>
            <a:spcBef>
              <a:spcPct val="0"/>
            </a:spcBef>
            <a:spcAft>
              <a:spcPct val="35000"/>
            </a:spcAft>
            <a:buNone/>
          </a:pPr>
          <a:r>
            <a:rPr lang="en-GB" sz="1400" kern="1200"/>
            <a:t>The study showed that adaptation to cold water was associated with a significant decrease in tension and fatigue and an improvement in mood and memory. </a:t>
          </a:r>
          <a:endParaRPr lang="en-US" sz="1400" kern="1200"/>
        </a:p>
      </dsp:txBody>
      <dsp:txXfrm>
        <a:off x="1224942" y="2092"/>
        <a:ext cx="6068667" cy="1060556"/>
      </dsp:txXfrm>
    </dsp:sp>
    <dsp:sp modelId="{729E0CAC-B196-43E7-AD26-C281B626892C}">
      <dsp:nvSpPr>
        <dsp:cNvPr id="0" name=""/>
        <dsp:cNvSpPr/>
      </dsp:nvSpPr>
      <dsp:spPr>
        <a:xfrm>
          <a:off x="0" y="1327788"/>
          <a:ext cx="7293610" cy="106055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B4C099-AD99-4770-AC17-92EC5138179A}">
      <dsp:nvSpPr>
        <dsp:cNvPr id="0" name=""/>
        <dsp:cNvSpPr/>
      </dsp:nvSpPr>
      <dsp:spPr>
        <a:xfrm>
          <a:off x="320818" y="1566413"/>
          <a:ext cx="583306" cy="5833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E88338-5ED7-4966-B292-A1E44E5E2133}">
      <dsp:nvSpPr>
        <dsp:cNvPr id="0" name=""/>
        <dsp:cNvSpPr/>
      </dsp:nvSpPr>
      <dsp:spPr>
        <a:xfrm>
          <a:off x="1224942" y="1327788"/>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622300">
            <a:lnSpc>
              <a:spcPct val="90000"/>
            </a:lnSpc>
            <a:spcBef>
              <a:spcPct val="0"/>
            </a:spcBef>
            <a:spcAft>
              <a:spcPct val="35000"/>
            </a:spcAft>
            <a:buNone/>
          </a:pPr>
          <a:r>
            <a:rPr lang="en-GB" sz="1400" kern="1200"/>
            <a:t>The swimmers felt themselves more vigorous, energetic, active and brisk than the controls after the winter swimming period of four months. </a:t>
          </a:r>
          <a:endParaRPr lang="en-US" sz="1400" kern="1200"/>
        </a:p>
      </dsp:txBody>
      <dsp:txXfrm>
        <a:off x="1224942" y="1327788"/>
        <a:ext cx="6068667" cy="1060556"/>
      </dsp:txXfrm>
    </dsp:sp>
    <dsp:sp modelId="{4913B0BC-E2F6-4F57-98ED-31F882967630}">
      <dsp:nvSpPr>
        <dsp:cNvPr id="0" name=""/>
        <dsp:cNvSpPr/>
      </dsp:nvSpPr>
      <dsp:spPr>
        <a:xfrm>
          <a:off x="0" y="2653484"/>
          <a:ext cx="7293610" cy="106055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EF890-38C1-43B0-9B64-C98642B876A0}">
      <dsp:nvSpPr>
        <dsp:cNvPr id="0" name=""/>
        <dsp:cNvSpPr/>
      </dsp:nvSpPr>
      <dsp:spPr>
        <a:xfrm>
          <a:off x="320818" y="2892109"/>
          <a:ext cx="583306" cy="5833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683FD4-C416-42FA-8E0A-07BEB85E07BF}">
      <dsp:nvSpPr>
        <dsp:cNvPr id="0" name=""/>
        <dsp:cNvSpPr/>
      </dsp:nvSpPr>
      <dsp:spPr>
        <a:xfrm>
          <a:off x="1224942" y="2653484"/>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622300">
            <a:lnSpc>
              <a:spcPct val="90000"/>
            </a:lnSpc>
            <a:spcBef>
              <a:spcPct val="0"/>
            </a:spcBef>
            <a:spcAft>
              <a:spcPct val="35000"/>
            </a:spcAft>
            <a:buNone/>
          </a:pPr>
          <a:r>
            <a:rPr lang="en-GB" sz="1400" kern="1200"/>
            <a:t>About 50% of the middle-aged winter swimmers practised swimming for health reasons and over 40% of them reported getting relief from pains. Aches and other troubles were felt to diminish, which may be partly due to mood improvement, since positive outlooks raise the pain threshold.</a:t>
          </a:r>
          <a:endParaRPr lang="en-US" sz="1400" kern="1200"/>
        </a:p>
      </dsp:txBody>
      <dsp:txXfrm>
        <a:off x="1224942" y="2653484"/>
        <a:ext cx="6068667" cy="1060556"/>
      </dsp:txXfrm>
    </dsp:sp>
    <dsp:sp modelId="{A46C6BC4-6A5B-4188-9A4D-4A5D78D79E64}">
      <dsp:nvSpPr>
        <dsp:cNvPr id="0" name=""/>
        <dsp:cNvSpPr/>
      </dsp:nvSpPr>
      <dsp:spPr>
        <a:xfrm>
          <a:off x="0" y="3979179"/>
          <a:ext cx="7293610" cy="106055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FB7B3-5BF8-48C7-89FB-8DE258B2629F}">
      <dsp:nvSpPr>
        <dsp:cNvPr id="0" name=""/>
        <dsp:cNvSpPr/>
      </dsp:nvSpPr>
      <dsp:spPr>
        <a:xfrm>
          <a:off x="320818" y="4217805"/>
          <a:ext cx="583306" cy="5833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BC1859-35C9-4B65-91CE-8D622D5B1201}">
      <dsp:nvSpPr>
        <dsp:cNvPr id="0" name=""/>
        <dsp:cNvSpPr/>
      </dsp:nvSpPr>
      <dsp:spPr>
        <a:xfrm>
          <a:off x="1224942" y="3979179"/>
          <a:ext cx="6068667" cy="1060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242" tIns="112242" rIns="112242" bIns="112242" numCol="1" spcCol="1270" anchor="ctr" anchorCtr="0">
          <a:noAutofit/>
        </a:bodyPr>
        <a:lstStyle/>
        <a:p>
          <a:pPr marL="0" lvl="0" indent="0" algn="l" defTabSz="622300">
            <a:lnSpc>
              <a:spcPct val="90000"/>
            </a:lnSpc>
            <a:spcBef>
              <a:spcPct val="0"/>
            </a:spcBef>
            <a:spcAft>
              <a:spcPct val="35000"/>
            </a:spcAft>
            <a:buNone/>
          </a:pPr>
          <a:r>
            <a:rPr lang="en-GB" sz="1400" kern="1200"/>
            <a:t>Optimism / positivity?</a:t>
          </a:r>
          <a:endParaRPr lang="en-US" sz="1400" kern="1200"/>
        </a:p>
      </dsp:txBody>
      <dsp:txXfrm>
        <a:off x="1224942" y="3979179"/>
        <a:ext cx="6068667" cy="10605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67830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45210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11/12/25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80015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11/12/25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94891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11/12/25</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90008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11/12/25</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99532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11/12/25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75250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11/12/25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93835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11/12/25</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31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11/12/25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97497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11/12/25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48666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11/12/25</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26065828"/>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3S1lcFvJ90w" TargetMode="External"/><Relationship Id="rId2" Type="http://schemas.openxmlformats.org/officeDocument/2006/relationships/hyperlink" Target="https://www.youtube.com/watch?v=lXelXIlPIkg" TargetMode="External"/><Relationship Id="rId1" Type="http://schemas.openxmlformats.org/officeDocument/2006/relationships/slideLayout" Target="../slideLayouts/slideLayout2.xml"/><Relationship Id="rId4" Type="http://schemas.openxmlformats.org/officeDocument/2006/relationships/hyperlink" Target="https://www.youtube.com/watch?v=smstl2s0O2I"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lXelXIlPIkg?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3S1lcFvJ90w?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smstl2s0O2I?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journals.plos.org/plosone/article?id=10.1371%2Fjournal.pone.0314107"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203ABB4-7E2A-4248-9FE7-4A419AFF2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126970D-C1E5-4FB1-84E8-86CB9CED1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4590661"/>
            <a:ext cx="10210862" cy="1065690"/>
          </a:xfrm>
        </p:spPr>
        <p:txBody>
          <a:bodyPr>
            <a:normAutofit/>
          </a:bodyPr>
          <a:lstStyle/>
          <a:p>
            <a:r>
              <a:rPr lang="en-GB" sz="3200"/>
              <a:t>Green Exercise / Wild Swimming / Campus and other Interventions</a:t>
            </a:r>
          </a:p>
        </p:txBody>
      </p:sp>
      <p:sp>
        <p:nvSpPr>
          <p:cNvPr id="3" name="Subtitle 2"/>
          <p:cNvSpPr>
            <a:spLocks noGrp="1"/>
          </p:cNvSpPr>
          <p:nvPr>
            <p:ph type="subTitle" idx="1"/>
          </p:nvPr>
        </p:nvSpPr>
        <p:spPr>
          <a:xfrm>
            <a:off x="1100014" y="5666792"/>
            <a:ext cx="10180696" cy="542592"/>
          </a:xfrm>
        </p:spPr>
        <p:txBody>
          <a:bodyPr>
            <a:normAutofit/>
          </a:bodyPr>
          <a:lstStyle/>
          <a:p>
            <a:endParaRPr lang="en-GB"/>
          </a:p>
        </p:txBody>
      </p:sp>
      <p:pic>
        <p:nvPicPr>
          <p:cNvPr id="24" name="Graphic 23" descr="Swimming">
            <a:extLst>
              <a:ext uri="{FF2B5EF4-FFF2-40B4-BE49-F238E27FC236}">
                <a16:creationId xmlns:a16="http://schemas.microsoft.com/office/drawing/2014/main" id="{82007B8E-9F81-760A-F9EB-60C56BECA3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610229" y="484632"/>
            <a:ext cx="3556755" cy="3556755"/>
          </a:xfrm>
          <a:prstGeom prst="rect">
            <a:avLst/>
          </a:prstGeom>
        </p:spPr>
      </p:pic>
    </p:spTree>
    <p:extLst>
      <p:ext uri="{BB962C8B-B14F-4D97-AF65-F5344CB8AC3E}">
        <p14:creationId xmlns:p14="http://schemas.microsoft.com/office/powerpoint/2010/main" val="34319199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9" name="Rectangle 18">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20" name="Rectangle 19">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3">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 name="Freeform: Shape 15">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4084398" y="1298448"/>
            <a:ext cx="7315200" cy="3255264"/>
          </a:xfrm>
        </p:spPr>
        <p:txBody>
          <a:bodyPr vert="horz" lIns="91440" tIns="45720" rIns="91440" bIns="45720" rtlCol="0" anchor="b">
            <a:normAutofit/>
          </a:bodyPr>
          <a:lstStyle/>
          <a:p>
            <a:r>
              <a:rPr lang="en-US" sz="5900" spc="-100">
                <a:solidFill>
                  <a:schemeClr val="tx2"/>
                </a:solidFill>
              </a:rPr>
              <a:t>Documentary – Wild Swimming</a:t>
            </a:r>
          </a:p>
        </p:txBody>
      </p:sp>
      <p:sp>
        <p:nvSpPr>
          <p:cNvPr id="3" name="Content Placeholder 2"/>
          <p:cNvSpPr>
            <a:spLocks noGrp="1"/>
          </p:cNvSpPr>
          <p:nvPr>
            <p:ph idx="1"/>
          </p:nvPr>
        </p:nvSpPr>
        <p:spPr>
          <a:xfrm>
            <a:off x="4084397" y="4670246"/>
            <a:ext cx="6714232" cy="914400"/>
          </a:xfrm>
        </p:spPr>
        <p:txBody>
          <a:bodyPr vert="horz" lIns="91440" tIns="45720" rIns="91440" bIns="45720" rtlCol="0" anchor="t">
            <a:normAutofit/>
          </a:bodyPr>
          <a:lstStyle/>
          <a:p>
            <a:pPr marL="0" indent="0">
              <a:buNone/>
            </a:pPr>
            <a:r>
              <a:rPr lang="en-US" sz="2200">
                <a:solidFill>
                  <a:schemeClr val="accent1"/>
                </a:solidFill>
              </a:rPr>
              <a:t>Thoughts? </a:t>
            </a:r>
          </a:p>
        </p:txBody>
      </p:sp>
    </p:spTree>
    <p:extLst>
      <p:ext uri="{BB962C8B-B14F-4D97-AF65-F5344CB8AC3E}">
        <p14:creationId xmlns:p14="http://schemas.microsoft.com/office/powerpoint/2010/main" val="3390368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dirty="0"/>
              <a:t>Documentary – Wild Swimming</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r>
              <a:rPr lang="en-GB" sz="1400">
                <a:solidFill>
                  <a:schemeClr val="tx1"/>
                </a:solidFill>
              </a:rPr>
              <a:t>Connection with nature and wildlife</a:t>
            </a:r>
          </a:p>
          <a:p>
            <a:r>
              <a:rPr lang="en-GB" sz="1400">
                <a:solidFill>
                  <a:schemeClr val="tx1"/>
                </a:solidFill>
              </a:rPr>
              <a:t>Freedom / escape</a:t>
            </a:r>
          </a:p>
          <a:p>
            <a:r>
              <a:rPr lang="en-GB" sz="1400">
                <a:solidFill>
                  <a:schemeClr val="tx1"/>
                </a:solidFill>
              </a:rPr>
              <a:t>Dissociation – forgetting about worries etc.  </a:t>
            </a:r>
          </a:p>
          <a:p>
            <a:r>
              <a:rPr lang="en-GB" sz="1400">
                <a:solidFill>
                  <a:schemeClr val="tx1"/>
                </a:solidFill>
              </a:rPr>
              <a:t>A different viewpoint of nature</a:t>
            </a:r>
          </a:p>
          <a:p>
            <a:r>
              <a:rPr lang="en-GB" sz="1400">
                <a:solidFill>
                  <a:schemeClr val="tx1"/>
                </a:solidFill>
              </a:rPr>
              <a:t>Immersed in nature – part of it</a:t>
            </a:r>
          </a:p>
          <a:p>
            <a:r>
              <a:rPr lang="en-GB" sz="1400">
                <a:solidFill>
                  <a:schemeClr val="tx1"/>
                </a:solidFill>
              </a:rPr>
              <a:t>Doing something different</a:t>
            </a:r>
          </a:p>
          <a:p>
            <a:r>
              <a:rPr lang="en-GB" sz="1400">
                <a:solidFill>
                  <a:schemeClr val="tx1"/>
                </a:solidFill>
              </a:rPr>
              <a:t>Sea / rivers – difference?</a:t>
            </a:r>
          </a:p>
          <a:p>
            <a:r>
              <a:rPr lang="en-GB" sz="1400">
                <a:solidFill>
                  <a:schemeClr val="tx1"/>
                </a:solidFill>
              </a:rPr>
              <a:t>Caving?</a:t>
            </a:r>
          </a:p>
          <a:p>
            <a:r>
              <a:rPr lang="en-GB" sz="1400">
                <a:solidFill>
                  <a:schemeClr val="tx1"/>
                </a:solidFill>
              </a:rPr>
              <a:t>Environmental issues? </a:t>
            </a:r>
          </a:p>
          <a:p>
            <a:r>
              <a:rPr lang="en-GB" sz="1400">
                <a:solidFill>
                  <a:schemeClr val="tx1"/>
                </a:solidFill>
              </a:rPr>
              <a:t>Exhilaration / enjoyment / accomplishment</a:t>
            </a:r>
          </a:p>
        </p:txBody>
      </p:sp>
    </p:spTree>
    <p:extLst>
      <p:ext uri="{BB962C8B-B14F-4D97-AF65-F5344CB8AC3E}">
        <p14:creationId xmlns:p14="http://schemas.microsoft.com/office/powerpoint/2010/main" val="2368374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m's eye view of the feet of a person running on the road">
            <a:extLst>
              <a:ext uri="{FF2B5EF4-FFF2-40B4-BE49-F238E27FC236}">
                <a16:creationId xmlns:a16="http://schemas.microsoft.com/office/drawing/2014/main" id="{08BB6E01-2959-5DA9-667C-7E302B4DC6BB}"/>
              </a:ext>
            </a:extLst>
          </p:cNvPr>
          <p:cNvPicPr>
            <a:picLocks noChangeAspect="1"/>
          </p:cNvPicPr>
          <p:nvPr/>
        </p:nvPicPr>
        <p:blipFill>
          <a:blip r:embed="rId2"/>
          <a:srcRect t="1889" r="9092" b="17878"/>
          <a:stretch>
            <a:fillRect/>
          </a:stretch>
        </p:blipFill>
        <p:spPr>
          <a:xfrm>
            <a:off x="20" y="1"/>
            <a:ext cx="12188932" cy="6858000"/>
          </a:xfrm>
          <a:prstGeom prst="rect">
            <a:avLst/>
          </a:prstGeom>
        </p:spPr>
      </p:pic>
      <p:sp>
        <p:nvSpPr>
          <p:cNvPr id="20" name="Rectangle 19">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5843EC3-F33B-0FBC-A48A-2DDD29318174}"/>
              </a:ext>
            </a:extLst>
          </p:cNvPr>
          <p:cNvSpPr>
            <a:spLocks noGrp="1"/>
          </p:cNvSpPr>
          <p:nvPr>
            <p:ph type="title"/>
          </p:nvPr>
        </p:nvSpPr>
        <p:spPr>
          <a:xfrm>
            <a:off x="300688" y="2712607"/>
            <a:ext cx="6451110" cy="1255469"/>
          </a:xfrm>
        </p:spPr>
        <p:txBody>
          <a:bodyPr>
            <a:normAutofit fontScale="90000"/>
          </a:bodyPr>
          <a:lstStyle/>
          <a:p>
            <a:r>
              <a:rPr lang="en-GB" dirty="0"/>
              <a:t>What does research suggest about the impact of green exercise compared to indoor exercise?</a:t>
            </a:r>
            <a:br>
              <a:rPr lang="en-GB" dirty="0"/>
            </a:br>
            <a:endParaRPr lang="en-US" dirty="0"/>
          </a:p>
        </p:txBody>
      </p:sp>
      <p:sp>
        <p:nvSpPr>
          <p:cNvPr id="3" name="Content Placeholder 2">
            <a:extLst>
              <a:ext uri="{FF2B5EF4-FFF2-40B4-BE49-F238E27FC236}">
                <a16:creationId xmlns:a16="http://schemas.microsoft.com/office/drawing/2014/main" id="{1229723A-8673-4BA6-05AB-753A341CA3D8}"/>
              </a:ext>
            </a:extLst>
          </p:cNvPr>
          <p:cNvSpPr>
            <a:spLocks noGrp="1"/>
          </p:cNvSpPr>
          <p:nvPr>
            <p:ph idx="1"/>
          </p:nvPr>
        </p:nvSpPr>
        <p:spPr>
          <a:xfrm>
            <a:off x="289248" y="2510395"/>
            <a:ext cx="6451109" cy="3274586"/>
          </a:xfrm>
        </p:spPr>
        <p:txBody>
          <a:bodyPr anchor="t">
            <a:normAutofit/>
          </a:bodyPr>
          <a:lstStyle/>
          <a:p>
            <a:endParaRPr lang="en-GB" dirty="0">
              <a:solidFill>
                <a:srgbClr val="FFFFFF"/>
              </a:solidFill>
            </a:endParaRPr>
          </a:p>
          <a:p>
            <a:endParaRPr lang="en-US" dirty="0">
              <a:solidFill>
                <a:srgbClr val="FFFFFF"/>
              </a:solidFill>
            </a:endParaRPr>
          </a:p>
        </p:txBody>
      </p:sp>
      <p:sp>
        <p:nvSpPr>
          <p:cNvPr id="22" name="Rectangle 21">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095446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22E7B6-4EE3-B7DF-A827-53E564035839}"/>
            </a:ext>
          </a:extLst>
        </p:cNvPr>
        <p:cNvGrpSpPr/>
        <p:nvPr/>
      </p:nvGrpSpPr>
      <p:grpSpPr>
        <a:xfrm>
          <a:off x="0" y="0"/>
          <a:ext cx="0" cy="0"/>
          <a:chOff x="0" y="0"/>
          <a:chExt cx="0" cy="0"/>
        </a:xfrm>
      </p:grpSpPr>
      <p:pic>
        <p:nvPicPr>
          <p:cNvPr id="5" name="Picture 4" descr="Worm's eye view of the feet of a person running on the road">
            <a:extLst>
              <a:ext uri="{FF2B5EF4-FFF2-40B4-BE49-F238E27FC236}">
                <a16:creationId xmlns:a16="http://schemas.microsoft.com/office/drawing/2014/main" id="{BAA9B398-D684-F69C-9A4D-3508398E7B63}"/>
              </a:ext>
            </a:extLst>
          </p:cNvPr>
          <p:cNvPicPr>
            <a:picLocks noChangeAspect="1"/>
          </p:cNvPicPr>
          <p:nvPr/>
        </p:nvPicPr>
        <p:blipFill>
          <a:blip r:embed="rId2"/>
          <a:srcRect b="11765"/>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E3272248-98D4-8716-CE84-EF54BB3544ED}"/>
              </a:ext>
            </a:extLst>
          </p:cNvPr>
          <p:cNvSpPr>
            <a:spLocks noGrp="1"/>
          </p:cNvSpPr>
          <p:nvPr>
            <p:ph type="title"/>
          </p:nvPr>
        </p:nvSpPr>
        <p:spPr>
          <a:xfrm>
            <a:off x="252919" y="1123837"/>
            <a:ext cx="2947482" cy="1283461"/>
          </a:xfrm>
        </p:spPr>
        <p:txBody>
          <a:bodyPr anchor="b">
            <a:normAutofit fontScale="90000"/>
          </a:bodyPr>
          <a:lstStyle/>
          <a:p>
            <a:r>
              <a:rPr lang="en-GB" sz="2400" dirty="0"/>
              <a:t>What does research suggest about the impact of green exercise compared to indoor exercise?</a:t>
            </a:r>
            <a:endParaRPr lang="en-US" sz="2400" dirty="0"/>
          </a:p>
        </p:txBody>
      </p:sp>
      <p:sp>
        <p:nvSpPr>
          <p:cNvPr id="3" name="Content Placeholder 2">
            <a:extLst>
              <a:ext uri="{FF2B5EF4-FFF2-40B4-BE49-F238E27FC236}">
                <a16:creationId xmlns:a16="http://schemas.microsoft.com/office/drawing/2014/main" id="{C3E453F5-F6BD-181F-7328-B8ECE0D7DC71}"/>
              </a:ext>
            </a:extLst>
          </p:cNvPr>
          <p:cNvSpPr>
            <a:spLocks noGrp="1"/>
          </p:cNvSpPr>
          <p:nvPr>
            <p:ph idx="1"/>
          </p:nvPr>
        </p:nvSpPr>
        <p:spPr>
          <a:xfrm>
            <a:off x="252920" y="2407298"/>
            <a:ext cx="2947482" cy="3498980"/>
          </a:xfrm>
        </p:spPr>
        <p:txBody>
          <a:bodyPr anchor="t">
            <a:normAutofit/>
          </a:bodyPr>
          <a:lstStyle/>
          <a:p>
            <a:endParaRPr lang="en-GB" sz="1600" dirty="0">
              <a:solidFill>
                <a:srgbClr val="FFFFFF"/>
              </a:solidFill>
            </a:endParaRPr>
          </a:p>
          <a:p>
            <a:r>
              <a:rPr lang="en-GB" sz="1600" dirty="0">
                <a:solidFill>
                  <a:srgbClr val="FFFFFF"/>
                </a:solidFill>
              </a:rPr>
              <a:t>Green exercise can lead to higher enjoyment, reduced perceived exertion, greater positive affect, and improved mood, though evidence is mixed for long-term effects; benefits seem most pronounced for mental well-being.</a:t>
            </a:r>
          </a:p>
          <a:p>
            <a:endParaRPr lang="en-US" sz="1600" dirty="0">
              <a:solidFill>
                <a:srgbClr val="FFFFFF"/>
              </a:solidFill>
            </a:endParaRPr>
          </a:p>
        </p:txBody>
      </p:sp>
      <p:sp>
        <p:nvSpPr>
          <p:cNvPr id="11" name="Rectangle 10">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673280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CCCDCCF-DDE7-4FF9-BA8E-DFD3AC93A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wispy white wild flower on the meadow">
            <a:extLst>
              <a:ext uri="{FF2B5EF4-FFF2-40B4-BE49-F238E27FC236}">
                <a16:creationId xmlns:a16="http://schemas.microsoft.com/office/drawing/2014/main" id="{A692C8CB-CDAC-9364-597A-2EB4097DBDE8}"/>
              </a:ext>
            </a:extLst>
          </p:cNvPr>
          <p:cNvPicPr>
            <a:picLocks noChangeAspect="1"/>
          </p:cNvPicPr>
          <p:nvPr/>
        </p:nvPicPr>
        <p:blipFill>
          <a:blip r:embed="rId2"/>
          <a:srcRect t="13061" r="-1" b="2647"/>
          <a:stretch>
            <a:fillRect/>
          </a:stretch>
        </p:blipFill>
        <p:spPr>
          <a:xfrm>
            <a:off x="20" y="1"/>
            <a:ext cx="12188932" cy="6858000"/>
          </a:xfrm>
          <a:prstGeom prst="rect">
            <a:avLst/>
          </a:prstGeom>
        </p:spPr>
      </p:pic>
      <p:sp>
        <p:nvSpPr>
          <p:cNvPr id="24" name="Rectangle 23">
            <a:extLst>
              <a:ext uri="{FF2B5EF4-FFF2-40B4-BE49-F238E27FC236}">
                <a16:creationId xmlns:a16="http://schemas.microsoft.com/office/drawing/2014/main" id="{C2352FE0-ACFA-479E-A574-CED1C035D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252919" y="1123837"/>
            <a:ext cx="2947482" cy="4601183"/>
          </a:xfrm>
        </p:spPr>
        <p:txBody>
          <a:bodyPr>
            <a:normAutofit/>
          </a:bodyPr>
          <a:lstStyle/>
          <a:p>
            <a:r>
              <a:rPr lang="en-GB"/>
              <a:t>Natural England Evidence Briefing – on Teams / Moodle</a:t>
            </a:r>
          </a:p>
        </p:txBody>
      </p:sp>
      <p:sp>
        <p:nvSpPr>
          <p:cNvPr id="25" name="Rectangle 24">
            <a:extLst>
              <a:ext uri="{FF2B5EF4-FFF2-40B4-BE49-F238E27FC236}">
                <a16:creationId xmlns:a16="http://schemas.microsoft.com/office/drawing/2014/main" id="{401F5979-1992-492E-ABBD-62EBC101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869268" y="864108"/>
            <a:ext cx="7315200" cy="5120640"/>
          </a:xfrm>
        </p:spPr>
        <p:txBody>
          <a:bodyPr>
            <a:normAutofit/>
          </a:bodyPr>
          <a:lstStyle/>
          <a:p>
            <a:r>
              <a:rPr lang="en-GB"/>
              <a:t>Links between natural environments and mental health</a:t>
            </a:r>
          </a:p>
          <a:p>
            <a:r>
              <a:rPr lang="en-GB"/>
              <a:t>Natural England (2016)</a:t>
            </a:r>
          </a:p>
          <a:p>
            <a:endParaRPr lang="en-GB"/>
          </a:p>
          <a:p>
            <a:pPr marL="0" indent="0">
              <a:buNone/>
            </a:pPr>
            <a:r>
              <a:rPr lang="en-GB" b="1"/>
              <a:t>Questions:</a:t>
            </a:r>
          </a:p>
          <a:p>
            <a:r>
              <a:rPr lang="en-GB"/>
              <a:t>What are the most important things that the report highlights regarding the natural environment and mental health?</a:t>
            </a:r>
          </a:p>
          <a:p>
            <a:r>
              <a:rPr lang="en-GB"/>
              <a:t>What evidence is there to suggest activity / time spent in a natural environment is beneficial (p.2)</a:t>
            </a:r>
          </a:p>
          <a:p>
            <a:r>
              <a:rPr lang="en-GB"/>
              <a:t>Does the type of environment matter? (p.3)</a:t>
            </a:r>
          </a:p>
          <a:p>
            <a:r>
              <a:rPr lang="en-GB"/>
              <a:t>Does the mental health benefit vary among groups? (p.3)</a:t>
            </a:r>
          </a:p>
          <a:p>
            <a:r>
              <a:rPr lang="en-GB"/>
              <a:t>According to the report, what are the outcomes of mental health interventions in the outdoors (p.3/4)</a:t>
            </a:r>
          </a:p>
        </p:txBody>
      </p:sp>
      <p:sp>
        <p:nvSpPr>
          <p:cNvPr id="22" name="Rectangle 21">
            <a:extLst>
              <a:ext uri="{FF2B5EF4-FFF2-40B4-BE49-F238E27FC236}">
                <a16:creationId xmlns:a16="http://schemas.microsoft.com/office/drawing/2014/main" id="{377CB93F-A0E2-4BBE-B2FC-E93932C7E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201225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cken wire close-up">
            <a:extLst>
              <a:ext uri="{FF2B5EF4-FFF2-40B4-BE49-F238E27FC236}">
                <a16:creationId xmlns:a16="http://schemas.microsoft.com/office/drawing/2014/main" id="{9BF691BD-71EA-4E20-B6D6-4081E311EFA6}"/>
              </a:ext>
            </a:extLst>
          </p:cNvPr>
          <p:cNvPicPr>
            <a:picLocks noChangeAspect="1"/>
          </p:cNvPicPr>
          <p:nvPr/>
        </p:nvPicPr>
        <p:blipFill>
          <a:blip r:embed="rId2"/>
          <a:srcRect t="16976" r="9092" b="6397"/>
          <a:stretch>
            <a:fillRect/>
          </a:stretch>
        </p:blipFill>
        <p:spPr>
          <a:xfrm>
            <a:off x="20" y="1"/>
            <a:ext cx="12188932" cy="6858000"/>
          </a:xfrm>
          <a:prstGeom prst="rect">
            <a:avLst/>
          </a:prstGeom>
        </p:spPr>
      </p:pic>
      <p:sp>
        <p:nvSpPr>
          <p:cNvPr id="16" name="Rectangle 15">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0D975EC8-FB4C-0CF2-6D27-B8B0C3C36EFC}"/>
              </a:ext>
            </a:extLst>
          </p:cNvPr>
          <p:cNvSpPr>
            <a:spLocks noGrp="1"/>
          </p:cNvSpPr>
          <p:nvPr>
            <p:ph type="title"/>
          </p:nvPr>
        </p:nvSpPr>
        <p:spPr>
          <a:xfrm>
            <a:off x="300688" y="2796693"/>
            <a:ext cx="6451110" cy="1255469"/>
          </a:xfrm>
        </p:spPr>
        <p:txBody>
          <a:bodyPr>
            <a:normAutofit fontScale="90000"/>
          </a:bodyPr>
          <a:lstStyle/>
          <a:p>
            <a:r>
              <a:rPr lang="en-GB" dirty="0"/>
              <a:t>What barriers might prevent participation in green exercise, and what solutions can you suggest?</a:t>
            </a:r>
            <a:br>
              <a:rPr lang="en-GB" dirty="0"/>
            </a:br>
            <a:endParaRPr lang="en-US" dirty="0"/>
          </a:p>
        </p:txBody>
      </p:sp>
      <p:sp>
        <p:nvSpPr>
          <p:cNvPr id="3" name="Content Placeholder 2">
            <a:extLst>
              <a:ext uri="{FF2B5EF4-FFF2-40B4-BE49-F238E27FC236}">
                <a16:creationId xmlns:a16="http://schemas.microsoft.com/office/drawing/2014/main" id="{62BF220C-A81E-763C-864A-9904591D9C08}"/>
              </a:ext>
            </a:extLst>
          </p:cNvPr>
          <p:cNvSpPr>
            <a:spLocks noGrp="1"/>
          </p:cNvSpPr>
          <p:nvPr>
            <p:ph idx="1"/>
          </p:nvPr>
        </p:nvSpPr>
        <p:spPr>
          <a:xfrm>
            <a:off x="289248" y="2510395"/>
            <a:ext cx="6451109" cy="3274586"/>
          </a:xfrm>
        </p:spPr>
        <p:txBody>
          <a:bodyPr anchor="t">
            <a:normAutofit/>
          </a:bodyPr>
          <a:lstStyle/>
          <a:p>
            <a:endParaRPr lang="en-US" dirty="0">
              <a:solidFill>
                <a:srgbClr val="FFFFFF"/>
              </a:solidFill>
            </a:endParaRPr>
          </a:p>
        </p:txBody>
      </p:sp>
      <p:sp>
        <p:nvSpPr>
          <p:cNvPr id="18" name="Rectangle 17">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4243964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4F8DEA-922F-F09A-0B14-E7289D58F17B}"/>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652E5D6-E378-4614-BCBD-8663DD15B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A287AC3-AACF-4ADB-9F73-125E714D9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993" y="4367639"/>
            <a:ext cx="11430014" cy="1852186"/>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8B8675B-9277-7CA3-F713-DF2826D2CB8C}"/>
              </a:ext>
            </a:extLst>
          </p:cNvPr>
          <p:cNvSpPr>
            <a:spLocks noGrp="1"/>
          </p:cNvSpPr>
          <p:nvPr>
            <p:ph type="title"/>
          </p:nvPr>
        </p:nvSpPr>
        <p:spPr>
          <a:xfrm>
            <a:off x="554477" y="4599160"/>
            <a:ext cx="11079804" cy="1358020"/>
          </a:xfrm>
        </p:spPr>
        <p:txBody>
          <a:bodyPr anchor="ctr">
            <a:normAutofit/>
          </a:bodyPr>
          <a:lstStyle/>
          <a:p>
            <a:pPr algn="ctr"/>
            <a:r>
              <a:rPr lang="en-GB" sz="2800">
                <a:solidFill>
                  <a:schemeClr val="bg1"/>
                </a:solidFill>
              </a:rPr>
              <a:t>What barriers might prevent participation in green exercise, and what solutions can you suggest?</a:t>
            </a:r>
            <a:br>
              <a:rPr lang="en-GB" sz="2800">
                <a:solidFill>
                  <a:schemeClr val="bg1"/>
                </a:solidFill>
              </a:rPr>
            </a:br>
            <a:endParaRPr lang="en-US" sz="2800">
              <a:solidFill>
                <a:schemeClr val="bg1"/>
              </a:solidFill>
            </a:endParaRPr>
          </a:p>
        </p:txBody>
      </p:sp>
      <p:graphicFrame>
        <p:nvGraphicFramePr>
          <p:cNvPr id="18" name="Content Placeholder 2">
            <a:extLst>
              <a:ext uri="{FF2B5EF4-FFF2-40B4-BE49-F238E27FC236}">
                <a16:creationId xmlns:a16="http://schemas.microsoft.com/office/drawing/2014/main" id="{09F26892-912C-771F-EEB7-7704162AAFD2}"/>
              </a:ext>
            </a:extLst>
          </p:cNvPr>
          <p:cNvGraphicFramePr>
            <a:graphicFrameLocks noGrp="1"/>
          </p:cNvGraphicFramePr>
          <p:nvPr>
            <p:ph idx="1"/>
            <p:extLst>
              <p:ext uri="{D42A27DB-BD31-4B8C-83A1-F6EECF244321}">
                <p14:modId xmlns:p14="http://schemas.microsoft.com/office/powerpoint/2010/main" val="822130378"/>
              </p:ext>
            </p:extLst>
          </p:nvPr>
        </p:nvGraphicFramePr>
        <p:xfrm>
          <a:off x="960120" y="640080"/>
          <a:ext cx="10271760" cy="3202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4491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52088" y="445284"/>
            <a:ext cx="6451110" cy="1255469"/>
          </a:xfrm>
        </p:spPr>
        <p:txBody>
          <a:bodyPr>
            <a:normAutofit/>
          </a:bodyPr>
          <a:lstStyle/>
          <a:p>
            <a:r>
              <a:rPr lang="en-GB" dirty="0"/>
              <a:t>Reading:</a:t>
            </a:r>
          </a:p>
        </p:txBody>
      </p:sp>
      <p:sp>
        <p:nvSpPr>
          <p:cNvPr id="3" name="Content Placeholder 2"/>
          <p:cNvSpPr>
            <a:spLocks noGrp="1"/>
          </p:cNvSpPr>
          <p:nvPr>
            <p:ph idx="1"/>
          </p:nvPr>
        </p:nvSpPr>
        <p:spPr>
          <a:xfrm>
            <a:off x="289248" y="1348740"/>
            <a:ext cx="6451109" cy="4436241"/>
          </a:xfrm>
        </p:spPr>
        <p:txBody>
          <a:bodyPr anchor="t">
            <a:noAutofit/>
          </a:bodyPr>
          <a:lstStyle/>
          <a:p>
            <a:r>
              <a:rPr lang="en-GB" sz="2400" dirty="0">
                <a:solidFill>
                  <a:srgbClr val="FFFFFF"/>
                </a:solidFill>
              </a:rPr>
              <a:t>WINTER SWIMMING IMPROVES GENERAL WELL-BEING</a:t>
            </a:r>
          </a:p>
          <a:p>
            <a:r>
              <a:rPr lang="en-GB" sz="2400" dirty="0">
                <a:solidFill>
                  <a:srgbClr val="FFFFFF"/>
                </a:solidFill>
              </a:rPr>
              <a:t>Objectives. This study deals with the effects of regular winter swimming on the mood of the swimmers. </a:t>
            </a:r>
          </a:p>
          <a:p>
            <a:endParaRPr lang="en-GB" sz="2400" dirty="0">
              <a:solidFill>
                <a:srgbClr val="FFFFFF"/>
              </a:solidFill>
            </a:endParaRPr>
          </a:p>
          <a:p>
            <a:r>
              <a:rPr lang="en-GB" sz="2400" dirty="0">
                <a:solidFill>
                  <a:srgbClr val="FFFFFF"/>
                </a:solidFill>
              </a:rPr>
              <a:t>Methods. Profile of Mood State (POMS) and OIRE questionnaires were completed before (October) and after (January) the four month winter swimming period. </a:t>
            </a:r>
          </a:p>
        </p:txBody>
      </p:sp>
      <p:pic>
        <p:nvPicPr>
          <p:cNvPr id="7" name="Graphic 6" descr="Swimming">
            <a:extLst>
              <a:ext uri="{FF2B5EF4-FFF2-40B4-BE49-F238E27FC236}">
                <a16:creationId xmlns:a16="http://schemas.microsoft.com/office/drawing/2014/main" id="{7AE85D15-E073-B088-AA6B-0990210347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2944" y="1535135"/>
            <a:ext cx="3778286" cy="3778286"/>
          </a:xfrm>
          <a:prstGeom prst="rect">
            <a:avLst/>
          </a:prstGeom>
        </p:spPr>
      </p:pic>
      <p:sp>
        <p:nvSpPr>
          <p:cNvPr id="14" name="Rectangle 13">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890898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CCCDCCF-DDE7-4FF9-BA8E-DFD3AC93A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igh angle view of a swimming pool lane">
            <a:extLst>
              <a:ext uri="{FF2B5EF4-FFF2-40B4-BE49-F238E27FC236}">
                <a16:creationId xmlns:a16="http://schemas.microsoft.com/office/drawing/2014/main" id="{0BF8E120-EFC6-52B5-39E6-A2F204D9094D}"/>
              </a:ext>
            </a:extLst>
          </p:cNvPr>
          <p:cNvPicPr>
            <a:picLocks noChangeAspect="1"/>
          </p:cNvPicPr>
          <p:nvPr/>
        </p:nvPicPr>
        <p:blipFill>
          <a:blip r:embed="rId2"/>
          <a:srcRect t="4825" r="-1" b="10883"/>
          <a:stretch>
            <a:fillRect/>
          </a:stretch>
        </p:blipFill>
        <p:spPr>
          <a:xfrm>
            <a:off x="20" y="1"/>
            <a:ext cx="12188932" cy="6858000"/>
          </a:xfrm>
          <a:prstGeom prst="rect">
            <a:avLst/>
          </a:prstGeom>
        </p:spPr>
      </p:pic>
      <p:sp>
        <p:nvSpPr>
          <p:cNvPr id="27" name="Rectangle 26">
            <a:extLst>
              <a:ext uri="{FF2B5EF4-FFF2-40B4-BE49-F238E27FC236}">
                <a16:creationId xmlns:a16="http://schemas.microsoft.com/office/drawing/2014/main" id="{C2352FE0-ACFA-479E-A574-CED1C035D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252919" y="1123837"/>
            <a:ext cx="2947482" cy="4601183"/>
          </a:xfrm>
        </p:spPr>
        <p:txBody>
          <a:bodyPr>
            <a:normAutofit/>
          </a:bodyPr>
          <a:lstStyle/>
          <a:p>
            <a:r>
              <a:rPr lang="en-GB">
                <a:ln w="15875">
                  <a:solidFill>
                    <a:srgbClr val="FFFFFF"/>
                  </a:solidFill>
                </a:ln>
              </a:rPr>
              <a:t>Method:</a:t>
            </a:r>
          </a:p>
        </p:txBody>
      </p:sp>
      <p:sp>
        <p:nvSpPr>
          <p:cNvPr id="29" name="Rectangle 28">
            <a:extLst>
              <a:ext uri="{FF2B5EF4-FFF2-40B4-BE49-F238E27FC236}">
                <a16:creationId xmlns:a16="http://schemas.microsoft.com/office/drawing/2014/main" id="{401F5979-1992-492E-ABBD-62EBC101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869268" y="864108"/>
            <a:ext cx="7315200" cy="5120640"/>
          </a:xfrm>
        </p:spPr>
        <p:txBody>
          <a:bodyPr>
            <a:normAutofit/>
          </a:bodyPr>
          <a:lstStyle/>
          <a:p>
            <a:r>
              <a:rPr lang="en-GB"/>
              <a:t>Forty-nine voluntary Finnish winter swimmers and 33 non-swimmers from the Finnish city of Kajaani participated in the study. </a:t>
            </a:r>
          </a:p>
          <a:p>
            <a:r>
              <a:rPr lang="en-GB"/>
              <a:t>Thirty-six swimmers (29 women, 7 men) and 23 controls (17 women, 6 men), aged 30 – 68 years, completed questionnaires on the Profile of Mood States (POMS) (6) and on the Subjective Symptoms (OIRE form) (3) at the beginning of the winter swimming period in October and again in January, after four months of winter-swimming. </a:t>
            </a:r>
          </a:p>
          <a:p>
            <a:r>
              <a:rPr lang="en-GB"/>
              <a:t>The mean age was 53 years for the swimmers and 51 years for the controls. </a:t>
            </a:r>
          </a:p>
        </p:txBody>
      </p:sp>
      <p:sp>
        <p:nvSpPr>
          <p:cNvPr id="31" name="Rectangle 30">
            <a:extLst>
              <a:ext uri="{FF2B5EF4-FFF2-40B4-BE49-F238E27FC236}">
                <a16:creationId xmlns:a16="http://schemas.microsoft.com/office/drawing/2014/main" id="{377CB93F-A0E2-4BBE-B2FC-E93932C7E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959495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Method:</a:t>
            </a:r>
            <a:endParaRPr lang="en-GB" dirty="0">
              <a:solidFill>
                <a:schemeClr val="tx1">
                  <a:lumMod val="85000"/>
                  <a:lumOff val="15000"/>
                </a:schemeClr>
              </a:solidFill>
            </a:endParaRPr>
          </a:p>
        </p:txBody>
      </p:sp>
      <p:sp>
        <p:nvSpPr>
          <p:cNvPr id="21" name="Rectangle 20">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3" name="Straight Connector 22">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89229" y="864108"/>
            <a:ext cx="5910677" cy="5120640"/>
          </a:xfrm>
        </p:spPr>
        <p:txBody>
          <a:bodyPr>
            <a:normAutofit/>
          </a:bodyPr>
          <a:lstStyle/>
          <a:p>
            <a:r>
              <a:rPr lang="en-GB"/>
              <a:t>The swimmers practised winter swimming an average of 4 times a week. </a:t>
            </a:r>
          </a:p>
          <a:p>
            <a:r>
              <a:rPr lang="en-GB"/>
              <a:t>The controls did not practise winter swimming, but led a normal city life.</a:t>
            </a:r>
          </a:p>
          <a:p>
            <a:r>
              <a:rPr lang="en-GB"/>
              <a:t> 53 % of the swimmers and 52 % of the controls also participated in other outdoor activities, such as, walking, jogging, skiing and biking. </a:t>
            </a:r>
          </a:p>
          <a:p>
            <a:r>
              <a:rPr lang="en-GB"/>
              <a:t>Only 20 % in the control group had some disease diagnosed by a physician, whereas about 50 % of the swimmers suffered from some disease, such as, asthma, rheumatoid arthritis, fibromyalgia, arthrosis, hypothyroidism, Parkinson disease, or high blood pressure.</a:t>
            </a:r>
            <a:endParaRPr lang="en-GB" dirty="0"/>
          </a:p>
        </p:txBody>
      </p:sp>
      <p:sp>
        <p:nvSpPr>
          <p:cNvPr id="25" name="Rectangle 24">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7992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3" name="Rectangle 12">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069849" y="1298448"/>
            <a:ext cx="3258688" cy="3255264"/>
          </a:xfrm>
        </p:spPr>
        <p:txBody>
          <a:bodyPr vert="horz" lIns="91440" tIns="45720" rIns="91440" bIns="45720" rtlCol="0" anchor="b">
            <a:normAutofit/>
          </a:bodyPr>
          <a:lstStyle/>
          <a:p>
            <a:r>
              <a:rPr lang="en-US" sz="2200" spc="-100" dirty="0"/>
              <a:t>Use of POMS as a general scale. </a:t>
            </a:r>
            <a:br>
              <a:rPr lang="en-US" sz="5500" spc="-100" dirty="0"/>
            </a:br>
            <a:r>
              <a:rPr lang="en-US" sz="5500" spc="-100" dirty="0"/>
              <a:t>Results:</a:t>
            </a:r>
          </a:p>
        </p:txBody>
      </p:sp>
      <p:pic>
        <p:nvPicPr>
          <p:cNvPr id="4" name="Content Placeholder 3"/>
          <p:cNvPicPr>
            <a:picLocks noGrp="1" noChangeAspect="1"/>
          </p:cNvPicPr>
          <p:nvPr>
            <p:ph idx="1"/>
          </p:nvPr>
        </p:nvPicPr>
        <p:blipFill>
          <a:blip r:embed="rId2"/>
          <a:stretch>
            <a:fillRect/>
          </a:stretch>
        </p:blipFill>
        <p:spPr>
          <a:xfrm>
            <a:off x="5120640" y="985187"/>
            <a:ext cx="6367271" cy="4879473"/>
          </a:xfrm>
          <a:prstGeom prst="rect">
            <a:avLst/>
          </a:prstGeom>
        </p:spPr>
      </p:pic>
      <p:sp>
        <p:nvSpPr>
          <p:cNvPr id="17" name="Rectangle 16">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614627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895775" y="1123837"/>
            <a:ext cx="2947482" cy="4601183"/>
          </a:xfrm>
        </p:spPr>
        <p:txBody>
          <a:bodyPr>
            <a:normAutofit/>
          </a:bodyPr>
          <a:lstStyle/>
          <a:p>
            <a:r>
              <a:rPr lang="en-GB" dirty="0"/>
              <a:t>Key points from the study:</a:t>
            </a:r>
          </a:p>
        </p:txBody>
      </p:sp>
      <p:sp>
        <p:nvSpPr>
          <p:cNvPr id="13" name="Rectangle 12">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3D87B01D-7F3F-A1C2-63FF-E41AD09F46A3}"/>
              </a:ext>
            </a:extLst>
          </p:cNvPr>
          <p:cNvGraphicFramePr>
            <a:graphicFrameLocks noGrp="1"/>
          </p:cNvGraphicFramePr>
          <p:nvPr>
            <p:ph idx="1"/>
            <p:extLst>
              <p:ext uri="{D42A27DB-BD31-4B8C-83A1-F6EECF244321}">
                <p14:modId xmlns:p14="http://schemas.microsoft.com/office/powerpoint/2010/main" val="740826831"/>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8712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ingle tree on a field with cityscape in foggy distance">
            <a:extLst>
              <a:ext uri="{FF2B5EF4-FFF2-40B4-BE49-F238E27FC236}">
                <a16:creationId xmlns:a16="http://schemas.microsoft.com/office/drawing/2014/main" id="{28860493-CB04-E37A-4014-4AD7ED09C01A}"/>
              </a:ext>
            </a:extLst>
          </p:cNvPr>
          <p:cNvPicPr>
            <a:picLocks noChangeAspect="1"/>
          </p:cNvPicPr>
          <p:nvPr/>
        </p:nvPicPr>
        <p:blipFill>
          <a:blip r:embed="rId2"/>
          <a:srcRect t="14809" b="605"/>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1D9DC0E-2B2E-E414-C8EE-E06C34374C65}"/>
              </a:ext>
            </a:extLst>
          </p:cNvPr>
          <p:cNvSpPr>
            <a:spLocks noGrp="1"/>
          </p:cNvSpPr>
          <p:nvPr>
            <p:ph type="title"/>
          </p:nvPr>
        </p:nvSpPr>
        <p:spPr>
          <a:xfrm>
            <a:off x="252919" y="1123837"/>
            <a:ext cx="2947482" cy="1283461"/>
          </a:xfrm>
        </p:spPr>
        <p:txBody>
          <a:bodyPr anchor="b">
            <a:normAutofit/>
          </a:bodyPr>
          <a:lstStyle/>
          <a:p>
            <a:r>
              <a:rPr lang="en-US" sz="2400" dirty="0"/>
              <a:t>Question:</a:t>
            </a:r>
          </a:p>
        </p:txBody>
      </p:sp>
      <p:sp>
        <p:nvSpPr>
          <p:cNvPr id="3" name="Content Placeholder 2">
            <a:extLst>
              <a:ext uri="{FF2B5EF4-FFF2-40B4-BE49-F238E27FC236}">
                <a16:creationId xmlns:a16="http://schemas.microsoft.com/office/drawing/2014/main" id="{E5ACFFEB-4705-19A9-8EB4-108A5E4DA34E}"/>
              </a:ext>
            </a:extLst>
          </p:cNvPr>
          <p:cNvSpPr>
            <a:spLocks noGrp="1"/>
          </p:cNvSpPr>
          <p:nvPr>
            <p:ph idx="1"/>
          </p:nvPr>
        </p:nvSpPr>
        <p:spPr>
          <a:xfrm>
            <a:off x="252920" y="2407298"/>
            <a:ext cx="2947482" cy="3498980"/>
          </a:xfrm>
        </p:spPr>
        <p:txBody>
          <a:bodyPr anchor="t">
            <a:normAutofit/>
          </a:bodyPr>
          <a:lstStyle/>
          <a:p>
            <a:r>
              <a:rPr lang="en-GB" sz="2400" dirty="0">
                <a:solidFill>
                  <a:srgbClr val="FFFFFF"/>
                </a:solidFill>
              </a:rPr>
              <a:t>Which populations or groups might benefit most from green exercise?</a:t>
            </a:r>
          </a:p>
          <a:p>
            <a:endParaRPr lang="en-US" sz="1600" dirty="0">
              <a:solidFill>
                <a:srgbClr val="FFFFFF"/>
              </a:solidFill>
            </a:endParaRPr>
          </a:p>
        </p:txBody>
      </p:sp>
      <p:sp>
        <p:nvSpPr>
          <p:cNvPr id="11" name="Rectangle 10">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180587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B781DE-FE0C-A8CA-08A4-495244D6E4FE}"/>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een leaves">
            <a:extLst>
              <a:ext uri="{FF2B5EF4-FFF2-40B4-BE49-F238E27FC236}">
                <a16:creationId xmlns:a16="http://schemas.microsoft.com/office/drawing/2014/main" id="{19437BD2-B97A-4605-45EA-7F0FCA2A094C}"/>
              </a:ext>
            </a:extLst>
          </p:cNvPr>
          <p:cNvPicPr>
            <a:picLocks noChangeAspect="1"/>
          </p:cNvPicPr>
          <p:nvPr/>
        </p:nvPicPr>
        <p:blipFill>
          <a:blip r:embed="rId2"/>
          <a:srcRect t="3099" r="9092" b="20274"/>
          <a:stretch>
            <a:fillRect/>
          </a:stretch>
        </p:blipFill>
        <p:spPr>
          <a:xfrm>
            <a:off x="0" y="297181"/>
            <a:ext cx="12188932" cy="6858000"/>
          </a:xfrm>
          <a:prstGeom prst="rect">
            <a:avLst/>
          </a:prstGeom>
        </p:spPr>
      </p:pic>
      <p:sp>
        <p:nvSpPr>
          <p:cNvPr id="16" name="Rectangle 15">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626EA45-5EC4-B412-0132-5145D610DF0D}"/>
              </a:ext>
            </a:extLst>
          </p:cNvPr>
          <p:cNvSpPr>
            <a:spLocks noGrp="1"/>
          </p:cNvSpPr>
          <p:nvPr>
            <p:ph type="title"/>
          </p:nvPr>
        </p:nvSpPr>
        <p:spPr>
          <a:xfrm>
            <a:off x="289248" y="1123837"/>
            <a:ext cx="6451110" cy="1255469"/>
          </a:xfrm>
        </p:spPr>
        <p:txBody>
          <a:bodyPr>
            <a:normAutofit fontScale="90000"/>
          </a:bodyPr>
          <a:lstStyle/>
          <a:p>
            <a:r>
              <a:rPr lang="en-GB" dirty="0"/>
              <a:t>Which populations or groups might benefit most from green exercise?</a:t>
            </a:r>
            <a:br>
              <a:rPr lang="en-GB" dirty="0"/>
            </a:br>
            <a:endParaRPr lang="en-US" dirty="0">
              <a:ln w="15875">
                <a:solidFill>
                  <a:srgbClr val="FFFFFF"/>
                </a:solidFill>
              </a:ln>
            </a:endParaRPr>
          </a:p>
        </p:txBody>
      </p:sp>
      <p:sp>
        <p:nvSpPr>
          <p:cNvPr id="3" name="Content Placeholder 2">
            <a:extLst>
              <a:ext uri="{FF2B5EF4-FFF2-40B4-BE49-F238E27FC236}">
                <a16:creationId xmlns:a16="http://schemas.microsoft.com/office/drawing/2014/main" id="{C51AD9DB-027F-B693-0986-493FEDE8D132}"/>
              </a:ext>
            </a:extLst>
          </p:cNvPr>
          <p:cNvSpPr>
            <a:spLocks noGrp="1"/>
          </p:cNvSpPr>
          <p:nvPr>
            <p:ph idx="1"/>
          </p:nvPr>
        </p:nvSpPr>
        <p:spPr>
          <a:xfrm>
            <a:off x="289248" y="2510395"/>
            <a:ext cx="6451109" cy="3274586"/>
          </a:xfrm>
        </p:spPr>
        <p:txBody>
          <a:bodyPr anchor="t">
            <a:normAutofit/>
          </a:bodyPr>
          <a:lstStyle/>
          <a:p>
            <a:endParaRPr lang="en-GB" dirty="0">
              <a:solidFill>
                <a:srgbClr val="FFFFFF"/>
              </a:solidFill>
            </a:endParaRPr>
          </a:p>
          <a:p>
            <a:r>
              <a:rPr lang="en-GB" dirty="0">
                <a:solidFill>
                  <a:srgbClr val="FFFFFF"/>
                </a:solidFill>
              </a:rPr>
              <a:t>People with stress/mood challenges, children, older adults, those with limited access to nature, or inactive individuals may benefit the most.</a:t>
            </a:r>
          </a:p>
          <a:p>
            <a:endParaRPr lang="en-US" dirty="0">
              <a:solidFill>
                <a:srgbClr val="FFFFFF"/>
              </a:solidFill>
            </a:endParaRPr>
          </a:p>
        </p:txBody>
      </p:sp>
      <p:sp>
        <p:nvSpPr>
          <p:cNvPr id="18" name="Rectangle 17">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2452083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Green social prescribing</a:t>
            </a:r>
          </a:p>
        </p:txBody>
      </p:sp>
      <p:sp>
        <p:nvSpPr>
          <p:cNvPr id="3" name="Content Placeholder 2"/>
          <p:cNvSpPr>
            <a:spLocks noGrp="1"/>
          </p:cNvSpPr>
          <p:nvPr>
            <p:ph idx="1"/>
          </p:nvPr>
        </p:nvSpPr>
        <p:spPr/>
        <p:txBody>
          <a:bodyPr/>
          <a:lstStyle/>
          <a:p>
            <a:pPr fontAlgn="base"/>
            <a:r>
              <a:rPr lang="en-GB" dirty="0"/>
              <a:t>Social prescribing – sometimes referred to as community referral – is </a:t>
            </a:r>
            <a:r>
              <a:rPr lang="en-GB" b="1" dirty="0"/>
              <a:t>a means of enabling GPs , nurses and other health and care professionals to refer people to a range of local, non-clinical services</a:t>
            </a:r>
            <a:endParaRPr lang="en-GB" dirty="0"/>
          </a:p>
          <a:p>
            <a:pPr marL="0" indent="0" fontAlgn="base">
              <a:buNone/>
            </a:pPr>
            <a:endParaRPr lang="en-GB" dirty="0"/>
          </a:p>
          <a:p>
            <a:pPr fontAlgn="base"/>
            <a:r>
              <a:rPr lang="en-GB" dirty="0">
                <a:hlinkClick r:id="rId2" tooltip="Original URL: https://www.youtube.com/watch?v=lXelXIlPIkg. Click or tap if you trust this link."/>
              </a:rPr>
              <a:t>https://www.youtube.com/watch?v=lXelXIlPIkg</a:t>
            </a:r>
            <a:r>
              <a:rPr lang="en-GB" dirty="0"/>
              <a:t>  Open water swimming</a:t>
            </a:r>
          </a:p>
          <a:p>
            <a:pPr marL="0" indent="0" fontAlgn="base">
              <a:buNone/>
            </a:pPr>
            <a:endParaRPr lang="en-GB" dirty="0"/>
          </a:p>
          <a:p>
            <a:pPr fontAlgn="base"/>
            <a:r>
              <a:rPr lang="en-GB" dirty="0">
                <a:hlinkClick r:id="rId3" tooltip="Original URL: https://www.youtube.com/watch?v=3S1lcFvJ90w. Click or tap if you trust this link."/>
              </a:rPr>
              <a:t>https://www.youtube.com/watch?v=3S1lcFvJ90w</a:t>
            </a:r>
            <a:r>
              <a:rPr lang="en-GB" dirty="0"/>
              <a:t>   Conservation</a:t>
            </a:r>
          </a:p>
          <a:p>
            <a:pPr marL="0" indent="0" fontAlgn="base">
              <a:buNone/>
            </a:pPr>
            <a:br>
              <a:rPr lang="en-GB" dirty="0"/>
            </a:br>
            <a:endParaRPr lang="en-GB" dirty="0"/>
          </a:p>
          <a:p>
            <a:pPr fontAlgn="base"/>
            <a:r>
              <a:rPr lang="en-GB" dirty="0">
                <a:hlinkClick r:id="rId4" tooltip="Original URL: https://www.youtube.com/watch?v=smstl2s0O2I. Click or tap if you trust this link."/>
              </a:rPr>
              <a:t>https://www.youtube.com/watch?v=smstl2s0O2I</a:t>
            </a:r>
            <a:r>
              <a:rPr lang="en-GB" dirty="0"/>
              <a:t>   Nordic walking</a:t>
            </a:r>
          </a:p>
          <a:p>
            <a:endParaRPr lang="en-GB" dirty="0"/>
          </a:p>
        </p:txBody>
      </p:sp>
    </p:spTree>
    <p:extLst>
      <p:ext uri="{BB962C8B-B14F-4D97-AF65-F5344CB8AC3E}">
        <p14:creationId xmlns:p14="http://schemas.microsoft.com/office/powerpoint/2010/main" val="624364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AE8FB-412A-07D4-D234-F33EFA512B8E}"/>
              </a:ext>
            </a:extLst>
          </p:cNvPr>
          <p:cNvSpPr>
            <a:spLocks noGrp="1"/>
          </p:cNvSpPr>
          <p:nvPr>
            <p:ph type="title"/>
          </p:nvPr>
        </p:nvSpPr>
        <p:spPr/>
        <p:txBody>
          <a:bodyPr>
            <a:normAutofit fontScale="90000"/>
          </a:bodyPr>
          <a:lstStyle/>
          <a:p>
            <a:r>
              <a:rPr lang="en-GB" sz="2000" dirty="0">
                <a:solidFill>
                  <a:schemeClr val="accent3">
                    <a:lumMod val="40000"/>
                    <a:lumOff val="60000"/>
                  </a:schemeClr>
                </a:solidFill>
              </a:rPr>
              <a:t>In the South Wales Valleys, these initiatives are supported by  Valleys regional Park (VRP) - a partnership of Welsh organisations, including councils and charities, who work with nature to help the region thrive environmentally, socially and economically.</a:t>
            </a:r>
            <a:br>
              <a:rPr lang="en-US" sz="2000" dirty="0">
                <a:solidFill>
                  <a:schemeClr val="accent3">
                    <a:lumMod val="40000"/>
                    <a:lumOff val="60000"/>
                  </a:schemeClr>
                </a:solidFill>
              </a:rPr>
            </a:br>
            <a:br>
              <a:rPr lang="en-US" sz="2000" dirty="0"/>
            </a:br>
            <a:br>
              <a:rPr lang="en-US" sz="2000" dirty="0"/>
            </a:br>
            <a:r>
              <a:rPr lang="en-US" sz="2000" dirty="0"/>
              <a:t>https://</a:t>
            </a:r>
            <a:r>
              <a:rPr lang="en-US" sz="2000" dirty="0" err="1"/>
              <a:t>valleysregionalpark.wales</a:t>
            </a:r>
            <a:r>
              <a:rPr lang="en-US" sz="2000" dirty="0"/>
              <a:t>/green-social-prescribing-what-it-is-why-we-should-care-and-how-its-impacting-the-people-of-the-valleys/</a:t>
            </a:r>
          </a:p>
        </p:txBody>
      </p:sp>
      <p:sp>
        <p:nvSpPr>
          <p:cNvPr id="3" name="Content Placeholder 2">
            <a:extLst>
              <a:ext uri="{FF2B5EF4-FFF2-40B4-BE49-F238E27FC236}">
                <a16:creationId xmlns:a16="http://schemas.microsoft.com/office/drawing/2014/main" id="{6BB91DA9-621F-54AF-E5F4-CCF50E74DDBE}"/>
              </a:ext>
            </a:extLst>
          </p:cNvPr>
          <p:cNvSpPr>
            <a:spLocks noGrp="1"/>
          </p:cNvSpPr>
          <p:nvPr>
            <p:ph idx="1"/>
          </p:nvPr>
        </p:nvSpPr>
        <p:spPr/>
        <p:txBody>
          <a:bodyPr/>
          <a:lstStyle/>
          <a:p>
            <a:r>
              <a:rPr lang="en-GB" b="1" dirty="0"/>
              <a:t>Green Prescribing in Wales: Usage and Growth</a:t>
            </a:r>
          </a:p>
          <a:p>
            <a:r>
              <a:rPr lang="en-GB" dirty="0"/>
              <a:t>Green social prescribing (nature-based activities recommended by healthcare or self-referral for health and wellbeing) is rapidly expanding in Wales, especially since 2020. Here’s a summary based on the latest published data:</a:t>
            </a:r>
          </a:p>
          <a:p>
            <a:r>
              <a:rPr lang="en-GB" b="1" dirty="0"/>
              <a:t>How Much Green Prescribing Is Used in Wales?</a:t>
            </a:r>
          </a:p>
          <a:p>
            <a:r>
              <a:rPr lang="en-GB" dirty="0"/>
              <a:t>Rapid Uptake: Wales has seen a +150% rise in people benefitting from social prescribing in recent years, with more than 25,000 people taking part in green prescribing initiatives at parks, community gardens, and nature reserves in 2020/21 alone. </a:t>
            </a:r>
          </a:p>
          <a:p>
            <a:r>
              <a:rPr lang="en-GB" dirty="0"/>
              <a:t>Uptake is particularly high in the South Wales Valleys, which are highlighted as a leading example region.</a:t>
            </a:r>
          </a:p>
          <a:p>
            <a:endParaRPr lang="en-US" dirty="0"/>
          </a:p>
        </p:txBody>
      </p:sp>
    </p:spTree>
    <p:extLst>
      <p:ext uri="{BB962C8B-B14F-4D97-AF65-F5344CB8AC3E}">
        <p14:creationId xmlns:p14="http://schemas.microsoft.com/office/powerpoint/2010/main" val="32003913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F9747-1D87-1A07-C483-271D815E6772}"/>
              </a:ext>
            </a:extLst>
          </p:cNvPr>
          <p:cNvSpPr>
            <a:spLocks noGrp="1"/>
          </p:cNvSpPr>
          <p:nvPr>
            <p:ph type="title"/>
          </p:nvPr>
        </p:nvSpPr>
        <p:spPr/>
        <p:txBody>
          <a:bodyPr/>
          <a:lstStyle/>
          <a:p>
            <a:r>
              <a:rPr lang="en-US" dirty="0"/>
              <a:t>Cold Water Swimming </a:t>
            </a:r>
          </a:p>
        </p:txBody>
      </p:sp>
      <p:pic>
        <p:nvPicPr>
          <p:cNvPr id="4" name="Online Media 3" descr="Green Social Prescribing at Clevedon Marina with Open Minds Active">
            <a:hlinkClick r:id="" action="ppaction://media"/>
            <a:extLst>
              <a:ext uri="{FF2B5EF4-FFF2-40B4-BE49-F238E27FC236}">
                <a16:creationId xmlns:a16="http://schemas.microsoft.com/office/drawing/2014/main" id="{438E3BFC-9B21-1D47-F9A8-8EE59161766E}"/>
              </a:ext>
            </a:extLst>
          </p:cNvPr>
          <p:cNvPicPr>
            <a:picLocks noGrp="1" noRot="1" noChangeAspect="1"/>
          </p:cNvPicPr>
          <p:nvPr>
            <p:ph idx="1"/>
            <a:videoFile r:link="rId1"/>
          </p:nvPr>
        </p:nvPicPr>
        <p:blipFill>
          <a:blip r:embed="rId3"/>
          <a:stretch>
            <a:fillRect/>
          </a:stretch>
        </p:blipFill>
        <p:spPr>
          <a:xfrm>
            <a:off x="3868738" y="752168"/>
            <a:ext cx="7315200" cy="5309419"/>
          </a:xfrm>
          <a:prstGeom prst="rect">
            <a:avLst/>
          </a:prstGeom>
        </p:spPr>
      </p:pic>
    </p:spTree>
    <p:extLst>
      <p:ext uri="{BB962C8B-B14F-4D97-AF65-F5344CB8AC3E}">
        <p14:creationId xmlns:p14="http://schemas.microsoft.com/office/powerpoint/2010/main" val="264156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4A2F3-271E-2DBB-5FD5-43E21A28283E}"/>
              </a:ext>
            </a:extLst>
          </p:cNvPr>
          <p:cNvSpPr>
            <a:spLocks noGrp="1"/>
          </p:cNvSpPr>
          <p:nvPr>
            <p:ph type="title"/>
          </p:nvPr>
        </p:nvSpPr>
        <p:spPr/>
        <p:txBody>
          <a:bodyPr/>
          <a:lstStyle/>
          <a:p>
            <a:r>
              <a:rPr lang="en-US" dirty="0"/>
              <a:t>Green Social Prescribing</a:t>
            </a:r>
          </a:p>
        </p:txBody>
      </p:sp>
      <p:pic>
        <p:nvPicPr>
          <p:cNvPr id="4" name="Online Media 3" descr="Green Social Prescribing - Surrey Heartlands Project">
            <a:hlinkClick r:id="" action="ppaction://media"/>
            <a:extLst>
              <a:ext uri="{FF2B5EF4-FFF2-40B4-BE49-F238E27FC236}">
                <a16:creationId xmlns:a16="http://schemas.microsoft.com/office/drawing/2014/main" id="{24520B1B-EDCE-FC06-F0CF-BDCFACA51F3F}"/>
              </a:ext>
            </a:extLst>
          </p:cNvPr>
          <p:cNvPicPr>
            <a:picLocks noGrp="1" noRot="1" noChangeAspect="1"/>
          </p:cNvPicPr>
          <p:nvPr>
            <p:ph idx="1"/>
            <a:videoFile r:link="rId1"/>
          </p:nvPr>
        </p:nvPicPr>
        <p:blipFill>
          <a:blip r:embed="rId3"/>
          <a:stretch>
            <a:fillRect/>
          </a:stretch>
        </p:blipFill>
        <p:spPr>
          <a:xfrm>
            <a:off x="3868738" y="752168"/>
            <a:ext cx="7315200" cy="5338916"/>
          </a:xfrm>
          <a:prstGeom prst="rect">
            <a:avLst/>
          </a:prstGeom>
        </p:spPr>
      </p:pic>
    </p:spTree>
    <p:extLst>
      <p:ext uri="{BB962C8B-B14F-4D97-AF65-F5344CB8AC3E}">
        <p14:creationId xmlns:p14="http://schemas.microsoft.com/office/powerpoint/2010/main" val="3005449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97911-93FE-2F03-E780-6B7AC8D6478A}"/>
              </a:ext>
            </a:extLst>
          </p:cNvPr>
          <p:cNvSpPr>
            <a:spLocks noGrp="1"/>
          </p:cNvSpPr>
          <p:nvPr>
            <p:ph type="title"/>
          </p:nvPr>
        </p:nvSpPr>
        <p:spPr/>
        <p:txBody>
          <a:bodyPr/>
          <a:lstStyle/>
          <a:p>
            <a:r>
              <a:rPr lang="en-US" dirty="0"/>
              <a:t>Nordic Walking</a:t>
            </a:r>
          </a:p>
        </p:txBody>
      </p:sp>
      <p:pic>
        <p:nvPicPr>
          <p:cNvPr id="4" name="Online Media 3" descr="Nordic Walking Group">
            <a:hlinkClick r:id="" action="ppaction://media"/>
            <a:extLst>
              <a:ext uri="{FF2B5EF4-FFF2-40B4-BE49-F238E27FC236}">
                <a16:creationId xmlns:a16="http://schemas.microsoft.com/office/drawing/2014/main" id="{C422299C-E309-63A5-A09C-26D343915EDF}"/>
              </a:ext>
            </a:extLst>
          </p:cNvPr>
          <p:cNvPicPr>
            <a:picLocks noGrp="1" noRot="1" noChangeAspect="1"/>
          </p:cNvPicPr>
          <p:nvPr>
            <p:ph idx="1"/>
            <a:videoFile r:link="rId1"/>
          </p:nvPr>
        </p:nvPicPr>
        <p:blipFill>
          <a:blip r:embed="rId3"/>
          <a:stretch>
            <a:fillRect/>
          </a:stretch>
        </p:blipFill>
        <p:spPr>
          <a:xfrm>
            <a:off x="3687097" y="737419"/>
            <a:ext cx="7496841" cy="5368413"/>
          </a:xfrm>
          <a:prstGeom prst="rect">
            <a:avLst/>
          </a:prstGeom>
        </p:spPr>
      </p:pic>
    </p:spTree>
    <p:extLst>
      <p:ext uri="{BB962C8B-B14F-4D97-AF65-F5344CB8AC3E}">
        <p14:creationId xmlns:p14="http://schemas.microsoft.com/office/powerpoint/2010/main" val="1790860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F3CBA-2F91-7A62-106C-142604DF214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D2DF295-3F46-C505-AB6B-3E2DAB6C9982}"/>
              </a:ext>
            </a:extLst>
          </p:cNvPr>
          <p:cNvSpPr>
            <a:spLocks noGrp="1"/>
          </p:cNvSpPr>
          <p:nvPr>
            <p:ph idx="1"/>
          </p:nvPr>
        </p:nvSpPr>
        <p:spPr/>
        <p:txBody>
          <a:bodyPr/>
          <a:lstStyle/>
          <a:p>
            <a:r>
              <a:rPr lang="en-GB" b="1" dirty="0"/>
              <a:t>Interrogating green social prescribing in South Wales; A multi-stakeholder qualitative exploration</a:t>
            </a:r>
          </a:p>
          <a:p>
            <a:endParaRPr lang="en-US" dirty="0">
              <a:hlinkClick r:id="rId2"/>
            </a:endParaRPr>
          </a:p>
          <a:p>
            <a:r>
              <a:rPr lang="en-US" dirty="0">
                <a:hlinkClick r:id="rId2"/>
              </a:rPr>
              <a:t>https://journals.plos.org/plosone/article?id=10.1371%2Fjournal.pone.0314107</a:t>
            </a:r>
            <a:endParaRPr lang="en-US" dirty="0"/>
          </a:p>
          <a:p>
            <a:endParaRPr lang="en-US" dirty="0"/>
          </a:p>
        </p:txBody>
      </p:sp>
    </p:spTree>
    <p:extLst>
      <p:ext uri="{BB962C8B-B14F-4D97-AF65-F5344CB8AC3E}">
        <p14:creationId xmlns:p14="http://schemas.microsoft.com/office/powerpoint/2010/main" val="25161263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177BF37-44AC-C96C-BEB5-C7A48543E7A2}"/>
              </a:ext>
            </a:extLst>
          </p:cNvPr>
          <p:cNvPicPr>
            <a:picLocks noChangeAspect="1"/>
          </p:cNvPicPr>
          <p:nvPr/>
        </p:nvPicPr>
        <p:blipFill>
          <a:blip r:embed="rId2"/>
          <a:srcRect r="9114" b="9091"/>
          <a:stretch>
            <a:fillRect/>
          </a:stretch>
        </p:blipFill>
        <p:spPr>
          <a:xfrm>
            <a:off x="5176706" y="-4572"/>
            <a:ext cx="12188932" cy="6858000"/>
          </a:xfrm>
          <a:prstGeom prst="rect">
            <a:avLst/>
          </a:prstGeom>
        </p:spPr>
      </p:pic>
      <p:sp>
        <p:nvSpPr>
          <p:cNvPr id="18" name="Rectangle 17">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289248" y="1123837"/>
            <a:ext cx="6451110" cy="1255469"/>
          </a:xfrm>
        </p:spPr>
        <p:txBody>
          <a:bodyPr>
            <a:normAutofit/>
          </a:bodyPr>
          <a:lstStyle/>
          <a:p>
            <a:r>
              <a:rPr lang="en-GB"/>
              <a:t>Green exercise</a:t>
            </a:r>
          </a:p>
        </p:txBody>
      </p:sp>
      <p:sp>
        <p:nvSpPr>
          <p:cNvPr id="3" name="Content Placeholder 2"/>
          <p:cNvSpPr>
            <a:spLocks noGrp="1"/>
          </p:cNvSpPr>
          <p:nvPr>
            <p:ph idx="1"/>
          </p:nvPr>
        </p:nvSpPr>
        <p:spPr>
          <a:xfrm>
            <a:off x="289248" y="2510395"/>
            <a:ext cx="6451109" cy="3274586"/>
          </a:xfrm>
        </p:spPr>
        <p:txBody>
          <a:bodyPr anchor="t">
            <a:normAutofit/>
          </a:bodyPr>
          <a:lstStyle/>
          <a:p>
            <a:r>
              <a:rPr lang="en-GB" sz="1400" b="1">
                <a:solidFill>
                  <a:srgbClr val="FFFFFF"/>
                </a:solidFill>
              </a:rPr>
              <a:t>Green exercise in the UK countryside: Effects on health and psychological well-being, and implications for policy and planning (Pretty et al., 2006)</a:t>
            </a:r>
          </a:p>
          <a:p>
            <a:r>
              <a:rPr lang="en-GB" sz="1400">
                <a:solidFill>
                  <a:srgbClr val="FFFFFF"/>
                </a:solidFill>
              </a:rPr>
              <a:t>This study measured the effects of 10 green exercise case studies (including walking, cycling, horse-riding, fishing, canal-boating and conservation activities) in four regions of the UK on 263 participants. </a:t>
            </a:r>
          </a:p>
          <a:p>
            <a:r>
              <a:rPr lang="en-GB" sz="1400">
                <a:solidFill>
                  <a:srgbClr val="FFFFFF"/>
                </a:solidFill>
              </a:rPr>
              <a:t>Even though these participants were generally an active and healthy group, it was found that green exercise led to a significant improvement in self-esteem and total mood disturbance (with anger-hostility, confusion-bewilderment, depression-dejection and tension-anxiety all improving post-activity). </a:t>
            </a:r>
          </a:p>
          <a:p>
            <a:r>
              <a:rPr lang="en-GB" sz="1400">
                <a:solidFill>
                  <a:srgbClr val="FFFFFF"/>
                </a:solidFill>
              </a:rPr>
              <a:t>Self-esteem and mood were found not to be affected by the type, intensity or duration of the green exercise, as the results were similar for all 10 case studies. </a:t>
            </a:r>
          </a:p>
          <a:p>
            <a:r>
              <a:rPr lang="en-GB" sz="1400">
                <a:solidFill>
                  <a:srgbClr val="FFFFFF"/>
                </a:solidFill>
              </a:rPr>
              <a:t>Thus all these activities generated mental health benefits, indicating the potential for a wider health and well-being dividend from green exercise.</a:t>
            </a:r>
          </a:p>
        </p:txBody>
      </p:sp>
      <p:sp>
        <p:nvSpPr>
          <p:cNvPr id="20" name="Rectangle 19">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753919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52C99368-9A85-A5D9-8126-E05E9F9BF5F6}"/>
              </a:ext>
            </a:extLst>
          </p:cNvPr>
          <p:cNvSpPr>
            <a:spLocks noGrp="1"/>
          </p:cNvSpPr>
          <p:nvPr>
            <p:ph type="title"/>
          </p:nvPr>
        </p:nvSpPr>
        <p:spPr>
          <a:xfrm>
            <a:off x="1600754" y="1087374"/>
            <a:ext cx="8983489" cy="1000978"/>
          </a:xfrm>
        </p:spPr>
        <p:txBody>
          <a:bodyPr>
            <a:normAutofit fontScale="90000"/>
          </a:bodyPr>
          <a:lstStyle/>
          <a:p>
            <a:r>
              <a:rPr lang="en-GB" dirty="0">
                <a:solidFill>
                  <a:schemeClr val="tx1"/>
                </a:solidFill>
              </a:rPr>
              <a:t>Task: In small groups, design a local green exercise initiative (e.g., '</a:t>
            </a:r>
            <a:r>
              <a:rPr lang="en-GB" dirty="0" err="1">
                <a:solidFill>
                  <a:schemeClr val="tx1"/>
                </a:solidFill>
              </a:rPr>
              <a:t>ParkFit</a:t>
            </a:r>
            <a:r>
              <a:rPr lang="en-GB" dirty="0">
                <a:solidFill>
                  <a:schemeClr val="tx1"/>
                </a:solidFill>
              </a:rPr>
              <a:t>' walking club, outdoor yoga, school nature trails).</a:t>
            </a:r>
            <a:endParaRPr lang="en-US"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9BE00EAB-5655-AA14-9291-81DA85E3580C}"/>
              </a:ext>
            </a:extLst>
          </p:cNvPr>
          <p:cNvSpPr>
            <a:spLocks noGrp="1"/>
          </p:cNvSpPr>
          <p:nvPr>
            <p:ph idx="1"/>
          </p:nvPr>
        </p:nvSpPr>
        <p:spPr>
          <a:xfrm>
            <a:off x="1600753" y="2535446"/>
            <a:ext cx="8983489" cy="3554457"/>
          </a:xfrm>
        </p:spPr>
        <p:txBody>
          <a:bodyPr>
            <a:normAutofit/>
          </a:bodyPr>
          <a:lstStyle/>
          <a:p>
            <a:endParaRPr lang="en-GB" dirty="0">
              <a:solidFill>
                <a:schemeClr val="tx1"/>
              </a:solidFill>
            </a:endParaRPr>
          </a:p>
          <a:p>
            <a:r>
              <a:rPr lang="en-GB" dirty="0">
                <a:solidFill>
                  <a:schemeClr val="tx1"/>
                </a:solidFill>
              </a:rPr>
              <a:t>Consider the following:</a:t>
            </a:r>
          </a:p>
          <a:p>
            <a:pPr lvl="1"/>
            <a:r>
              <a:rPr lang="en-GB" dirty="0">
                <a:solidFill>
                  <a:schemeClr val="tx1"/>
                </a:solidFill>
              </a:rPr>
              <a:t>How would your initiative engage different people?</a:t>
            </a:r>
          </a:p>
          <a:p>
            <a:pPr lvl="1"/>
            <a:r>
              <a:rPr lang="en-GB" dirty="0">
                <a:solidFill>
                  <a:schemeClr val="tx1"/>
                </a:solidFill>
              </a:rPr>
              <a:t>What evidence supports its potential health impact?</a:t>
            </a:r>
          </a:p>
          <a:p>
            <a:pPr lvl="1"/>
            <a:r>
              <a:rPr lang="en-GB" dirty="0">
                <a:solidFill>
                  <a:schemeClr val="tx1"/>
                </a:solidFill>
              </a:rPr>
              <a:t>How would you measure the success of the initiative?</a:t>
            </a:r>
          </a:p>
          <a:p>
            <a:endParaRPr lang="en-US" dirty="0">
              <a:solidFill>
                <a:schemeClr val="tx1"/>
              </a:solidFill>
            </a:endParaRPr>
          </a:p>
        </p:txBody>
      </p:sp>
    </p:spTree>
    <p:extLst>
      <p:ext uri="{BB962C8B-B14F-4D97-AF65-F5344CB8AC3E}">
        <p14:creationId xmlns:p14="http://schemas.microsoft.com/office/powerpoint/2010/main" val="45676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healthier campus – planning! </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Choose one of the following areas to investigate:</a:t>
            </a:r>
          </a:p>
          <a:p>
            <a:pPr lvl="1"/>
            <a:r>
              <a:rPr lang="en-GB" dirty="0"/>
              <a:t>Encouraging students at UWTSD to be more physically active</a:t>
            </a:r>
          </a:p>
          <a:p>
            <a:pPr lvl="1"/>
            <a:r>
              <a:rPr lang="en-GB" dirty="0"/>
              <a:t>Active travel – cycling / walking rather than car use</a:t>
            </a:r>
          </a:p>
          <a:p>
            <a:pPr lvl="1"/>
            <a:r>
              <a:rPr lang="en-GB" dirty="0"/>
              <a:t>Green exercise</a:t>
            </a:r>
          </a:p>
          <a:p>
            <a:pPr lvl="1"/>
            <a:r>
              <a:rPr lang="en-GB" dirty="0"/>
              <a:t>More active staff – workplace PA interventions</a:t>
            </a:r>
          </a:p>
          <a:p>
            <a:pPr lvl="1"/>
            <a:r>
              <a:rPr lang="en-GB" dirty="0"/>
              <a:t>Encouraging healthy eating on campus (this could relate to halls of residence as well as on site food options)</a:t>
            </a:r>
          </a:p>
          <a:p>
            <a:pPr marL="0" indent="0">
              <a:buNone/>
            </a:pPr>
            <a:endParaRPr lang="en-GB" dirty="0"/>
          </a:p>
          <a:p>
            <a:pPr marL="0" indent="0">
              <a:buNone/>
            </a:pPr>
            <a:r>
              <a:rPr lang="en-GB" b="1" dirty="0"/>
              <a:t>Task: </a:t>
            </a:r>
          </a:p>
          <a:p>
            <a:r>
              <a:rPr lang="en-GB" dirty="0"/>
              <a:t>What are the current issues?</a:t>
            </a:r>
          </a:p>
          <a:p>
            <a:r>
              <a:rPr lang="en-GB" dirty="0"/>
              <a:t>What would you suggest be introduced / changed / implemented as an intervention or strategy?</a:t>
            </a:r>
          </a:p>
          <a:p>
            <a:r>
              <a:rPr lang="en-GB" dirty="0"/>
              <a:t>Why have you selected this option – personalise for the group selected (e.g. staff / students)?</a:t>
            </a:r>
          </a:p>
          <a:p>
            <a:r>
              <a:rPr lang="en-GB" dirty="0"/>
              <a:t>How would you assess / measure if your idea had been successful?</a:t>
            </a:r>
          </a:p>
          <a:p>
            <a:pPr lvl="1"/>
            <a:r>
              <a:rPr lang="en-GB" dirty="0"/>
              <a:t>Think about baseline measures and then post intervention. </a:t>
            </a:r>
          </a:p>
          <a:p>
            <a:endParaRPr lang="en-GB" dirty="0"/>
          </a:p>
        </p:txBody>
      </p:sp>
    </p:spTree>
    <p:extLst>
      <p:ext uri="{BB962C8B-B14F-4D97-AF65-F5344CB8AC3E}">
        <p14:creationId xmlns:p14="http://schemas.microsoft.com/office/powerpoint/2010/main" val="904456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895D5-9B06-F95B-A0DD-F725F6CB9314}"/>
              </a:ext>
            </a:extLst>
          </p:cNvPr>
          <p:cNvSpPr>
            <a:spLocks noGrp="1"/>
          </p:cNvSpPr>
          <p:nvPr>
            <p:ph type="title"/>
          </p:nvPr>
        </p:nvSpPr>
        <p:spPr/>
        <p:txBody>
          <a:bodyPr/>
          <a:lstStyle/>
          <a:p>
            <a:r>
              <a:rPr lang="en-US" dirty="0"/>
              <a:t>Coursework session…</a:t>
            </a:r>
          </a:p>
        </p:txBody>
      </p:sp>
      <p:sp>
        <p:nvSpPr>
          <p:cNvPr id="3" name="Content Placeholder 2">
            <a:extLst>
              <a:ext uri="{FF2B5EF4-FFF2-40B4-BE49-F238E27FC236}">
                <a16:creationId xmlns:a16="http://schemas.microsoft.com/office/drawing/2014/main" id="{5B74AEE1-A29F-A50D-C302-75F5C011500E}"/>
              </a:ext>
            </a:extLst>
          </p:cNvPr>
          <p:cNvSpPr>
            <a:spLocks noGrp="1"/>
          </p:cNvSpPr>
          <p:nvPr>
            <p:ph idx="1"/>
          </p:nvPr>
        </p:nvSpPr>
        <p:spPr/>
        <p:txBody>
          <a:bodyPr/>
          <a:lstStyle/>
          <a:p>
            <a:r>
              <a:rPr lang="en-US" dirty="0"/>
              <a:t>Questions?</a:t>
            </a:r>
          </a:p>
        </p:txBody>
      </p:sp>
    </p:spTree>
    <p:extLst>
      <p:ext uri="{BB962C8B-B14F-4D97-AF65-F5344CB8AC3E}">
        <p14:creationId xmlns:p14="http://schemas.microsoft.com/office/powerpoint/2010/main" val="295908182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TotalTime>161</TotalTime>
  <Words>1416</Words>
  <Application>Microsoft Macintosh PowerPoint</Application>
  <PresentationFormat>Widescreen</PresentationFormat>
  <Paragraphs>105</Paragraphs>
  <Slides>25</Slides>
  <Notes>0</Notes>
  <HiddenSlides>0</HiddenSlides>
  <MMClips>3</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Corbel</vt:lpstr>
      <vt:lpstr>Wingdings 2</vt:lpstr>
      <vt:lpstr>Frame</vt:lpstr>
      <vt:lpstr>Green Exercise / Wild Swimming / Campus and other Interventions</vt:lpstr>
      <vt:lpstr>Documentary – Wild Swimming</vt:lpstr>
      <vt:lpstr>Documentary – Wild Swimming</vt:lpstr>
      <vt:lpstr>What does research suggest about the impact of green exercise compared to indoor exercise? </vt:lpstr>
      <vt:lpstr>What does research suggest about the impact of green exercise compared to indoor exercise?</vt:lpstr>
      <vt:lpstr>Natural England Evidence Briefing – on Teams / Moodle</vt:lpstr>
      <vt:lpstr>What barriers might prevent participation in green exercise, and what solutions can you suggest? </vt:lpstr>
      <vt:lpstr>What barriers might prevent participation in green exercise, and what solutions can you suggest? </vt:lpstr>
      <vt:lpstr>Reading:</vt:lpstr>
      <vt:lpstr>Method:</vt:lpstr>
      <vt:lpstr>Method:</vt:lpstr>
      <vt:lpstr>Use of POMS as a general scale.  Results:</vt:lpstr>
      <vt:lpstr>Key points from the study:</vt:lpstr>
      <vt:lpstr>Question:</vt:lpstr>
      <vt:lpstr>Which populations or groups might benefit most from green exercise? </vt:lpstr>
      <vt:lpstr>Green social prescribing</vt:lpstr>
      <vt:lpstr>In the South Wales Valleys, these initiatives are supported by  Valleys regional Park (VRP) - a partnership of Welsh organisations, including councils and charities, who work with nature to help the region thrive environmentally, socially and economically.   https://valleysregionalpark.wales/green-social-prescribing-what-it-is-why-we-should-care-and-how-its-impacting-the-people-of-the-valleys/</vt:lpstr>
      <vt:lpstr>Cold Water Swimming </vt:lpstr>
      <vt:lpstr>Green Social Prescribing</vt:lpstr>
      <vt:lpstr>Nordic Walking</vt:lpstr>
      <vt:lpstr>PowerPoint Presentation</vt:lpstr>
      <vt:lpstr>Green exercise</vt:lpstr>
      <vt:lpstr>Task: In small groups, design a local green exercise initiative (e.g., 'ParkFit' walking club, outdoor yoga, school nature trails).</vt:lpstr>
      <vt:lpstr>A healthier campus – planning! </vt:lpstr>
      <vt:lpstr>Coursework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Wild Swimming / Green Exercise</dc:title>
  <dc:creator>Administrator</dc:creator>
  <cp:lastModifiedBy>Alison Connaughton</cp:lastModifiedBy>
  <cp:revision>10</cp:revision>
  <dcterms:created xsi:type="dcterms:W3CDTF">2022-03-30T18:56:23Z</dcterms:created>
  <dcterms:modified xsi:type="dcterms:W3CDTF">2025-11-12T18:19:52Z</dcterms:modified>
</cp:coreProperties>
</file>