
<file path=[Content_Types].xml><?xml version="1.0" encoding="utf-8"?>
<Types xmlns="http://schemas.openxmlformats.org/package/2006/content-types">
  <Default Extension="jpeg" ContentType="image/jpeg"/>
  <Default Extension="mov" ContentType="video/quicktime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4" r:id="rId5"/>
    <p:sldId id="266" r:id="rId6"/>
    <p:sldId id="267" r:id="rId7"/>
    <p:sldId id="262" r:id="rId8"/>
    <p:sldId id="260" r:id="rId9"/>
    <p:sldId id="261" r:id="rId10"/>
    <p:sldId id="269" r:id="rId11"/>
    <p:sldId id="258" r:id="rId12"/>
    <p:sldId id="26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zala saddique" initials="gs" lastIdx="1" clrIdx="0">
    <p:extLst>
      <p:ext uri="{19B8F6BF-5375-455C-9EA6-DF929625EA0E}">
        <p15:presenceInfo xmlns:p15="http://schemas.microsoft.com/office/powerpoint/2012/main" userId="5cbec730da8ab28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B62669B-B5BB-4CF7-B927-09BEC8AE9355}" v="7" dt="2020-10-12T10:16:45.3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2" d="100"/>
          <a:sy n="72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500" b="1" i="0" u="none" strike="noStrike" kern="1200" cap="all" spc="100" normalizeH="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Percentage of Care Homes Affected in Scotland, England, Norther Ireland and Wales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500" b="1" i="0" u="none" strike="noStrike" kern="1200" cap="all" spc="100" normalizeH="0" baseline="0">
              <a:solidFill>
                <a:schemeClr val="lt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pattFill prst="ltUpDiag">
              <a:fgClr>
                <a:schemeClr val="accent2"/>
              </a:fgClr>
              <a:bgClr>
                <a:schemeClr val="lt1"/>
              </a:bgClr>
            </a:patt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Scotland</c:v>
                </c:pt>
                <c:pt idx="1">
                  <c:v>England</c:v>
                </c:pt>
                <c:pt idx="2">
                  <c:v>Northern Ireland</c:v>
                </c:pt>
                <c:pt idx="3">
                  <c:v>Wales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65</c:v>
                </c:pt>
                <c:pt idx="1">
                  <c:v>44</c:v>
                </c:pt>
                <c:pt idx="2">
                  <c:v>37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F6C-46BE-9759-583F20A48F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69"/>
        <c:overlap val="-20"/>
        <c:axId val="330401280"/>
        <c:axId val="330399320"/>
      </c:barChart>
      <c:catAx>
        <c:axId val="33040128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lt1">
                  <a:alpha val="2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3175" cap="flat" cmpd="sng" algn="ctr">
            <a:solidFill>
              <a:schemeClr val="accent2">
                <a:lumMod val="60000"/>
                <a:lumOff val="4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spc="150" normalizeH="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30399320"/>
        <c:crosses val="autoZero"/>
        <c:auto val="1"/>
        <c:lblAlgn val="ctr"/>
        <c:lblOffset val="100"/>
        <c:noMultiLvlLbl val="0"/>
      </c:catAx>
      <c:valAx>
        <c:axId val="3303993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304012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2"/>
    </a:solidFill>
    <a:ln w="9525" cap="flat" cmpd="sng" algn="ctr">
      <a:solidFill>
        <a:schemeClr val="accent2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214">
  <cs:axisTitle>
    <cs:lnRef idx="0"/>
    <cs:fillRef idx="0"/>
    <cs:effectRef idx="0"/>
    <cs:fontRef idx="minor">
      <a:schemeClr val="lt1"/>
    </cs:fontRef>
    <cs:defRPr sz="900" b="1" kern="1200"/>
  </cs:axisTitle>
  <cs:category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800" kern="1200" cap="all" spc="150" normalizeH="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000" kern="1200"/>
  </cs:chartArea>
  <cs:dataLabel>
    <cs:lnRef idx="0"/>
    <cs:fillRef idx="0">
      <cs:styleClr val="auto"/>
    </cs:fillRef>
    <cs:effectRef idx="0"/>
    <cs:fontRef idx="minor">
      <a:schemeClr val="lt1"/>
    </cs:fontRef>
    <cs:spPr>
      <a:solidFill>
        <a:schemeClr val="phClr">
          <a:alpha val="70000"/>
        </a:schemeClr>
      </a:solidFill>
    </cs:spPr>
    <cs:defRPr sz="900" kern="120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lt1"/>
        </a:bgClr>
      </a:patt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lt1"/>
        </a:bgClr>
      </a:patt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34925" cap="rnd">
        <a:solidFill>
          <a:schemeClr val="lt1"/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900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900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500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900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CE842-D87D-41C3-B208-CE34EAAAC684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5E81D-BFCB-40F6-BA25-126DA69A1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904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CE842-D87D-41C3-B208-CE34EAAAC684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5E81D-BFCB-40F6-BA25-126DA69A1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5006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CE842-D87D-41C3-B208-CE34EAAAC684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5E81D-BFCB-40F6-BA25-126DA69A1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2760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CE842-D87D-41C3-B208-CE34EAAAC684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5E81D-BFCB-40F6-BA25-126DA69A1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3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CE842-D87D-41C3-B208-CE34EAAAC684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5E81D-BFCB-40F6-BA25-126DA69A1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424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CE842-D87D-41C3-B208-CE34EAAAC684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5E81D-BFCB-40F6-BA25-126DA69A1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586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CE842-D87D-41C3-B208-CE34EAAAC684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5E81D-BFCB-40F6-BA25-126DA69A1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352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CE842-D87D-41C3-B208-CE34EAAAC684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5E81D-BFCB-40F6-BA25-126DA69A1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614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CE842-D87D-41C3-B208-CE34EAAAC684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5E81D-BFCB-40F6-BA25-126DA69A1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079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CE842-D87D-41C3-B208-CE34EAAAC684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5E81D-BFCB-40F6-BA25-126DA69A1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550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CE842-D87D-41C3-B208-CE34EAAAC684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5E81D-BFCB-40F6-BA25-126DA69A1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1905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CE842-D87D-41C3-B208-CE34EAAAC684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5E81D-BFCB-40F6-BA25-126DA69A156B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96198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CE842-D87D-41C3-B208-CE34EAAAC684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5E81D-BFCB-40F6-BA25-126DA69A1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7398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CE842-D87D-41C3-B208-CE34EAAAC684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5E81D-BFCB-40F6-BA25-126DA69A1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1462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CE842-D87D-41C3-B208-CE34EAAAC684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5E81D-BFCB-40F6-BA25-126DA69A1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2238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CE842-D87D-41C3-B208-CE34EAAAC684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5E81D-BFCB-40F6-BA25-126DA69A1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6876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CE842-D87D-41C3-B208-CE34EAAAC684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5E81D-BFCB-40F6-BA25-126DA69A1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958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8CE842-D87D-41C3-B208-CE34EAAAC684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95E81D-BFCB-40F6-BA25-126DA69A1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07494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rtmagazine.com/author/Conversion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coronavirus.jhu.edu/data/new-cases" TargetMode="External"/><Relationship Id="rId3" Type="http://schemas.openxmlformats.org/officeDocument/2006/relationships/hyperlink" Target="http://www.ageuk.org.uk/globalassets/age-uk/documents/reports-and-publications/later_life_uk_factsheet.pdf" TargetMode="External"/><Relationship Id="rId7" Type="http://schemas.openxmlformats.org/officeDocument/2006/relationships/hyperlink" Target="https://www.healthwatchcalderdale.co.uk/covid19-feedback/" TargetMode="External"/><Relationship Id="rId2" Type="http://schemas.openxmlformats.org/officeDocument/2006/relationships/hyperlink" Target="https://orthospinenews.com/2020/05/21/new-study-published-in-the-new-england-journal-of-medicine-shows-covid-19-causes-blood-vessel-damage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onlinelibrary.wiley.com/doi/full/10.1111/spol.12645" TargetMode="External"/><Relationship Id="rId5" Type="http://schemas.openxmlformats.org/officeDocument/2006/relationships/hyperlink" Target="https://www.clhgroup.co.uk/news-article/2019/03/26/spring-time-activities-for-care-homes/439" TargetMode="External"/><Relationship Id="rId10" Type="http://schemas.openxmlformats.org/officeDocument/2006/relationships/hyperlink" Target="https://www.medicalnewstoday.com/articles/coronavirus-causes#transmission" TargetMode="External"/><Relationship Id="rId4" Type="http://schemas.openxmlformats.org/officeDocument/2006/relationships/hyperlink" Target="https://www.thetimes.co.uk/article/scotland-had-highest-number-of-care-home-covid-cases-in-uk-says-study-xkjwftm2z" TargetMode="External"/><Relationship Id="rId9" Type="http://schemas.openxmlformats.org/officeDocument/2006/relationships/hyperlink" Target="https://www.medicalnewstoday.com/articles/coronavirus-causes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t.com/katrina-manson" TargetMode="External"/><Relationship Id="rId3" Type="http://schemas.openxmlformats.org/officeDocument/2006/relationships/hyperlink" Target="https://www.shutterstock.com/image-vector/coronavirus-covid19-word-cloud-black-words-1670565166" TargetMode="External"/><Relationship Id="rId7" Type="http://schemas.openxmlformats.org/officeDocument/2006/relationships/hyperlink" Target="https://www.ft.com/demetri-sevastopulo" TargetMode="External"/><Relationship Id="rId2" Type="http://schemas.openxmlformats.org/officeDocument/2006/relationships/hyperlink" Target="https://www.cdc.gov/coronavirus/2019-ncov/prevent-getting-sick/how-covid-spreads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rtmagazine.com/disorders-diseases/infectious-diseases/other-infections/coronavirus-spread-10-more-countries/" TargetMode="External"/><Relationship Id="rId5" Type="http://schemas.openxmlformats.org/officeDocument/2006/relationships/hyperlink" Target="https://onlinelibrary.wiley.com/doi/10.1002/agm2.12126" TargetMode="External"/><Relationship Id="rId10" Type="http://schemas.openxmlformats.org/officeDocument/2006/relationships/hyperlink" Target="https://www.bbc.com/news/health-52455072" TargetMode="External"/><Relationship Id="rId4" Type="http://schemas.openxmlformats.org/officeDocument/2006/relationships/hyperlink" Target="https://assets.publishing.service.gov.uk/government/uploads/system/uploads/attachment_data/file/910885/COVID-19_Infection_prevention_and_control_guidance_FINAL_PDF_20082020.pdf" TargetMode="External"/><Relationship Id="rId9" Type="http://schemas.openxmlformats.org/officeDocument/2006/relationships/hyperlink" Target="https://www.ft.com/content/84935e17-b50e-4a66-9c37-e2799365b78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CCF919-6952-42FA-A994-0493F6BB73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27472" y="609600"/>
            <a:ext cx="6340084" cy="1326321"/>
          </a:xfrm>
        </p:spPr>
        <p:txBody>
          <a:bodyPr vert="horz" lIns="91440" tIns="45720" rIns="91440" bIns="45720" rtlCol="0" anchor="ctr">
            <a:normAutofit/>
          </a:bodyPr>
          <a:lstStyle/>
          <a:p>
            <a:br>
              <a:rPr lang="en-US" sz="2900"/>
            </a:br>
            <a:r>
              <a:rPr lang="en-US" sz="2900" u="sng"/>
              <a:t>COVID-19</a:t>
            </a:r>
            <a:br>
              <a:rPr lang="en-US" sz="2900"/>
            </a:br>
            <a:endParaRPr lang="en-US" sz="29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70301F-569E-491F-8F47-87E523F5870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254" r="40890"/>
          <a:stretch/>
        </p:blipFill>
        <p:spPr>
          <a:xfrm>
            <a:off x="0" y="0"/>
            <a:ext cx="4635987" cy="6858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B3107980-87BF-42AD-8CFA-651F7E4C15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27471" y="2096064"/>
            <a:ext cx="6340085" cy="3695136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b="1" u="sng" dirty="0"/>
              <a:t>Group participants: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/>
              <a:t>Gzala Saddique (1808935)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 err="1"/>
              <a:t>Nazmin</a:t>
            </a:r>
            <a:r>
              <a:rPr lang="en-US" dirty="0"/>
              <a:t> </a:t>
            </a:r>
            <a:r>
              <a:rPr lang="en-US" dirty="0" err="1"/>
              <a:t>Kauser</a:t>
            </a:r>
            <a:r>
              <a:rPr lang="en-US" dirty="0"/>
              <a:t> (1710502)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 err="1"/>
              <a:t>Tahira</a:t>
            </a:r>
            <a:r>
              <a:rPr lang="en-US" dirty="0"/>
              <a:t> </a:t>
            </a:r>
            <a:r>
              <a:rPr lang="en-US" dirty="0" err="1"/>
              <a:t>Jabeen</a:t>
            </a:r>
            <a:r>
              <a:rPr lang="en-US" dirty="0"/>
              <a:t> (1715952)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/>
              <a:t>Samina </a:t>
            </a:r>
            <a:r>
              <a:rPr lang="en-US" dirty="0" err="1"/>
              <a:t>Jhangeer</a:t>
            </a:r>
            <a:r>
              <a:rPr lang="en-US" dirty="0"/>
              <a:t> (1810228)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 err="1"/>
              <a:t>Iram</a:t>
            </a:r>
            <a:r>
              <a:rPr lang="en-US" dirty="0"/>
              <a:t> </a:t>
            </a:r>
            <a:r>
              <a:rPr lang="en-US" dirty="0" err="1"/>
              <a:t>Shezadi</a:t>
            </a:r>
            <a:r>
              <a:rPr lang="en-US" dirty="0"/>
              <a:t> (1807072)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2A31A05-19BB-4F84-9402-E8569CBDBD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36007" y="45720"/>
            <a:ext cx="0" cy="6766560"/>
          </a:xfrm>
          <a:prstGeom prst="line">
            <a:avLst/>
          </a:prstGeom>
          <a:ln w="190500" cap="sq">
            <a:solidFill>
              <a:srgbClr val="FFFFFF"/>
            </a:solidFill>
            <a:miter lim="800000"/>
          </a:ln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C949A1D5-1729-4419-AE5C-98F092BCD2C0}"/>
              </a:ext>
            </a:extLst>
          </p:cNvPr>
          <p:cNvSpPr txBox="1"/>
          <p:nvPr/>
        </p:nvSpPr>
        <p:spPr>
          <a:xfrm>
            <a:off x="0" y="6165949"/>
            <a:ext cx="36015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Source </a:t>
            </a:r>
          </a:p>
          <a:p>
            <a:r>
              <a:rPr lang="en-GB" dirty="0"/>
              <a:t>(</a:t>
            </a:r>
            <a:r>
              <a:rPr lang="en-GB" dirty="0" err="1"/>
              <a:t>Dementri</a:t>
            </a:r>
            <a:r>
              <a:rPr lang="en-GB" dirty="0"/>
              <a:t> et al 2020)</a:t>
            </a:r>
          </a:p>
        </p:txBody>
      </p:sp>
    </p:spTree>
    <p:extLst>
      <p:ext uri="{BB962C8B-B14F-4D97-AF65-F5344CB8AC3E}">
        <p14:creationId xmlns:p14="http://schemas.microsoft.com/office/powerpoint/2010/main" val="284848521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59821BD-D663-4C59-A6F2-9F79CFF46098}"/>
              </a:ext>
            </a:extLst>
          </p:cNvPr>
          <p:cNvSpPr txBox="1"/>
          <p:nvPr/>
        </p:nvSpPr>
        <p:spPr>
          <a:xfrm>
            <a:off x="397565" y="1086678"/>
            <a:ext cx="11131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Introduction: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62FA162-3F2D-4B6B-A1B7-3B3B4E92908D}"/>
              </a:ext>
            </a:extLst>
          </p:cNvPr>
          <p:cNvSpPr txBox="1"/>
          <p:nvPr/>
        </p:nvSpPr>
        <p:spPr>
          <a:xfrm>
            <a:off x="397565" y="1861256"/>
            <a:ext cx="714292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Aims of presentation</a:t>
            </a:r>
          </a:p>
          <a:p>
            <a:r>
              <a:rPr lang="en-GB" sz="3200" b="1" u="sng" dirty="0"/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How covid-19 had an impact on older care home residents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What caused the virus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How the virus spread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What control did people have over the virus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How fast the virus spread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The different types of covid-19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What policies did the staff have to follow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Which agencies are involved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7E1FD47-2FB4-4DA0-958E-217D93FC91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5687" y="118602"/>
            <a:ext cx="4714536" cy="373234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19E5CB6-DAEF-4236-9EDE-20698EF7F1BF}"/>
              </a:ext>
            </a:extLst>
          </p:cNvPr>
          <p:cNvSpPr txBox="1"/>
          <p:nvPr/>
        </p:nvSpPr>
        <p:spPr>
          <a:xfrm>
            <a:off x="7365687" y="3919526"/>
            <a:ext cx="53267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Source: CLH HealthCare (March 26</a:t>
            </a:r>
            <a:r>
              <a:rPr lang="en-GB" sz="1400" baseline="30000" dirty="0"/>
              <a:t>th</a:t>
            </a:r>
            <a:r>
              <a:rPr lang="en-GB" sz="1400" dirty="0"/>
              <a:t> 2019)</a:t>
            </a:r>
          </a:p>
        </p:txBody>
      </p:sp>
    </p:spTree>
    <p:extLst>
      <p:ext uri="{BB962C8B-B14F-4D97-AF65-F5344CB8AC3E}">
        <p14:creationId xmlns:p14="http://schemas.microsoft.com/office/powerpoint/2010/main" val="4115390002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AA127494-75FE-43EF-92AF-EB1B44A13BFD}"/>
              </a:ext>
            </a:extLst>
          </p:cNvPr>
          <p:cNvSpPr txBox="1"/>
          <p:nvPr/>
        </p:nvSpPr>
        <p:spPr>
          <a:xfrm>
            <a:off x="304800" y="320457"/>
            <a:ext cx="5459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Geographical distribution </a:t>
            </a:r>
          </a:p>
        </p:txBody>
      </p:sp>
      <p:sp>
        <p:nvSpPr>
          <p:cNvPr id="12" name="Rectangle 2">
            <a:extLst>
              <a:ext uri="{FF2B5EF4-FFF2-40B4-BE49-F238E27FC236}">
                <a16:creationId xmlns:a16="http://schemas.microsoft.com/office/drawing/2014/main" id="{58005820-7600-43FF-9B03-F0FB73E0A4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700" y="142138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COVID Trend Chart for 10 most affected Countries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121" name="Picture 2">
            <a:extLst>
              <a:ext uri="{FF2B5EF4-FFF2-40B4-BE49-F238E27FC236}">
                <a16:creationId xmlns:a16="http://schemas.microsoft.com/office/drawing/2014/main" id="{3CC54BFE-2D82-4D86-B770-D15D4B06B9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36" y="2169051"/>
            <a:ext cx="6082764" cy="374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3">
            <a:extLst>
              <a:ext uri="{FF2B5EF4-FFF2-40B4-BE49-F238E27FC236}">
                <a16:creationId xmlns:a16="http://schemas.microsoft.com/office/drawing/2014/main" id="{54C35C7B-6FAC-4811-91F3-3B78EF3DAA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700" y="6202769"/>
            <a:ext cx="79207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Source, 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Figure 1.1 Trend Chart for 10 most affected Countries </a:t>
            </a:r>
            <a:r>
              <a:rPr kumimoji="0" lang="en-GB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John Hopkins Coronavirus Resource Centre</a:t>
            </a:r>
            <a:r>
              <a:rPr kumimoji="0" lang="en-GB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2020)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8" name="RealisticEarthSpinninginSpaceVidevo">
            <a:hlinkClick r:id="" action="ppaction://media"/>
            <a:extLst>
              <a:ext uri="{FF2B5EF4-FFF2-40B4-BE49-F238E27FC236}">
                <a16:creationId xmlns:a16="http://schemas.microsoft.com/office/drawing/2014/main" id="{3BC3DE4C-87CD-444C-B4B2-77798A50308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273800" y="612844"/>
            <a:ext cx="5882206" cy="3743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049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B4007BB-A2C0-412D-8487-B6D1108624C5}"/>
              </a:ext>
            </a:extLst>
          </p:cNvPr>
          <p:cNvSpPr txBox="1"/>
          <p:nvPr/>
        </p:nvSpPr>
        <p:spPr>
          <a:xfrm rot="10800000" flipH="1" flipV="1">
            <a:off x="201852" y="81918"/>
            <a:ext cx="57080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/>
              <a:t>Indecent rates 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3EDD263A-42E0-4836-94F4-4C6CAA9D8B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1852" y="822406"/>
            <a:ext cx="5708069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Coronavirus Cases in Older Care Homes in England and Wales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According to the stats published by UK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’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 recognised national statistical institute ONS, corona virus cases increased in care home as case in hospitals started to fall   (BBC News, 2020).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145" name="Picture 1">
            <a:extLst>
              <a:ext uri="{FF2B5EF4-FFF2-40B4-BE49-F238E27FC236}">
                <a16:creationId xmlns:a16="http://schemas.microsoft.com/office/drawing/2014/main" id="{BC851631-4C09-4565-BA59-2847406B6E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852" y="1930402"/>
            <a:ext cx="5644766" cy="3971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3">
            <a:extLst>
              <a:ext uri="{FF2B5EF4-FFF2-40B4-BE49-F238E27FC236}">
                <a16:creationId xmlns:a16="http://schemas.microsoft.com/office/drawing/2014/main" id="{3E0AA5DE-B160-4158-B860-388504B23D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204" y="6195626"/>
            <a:ext cx="5057796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Source, Figure 1.2 COVID-19 Cases in Care Homes </a:t>
            </a:r>
            <a:r>
              <a:rPr kumimoji="0" lang="en-GB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(BBC News, 2020)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64553146-4451-47D1-B88A-E7AC5FCB3A9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88820523"/>
              </p:ext>
            </p:extLst>
          </p:nvPr>
        </p:nvGraphicFramePr>
        <p:xfrm>
          <a:off x="6282081" y="1930403"/>
          <a:ext cx="5486400" cy="39719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728F8588-E412-4877-BB32-4C77DF1EDF61}"/>
              </a:ext>
            </a:extLst>
          </p:cNvPr>
          <p:cNvSpPr txBox="1"/>
          <p:nvPr/>
        </p:nvSpPr>
        <p:spPr>
          <a:xfrm>
            <a:off x="6096000" y="6133108"/>
            <a:ext cx="3748610" cy="339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Figure 1.3 Percentage of Care Homes Affected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741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E285291-13FA-4A41-A78D-88C589F60B54}"/>
              </a:ext>
            </a:extLst>
          </p:cNvPr>
          <p:cNvSpPr txBox="1"/>
          <p:nvPr/>
        </p:nvSpPr>
        <p:spPr>
          <a:xfrm>
            <a:off x="482600" y="155779"/>
            <a:ext cx="3416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/>
              <a:t>Trends</a:t>
            </a:r>
            <a:endParaRPr lang="en-GB" sz="4000" b="1" u="sng" dirty="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73016C2-5084-4CA8-837A-955ACA6058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600" y="1022815"/>
            <a:ext cx="5419436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COVID-19 Cases United Kingdom</a:t>
            </a:r>
            <a:endParaRPr kumimoji="0" lang="en-GB" altLang="en-US" sz="12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First coronavirus case in the United Kingdom was reported on 31</a:t>
            </a:r>
            <a:r>
              <a:rPr kumimoji="0" lang="en-GB" altLang="en-US" sz="1200" b="0" i="0" u="none" strike="noStrike" cap="none" normalizeH="0" baseline="3000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</a:t>
            </a:r>
            <a:r>
              <a:rPr kumimoji="0" lang="en-GB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January 2020 and since then 593,565 cases and 42,850 deaths </a:t>
            </a:r>
            <a:r>
              <a:rPr kumimoji="0" lang="en-GB" altLang="en-US" sz="1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have been reported</a:t>
            </a:r>
            <a:r>
              <a:rPr kumimoji="0" lang="en-GB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kumimoji="0" lang="en-GB" altLang="en-US" sz="11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100" name="Picture 3">
            <a:extLst>
              <a:ext uri="{FF2B5EF4-FFF2-40B4-BE49-F238E27FC236}">
                <a16:creationId xmlns:a16="http://schemas.microsoft.com/office/drawing/2014/main" id="{ADC83860-9199-4F22-889A-A74EFD1139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" y="2004297"/>
            <a:ext cx="5419436" cy="3962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6">
            <a:extLst>
              <a:ext uri="{FF2B5EF4-FFF2-40B4-BE49-F238E27FC236}">
                <a16:creationId xmlns:a16="http://schemas.microsoft.com/office/drawing/2014/main" id="{F7ACFA6D-6676-4760-A10C-F5DF775E8A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8546" y="5966626"/>
            <a:ext cx="55426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Source, Figure 1.4 COVID-19 Cases in UK </a:t>
            </a:r>
            <a:r>
              <a:rPr kumimoji="0" lang="en-GB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John Hopkins Coronavirus Resource Centre</a:t>
            </a:r>
            <a:r>
              <a:rPr kumimoji="0" lang="en-GB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(2020)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F0C13DB-C8B7-47B1-ACCB-7D95CFEAA6A1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6096000" y="2004297"/>
            <a:ext cx="5731510" cy="396232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A3329E9-5AFE-4DC7-9C9E-3BE74FBC3134}"/>
              </a:ext>
            </a:extLst>
          </p:cNvPr>
          <p:cNvSpPr txBox="1"/>
          <p:nvPr/>
        </p:nvSpPr>
        <p:spPr>
          <a:xfrm>
            <a:off x="6025283" y="5971102"/>
            <a:ext cx="4211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Figure 1.5 How Fast Could Corona Cases Grow (BBC News, 2020)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920497393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9EE9E65-AACF-4252-A357-473E930C2044}"/>
              </a:ext>
            </a:extLst>
          </p:cNvPr>
          <p:cNvSpPr txBox="1"/>
          <p:nvPr/>
        </p:nvSpPr>
        <p:spPr>
          <a:xfrm>
            <a:off x="821634" y="781879"/>
            <a:ext cx="45587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u="sng">
                <a:latin typeface="Arial" panose="020B0604020202020204" pitchFamily="34" charset="0"/>
                <a:cs typeface="Arial" panose="020B0604020202020204" pitchFamily="34" charset="0"/>
              </a:rPr>
              <a:t>Causes </a:t>
            </a:r>
            <a:endParaRPr lang="en-GB" sz="40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73E92CB-DBC3-4CBE-85F1-0AC8634071A1}"/>
              </a:ext>
            </a:extLst>
          </p:cNvPr>
          <p:cNvSpPr txBox="1"/>
          <p:nvPr/>
        </p:nvSpPr>
        <p:spPr>
          <a:xfrm>
            <a:off x="821634" y="570678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effectLst/>
                <a:latin typeface="Hind"/>
              </a:rPr>
              <a:t> Source, 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Mike Adams ( </a:t>
            </a:r>
            <a:r>
              <a:rPr lang="en-GB" sz="12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May 21, 2020 )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30ECE166-641E-4ECD-9711-191582744F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0" y="1695450"/>
            <a:ext cx="7429500" cy="346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4073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C21CFCC-4300-44B0-ABAA-82D3C89BE65F}"/>
              </a:ext>
            </a:extLst>
          </p:cNvPr>
          <p:cNvSpPr txBox="1"/>
          <p:nvPr/>
        </p:nvSpPr>
        <p:spPr>
          <a:xfrm>
            <a:off x="7908392" y="733425"/>
            <a:ext cx="3583953" cy="350024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285750" indent="-28575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u="sng" cap="all">
                <a:effectLst>
                  <a:outerShdw blurRad="50800" dist="63500" dir="2700000" algn="tl" rotWithShape="0">
                    <a:srgbClr val="000000">
                      <a:alpha val="48000"/>
                    </a:srgbClr>
                  </a:outerShdw>
                </a:effectLst>
                <a:latin typeface="+mj-lt"/>
                <a:ea typeface="+mj-ea"/>
                <a:cs typeface="+mj-cs"/>
              </a:rPr>
              <a:t>Spread and controls </a:t>
            </a:r>
          </a:p>
        </p:txBody>
      </p:sp>
      <p:sp>
        <p:nvSpPr>
          <p:cNvPr id="7181" name="Rectangle 70">
            <a:extLst>
              <a:ext uri="{FF2B5EF4-FFF2-40B4-BE49-F238E27FC236}">
                <a16:creationId xmlns:a16="http://schemas.microsoft.com/office/drawing/2014/main" id="{0A760627-7F98-49F3-99E6-ED04C739B2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2475" y="733425"/>
            <a:ext cx="6696075" cy="5391150"/>
          </a:xfrm>
          <a:prstGeom prst="rect">
            <a:avLst/>
          </a:prstGeom>
          <a:solidFill>
            <a:schemeClr val="bg2">
              <a:lumMod val="75000"/>
            </a:schemeClr>
          </a:solidFill>
          <a:ln w="1905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4991" dist="17780" dir="5400000" algn="ctr" rotWithShape="0">
              <a:schemeClr val="bg1">
                <a:alpha val="40000"/>
              </a:scheme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82" name="Rectangle 72">
            <a:extLst>
              <a:ext uri="{FF2B5EF4-FFF2-40B4-BE49-F238E27FC236}">
                <a16:creationId xmlns:a16="http://schemas.microsoft.com/office/drawing/2014/main" id="{D1F88FD4-9011-4A6F-AB39-4DE7E445FC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7654" y="799817"/>
            <a:ext cx="6565717" cy="5258367"/>
          </a:xfrm>
          <a:prstGeom prst="rect">
            <a:avLst/>
          </a:prstGeom>
          <a:noFill/>
          <a:ln w="127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E3F39CD-880B-4939-8724-43E3669737C0}"/>
              </a:ext>
            </a:extLst>
          </p:cNvPr>
          <p:cNvSpPr txBox="1"/>
          <p:nvPr/>
        </p:nvSpPr>
        <p:spPr>
          <a:xfrm>
            <a:off x="817654" y="5722048"/>
            <a:ext cx="87200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3" tooltip="Posts by RT Staff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Source, RT Staff</a:t>
            </a:r>
            <a:r>
              <a:rPr lang="en-US" sz="12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 </a:t>
            </a:r>
            <a:r>
              <a:rPr lang="en-US" b="0" i="0" dirty="0">
                <a:effectLst/>
                <a:latin typeface="Questrial"/>
              </a:rPr>
              <a:t>(</a:t>
            </a:r>
            <a:r>
              <a:rPr lang="en-US" sz="12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Mar 29, 2020) 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Coronavirus Spread to these 10 Countries for the First Time Last Week">
            <a:extLst>
              <a:ext uri="{FF2B5EF4-FFF2-40B4-BE49-F238E27FC236}">
                <a16:creationId xmlns:a16="http://schemas.microsoft.com/office/drawing/2014/main" id="{28F58ACC-3A4C-4E86-BDA6-0663224459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012" y="799816"/>
            <a:ext cx="6565717" cy="4922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2140432"/>
      </p:ext>
    </p:extLst>
  </p:cSld>
  <p:clrMapOvr>
    <a:masterClrMapping/>
  </p:clrMapOvr>
  <p:transition spd="slow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D8DD08B-566F-4E03-B060-C24F75D87E29}"/>
              </a:ext>
            </a:extLst>
          </p:cNvPr>
          <p:cNvSpPr txBox="1"/>
          <p:nvPr/>
        </p:nvSpPr>
        <p:spPr>
          <a:xfrm>
            <a:off x="795130" y="795130"/>
            <a:ext cx="92102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Social and public health policies </a:t>
            </a:r>
            <a:endParaRPr lang="en-GB" sz="32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oronavirus or COVID-19 word cloud with black words on white background. ">
            <a:extLst>
              <a:ext uri="{FF2B5EF4-FFF2-40B4-BE49-F238E27FC236}">
                <a16:creationId xmlns:a16="http://schemas.microsoft.com/office/drawing/2014/main" id="{3E6C294D-89CC-4F2D-BA2C-96B668BCE7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736" y="2131988"/>
            <a:ext cx="5715000" cy="3930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E440F9B-11A1-40B4-AC12-828483F53A56}"/>
              </a:ext>
            </a:extLst>
          </p:cNvPr>
          <p:cNvSpPr txBox="1"/>
          <p:nvPr/>
        </p:nvSpPr>
        <p:spPr>
          <a:xfrm>
            <a:off x="5573735" y="6062870"/>
            <a:ext cx="3026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Source (Photos  by D (N.D)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98985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D90F73-44B9-4466-AEDF-3AC44224EDCF}"/>
              </a:ext>
            </a:extLst>
          </p:cNvPr>
          <p:cNvSpPr txBox="1"/>
          <p:nvPr/>
        </p:nvSpPr>
        <p:spPr>
          <a:xfrm>
            <a:off x="768626" y="795130"/>
            <a:ext cx="793805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Agencies </a:t>
            </a:r>
          </a:p>
          <a:p>
            <a:r>
              <a:rPr lang="en-US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Local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National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International agencies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Local authorities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Health boards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Government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EU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WHO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Voluntary organizations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BB57D1-0646-47D2-80CA-58AE26C7BFE2}"/>
              </a:ext>
            </a:extLst>
          </p:cNvPr>
          <p:cNvSpPr txBox="1"/>
          <p:nvPr/>
        </p:nvSpPr>
        <p:spPr>
          <a:xfrm>
            <a:off x="8653669" y="1943600"/>
            <a:ext cx="5168348" cy="2690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2050" name="Picture 2" descr="The health and social care experiences of people in Calderdale during the  Covid-19 outbreak - Healthwatch Calderdale">
            <a:extLst>
              <a:ext uri="{FF2B5EF4-FFF2-40B4-BE49-F238E27FC236}">
                <a16:creationId xmlns:a16="http://schemas.microsoft.com/office/drawing/2014/main" id="{EF7C970D-5EAD-4C02-9F8B-3B2F29AABC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530" y="1106641"/>
            <a:ext cx="6813481" cy="3162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0B4756A-6389-4BE1-BED1-0F12C9E1B24A}"/>
              </a:ext>
            </a:extLst>
          </p:cNvPr>
          <p:cNvSpPr txBox="1"/>
          <p:nvPr/>
        </p:nvSpPr>
        <p:spPr>
          <a:xfrm>
            <a:off x="8587409" y="4326014"/>
            <a:ext cx="45454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Source Healthwatch Calderdale (N.D) </a:t>
            </a:r>
          </a:p>
        </p:txBody>
      </p:sp>
    </p:spTree>
    <p:extLst>
      <p:ext uri="{BB962C8B-B14F-4D97-AF65-F5344CB8AC3E}">
        <p14:creationId xmlns:p14="http://schemas.microsoft.com/office/powerpoint/2010/main" val="3630158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99BCF6D-BE29-4E88-B7A7-C34FFA1CECE7}"/>
              </a:ext>
            </a:extLst>
          </p:cNvPr>
          <p:cNvSpPr txBox="1"/>
          <p:nvPr/>
        </p:nvSpPr>
        <p:spPr>
          <a:xfrm>
            <a:off x="940903" y="689113"/>
            <a:ext cx="1068125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  <a:p>
            <a:pPr algn="ctr"/>
            <a:endParaRPr lang="en-GB" sz="40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Thank you for listening to our presentation.</a:t>
            </a:r>
          </a:p>
          <a:p>
            <a:pPr algn="ctr"/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Does anyone have 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991810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1E0E2EC-A469-4B08-A0C7-C82894315C2A}"/>
              </a:ext>
            </a:extLst>
          </p:cNvPr>
          <p:cNvSpPr txBox="1"/>
          <p:nvPr/>
        </p:nvSpPr>
        <p:spPr>
          <a:xfrm>
            <a:off x="318050" y="99667"/>
            <a:ext cx="5459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References</a:t>
            </a:r>
            <a:r>
              <a:rPr lang="en-GB" dirty="0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C963B4-9AD8-47CE-BBB5-C1CC2724DBDA}"/>
              </a:ext>
            </a:extLst>
          </p:cNvPr>
          <p:cNvSpPr txBox="1"/>
          <p:nvPr/>
        </p:nvSpPr>
        <p:spPr>
          <a:xfrm>
            <a:off x="205108" y="949883"/>
            <a:ext cx="11781784" cy="58853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0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Adams, M. ( May 21</a:t>
            </a:r>
            <a:r>
              <a:rPr lang="en-US" sz="1200" i="0" strike="noStrike" baseline="30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US" sz="1200" i="0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2020 ) image available at ; </a:t>
            </a:r>
            <a:r>
              <a:rPr lang="en-US" sz="1200" i="0" strike="noStrike" dirty="0">
                <a:solidFill>
                  <a:srgbClr val="08365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https://orthospinenews.com/2020/05/21/new-study-published-in-the-new-england-journal-of-medicine-shows-covid-19-causes-blood-vessel-damage/</a:t>
            </a:r>
            <a:r>
              <a:rPr lang="en-US" sz="1200" i="0" strike="noStrike" dirty="0">
                <a:solidFill>
                  <a:srgbClr val="08365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1200" i="0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(accessed on 13/10/2020)</a:t>
            </a:r>
          </a:p>
          <a:p>
            <a:endParaRPr lang="en-US" sz="1200" i="0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Age UK, later life in the United Kingdom 2019, PDF available at; </a:t>
            </a:r>
            <a:r>
              <a:rPr lang="en-US" sz="1200" i="1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http://www.ageuk.org.uk/globalassets/age-uk/documents/reports-and-publications/later_life_uk_factsheet.pdf</a:t>
            </a:r>
            <a:r>
              <a:rPr lang="en-US" sz="12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(accessed on 13/10/2020)</a:t>
            </a:r>
          </a:p>
          <a:p>
            <a:endParaRPr lang="en-US" sz="12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Bilal, A., Saeed, M.A and Yousafzai, Y., 2020. Elderly care in the time of coronavirus: Perceptions and experiences of care home staff in Pakistan</a:t>
            </a:r>
            <a:r>
              <a:rPr lang="en-US" sz="12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International journal of geriatric psychiatry. </a:t>
            </a:r>
          </a:p>
          <a:p>
            <a:endParaRPr lang="en-US" sz="1200" i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Boothman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J. (2020) Scotland had highest number of care home COVID cases in UK, says study, The Sunday Times, data retrieved from </a:t>
            </a:r>
            <a:r>
              <a:rPr lang="en-GB" sz="1200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https://www.thetimes.co.uk/article/scotland-had-highest-number-of-care-home-covid-cases-in-uk-says-study-xkjwftm2z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(accessed on 10/08/2020)</a:t>
            </a:r>
          </a:p>
          <a:p>
            <a:endParaRPr lang="en-GB" sz="1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Cainan</a:t>
            </a:r>
            <a:r>
              <a:rPr lang="en-GB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M. (2020) Health policy and controlling covid-19 in England: Sociological insights</a:t>
            </a:r>
            <a:r>
              <a:rPr lang="en-GB" sz="12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Emerald open research 2, 2020 </a:t>
            </a:r>
            <a:endParaRPr lang="en-GB" sz="1200" i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CLH Healthcare, image available at ;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https://www.clhgroup.co.uk/news-article/2019/03/26/spring-time-activities-for-care-homes/439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( accessed on 12/10/2020)</a:t>
            </a:r>
          </a:p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Daly, M. (2020) COVID-19 and care homes in England: What happened and why? Social Policy Administration, An International Journal of Policy and Research, data retrieved from 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6"/>
              </a:rPr>
              <a:t>https://onlinelibrary.wiley.com/doi/full/10.1111/spol.12645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(accessed  on 10/08/2020)</a:t>
            </a:r>
          </a:p>
          <a:p>
            <a:endParaRPr lang="en-GB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Gardner, W., States, D. and Bagley, N., 2020. The coronavirus and the risks to the elderly in long-term care. </a:t>
            </a:r>
            <a:r>
              <a:rPr lang="en-US" sz="12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Journal of Aging &amp; Social Policy</a:t>
            </a:r>
          </a:p>
          <a:p>
            <a:endParaRPr lang="en-US" sz="1200" i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Healthwatch Calderdale (N.D) image available at: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https://www.healthwatchcalderdale.co.uk/covid19-feedback/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(accessed on 11/10/2020) </a:t>
            </a:r>
          </a:p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Hopkins, J. Coronavirus Resource Centre, (2020) data retrieved from 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8"/>
              </a:rPr>
              <a:t>https://coronavirus.jhu.edu/data/new-cases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  on 10/08/2020)</a:t>
            </a:r>
          </a:p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Kandol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A. (2020) Coronavirus cause: Origin and how it spreads, Medical News Today, data retrieved from 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9"/>
              </a:rPr>
              <a:t>https://www.medicalnewstoday.com/articles/coronavirus-causes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 on 10/08/2020)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Kandola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A. ( June 30</a:t>
            </a:r>
            <a:r>
              <a:rPr lang="en-GB" sz="12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2020)  Medical news today, Coronavirus cause: Origin and how it spread, available at;  </a:t>
            </a: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https://www.medicalnewstoday.com/articles/coronavirus-causes#transmission</a:t>
            </a:r>
            <a:r>
              <a:rPr lang="en-GB" sz="120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( accessed on 13/10/2020)</a:t>
            </a:r>
          </a:p>
        </p:txBody>
      </p:sp>
    </p:spTree>
    <p:extLst>
      <p:ext uri="{BB962C8B-B14F-4D97-AF65-F5344CB8AC3E}">
        <p14:creationId xmlns:p14="http://schemas.microsoft.com/office/powerpoint/2010/main" val="1952472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6C7436A-C539-4860-B66A-BDA0D805E285}"/>
              </a:ext>
            </a:extLst>
          </p:cNvPr>
          <p:cNvSpPr txBox="1"/>
          <p:nvPr/>
        </p:nvSpPr>
        <p:spPr>
          <a:xfrm>
            <a:off x="165100" y="537845"/>
            <a:ext cx="12026900" cy="5714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National Center for Immunization and Respiratory Diseases (NCIRD),  availabl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e at; </a:t>
            </a:r>
            <a:r>
              <a:rPr lang="en-GB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i="0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https://www.cdc.gov/coronavirus/2019-ncov/prevent-getting-sick/how-covid-spreads.html</a:t>
            </a:r>
            <a:r>
              <a:rPr lang="en-GB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(Accessed on 12/10/2020) </a:t>
            </a:r>
          </a:p>
          <a:p>
            <a:endParaRPr lang="en-GB" sz="120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Photos by D (N.D) image available at ;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https://www.shutterstock.com/image-vector/coronavirus-covid19-word-cloud-black-words-1670565166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( accessed on 12/10/2020)</a:t>
            </a:r>
          </a:p>
          <a:p>
            <a:r>
              <a:rPr lang="en-GB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Public health England,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COVID-19: Guidance for the remobilization of services within health and care settings</a:t>
            </a:r>
            <a:r>
              <a:rPr lang="en-GB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PDF available at; </a:t>
            </a:r>
            <a:r>
              <a:rPr lang="en-GB" sz="120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https://assets.publishing.service.gov.uk/government/uploads/system/uploads/attachment_data/file/910885/COVID-19_Infection_prevention_and_control_guidance_FINAL_PDF_20082020.pdf</a:t>
            </a:r>
            <a:r>
              <a:rPr lang="en-GB" sz="120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(accessed on 12/10/2020)</a:t>
            </a:r>
            <a:endParaRPr lang="en-US" sz="1200" dirty="0">
              <a:solidFill>
                <a:srgbClr val="08365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Rawle, J. M., </a:t>
            </a:r>
            <a:r>
              <a:rPr lang="en-GB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Bertfield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L. D. and Brill, E. S. (2020) Atypical Presentations of COVID-19 in Care Home Residents presenting to Secondary Care: A UK Single Centre Study, Aging Medicine, data retrieved from 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5"/>
              </a:rPr>
              <a:t>https://onlinelibrary.wiley.com/doi/10.1002/agm2.12126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 on 10/08/2020)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RT, </a:t>
            </a:r>
            <a:r>
              <a:rPr lang="en-US" sz="1200" i="0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Coronavirus Spread to these 10 Countries for the First Time Last Week , image available at ; </a:t>
            </a:r>
            <a:r>
              <a:rPr lang="en-US" sz="1200" i="0" strike="noStrike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https://rtmagazine.com/disorders-diseases/infectious-diseases/other-infections/coronavirus-spread-10-more-countries/</a:t>
            </a:r>
            <a:r>
              <a:rPr lang="en-US" sz="1200" i="0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(accessed on 13/10/2020) </a:t>
            </a:r>
            <a:endParaRPr lang="en-US" sz="1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1200" i="0" strike="noStrike" dirty="0" err="1">
                <a:effectLst/>
                <a:latin typeface="Arial" panose="020B0604020202020204" pitchFamily="34" charset="0"/>
                <a:cs typeface="Arial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Sevastopulo</a:t>
            </a:r>
            <a:r>
              <a:rPr lang="en-US" sz="1200" i="0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D.</a:t>
            </a:r>
            <a:r>
              <a:rPr lang="en-US" sz="1200" strike="noStrike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200" i="0" strike="noStrike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Manson</a:t>
            </a:r>
            <a:r>
              <a:rPr lang="en-US" sz="1200" i="0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K.</a:t>
            </a:r>
            <a:r>
              <a:rPr lang="en-US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in Washington ( May 1</a:t>
            </a:r>
            <a:r>
              <a:rPr lang="en-US" sz="1200" i="0" baseline="30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US" sz="12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2020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) image available at;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https://www.ft.com/content/84935e17-b50e-4a66-9c37-e2799365b783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( accessed on 12/10/2020)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Triggle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N. (2020) Coronavirus: care home deaths up as hospital cases fall, BBC News, data retrieved from 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10"/>
              </a:rPr>
              <a:t>https://www.bbc.com/news/health-52455072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 on 10/08/2020)</a:t>
            </a:r>
          </a:p>
          <a:p>
            <a:pPr marL="457200" indent="-457200">
              <a:lnSpc>
                <a:spcPct val="150000"/>
              </a:lnSpc>
              <a:spcAft>
                <a:spcPts val="800"/>
              </a:spcAft>
            </a:pPr>
            <a:endParaRPr lang="en-GB" sz="1200" dirty="0"/>
          </a:p>
          <a:p>
            <a:pPr marL="457200" indent="-457200">
              <a:lnSpc>
                <a:spcPct val="150000"/>
              </a:lnSpc>
              <a:spcAft>
                <a:spcPts val="800"/>
              </a:spcAft>
            </a:pPr>
            <a:endParaRPr lang="en-US" sz="12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spcAft>
                <a:spcPts val="800"/>
              </a:spcAft>
            </a:pPr>
            <a:endParaRPr lang="en-US" sz="1200" b="0" i="1" dirty="0">
              <a:effectLst/>
              <a:latin typeface="Arial" panose="020B0604020202020204" pitchFamily="34" charset="0"/>
            </a:endParaRPr>
          </a:p>
          <a:p>
            <a:pPr algn="l"/>
            <a:endParaRPr lang="en-US" sz="1200" i="1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8646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1339</TotalTime>
  <Words>1120</Words>
  <Application>Microsoft Office PowerPoint</Application>
  <PresentationFormat>Widescreen</PresentationFormat>
  <Paragraphs>95</Paragraphs>
  <Slides>12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Bookman Old Style</vt:lpstr>
      <vt:lpstr>Calibri</vt:lpstr>
      <vt:lpstr>Hind</vt:lpstr>
      <vt:lpstr>Questrial</vt:lpstr>
      <vt:lpstr>Rockwell</vt:lpstr>
      <vt:lpstr>Damask</vt:lpstr>
      <vt:lpstr> COVID-19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COVID-19</dc:title>
  <dc:creator>gzala saddique</dc:creator>
  <cp:lastModifiedBy>gzala saddique</cp:lastModifiedBy>
  <cp:revision>23</cp:revision>
  <dcterms:created xsi:type="dcterms:W3CDTF">2020-10-13T10:54:50Z</dcterms:created>
  <dcterms:modified xsi:type="dcterms:W3CDTF">2020-10-16T07:06:06Z</dcterms:modified>
</cp:coreProperties>
</file>