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2" r:id="rId1"/>
  </p:sldMasterIdLst>
  <p:notesMasterIdLst>
    <p:notesMasterId r:id="rId18"/>
  </p:notesMasterIdLst>
  <p:sldIdLst>
    <p:sldId id="256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  <p:sldId id="266" r:id="rId14"/>
    <p:sldId id="269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41"/>
    <p:restoredTop sz="94671"/>
  </p:normalViewPr>
  <p:slideViewPr>
    <p:cSldViewPr snapToGrid="0" snapToObjects="1">
      <p:cViewPr>
        <p:scale>
          <a:sx n="84" d="100"/>
          <a:sy n="84" d="100"/>
        </p:scale>
        <p:origin x="1424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3B9E7-098C-F44F-BD34-D2AC46D6DD22}" type="datetimeFigureOut">
              <a:rPr lang="en-US" smtClean="0"/>
              <a:t>2/7/23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7C044C-5773-1343-A1FB-E89A991F22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880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C044C-5773-1343-A1FB-E89A991F228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9815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C044C-5773-1343-A1FB-E89A991F228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422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C044C-5773-1343-A1FB-E89A991F228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182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7C044C-5773-1343-A1FB-E89A991F228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744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5952AA2-C306-8744-9593-99C8AE60E924}" type="datetimeFigureOut">
              <a:rPr lang="en-US" smtClean="0"/>
              <a:t>2/7/23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0BC40C1C-DC7B-7B43-B6BF-CBCB4E288C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19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urningleftforless.com/conrad-hotel-bali-review-a-tropical-paradise/" TargetMode="External"/><Relationship Id="rId3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lton.com/en/hotels/hkghcci-conrad-hong-kong/" TargetMode="External"/><Relationship Id="rId4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ripadvisor.co.uk/Hotel_Review-g186338-d2309633-Reviews-Conrad_London_St_James-London_England.html" TargetMode="External"/><Relationship Id="rId3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1900">
                <a:solidFill>
                  <a:schemeClr val="tx1"/>
                </a:solidFill>
              </a:rPr>
              <a:t>Hilton Hotel- Conrad Hotel and Resort</a:t>
            </a:r>
            <a:br>
              <a:rPr lang="en-US" sz="1900">
                <a:solidFill>
                  <a:schemeClr val="tx1"/>
                </a:solidFill>
              </a:rPr>
            </a:br>
            <a:endParaRPr lang="en-US" sz="190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FB403EBD-907E-4D59-98D4-A72CD1063C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49182" y="802638"/>
            <a:ext cx="5408696" cy="52527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Student name: Jahirul Islam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ID:2211677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Module Name: Hospitality and Guest Services BMIH4003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Lecturer: Muhammad Cassamo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489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2AEFFFF2-9EB4-4B6C-B9F8-2BA3EF89A21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0D65299F-028F-4AFC-B46A-8DB33E20FE4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="" xmlns:a16="http://schemas.microsoft.com/office/drawing/2014/main" id="{BAC87F6E-526A-49B5-995D-42DB656594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US" dirty="0"/>
              <a:t>Introduction on Conrad Hotel and Resort</a:t>
            </a:r>
          </a:p>
          <a:p>
            <a:r>
              <a:rPr lang="en-US" dirty="0"/>
              <a:t>Facilities</a:t>
            </a:r>
          </a:p>
          <a:p>
            <a:r>
              <a:rPr lang="en-US" dirty="0"/>
              <a:t>Guest and Consumers</a:t>
            </a:r>
          </a:p>
          <a:p>
            <a:r>
              <a:rPr lang="en-US" dirty="0"/>
              <a:t>Guest Services</a:t>
            </a:r>
          </a:p>
          <a:p>
            <a:r>
              <a:rPr lang="en-US" dirty="0"/>
              <a:t>Considering role and function of guest service</a:t>
            </a:r>
          </a:p>
          <a:p>
            <a:r>
              <a:rPr lang="en-US" dirty="0"/>
              <a:t>Statistics</a:t>
            </a:r>
          </a:p>
          <a:p>
            <a:r>
              <a:rPr lang="en-US" dirty="0"/>
              <a:t>Importance of hospitality and exceeding expectation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42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C33976D1-3430-450C-A978-87A9A6E8E7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7D6AAC78-7D86-415A-ADC1-2B474807960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F2A658D9-F185-44F1-BA33-D50320D1D07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dirty="0"/>
              <a:t>Hilton Hotel- Conrad Hotel and Resort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404040"/>
                </a:solidFill>
              </a:rPr>
              <a:t>Hilton hotel is one of the world largest company with 19 brands in 123 countries. </a:t>
            </a:r>
            <a:r>
              <a:rPr lang="is-IS" dirty="0">
                <a:solidFill>
                  <a:srgbClr val="404040"/>
                </a:solidFill>
              </a:rPr>
              <a:t>(Hilton hotel)</a:t>
            </a:r>
            <a:endParaRPr lang="en-US" dirty="0">
              <a:solidFill>
                <a:srgbClr val="404040"/>
              </a:solidFill>
            </a:endParaRPr>
          </a:p>
          <a:p>
            <a:r>
              <a:rPr lang="en-US" dirty="0">
                <a:solidFill>
                  <a:srgbClr val="404040"/>
                </a:solidFill>
              </a:rPr>
              <a:t>Conrad Hotel and Resort is a luxury brand of Hilton founded in 1985 by Barron Hilton </a:t>
            </a:r>
            <a:r>
              <a:rPr lang="mr-IN" dirty="0">
                <a:solidFill>
                  <a:srgbClr val="404040"/>
                </a:solidFill>
              </a:rPr>
              <a:t>–</a:t>
            </a:r>
            <a:r>
              <a:rPr lang="en-US" dirty="0">
                <a:solidFill>
                  <a:srgbClr val="404040"/>
                </a:solidFill>
              </a:rPr>
              <a:t> son of Conrad Hilton (The Conrad N. Hilton Foundation, 2020)</a:t>
            </a:r>
          </a:p>
          <a:p>
            <a:r>
              <a:rPr lang="en-US" dirty="0">
                <a:solidFill>
                  <a:srgbClr val="404040"/>
                </a:solidFill>
              </a:rPr>
              <a:t>The hotels and resort were built in the major businesses and tourist </a:t>
            </a:r>
            <a:r>
              <a:rPr lang="en-US" dirty="0" err="1">
                <a:solidFill>
                  <a:srgbClr val="404040"/>
                </a:solidFill>
              </a:rPr>
              <a:t>coutries</a:t>
            </a:r>
            <a:endParaRPr lang="en-US" dirty="0">
              <a:solidFill>
                <a:srgbClr val="404040"/>
              </a:solidFill>
            </a:endParaRPr>
          </a:p>
          <a:p>
            <a:r>
              <a:rPr lang="en-US" dirty="0">
                <a:solidFill>
                  <a:srgbClr val="404040"/>
                </a:solidFill>
              </a:rPr>
              <a:t>47 properties in 22 countries- Hong Kong, Bali and London. </a:t>
            </a:r>
            <a:r>
              <a:rPr lang="is-IS" dirty="0">
                <a:solidFill>
                  <a:srgbClr val="404040"/>
                </a:solidFill>
              </a:rPr>
              <a:t>(Au, 2023)</a:t>
            </a:r>
            <a:endParaRPr 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44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10" y="140577"/>
            <a:ext cx="4285490" cy="1032903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/>
              <a:t>Conrad Hotel in Bali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74648" y="1801379"/>
            <a:ext cx="3044952" cy="197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Figure 1: View of Conrad Hotel in Bali, a 5 star hotel located 15-20 minutes from the airport. Adapted from: 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https://www.turningleftforless.com/conrad-hotel-bali-review-a-tropical-paradise</a:t>
            </a:r>
            <a:r>
              <a:rPr lang="en-US" sz="1600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/</a:t>
            </a:r>
            <a:r>
              <a:rPr lang="en-US" sz="1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26" name="Picture 2" descr="onrad hotel Bali review - a tropical paradise? - Turning left for l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74" r="8393"/>
          <a:stretch/>
        </p:blipFill>
        <p:spPr bwMode="auto">
          <a:xfrm>
            <a:off x="4654296" y="10"/>
            <a:ext cx="753770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306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" y="399656"/>
            <a:ext cx="5123688" cy="1174991"/>
          </a:xfrm>
        </p:spPr>
        <p:txBody>
          <a:bodyPr>
            <a:normAutofit/>
          </a:bodyPr>
          <a:lstStyle/>
          <a:p>
            <a:r>
              <a:rPr lang="en-US" sz="2400"/>
              <a:t>Conrad hotel in Hong Kong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353312" y="2194570"/>
            <a:ext cx="4486656" cy="1234435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Figure 2: Conrad Hotel in Hong Kong, located in Hong Kong </a:t>
            </a:r>
            <a:r>
              <a:rPr lang="en-US" b="1" dirty="0" smtClean="0"/>
              <a:t>central </a:t>
            </a:r>
            <a:r>
              <a:rPr lang="en-US" b="1" i="1" dirty="0"/>
              <a:t>(Conrad Hong Kong 2023)</a:t>
            </a:r>
            <a:r>
              <a:rPr lang="en-US" b="1" i="1" dirty="0" smtClean="0"/>
              <a:t>. </a:t>
            </a:r>
            <a:r>
              <a:rPr lang="en-US" b="1" dirty="0"/>
              <a:t>Picture </a:t>
            </a:r>
            <a:r>
              <a:rPr lang="en-US" b="1" dirty="0" smtClean="0"/>
              <a:t>taken : </a:t>
            </a:r>
            <a:r>
              <a:rPr lang="en-US" dirty="0">
                <a:hlinkClick r:id="rId3"/>
              </a:rPr>
              <a:t>https://www.hilton.com/en/hotels/hkghcci-conrad-hong-kong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2052" name="Picture 4" descr="onrad Hong Kong - Exterior view at night tim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66" r="39100" b="-1"/>
          <a:stretch/>
        </p:blipFill>
        <p:spPr bwMode="auto">
          <a:xfrm>
            <a:off x="6096000" y="10"/>
            <a:ext cx="6096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807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232016"/>
            <a:ext cx="5108448" cy="1174991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400"/>
              <a:t>Conrad hotel in london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75232" y="2183492"/>
            <a:ext cx="4486656" cy="17941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Figure 3</a:t>
            </a: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Conrad Hotel in London, St. James. </a:t>
            </a:r>
            <a:r>
              <a:rPr lang="en-US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Picture </a:t>
            </a: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taken from: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https://</a:t>
            </a:r>
            <a:r>
              <a:rPr lang="en-US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www.tripadvisor.co.uk/Hotel_Review-g186338-d2309633-Reviews-Conrad_London_St_James-London_England.html</a:t>
            </a:r>
            <a:r>
              <a:rPr lang="en-US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074" name="Picture 2" descr="ONRAD LONDON ST. JAMES - Updated 2023 Reviews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1" r="13249"/>
          <a:stretch/>
        </p:blipFill>
        <p:spPr bwMode="auto">
          <a:xfrm>
            <a:off x="6096000" y="10"/>
            <a:ext cx="6096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88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16">
            <a:extLst>
              <a:ext uri="{FF2B5EF4-FFF2-40B4-BE49-F238E27FC236}">
                <a16:creationId xmlns="" xmlns:a16="http://schemas.microsoft.com/office/drawing/2014/main" id="{BAC87F6E-526A-49B5-995D-42DB656594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94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344" y="1586484"/>
            <a:ext cx="3685032" cy="3685032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3000">
                <a:solidFill>
                  <a:srgbClr val="FFFFFF"/>
                </a:solidFill>
              </a:rPr>
              <a:t>Facilities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="" xmlns:a16="http://schemas.microsoft.com/office/drawing/2014/main" id="{5E5436DB-4E8B-43A5-AE55-1C527B62E20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8743" y="797433"/>
            <a:ext cx="5934456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="" xmlns:a16="http://schemas.microsoft.com/office/drawing/2014/main" id="{0D65299F-028F-4AFC-B46A-8DB33E20FE4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83335" y="960120"/>
            <a:ext cx="560527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9551" y="1444752"/>
            <a:ext cx="4652840" cy="396849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404040"/>
                </a:solidFill>
              </a:rPr>
              <a:t>Fitness centers and spa</a:t>
            </a:r>
          </a:p>
          <a:p>
            <a:r>
              <a:rPr lang="en-US">
                <a:solidFill>
                  <a:srgbClr val="404040"/>
                </a:solidFill>
              </a:rPr>
              <a:t>Tennis and golf courts</a:t>
            </a:r>
          </a:p>
          <a:p>
            <a:r>
              <a:rPr lang="en-US">
                <a:solidFill>
                  <a:srgbClr val="404040"/>
                </a:solidFill>
              </a:rPr>
              <a:t>Customized in room facilities (bathroom and pillows)</a:t>
            </a:r>
          </a:p>
          <a:p>
            <a:r>
              <a:rPr lang="en-US">
                <a:solidFill>
                  <a:srgbClr val="404040"/>
                </a:solidFill>
              </a:rPr>
              <a:t>Conrad concierge app which provides room service and other functions from one place</a:t>
            </a:r>
          </a:p>
          <a:p>
            <a:r>
              <a:rPr lang="en-US">
                <a:solidFill>
                  <a:srgbClr val="404040"/>
                </a:solidFill>
              </a:rPr>
              <a:t>Business centers and meeting/event space </a:t>
            </a:r>
          </a:p>
          <a:p>
            <a:endParaRPr lang="en-US">
              <a:solidFill>
                <a:srgbClr val="404040"/>
              </a:solidFill>
            </a:endParaRPr>
          </a:p>
          <a:p>
            <a:r>
              <a:rPr lang="is-IS">
                <a:solidFill>
                  <a:srgbClr val="404040"/>
                </a:solidFill>
              </a:rPr>
              <a:t>(Au, 2023)</a:t>
            </a:r>
            <a:endParaRPr lang="en-US">
              <a:solidFill>
                <a:srgbClr val="404040"/>
              </a:solidFill>
            </a:endParaRPr>
          </a:p>
          <a:p>
            <a:endParaRPr lang="en-US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594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/>
                </a:solidFill>
              </a:rPr>
              <a:t>Guest and consumers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FB403EBD-907E-4D59-98D4-A72CD1063C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Mainly target for businessman and tourist stay</a:t>
            </a:r>
          </a:p>
          <a:p>
            <a:r>
              <a:rPr lang="en-US" dirty="0">
                <a:solidFill>
                  <a:schemeClr val="bg1"/>
                </a:solidFill>
              </a:rPr>
              <a:t>Some destination and suits can be expensive</a:t>
            </a:r>
          </a:p>
          <a:p>
            <a:r>
              <a:rPr lang="en-US" dirty="0">
                <a:solidFill>
                  <a:schemeClr val="bg1"/>
                </a:solidFill>
              </a:rPr>
              <a:t>- £380 for a king deluxe room</a:t>
            </a:r>
          </a:p>
          <a:p>
            <a:r>
              <a:rPr lang="en-US" dirty="0">
                <a:solidFill>
                  <a:schemeClr val="bg1"/>
                </a:solidFill>
              </a:rPr>
              <a:t>- £680 for a family connecting </a:t>
            </a:r>
            <a:r>
              <a:rPr lang="en-US" dirty="0" smtClean="0">
                <a:solidFill>
                  <a:schemeClr val="bg1"/>
                </a:solidFill>
              </a:rPr>
              <a:t>room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(Hotels by Hilton, 2023)</a:t>
            </a:r>
            <a:endParaRPr lang="en-US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4666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="" xmlns:a16="http://schemas.microsoft.com/office/drawing/2014/main" id="{C33976D1-3430-450C-A978-87A9A6E8E7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="" xmlns:a16="http://schemas.microsoft.com/office/drawing/2014/main" id="{7D6AAC78-7D86-415A-ADC1-2B474807960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="" xmlns:a16="http://schemas.microsoft.com/office/drawing/2014/main" id="{F2A658D9-F185-44F1-BA33-D50320D1D07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prstGeom prst="ellipse">
            <a:avLst/>
          </a:prstGeo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/>
              <a:t>Guest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The guest services and facilities that are provided to these guests by the hotel </a:t>
            </a:r>
            <a:r>
              <a:rPr lang="en-US" dirty="0" smtClean="0">
                <a:solidFill>
                  <a:srgbClr val="404040"/>
                </a:solidFill>
              </a:rPr>
              <a:t>include</a:t>
            </a:r>
            <a:r>
              <a:rPr lang="en-US" dirty="0">
                <a:solidFill>
                  <a:srgbClr val="404040"/>
                </a:solidFill>
              </a:rPr>
              <a:t>, but are not limited to, the following: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Check-in/checkout process using the </a:t>
            </a:r>
            <a:r>
              <a:rPr lang="en-US" dirty="0" err="1">
                <a:solidFill>
                  <a:srgbClr val="404040"/>
                </a:solidFill>
              </a:rPr>
              <a:t>hilton</a:t>
            </a:r>
            <a:r>
              <a:rPr lang="en-US" dirty="0">
                <a:solidFill>
                  <a:srgbClr val="404040"/>
                </a:solidFill>
              </a:rPr>
              <a:t> app,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Room amenities </a:t>
            </a:r>
            <a:r>
              <a:rPr lang="mr-IN" dirty="0">
                <a:solidFill>
                  <a:srgbClr val="404040"/>
                </a:solidFill>
              </a:rPr>
              <a:t>–</a:t>
            </a:r>
            <a:r>
              <a:rPr lang="en-US" dirty="0">
                <a:solidFill>
                  <a:srgbClr val="404040"/>
                </a:solidFill>
              </a:rPr>
              <a:t> different types of bathroom to choose 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Different types of pillows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Room service order through the app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Spa, massage treatment to relax as well as gyms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404040"/>
                </a:solidFill>
              </a:rPr>
              <a:t>List of activities and adventures to participate during the </a:t>
            </a:r>
            <a:r>
              <a:rPr lang="en-US" dirty="0" smtClean="0">
                <a:solidFill>
                  <a:srgbClr val="404040"/>
                </a:solidFill>
              </a:rPr>
              <a:t>stay</a:t>
            </a:r>
          </a:p>
          <a:p>
            <a:pPr>
              <a:lnSpc>
                <a:spcPct val="90000"/>
              </a:lnSpc>
            </a:pPr>
            <a:r>
              <a:rPr lang="en-US" dirty="0"/>
              <a:t>(</a:t>
            </a:r>
            <a:r>
              <a:rPr lang="en-US" i="1" dirty="0"/>
              <a:t>Conrad Hotel and Resort</a:t>
            </a:r>
            <a:r>
              <a:rPr lang="en-US" dirty="0"/>
              <a:t> 2018)</a:t>
            </a:r>
            <a:endParaRPr 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24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C33976D1-3430-450C-A978-87A9A6E8E7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7D6AAC78-7D86-415A-ADC1-2B474807960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F2A658D9-F185-44F1-BA33-D50320D1D07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dirty="0"/>
              <a:t>Considering role and function of guest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404040"/>
                </a:solidFill>
              </a:rPr>
              <a:t>Guest are pivotal in the hospitality industry</a:t>
            </a:r>
          </a:p>
          <a:p>
            <a:r>
              <a:rPr lang="en-US" dirty="0">
                <a:solidFill>
                  <a:srgbClr val="404040"/>
                </a:solidFill>
              </a:rPr>
              <a:t>Knowing customer needs and requirement helps to provide excellent service which increases business</a:t>
            </a:r>
          </a:p>
          <a:p>
            <a:r>
              <a:rPr lang="en-US" dirty="0">
                <a:solidFill>
                  <a:srgbClr val="404040"/>
                </a:solidFill>
              </a:rPr>
              <a:t>A</a:t>
            </a:r>
            <a:r>
              <a:rPr lang="en-US" dirty="0" smtClean="0">
                <a:solidFill>
                  <a:srgbClr val="404040"/>
                </a:solidFill>
              </a:rPr>
              <a:t>ssist </a:t>
            </a:r>
            <a:r>
              <a:rPr lang="en-US" dirty="0">
                <a:solidFill>
                  <a:srgbClr val="404040"/>
                </a:solidFill>
              </a:rPr>
              <a:t>guests with check-in &amp; check-out processes</a:t>
            </a:r>
          </a:p>
          <a:p>
            <a:r>
              <a:rPr lang="en-US" dirty="0">
                <a:solidFill>
                  <a:srgbClr val="404040"/>
                </a:solidFill>
              </a:rPr>
              <a:t>Provide information about hotel services</a:t>
            </a:r>
          </a:p>
          <a:p>
            <a:r>
              <a:rPr lang="en-US" dirty="0">
                <a:solidFill>
                  <a:srgbClr val="404040"/>
                </a:solidFill>
              </a:rPr>
              <a:t>Understand and cater to guest needs during their stay</a:t>
            </a:r>
          </a:p>
          <a:p>
            <a:endParaRPr 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09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804672" y="964692"/>
            <a:ext cx="3066937" cy="1188720"/>
          </a:xfrm>
        </p:spPr>
        <p:txBody>
          <a:bodyPr vert="horz" lIns="182880" tIns="182880" rIns="182880" bIns="182880" rtlCol="0" anchor="ctr" anchorCtr="1">
            <a:normAutofit/>
          </a:bodyPr>
          <a:lstStyle/>
          <a:p>
            <a:r>
              <a:rPr lang="en-US" sz="2000"/>
              <a:t>Statistics of Conrad Hotel in Singapore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4672" y="3129094"/>
            <a:ext cx="3523946" cy="2772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Figure 4: Statistics of customer satisfaction comments card for Conrad Hotel in Singapore compared to other hotels in Asia. Conrad Hotel has overall 95% satisfaction and has successfully provided quality service to </a:t>
            </a:r>
            <a:r>
              <a:rPr lang="en-US" sz="1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clients. </a:t>
            </a:r>
            <a:r>
              <a:rPr lang="en-US" sz="1400" b="1" dirty="0"/>
              <a:t>(Conrad 2007 SQA and service excellence summary report 2007</a:t>
            </a:r>
            <a:r>
              <a:rPr lang="en-US" sz="1400" b="1" dirty="0" smtClean="0"/>
              <a:t>). </a:t>
            </a:r>
            <a:r>
              <a:rPr lang="en-US" sz="1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Graph taken </a:t>
            </a:r>
            <a:r>
              <a:rPr lang="en-US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from </a:t>
            </a:r>
            <a:r>
              <a:rPr lang="en-US" sz="1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:</a:t>
            </a:r>
            <a:r>
              <a:rPr lang="en-US" sz="1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chrome-extension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://efaidnbmnnnibpcajpcglclefindmkaj/https://titusngdotcom.files.wordpress.com/2013/01/conrad_2007_sqa-and-service-excellence_summary_report.pdf 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="" xmlns:a16="http://schemas.microsoft.com/office/drawing/2014/main" id="{3BBEBD03-E4CE-4B72-8DF2-6E737BDDFBD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182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="" xmlns:a16="http://schemas.microsoft.com/office/drawing/2014/main" id="{77221359-7E5B-428B-8817-A7C5104279C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802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33" b="1"/>
          <a:stretch/>
        </p:blipFill>
        <p:spPr>
          <a:xfrm>
            <a:off x="4823366" y="1605557"/>
            <a:ext cx="6227064" cy="365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219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="" xmlns:a16="http://schemas.microsoft.com/office/drawing/2014/main" id="{5E6CAE7B-FC27-486D-959F-7E089E22630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668" y="640080"/>
            <a:ext cx="7982712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="" xmlns:a16="http://schemas.microsoft.com/office/drawing/2014/main" id="{9F5DDC1E-D691-4366-9BA5-6FAD68CF991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2767"/>
            <a:ext cx="7653008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78" b="-1"/>
          <a:stretch/>
        </p:blipFill>
        <p:spPr>
          <a:xfrm>
            <a:off x="1120625" y="1122807"/>
            <a:ext cx="7014799" cy="429768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534400" y="640080"/>
            <a:ext cx="365760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/>
              <a:t>Figure </a:t>
            </a:r>
            <a:r>
              <a:rPr lang="en-US" sz="1400" b="1" dirty="0" smtClean="0"/>
              <a:t>5: </a:t>
            </a:r>
            <a:r>
              <a:rPr lang="en-US" sz="1400" b="1" dirty="0"/>
              <a:t>Statistics of customer satisfaction in guest room for Conrad Hotel in Singapore compared to other hotels in Asia. Conrad Hotel has overall </a:t>
            </a:r>
            <a:r>
              <a:rPr lang="en-US" sz="1400" b="1" dirty="0" smtClean="0"/>
              <a:t>94% </a:t>
            </a:r>
            <a:r>
              <a:rPr lang="en-US" sz="1400" b="1" dirty="0"/>
              <a:t>satisfaction over three years</a:t>
            </a:r>
            <a:r>
              <a:rPr lang="en-US" sz="1400" b="1" dirty="0" smtClean="0"/>
              <a:t>.</a:t>
            </a:r>
            <a:r>
              <a:rPr lang="en-US" sz="1400" dirty="0"/>
              <a:t> </a:t>
            </a:r>
            <a:r>
              <a:rPr lang="en-US" sz="1400" b="1" dirty="0"/>
              <a:t>(</a:t>
            </a:r>
            <a:r>
              <a:rPr lang="en-US" sz="1400" b="1" i="1" dirty="0"/>
              <a:t>Conrad 2007 SQA and service excellence summary report</a:t>
            </a:r>
            <a:r>
              <a:rPr lang="en-US" sz="1400" b="1" dirty="0"/>
              <a:t> 2007</a:t>
            </a:r>
            <a:r>
              <a:rPr lang="en-US" sz="1400" b="1" dirty="0" smtClean="0"/>
              <a:t>).</a:t>
            </a:r>
            <a:endParaRPr lang="en-US" sz="1400" b="1" dirty="0"/>
          </a:p>
          <a:p>
            <a:r>
              <a:rPr lang="en-US" sz="1400" b="1" dirty="0"/>
              <a:t>Graph taken from </a:t>
            </a:r>
          </a:p>
          <a:p>
            <a:r>
              <a:rPr lang="en-US" sz="1400" dirty="0"/>
              <a:t>chrome-extension://</a:t>
            </a:r>
            <a:r>
              <a:rPr lang="en-US" sz="1400" dirty="0" err="1"/>
              <a:t>efaidnbmnnnibpcajpcglclefindmkaj</a:t>
            </a:r>
            <a:r>
              <a:rPr lang="en-US" sz="1400" dirty="0"/>
              <a:t>/https://</a:t>
            </a:r>
            <a:r>
              <a:rPr lang="en-US" sz="1400" dirty="0" err="1"/>
              <a:t>titusngdotcom.files.wordpress.com</a:t>
            </a:r>
            <a:r>
              <a:rPr lang="en-US" sz="1400" dirty="0"/>
              <a:t>/2013/01/conrad_2007_sqa-and-service-excellence_summary_report.pdf </a:t>
            </a:r>
          </a:p>
        </p:txBody>
      </p:sp>
    </p:spTree>
    <p:extLst>
      <p:ext uri="{BB962C8B-B14F-4D97-AF65-F5344CB8AC3E}">
        <p14:creationId xmlns:p14="http://schemas.microsoft.com/office/powerpoint/2010/main" val="1226401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5CEBAAEF-3E73-4D85-9A3C-E40FEAFAEE6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85" r="3" b="3"/>
          <a:stretch/>
        </p:blipFill>
        <p:spPr>
          <a:xfrm>
            <a:off x="5294376" y="1435292"/>
            <a:ext cx="6257544" cy="36727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89560" y="311907"/>
            <a:ext cx="43647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/>
              <a:t>Figure 6: Statistics of customer satisfaction at the front desk for Conrad Hotel in Singapore. Conrad Hotel has overall 95% satisfaction compared to other Asian Hotels. </a:t>
            </a:r>
            <a:r>
              <a:rPr lang="en-US" sz="1400" b="1" dirty="0"/>
              <a:t>(Conrad 2007 SQA and service excellence summary report 2007</a:t>
            </a:r>
            <a:r>
              <a:rPr lang="en-US" sz="1400" b="1" dirty="0" smtClean="0"/>
              <a:t>). </a:t>
            </a:r>
            <a:r>
              <a:rPr lang="en-US" sz="1400" b="1" dirty="0" smtClean="0"/>
              <a:t>Graph </a:t>
            </a:r>
            <a:r>
              <a:rPr lang="en-US" sz="1400" b="1" dirty="0" smtClean="0"/>
              <a:t>taken from </a:t>
            </a:r>
          </a:p>
          <a:p>
            <a:r>
              <a:rPr lang="en-US" sz="1400" dirty="0"/>
              <a:t>chrome-extension://</a:t>
            </a:r>
            <a:r>
              <a:rPr lang="en-US" sz="1400" dirty="0" err="1"/>
              <a:t>efaidnbmnnnibpcajpcglclefindmkaj</a:t>
            </a:r>
            <a:r>
              <a:rPr lang="en-US" sz="1400" dirty="0"/>
              <a:t>/https://</a:t>
            </a:r>
            <a:r>
              <a:rPr lang="en-US" sz="1400" dirty="0" err="1" smtClean="0"/>
              <a:t>titusngdotcom.files.wordpress.com</a:t>
            </a:r>
            <a:r>
              <a:rPr lang="en-US" sz="1400" dirty="0" smtClean="0"/>
              <a:t>/2013/01/conrad_2007_sqa-and-service-excellence_summary_report.pdf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60818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C33976D1-3430-450C-A978-87A9A6E8E71F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7D6AAC78-7D86-415A-ADC1-2B474807960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F2A658D9-F185-44F1-BA33-D50320D1D07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dirty="0"/>
              <a:t>Importance of hospitality and exceeding expectation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404040"/>
                </a:solidFill>
              </a:rPr>
              <a:t>Use of technology</a:t>
            </a:r>
          </a:p>
          <a:p>
            <a:r>
              <a:rPr lang="en-US" dirty="0">
                <a:solidFill>
                  <a:srgbClr val="404040"/>
                </a:solidFill>
              </a:rPr>
              <a:t>Excellent service</a:t>
            </a:r>
          </a:p>
          <a:p>
            <a:r>
              <a:rPr lang="en-US" dirty="0" smtClean="0">
                <a:solidFill>
                  <a:srgbClr val="404040"/>
                </a:solidFill>
              </a:rPr>
              <a:t>Amenities</a:t>
            </a:r>
            <a:endParaRPr lang="en-US" dirty="0">
              <a:solidFill>
                <a:srgbClr val="404040"/>
              </a:solidFill>
            </a:endParaRPr>
          </a:p>
          <a:p>
            <a:r>
              <a:rPr lang="en-US" dirty="0">
                <a:solidFill>
                  <a:srgbClr val="404040"/>
                </a:solidFill>
              </a:rPr>
              <a:t>Personalization</a:t>
            </a:r>
          </a:p>
          <a:p>
            <a:r>
              <a:rPr lang="en-US" dirty="0" smtClean="0">
                <a:solidFill>
                  <a:srgbClr val="404040"/>
                </a:solidFill>
              </a:rPr>
              <a:t>Quality VS price</a:t>
            </a:r>
            <a:endParaRPr lang="en-US" dirty="0">
              <a:solidFill>
                <a:srgbClr val="404040"/>
              </a:solidFill>
            </a:endParaRPr>
          </a:p>
          <a:p>
            <a:r>
              <a:rPr lang="en-US" dirty="0">
                <a:solidFill>
                  <a:srgbClr val="404040"/>
                </a:solidFill>
              </a:rPr>
              <a:t>Meeting or exceeding expectations will result in positive reviews and repeat </a:t>
            </a:r>
            <a:r>
              <a:rPr lang="en-US" dirty="0" smtClean="0">
                <a:solidFill>
                  <a:srgbClr val="404040"/>
                </a:solidFill>
              </a:rPr>
              <a:t>business</a:t>
            </a:r>
          </a:p>
          <a:p>
            <a:r>
              <a:rPr lang="es-ES_tradnl" dirty="0"/>
              <a:t>(Lacalle, 2022)</a:t>
            </a:r>
            <a:endParaRPr lang="en-US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0538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781" y="270880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FB403EBD-907E-4D59-98D4-A72CD1063C6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Conrad Hotel and Resort is a luxury brand of Hilton Hotel</a:t>
            </a:r>
          </a:p>
          <a:p>
            <a:r>
              <a:rPr lang="en-US">
                <a:solidFill>
                  <a:schemeClr val="bg1"/>
                </a:solidFill>
              </a:rPr>
              <a:t>It has 47 properties to serve clients that travel for business and leisure purposes</a:t>
            </a:r>
          </a:p>
          <a:p>
            <a:r>
              <a:rPr lang="en-US">
                <a:solidFill>
                  <a:schemeClr val="bg1"/>
                </a:solidFill>
              </a:rPr>
              <a:t>It provides various services such as in-app check-in and out, bathroom settings as well as pillow setting to provide consumers with the comfort they want</a:t>
            </a:r>
          </a:p>
          <a:p>
            <a:r>
              <a:rPr lang="en-US">
                <a:solidFill>
                  <a:schemeClr val="bg1"/>
                </a:solidFill>
              </a:rPr>
              <a:t>Has different facilities to cater to customer needs</a:t>
            </a:r>
          </a:p>
          <a:p>
            <a:r>
              <a:rPr lang="en-US">
                <a:solidFill>
                  <a:schemeClr val="bg1"/>
                </a:solidFill>
              </a:rPr>
              <a:t>Increase in business by providing customer satisfaction.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4035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2AEFFFF2-9EB4-4B6C-B9F8-2BA3EF89A21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="" xmlns:a16="http://schemas.microsoft.com/office/drawing/2014/main" id="{0D65299F-028F-4AFC-B46A-8DB33E20FE4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="" xmlns:a16="http://schemas.microsoft.com/office/drawing/2014/main" id="{BAC87F6E-526A-49B5-995D-42DB656594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 sz="260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207249"/>
              </p:ext>
            </p:extLst>
          </p:nvPr>
        </p:nvGraphicFramePr>
        <p:xfrm>
          <a:off x="5232805" y="626502"/>
          <a:ext cx="6275598" cy="5604996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6275598"/>
              </a:tblGrid>
              <a:tr h="620577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 err="1">
                          <a:effectLst/>
                        </a:rPr>
                        <a:t>Agoda</a:t>
                      </a:r>
                      <a:r>
                        <a:rPr lang="en-GB" sz="1200" dirty="0">
                          <a:effectLst/>
                        </a:rPr>
                        <a:t> (2023) Conrad Hong Kong, </a:t>
                      </a:r>
                      <a:r>
                        <a:rPr lang="en-GB" sz="1200" dirty="0" err="1">
                          <a:effectLst/>
                        </a:rPr>
                        <a:t>Agoda.com</a:t>
                      </a:r>
                      <a:r>
                        <a:rPr lang="en-GB" sz="1200" dirty="0">
                          <a:effectLst/>
                        </a:rPr>
                        <a:t>. </a:t>
                      </a:r>
                      <a:r>
                        <a:rPr lang="en-GB" sz="1200" dirty="0" err="1">
                          <a:effectLst/>
                        </a:rPr>
                        <a:t>Agoda</a:t>
                      </a:r>
                      <a:r>
                        <a:rPr lang="en-GB" sz="1200" dirty="0">
                          <a:effectLst/>
                        </a:rPr>
                        <a:t> Company </a:t>
                      </a:r>
                      <a:r>
                        <a:rPr lang="en-GB" sz="1200" dirty="0" err="1">
                          <a:effectLst/>
                        </a:rPr>
                        <a:t>Pte.</a:t>
                      </a:r>
                      <a:r>
                        <a:rPr lang="en-GB" sz="1200" dirty="0">
                          <a:effectLst/>
                        </a:rPr>
                        <a:t> Ltd. Available at: https://</a:t>
                      </a:r>
                      <a:r>
                        <a:rPr lang="en-GB" sz="1200" dirty="0" err="1">
                          <a:effectLst/>
                        </a:rPr>
                        <a:t>www.agoda.com</a:t>
                      </a:r>
                      <a:r>
                        <a:rPr lang="en-GB" sz="1200" dirty="0">
                          <a:effectLst/>
                        </a:rPr>
                        <a:t>/</a:t>
                      </a:r>
                      <a:r>
                        <a:rPr lang="en-GB" sz="1200" dirty="0" err="1">
                          <a:effectLst/>
                        </a:rPr>
                        <a:t>conrad</a:t>
                      </a:r>
                      <a:r>
                        <a:rPr lang="en-GB" sz="1200" dirty="0">
                          <a:effectLst/>
                        </a:rPr>
                        <a:t>-</a:t>
                      </a:r>
                      <a:r>
                        <a:rPr lang="en-GB" sz="1200" dirty="0" err="1">
                          <a:effectLst/>
                        </a:rPr>
                        <a:t>hong</a:t>
                      </a:r>
                      <a:r>
                        <a:rPr lang="en-GB" sz="1200" dirty="0">
                          <a:effectLst/>
                        </a:rPr>
                        <a:t>-</a:t>
                      </a:r>
                      <a:r>
                        <a:rPr lang="en-GB" sz="1200" dirty="0" err="1">
                          <a:effectLst/>
                        </a:rPr>
                        <a:t>kong</a:t>
                      </a:r>
                      <a:r>
                        <a:rPr lang="en-GB" sz="1200" dirty="0">
                          <a:effectLst/>
                        </a:rPr>
                        <a:t>-hotel/hotel/</a:t>
                      </a:r>
                      <a:r>
                        <a:rPr lang="en-GB" sz="1200" dirty="0" err="1">
                          <a:effectLst/>
                        </a:rPr>
                        <a:t>hong-kong-hk.html?cid</a:t>
                      </a:r>
                      <a:r>
                        <a:rPr lang="en-GB" sz="1200" dirty="0">
                          <a:effectLst/>
                        </a:rPr>
                        <a:t>=1844104 (Accessed: February 4, 2023</a:t>
                      </a:r>
                      <a:r>
                        <a:rPr lang="en-GB" sz="1200" dirty="0" smtClean="0">
                          <a:effectLst/>
                        </a:rPr>
                        <a:t>)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620577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>
                          <a:effectLst/>
                        </a:rPr>
                        <a:t>Au, S. (2023) Conrad Hotels &amp; Resorts: 10 most popular locations &amp; redemptions, </a:t>
                      </a:r>
                      <a:r>
                        <a:rPr lang="en-GB" sz="1200" dirty="0" err="1">
                          <a:effectLst/>
                        </a:rPr>
                        <a:t>UpgradedPoints.com</a:t>
                      </a:r>
                      <a:r>
                        <a:rPr lang="en-GB" sz="1200" dirty="0">
                          <a:effectLst/>
                        </a:rPr>
                        <a:t>. </a:t>
                      </a:r>
                      <a:r>
                        <a:rPr lang="en-GB" sz="1200" dirty="0" err="1">
                          <a:effectLst/>
                        </a:rPr>
                        <a:t>UpgradedPoints.com</a:t>
                      </a:r>
                      <a:r>
                        <a:rPr lang="en-GB" sz="1200" dirty="0">
                          <a:effectLst/>
                        </a:rPr>
                        <a:t>. Available at: https://</a:t>
                      </a:r>
                      <a:r>
                        <a:rPr lang="en-GB" sz="1200" dirty="0" err="1">
                          <a:effectLst/>
                        </a:rPr>
                        <a:t>upgradedpoints.com</a:t>
                      </a:r>
                      <a:r>
                        <a:rPr lang="en-GB" sz="1200" dirty="0">
                          <a:effectLst/>
                        </a:rPr>
                        <a:t>/travel/hotels/</a:t>
                      </a:r>
                      <a:r>
                        <a:rPr lang="en-GB" sz="1200" dirty="0" err="1">
                          <a:effectLst/>
                        </a:rPr>
                        <a:t>conrad</a:t>
                      </a:r>
                      <a:r>
                        <a:rPr lang="en-GB" sz="1200" dirty="0">
                          <a:effectLst/>
                        </a:rPr>
                        <a:t>-hotels-guide/ (Accessed: February 6,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433204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>
                          <a:effectLst/>
                        </a:rPr>
                        <a:t>Biography (2020) Hilton Foundation. he Conrad N. Hilton Foundation. Available at: https://</a:t>
                      </a:r>
                      <a:r>
                        <a:rPr lang="en-GB" sz="1200" dirty="0" err="1">
                          <a:effectLst/>
                        </a:rPr>
                        <a:t>www.hiltonfoundation.org</a:t>
                      </a:r>
                      <a:r>
                        <a:rPr lang="en-GB" sz="1200" dirty="0">
                          <a:effectLst/>
                        </a:rPr>
                        <a:t>/</a:t>
                      </a:r>
                      <a:r>
                        <a:rPr lang="en-GB" sz="1200" dirty="0" err="1">
                          <a:effectLst/>
                        </a:rPr>
                        <a:t>barron-hilton</a:t>
                      </a:r>
                      <a:r>
                        <a:rPr lang="en-GB" sz="1200" dirty="0">
                          <a:effectLst/>
                        </a:rPr>
                        <a:t>/biography (Accessed: February 6,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620577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>
                          <a:effectLst/>
                        </a:rPr>
                        <a:t>Conrad 2007 SQA and service excellence summary report (2007) Conrad Hotel. Conrad Hotel. Available at: https://</a:t>
                      </a:r>
                      <a:r>
                        <a:rPr lang="en-GB" sz="1200" dirty="0" err="1">
                          <a:effectLst/>
                        </a:rPr>
                        <a:t>chrome.google.com</a:t>
                      </a:r>
                      <a:r>
                        <a:rPr lang="en-GB" sz="1200" dirty="0">
                          <a:effectLst/>
                        </a:rPr>
                        <a:t>/webstore/detail/adobe-acrobat-pdf-edit-co/</a:t>
                      </a:r>
                      <a:r>
                        <a:rPr lang="en-GB" sz="1200" dirty="0" err="1">
                          <a:effectLst/>
                        </a:rPr>
                        <a:t>efaidnbmnnnibpcajpcglclefindmkaj</a:t>
                      </a:r>
                      <a:r>
                        <a:rPr lang="en-GB" sz="1200" dirty="0">
                          <a:effectLst/>
                        </a:rPr>
                        <a:t> (Accessed: February 5,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433204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>
                          <a:effectLst/>
                        </a:rPr>
                        <a:t>Conrad Hong Kong (2023) Hong Kong Luxury Hotels &amp; 5 Star Vacations - Hong Kong. Hilton. Available at: https://</a:t>
                      </a:r>
                      <a:r>
                        <a:rPr lang="en-GB" sz="1200" dirty="0" err="1">
                          <a:effectLst/>
                        </a:rPr>
                        <a:t>www.hilton.com</a:t>
                      </a:r>
                      <a:r>
                        <a:rPr lang="en-GB" sz="1200" dirty="0">
                          <a:effectLst/>
                        </a:rPr>
                        <a:t>/</a:t>
                      </a:r>
                      <a:r>
                        <a:rPr lang="en-GB" sz="1200" dirty="0" err="1">
                          <a:effectLst/>
                        </a:rPr>
                        <a:t>en</a:t>
                      </a:r>
                      <a:r>
                        <a:rPr lang="en-GB" sz="1200" dirty="0">
                          <a:effectLst/>
                        </a:rPr>
                        <a:t>/hotels/</a:t>
                      </a:r>
                      <a:r>
                        <a:rPr lang="en-GB" sz="1200" dirty="0" err="1">
                          <a:effectLst/>
                        </a:rPr>
                        <a:t>hkghcci-conrad-hong-kong</a:t>
                      </a:r>
                      <a:r>
                        <a:rPr lang="en-GB" sz="1200" dirty="0">
                          <a:effectLst/>
                        </a:rPr>
                        <a:t>/ (Accessed: February 3,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620577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>
                          <a:effectLst/>
                        </a:rPr>
                        <a:t>Conrad Hotel and Resort (2018) Conrad. Conrad Hotel and Resort. Available at: https://</a:t>
                      </a:r>
                      <a:r>
                        <a:rPr lang="en-GB" sz="1200" dirty="0" err="1">
                          <a:effectLst/>
                        </a:rPr>
                        <a:t>chrome.google.com</a:t>
                      </a:r>
                      <a:r>
                        <a:rPr lang="en-GB" sz="1200" dirty="0">
                          <a:effectLst/>
                        </a:rPr>
                        <a:t>/webstore/detail/adobe-acrobat-pdf-edit-co/</a:t>
                      </a:r>
                      <a:r>
                        <a:rPr lang="en-GB" sz="1200" dirty="0" err="1">
                          <a:effectLst/>
                        </a:rPr>
                        <a:t>efaidnbmnnnibpcajpcglclefindmkaj</a:t>
                      </a:r>
                      <a:r>
                        <a:rPr lang="en-GB" sz="1200" dirty="0">
                          <a:effectLst/>
                        </a:rPr>
                        <a:t> (Accessed: February 4,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433204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>
                          <a:effectLst/>
                        </a:rPr>
                        <a:t>Hilton (2023) Hotels by Hilton - book the best rates across all brands, Hilton for the stay. Hilton. Available at: https://</a:t>
                      </a:r>
                      <a:r>
                        <a:rPr lang="en-GB" sz="1200" dirty="0" err="1">
                          <a:effectLst/>
                        </a:rPr>
                        <a:t>www.hilton.com</a:t>
                      </a:r>
                      <a:r>
                        <a:rPr lang="en-GB" sz="1200" dirty="0">
                          <a:effectLst/>
                        </a:rPr>
                        <a:t>/</a:t>
                      </a:r>
                      <a:r>
                        <a:rPr lang="en-GB" sz="1200" dirty="0" err="1">
                          <a:effectLst/>
                        </a:rPr>
                        <a:t>en</a:t>
                      </a:r>
                      <a:r>
                        <a:rPr lang="en-GB" sz="1200" dirty="0">
                          <a:effectLst/>
                        </a:rPr>
                        <a:t>/book/reservation/rooms/ (Accessed: February 5,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620577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 err="1">
                          <a:effectLst/>
                        </a:rPr>
                        <a:t>Lacalle</a:t>
                      </a:r>
                      <a:r>
                        <a:rPr lang="en-GB" sz="1200" dirty="0">
                          <a:effectLst/>
                        </a:rPr>
                        <a:t>, E. (2022) Five frequent hotel guest expectations and how to exceed them, Five frequent hotel guest expectations and how to </a:t>
                      </a:r>
                      <a:r>
                        <a:rPr lang="en-GB" sz="1200" dirty="0" err="1">
                          <a:effectLst/>
                        </a:rPr>
                        <a:t>excee</a:t>
                      </a:r>
                      <a:r>
                        <a:rPr lang="en-GB" sz="1200" dirty="0">
                          <a:effectLst/>
                        </a:rPr>
                        <a:t>... | Mews Blog. Mews Systems LTD. Available at: https://</a:t>
                      </a:r>
                      <a:r>
                        <a:rPr lang="en-GB" sz="1200" dirty="0" err="1">
                          <a:effectLst/>
                        </a:rPr>
                        <a:t>www.mews.com</a:t>
                      </a:r>
                      <a:r>
                        <a:rPr lang="en-GB" sz="1200" dirty="0">
                          <a:effectLst/>
                        </a:rPr>
                        <a:t>/</a:t>
                      </a:r>
                      <a:r>
                        <a:rPr lang="en-GB" sz="1200" dirty="0" err="1">
                          <a:effectLst/>
                        </a:rPr>
                        <a:t>en</a:t>
                      </a:r>
                      <a:r>
                        <a:rPr lang="en-GB" sz="1200" dirty="0">
                          <a:effectLst/>
                        </a:rPr>
                        <a:t>/blog/hotel-guest-expectations (Accessed: February 4,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620577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>
                          <a:effectLst/>
                        </a:rPr>
                        <a:t>Michele (2019) Conrad Hotel Bali Review – a tropical paradise?, Turning left for less. Turning left for less. Available at: https://</a:t>
                      </a:r>
                      <a:r>
                        <a:rPr lang="en-GB" sz="1200" dirty="0" err="1">
                          <a:effectLst/>
                        </a:rPr>
                        <a:t>www.turningleftforless.com</a:t>
                      </a:r>
                      <a:r>
                        <a:rPr lang="en-GB" sz="1200" dirty="0">
                          <a:effectLst/>
                        </a:rPr>
                        <a:t>/</a:t>
                      </a:r>
                      <a:r>
                        <a:rPr lang="en-GB" sz="1200" dirty="0" err="1">
                          <a:effectLst/>
                        </a:rPr>
                        <a:t>conrad</a:t>
                      </a:r>
                      <a:r>
                        <a:rPr lang="en-GB" sz="1200" dirty="0">
                          <a:effectLst/>
                        </a:rPr>
                        <a:t>-hotel-</a:t>
                      </a:r>
                      <a:r>
                        <a:rPr lang="en-GB" sz="1200" dirty="0" err="1">
                          <a:effectLst/>
                        </a:rPr>
                        <a:t>bali</a:t>
                      </a:r>
                      <a:r>
                        <a:rPr lang="en-GB" sz="1200" dirty="0">
                          <a:effectLst/>
                        </a:rPr>
                        <a:t>-review-a-tropical-paradise/ (Accessed: February 6,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  <a:tr h="433204">
                <a:tc>
                  <a:txBody>
                    <a:bodyPr/>
                    <a:lstStyle/>
                    <a:p>
                      <a:pPr marL="171450" marR="0" indent="-171450" algn="l">
                        <a:spcBef>
                          <a:spcPts val="0"/>
                        </a:spcBef>
                        <a:spcAft>
                          <a:spcPts val="1200"/>
                        </a:spcAft>
                        <a:buFont typeface="Arial" charset="0"/>
                        <a:buChar char="•"/>
                      </a:pPr>
                      <a:r>
                        <a:rPr lang="en-GB" sz="1200" dirty="0">
                          <a:effectLst/>
                        </a:rPr>
                        <a:t>Welcome to Hilton (2023) Hilton Brands | Global Hospitality Company. Available at: https://</a:t>
                      </a:r>
                      <a:r>
                        <a:rPr lang="en-GB" sz="1200" dirty="0" err="1">
                          <a:effectLst/>
                        </a:rPr>
                        <a:t>www.hilton.com</a:t>
                      </a:r>
                      <a:r>
                        <a:rPr lang="en-GB" sz="1200" dirty="0">
                          <a:effectLst/>
                        </a:rPr>
                        <a:t>/</a:t>
                      </a:r>
                      <a:r>
                        <a:rPr lang="en-GB" sz="1200" dirty="0" err="1">
                          <a:effectLst/>
                        </a:rPr>
                        <a:t>en</a:t>
                      </a:r>
                      <a:r>
                        <a:rPr lang="en-GB" sz="1200" dirty="0">
                          <a:effectLst/>
                        </a:rPr>
                        <a:t>/corporate/ (Accessed: February 4, 2023).</a:t>
                      </a:r>
                      <a:endParaRPr lang="en-GB" sz="1200" b="0" dirty="0">
                        <a:solidFill>
                          <a:schemeClr val="tx1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3283" marR="33283" marT="16641" marB="16641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1612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1957</TotalTime>
  <Words>1041</Words>
  <Application>Microsoft Macintosh PowerPoint</Application>
  <PresentationFormat>Widescreen</PresentationFormat>
  <Paragraphs>92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Calibri</vt:lpstr>
      <vt:lpstr>Gill Sans MT</vt:lpstr>
      <vt:lpstr>Mangal</vt:lpstr>
      <vt:lpstr>Times New Roman</vt:lpstr>
      <vt:lpstr>Arial</vt:lpstr>
      <vt:lpstr>Parcel</vt:lpstr>
      <vt:lpstr>Hilton Hotel- Conrad Hotel and Resort </vt:lpstr>
      <vt:lpstr>Content</vt:lpstr>
      <vt:lpstr>Hilton Hotel- Conrad Hotel and Resort</vt:lpstr>
      <vt:lpstr>Conrad Hotel in Bali</vt:lpstr>
      <vt:lpstr>Conrad hotel in Hong Kong</vt:lpstr>
      <vt:lpstr>Conrad hotel in london</vt:lpstr>
      <vt:lpstr>Facilities</vt:lpstr>
      <vt:lpstr>Guest and consumers</vt:lpstr>
      <vt:lpstr>Guest services</vt:lpstr>
      <vt:lpstr>Considering role and function of guest service</vt:lpstr>
      <vt:lpstr>Statistics of Conrad Hotel in Singapore</vt:lpstr>
      <vt:lpstr>PowerPoint Presentation</vt:lpstr>
      <vt:lpstr>PowerPoint Presentation</vt:lpstr>
      <vt:lpstr>Importance of hospitality and exceeding expectation</vt:lpstr>
      <vt:lpstr>Conclusion</vt:lpstr>
      <vt:lpstr>References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Hilton Hotel- Conrad Hotel and Resort </dc:title>
  <dc:creator>Jahirul Islam (2211677)</dc:creator>
  <cp:lastModifiedBy>Jahirul Islam (2211677)</cp:lastModifiedBy>
  <cp:revision>34</cp:revision>
  <dcterms:created xsi:type="dcterms:W3CDTF">2023-02-04T20:32:23Z</dcterms:created>
  <dcterms:modified xsi:type="dcterms:W3CDTF">2023-02-07T22:06:14Z</dcterms:modified>
</cp:coreProperties>
</file>