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5" r:id="rId12"/>
    <p:sldId id="266" r:id="rId13"/>
    <p:sldId id="267" r:id="rId14"/>
    <p:sldId id="268" r:id="rId15"/>
  </p:sldIdLst>
  <p:sldSz cx="18288000" cy="10287000"/>
  <p:notesSz cx="6858000" cy="9144000"/>
  <p:embeddedFontLst>
    <p:embeddedFont>
      <p:font typeface="Agrandir Bold" panose="020B0604020202020204" charset="0"/>
      <p:regular r:id="rId16"/>
    </p:embeddedFont>
    <p:embeddedFont>
      <p:font typeface="Agrandir Medium" panose="020B0604020202020204" charset="0"/>
      <p:regular r:id="rId17"/>
    </p:embeddedFont>
    <p:embeddedFont>
      <p:font typeface="Canva Sans" panose="020B0604020202020204" charset="0"/>
      <p:regular r:id="rId18"/>
    </p:embeddedFont>
    <p:embeddedFont>
      <p:font typeface="Canva Sans Bold" panose="020B0604020202020204" charset="0"/>
      <p:regular r:id="rId19"/>
    </p:embeddedFont>
    <p:embeddedFont>
      <p:font typeface="Canva Sans Italics" panose="020B0604020202020204" charset="0"/>
      <p:regular r:id="rId20"/>
    </p:embeddedFont>
    <p:embeddedFont>
      <p:font typeface="Open Sans" panose="020B0606030504020204" pitchFamily="34" charset="0"/>
      <p:regular r:id="rId21"/>
      <p:bold r:id="rId22"/>
      <p:italic r:id="rId23"/>
      <p:boldItalic r:id="rId24"/>
    </p:embeddedFont>
    <p:embeddedFont>
      <p:font typeface="Open Sans Bold" panose="020B0806030504020204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108" y="-1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a Medina Barcenilla (2334177)" userId="c275b020-bf26-4a9f-abc3-2d3ea3b9fc37" providerId="ADAL" clId="{A0044D5D-CAED-490B-B4F2-97E84EE5F2BF}"/>
    <pc:docChg chg="custSel modSld">
      <pc:chgData name="Lara Medina Barcenilla (2334177)" userId="c275b020-bf26-4a9f-abc3-2d3ea3b9fc37" providerId="ADAL" clId="{A0044D5D-CAED-490B-B4F2-97E84EE5F2BF}" dt="2026-04-27T10:16:14.220" v="279" actId="113"/>
      <pc:docMkLst>
        <pc:docMk/>
      </pc:docMkLst>
      <pc:sldChg chg="modSp mod">
        <pc:chgData name="Lara Medina Barcenilla (2334177)" userId="c275b020-bf26-4a9f-abc3-2d3ea3b9fc37" providerId="ADAL" clId="{A0044D5D-CAED-490B-B4F2-97E84EE5F2BF}" dt="2026-04-27T09:29:32.015" v="5" actId="20577"/>
        <pc:sldMkLst>
          <pc:docMk/>
          <pc:sldMk cId="0" sldId="257"/>
        </pc:sldMkLst>
        <pc:spChg chg="mod">
          <ac:chgData name="Lara Medina Barcenilla (2334177)" userId="c275b020-bf26-4a9f-abc3-2d3ea3b9fc37" providerId="ADAL" clId="{A0044D5D-CAED-490B-B4F2-97E84EE5F2BF}" dt="2026-04-27T09:29:32.015" v="5" actId="20577"/>
          <ac:spMkLst>
            <pc:docMk/>
            <pc:sldMk cId="0" sldId="257"/>
            <ac:spMk id="7" creationId="{00000000-0000-0000-0000-000000000000}"/>
          </ac:spMkLst>
        </pc:spChg>
      </pc:sldChg>
      <pc:sldChg chg="modSp mod">
        <pc:chgData name="Lara Medina Barcenilla (2334177)" userId="c275b020-bf26-4a9f-abc3-2d3ea3b9fc37" providerId="ADAL" clId="{A0044D5D-CAED-490B-B4F2-97E84EE5F2BF}" dt="2026-04-27T09:30:55.976" v="10" actId="113"/>
        <pc:sldMkLst>
          <pc:docMk/>
          <pc:sldMk cId="0" sldId="258"/>
        </pc:sldMkLst>
        <pc:spChg chg="mod">
          <ac:chgData name="Lara Medina Barcenilla (2334177)" userId="c275b020-bf26-4a9f-abc3-2d3ea3b9fc37" providerId="ADAL" clId="{A0044D5D-CAED-490B-B4F2-97E84EE5F2BF}" dt="2026-04-27T09:30:55.976" v="10" actId="113"/>
          <ac:spMkLst>
            <pc:docMk/>
            <pc:sldMk cId="0" sldId="258"/>
            <ac:spMk id="6" creationId="{00000000-0000-0000-0000-000000000000}"/>
          </ac:spMkLst>
        </pc:spChg>
      </pc:sldChg>
      <pc:sldChg chg="addSp modSp mod">
        <pc:chgData name="Lara Medina Barcenilla (2334177)" userId="c275b020-bf26-4a9f-abc3-2d3ea3b9fc37" providerId="ADAL" clId="{A0044D5D-CAED-490B-B4F2-97E84EE5F2BF}" dt="2026-04-27T09:52:14.220" v="161" actId="1076"/>
        <pc:sldMkLst>
          <pc:docMk/>
          <pc:sldMk cId="0" sldId="260"/>
        </pc:sldMkLst>
        <pc:spChg chg="mod">
          <ac:chgData name="Lara Medina Barcenilla (2334177)" userId="c275b020-bf26-4a9f-abc3-2d3ea3b9fc37" providerId="ADAL" clId="{A0044D5D-CAED-490B-B4F2-97E84EE5F2BF}" dt="2026-04-27T09:51:42.959" v="155" actId="1076"/>
          <ac:spMkLst>
            <pc:docMk/>
            <pc:sldMk cId="0" sldId="260"/>
            <ac:spMk id="6" creationId="{00000000-0000-0000-0000-000000000000}"/>
          </ac:spMkLst>
        </pc:spChg>
        <pc:spChg chg="mod">
          <ac:chgData name="Lara Medina Barcenilla (2334177)" userId="c275b020-bf26-4a9f-abc3-2d3ea3b9fc37" providerId="ADAL" clId="{A0044D5D-CAED-490B-B4F2-97E84EE5F2BF}" dt="2026-04-27T09:52:14.220" v="161" actId="1076"/>
          <ac:spMkLst>
            <pc:docMk/>
            <pc:sldMk cId="0" sldId="260"/>
            <ac:spMk id="7" creationId="{00000000-0000-0000-0000-000000000000}"/>
          </ac:spMkLst>
        </pc:spChg>
        <pc:picChg chg="add mod">
          <ac:chgData name="Lara Medina Barcenilla (2334177)" userId="c275b020-bf26-4a9f-abc3-2d3ea3b9fc37" providerId="ADAL" clId="{A0044D5D-CAED-490B-B4F2-97E84EE5F2BF}" dt="2026-04-27T09:52:04.011" v="160" actId="1076"/>
          <ac:picMkLst>
            <pc:docMk/>
            <pc:sldMk cId="0" sldId="260"/>
            <ac:picMk id="8" creationId="{674CCA15-C59E-DE65-5084-DB7D61E136CA}"/>
          </ac:picMkLst>
        </pc:picChg>
      </pc:sldChg>
      <pc:sldChg chg="addSp modSp mod">
        <pc:chgData name="Lara Medina Barcenilla (2334177)" userId="c275b020-bf26-4a9f-abc3-2d3ea3b9fc37" providerId="ADAL" clId="{A0044D5D-CAED-490B-B4F2-97E84EE5F2BF}" dt="2026-04-27T09:53:31.335" v="178" actId="1076"/>
        <pc:sldMkLst>
          <pc:docMk/>
          <pc:sldMk cId="0" sldId="261"/>
        </pc:sldMkLst>
        <pc:spChg chg="mod">
          <ac:chgData name="Lara Medina Barcenilla (2334177)" userId="c275b020-bf26-4a9f-abc3-2d3ea3b9fc37" providerId="ADAL" clId="{A0044D5D-CAED-490B-B4F2-97E84EE5F2BF}" dt="2026-04-27T09:52:53.738" v="166" actId="404"/>
          <ac:spMkLst>
            <pc:docMk/>
            <pc:sldMk cId="0" sldId="261"/>
            <ac:spMk id="7" creationId="{00000000-0000-0000-0000-000000000000}"/>
          </ac:spMkLst>
        </pc:spChg>
        <pc:spChg chg="mod">
          <ac:chgData name="Lara Medina Barcenilla (2334177)" userId="c275b020-bf26-4a9f-abc3-2d3ea3b9fc37" providerId="ADAL" clId="{A0044D5D-CAED-490B-B4F2-97E84EE5F2BF}" dt="2026-04-27T09:53:22.892" v="176" actId="1076"/>
          <ac:spMkLst>
            <pc:docMk/>
            <pc:sldMk cId="0" sldId="261"/>
            <ac:spMk id="12" creationId="{E6E8774B-7792-7C5D-7B87-AAF3020EE7E8}"/>
          </ac:spMkLst>
        </pc:spChg>
        <pc:picChg chg="add mod">
          <ac:chgData name="Lara Medina Barcenilla (2334177)" userId="c275b020-bf26-4a9f-abc3-2d3ea3b9fc37" providerId="ADAL" clId="{A0044D5D-CAED-490B-B4F2-97E84EE5F2BF}" dt="2026-04-27T09:53:28.526" v="177" actId="688"/>
          <ac:picMkLst>
            <pc:docMk/>
            <pc:sldMk cId="0" sldId="261"/>
            <ac:picMk id="10" creationId="{B897C061-285E-B216-3365-9F74AB09D22E}"/>
          </ac:picMkLst>
        </pc:picChg>
        <pc:picChg chg="mod">
          <ac:chgData name="Lara Medina Barcenilla (2334177)" userId="c275b020-bf26-4a9f-abc3-2d3ea3b9fc37" providerId="ADAL" clId="{A0044D5D-CAED-490B-B4F2-97E84EE5F2BF}" dt="2026-04-27T09:52:56.259" v="167" actId="1076"/>
          <ac:picMkLst>
            <pc:docMk/>
            <pc:sldMk cId="0" sldId="261"/>
            <ac:picMk id="11" creationId="{D364A399-96F9-C4B7-A19B-B469017747E3}"/>
          </ac:picMkLst>
        </pc:picChg>
        <pc:picChg chg="mod">
          <ac:chgData name="Lara Medina Barcenilla (2334177)" userId="c275b020-bf26-4a9f-abc3-2d3ea3b9fc37" providerId="ADAL" clId="{A0044D5D-CAED-490B-B4F2-97E84EE5F2BF}" dt="2026-04-27T09:53:31.335" v="178" actId="1076"/>
          <ac:picMkLst>
            <pc:docMk/>
            <pc:sldMk cId="0" sldId="261"/>
            <ac:picMk id="14" creationId="{5CF5BA1C-75B6-BD83-824C-230CBC2A063B}"/>
          </ac:picMkLst>
        </pc:picChg>
      </pc:sldChg>
      <pc:sldChg chg="modSp mod">
        <pc:chgData name="Lara Medina Barcenilla (2334177)" userId="c275b020-bf26-4a9f-abc3-2d3ea3b9fc37" providerId="ADAL" clId="{A0044D5D-CAED-490B-B4F2-97E84EE5F2BF}" dt="2026-04-27T09:44:53.368" v="101" actId="1076"/>
        <pc:sldMkLst>
          <pc:docMk/>
          <pc:sldMk cId="0" sldId="262"/>
        </pc:sldMkLst>
        <pc:spChg chg="mod">
          <ac:chgData name="Lara Medina Barcenilla (2334177)" userId="c275b020-bf26-4a9f-abc3-2d3ea3b9fc37" providerId="ADAL" clId="{A0044D5D-CAED-490B-B4F2-97E84EE5F2BF}" dt="2026-04-27T09:44:53.368" v="101" actId="1076"/>
          <ac:spMkLst>
            <pc:docMk/>
            <pc:sldMk cId="0" sldId="262"/>
            <ac:spMk id="5" creationId="{00000000-0000-0000-0000-000000000000}"/>
          </ac:spMkLst>
        </pc:spChg>
        <pc:spChg chg="mod">
          <ac:chgData name="Lara Medina Barcenilla (2334177)" userId="c275b020-bf26-4a9f-abc3-2d3ea3b9fc37" providerId="ADAL" clId="{A0044D5D-CAED-490B-B4F2-97E84EE5F2BF}" dt="2026-04-27T09:44:12.334" v="77" actId="404"/>
          <ac:spMkLst>
            <pc:docMk/>
            <pc:sldMk cId="0" sldId="262"/>
            <ac:spMk id="7" creationId="{00000000-0000-0000-0000-000000000000}"/>
          </ac:spMkLst>
        </pc:spChg>
        <pc:spChg chg="mod">
          <ac:chgData name="Lara Medina Barcenilla (2334177)" userId="c275b020-bf26-4a9f-abc3-2d3ea3b9fc37" providerId="ADAL" clId="{A0044D5D-CAED-490B-B4F2-97E84EE5F2BF}" dt="2026-04-27T09:44:45.417" v="100" actId="207"/>
          <ac:spMkLst>
            <pc:docMk/>
            <pc:sldMk cId="0" sldId="262"/>
            <ac:spMk id="8" creationId="{00000000-0000-0000-0000-000000000000}"/>
          </ac:spMkLst>
        </pc:spChg>
        <pc:grpChg chg="mod">
          <ac:chgData name="Lara Medina Barcenilla (2334177)" userId="c275b020-bf26-4a9f-abc3-2d3ea3b9fc37" providerId="ADAL" clId="{A0044D5D-CAED-490B-B4F2-97E84EE5F2BF}" dt="2026-04-27T09:44:01.648" v="74" actId="14100"/>
          <ac:grpSpMkLst>
            <pc:docMk/>
            <pc:sldMk cId="0" sldId="262"/>
            <ac:grpSpMk id="2" creationId="{00000000-0000-0000-0000-000000000000}"/>
          </ac:grpSpMkLst>
        </pc:grpChg>
      </pc:sldChg>
      <pc:sldChg chg="addSp modSp mod">
        <pc:chgData name="Lara Medina Barcenilla (2334177)" userId="c275b020-bf26-4a9f-abc3-2d3ea3b9fc37" providerId="ADAL" clId="{A0044D5D-CAED-490B-B4F2-97E84EE5F2BF}" dt="2026-04-27T10:03:13.158" v="193" actId="20577"/>
        <pc:sldMkLst>
          <pc:docMk/>
          <pc:sldMk cId="0" sldId="263"/>
        </pc:sldMkLst>
        <pc:spChg chg="mod">
          <ac:chgData name="Lara Medina Barcenilla (2334177)" userId="c275b020-bf26-4a9f-abc3-2d3ea3b9fc37" providerId="ADAL" clId="{A0044D5D-CAED-490B-B4F2-97E84EE5F2BF}" dt="2026-04-27T09:47:13.341" v="153" actId="1076"/>
          <ac:spMkLst>
            <pc:docMk/>
            <pc:sldMk cId="0" sldId="263"/>
            <ac:spMk id="2" creationId="{F661E772-69E0-61B8-E609-EC04B2F20694}"/>
          </ac:spMkLst>
        </pc:spChg>
        <pc:spChg chg="mod">
          <ac:chgData name="Lara Medina Barcenilla (2334177)" userId="c275b020-bf26-4a9f-abc3-2d3ea3b9fc37" providerId="ADAL" clId="{A0044D5D-CAED-490B-B4F2-97E84EE5F2BF}" dt="2026-04-27T09:47:01.194" v="152" actId="20577"/>
          <ac:spMkLst>
            <pc:docMk/>
            <pc:sldMk cId="0" sldId="263"/>
            <ac:spMk id="10" creationId="{00000000-0000-0000-0000-000000000000}"/>
          </ac:spMkLst>
        </pc:spChg>
        <pc:spChg chg="mod">
          <ac:chgData name="Lara Medina Barcenilla (2334177)" userId="c275b020-bf26-4a9f-abc3-2d3ea3b9fc37" providerId="ADAL" clId="{A0044D5D-CAED-490B-B4F2-97E84EE5F2BF}" dt="2026-04-27T10:03:13.158" v="193" actId="20577"/>
          <ac:spMkLst>
            <pc:docMk/>
            <pc:sldMk cId="0" sldId="263"/>
            <ac:spMk id="11" creationId="{00000000-0000-0000-0000-000000000000}"/>
          </ac:spMkLst>
        </pc:spChg>
        <pc:grpChg chg="mod">
          <ac:chgData name="Lara Medina Barcenilla (2334177)" userId="c275b020-bf26-4a9f-abc3-2d3ea3b9fc37" providerId="ADAL" clId="{A0044D5D-CAED-490B-B4F2-97E84EE5F2BF}" dt="2026-04-27T10:02:29.332" v="190" actId="1076"/>
          <ac:grpSpMkLst>
            <pc:docMk/>
            <pc:sldMk cId="0" sldId="263"/>
            <ac:grpSpMk id="8" creationId="{00000000-0000-0000-0000-000000000000}"/>
          </ac:grpSpMkLst>
        </pc:grpChg>
        <pc:picChg chg="add mod">
          <ac:chgData name="Lara Medina Barcenilla (2334177)" userId="c275b020-bf26-4a9f-abc3-2d3ea3b9fc37" providerId="ADAL" clId="{A0044D5D-CAED-490B-B4F2-97E84EE5F2BF}" dt="2026-04-27T10:02:24.334" v="188" actId="1076"/>
          <ac:picMkLst>
            <pc:docMk/>
            <pc:sldMk cId="0" sldId="263"/>
            <ac:picMk id="6" creationId="{53301C1B-4CEA-C5E9-3509-99313FDF438A}"/>
          </ac:picMkLst>
        </pc:picChg>
      </pc:sldChg>
      <pc:sldChg chg="modSp mod">
        <pc:chgData name="Lara Medina Barcenilla (2334177)" userId="c275b020-bf26-4a9f-abc3-2d3ea3b9fc37" providerId="ADAL" clId="{A0044D5D-CAED-490B-B4F2-97E84EE5F2BF}" dt="2026-04-27T10:05:43.109" v="243" actId="207"/>
        <pc:sldMkLst>
          <pc:docMk/>
          <pc:sldMk cId="0" sldId="264"/>
        </pc:sldMkLst>
        <pc:spChg chg="mod">
          <ac:chgData name="Lara Medina Barcenilla (2334177)" userId="c275b020-bf26-4a9f-abc3-2d3ea3b9fc37" providerId="ADAL" clId="{A0044D5D-CAED-490B-B4F2-97E84EE5F2BF}" dt="2026-04-27T10:05:43.109" v="243" actId="207"/>
          <ac:spMkLst>
            <pc:docMk/>
            <pc:sldMk cId="0" sldId="264"/>
            <ac:spMk id="4" creationId="{00000000-0000-0000-0000-000000000000}"/>
          </ac:spMkLst>
        </pc:spChg>
      </pc:sldChg>
      <pc:sldChg chg="addSp modSp mod">
        <pc:chgData name="Lara Medina Barcenilla (2334177)" userId="c275b020-bf26-4a9f-abc3-2d3ea3b9fc37" providerId="ADAL" clId="{A0044D5D-CAED-490B-B4F2-97E84EE5F2BF}" dt="2026-04-27T10:15:37.292" v="278" actId="1076"/>
        <pc:sldMkLst>
          <pc:docMk/>
          <pc:sldMk cId="0" sldId="265"/>
        </pc:sldMkLst>
        <pc:spChg chg="mod">
          <ac:chgData name="Lara Medina Barcenilla (2334177)" userId="c275b020-bf26-4a9f-abc3-2d3ea3b9fc37" providerId="ADAL" clId="{A0044D5D-CAED-490B-B4F2-97E84EE5F2BF}" dt="2026-04-27T10:15:03.573" v="259" actId="20577"/>
          <ac:spMkLst>
            <pc:docMk/>
            <pc:sldMk cId="0" sldId="265"/>
            <ac:spMk id="5" creationId="{00000000-0000-0000-0000-000000000000}"/>
          </ac:spMkLst>
        </pc:spChg>
        <pc:spChg chg="add mod">
          <ac:chgData name="Lara Medina Barcenilla (2334177)" userId="c275b020-bf26-4a9f-abc3-2d3ea3b9fc37" providerId="ADAL" clId="{A0044D5D-CAED-490B-B4F2-97E84EE5F2BF}" dt="2026-04-27T10:15:37.292" v="278" actId="1076"/>
          <ac:spMkLst>
            <pc:docMk/>
            <pc:sldMk cId="0" sldId="265"/>
            <ac:spMk id="7" creationId="{0E0B2ADB-8763-F740-F2C1-74B36030B8F3}"/>
          </ac:spMkLst>
        </pc:spChg>
      </pc:sldChg>
      <pc:sldChg chg="modSp mod">
        <pc:chgData name="Lara Medina Barcenilla (2334177)" userId="c275b020-bf26-4a9f-abc3-2d3ea3b9fc37" providerId="ADAL" clId="{A0044D5D-CAED-490B-B4F2-97E84EE5F2BF}" dt="2026-04-27T10:16:14.220" v="279" actId="113"/>
        <pc:sldMkLst>
          <pc:docMk/>
          <pc:sldMk cId="0" sldId="266"/>
        </pc:sldMkLst>
        <pc:spChg chg="mod">
          <ac:chgData name="Lara Medina Barcenilla (2334177)" userId="c275b020-bf26-4a9f-abc3-2d3ea3b9fc37" providerId="ADAL" clId="{A0044D5D-CAED-490B-B4F2-97E84EE5F2BF}" dt="2026-04-27T10:16:14.220" v="279" actId="113"/>
          <ac:spMkLst>
            <pc:docMk/>
            <pc:sldMk cId="0" sldId="266"/>
            <ac:spMk id="4" creationId="{00000000-0000-0000-0000-000000000000}"/>
          </ac:spMkLst>
        </pc:spChg>
      </pc:sldChg>
      <pc:sldChg chg="modSp mod">
        <pc:chgData name="Lara Medina Barcenilla (2334177)" userId="c275b020-bf26-4a9f-abc3-2d3ea3b9fc37" providerId="ADAL" clId="{A0044D5D-CAED-490B-B4F2-97E84EE5F2BF}" dt="2026-04-27T10:10:12.342" v="253" actId="20577"/>
        <pc:sldMkLst>
          <pc:docMk/>
          <pc:sldMk cId="449892870" sldId="269"/>
        </pc:sldMkLst>
        <pc:spChg chg="mod">
          <ac:chgData name="Lara Medina Barcenilla (2334177)" userId="c275b020-bf26-4a9f-abc3-2d3ea3b9fc37" providerId="ADAL" clId="{A0044D5D-CAED-490B-B4F2-97E84EE5F2BF}" dt="2026-04-27T10:10:12.342" v="253" actId="20577"/>
          <ac:spMkLst>
            <pc:docMk/>
            <pc:sldMk cId="449892870" sldId="269"/>
            <ac:spMk id="4" creationId="{B1EE5CDA-CE5C-F5F4-1431-A5C41B3E2DA5}"/>
          </ac:spMkLst>
        </pc:spChg>
        <pc:picChg chg="mod">
          <ac:chgData name="Lara Medina Barcenilla (2334177)" userId="c275b020-bf26-4a9f-abc3-2d3ea3b9fc37" providerId="ADAL" clId="{A0044D5D-CAED-490B-B4F2-97E84EE5F2BF}" dt="2026-04-27T10:09:35.315" v="246" actId="1076"/>
          <ac:picMkLst>
            <pc:docMk/>
            <pc:sldMk cId="449892870" sldId="269"/>
            <ac:picMk id="8" creationId="{92419A83-CE1A-7362-6D38-2F272E0E7117}"/>
          </ac:picMkLst>
        </pc:picChg>
      </pc:sldChg>
    </pc:docChg>
  </pc:docChgLst>
  <pc:docChgLst>
    <pc:chgData name="Lara Medina Barcenilla (2334177)" userId="c275b020-bf26-4a9f-abc3-2d3ea3b9fc37" providerId="ADAL" clId="{88044AD2-52A0-4F73-8ADC-63B0CA8BC1EA}"/>
    <pc:docChg chg="undo custSel modSld">
      <pc:chgData name="Lara Medina Barcenilla (2334177)" userId="c275b020-bf26-4a9f-abc3-2d3ea3b9fc37" providerId="ADAL" clId="{88044AD2-52A0-4F73-8ADC-63B0CA8BC1EA}" dt="2026-05-01T18:08:16.919" v="64" actId="1076"/>
      <pc:docMkLst>
        <pc:docMk/>
      </pc:docMkLst>
      <pc:sldChg chg="addSp delSp modSp mod">
        <pc:chgData name="Lara Medina Barcenilla (2334177)" userId="c275b020-bf26-4a9f-abc3-2d3ea3b9fc37" providerId="ADAL" clId="{88044AD2-52A0-4F73-8ADC-63B0CA8BC1EA}" dt="2026-05-01T18:08:16.919" v="64" actId="1076"/>
        <pc:sldMkLst>
          <pc:docMk/>
          <pc:sldMk cId="0" sldId="256"/>
        </pc:sldMkLst>
        <pc:spChg chg="del">
          <ac:chgData name="Lara Medina Barcenilla (2334177)" userId="c275b020-bf26-4a9f-abc3-2d3ea3b9fc37" providerId="ADAL" clId="{88044AD2-52A0-4F73-8ADC-63B0CA8BC1EA}" dt="2026-05-01T18:08:01.585" v="61" actId="478"/>
          <ac:spMkLst>
            <pc:docMk/>
            <pc:sldMk cId="0" sldId="256"/>
            <ac:spMk id="4" creationId="{00000000-0000-0000-0000-000000000000}"/>
          </ac:spMkLst>
        </pc:spChg>
        <pc:picChg chg="add mod">
          <ac:chgData name="Lara Medina Barcenilla (2334177)" userId="c275b020-bf26-4a9f-abc3-2d3ea3b9fc37" providerId="ADAL" clId="{88044AD2-52A0-4F73-8ADC-63B0CA8BC1EA}" dt="2026-05-01T18:08:16.919" v="64" actId="1076"/>
          <ac:picMkLst>
            <pc:docMk/>
            <pc:sldMk cId="0" sldId="256"/>
            <ac:picMk id="15" creationId="{B4C9C0ED-3E92-4D97-81E3-2674BB75F975}"/>
          </ac:picMkLst>
        </pc:picChg>
      </pc:sldChg>
      <pc:sldChg chg="modSp mod">
        <pc:chgData name="Lara Medina Barcenilla (2334177)" userId="c275b020-bf26-4a9f-abc3-2d3ea3b9fc37" providerId="ADAL" clId="{88044AD2-52A0-4F73-8ADC-63B0CA8BC1EA}" dt="2026-04-27T12:31:55.756" v="3" actId="1076"/>
        <pc:sldMkLst>
          <pc:docMk/>
          <pc:sldMk cId="0" sldId="261"/>
        </pc:sldMkLst>
        <pc:picChg chg="mod">
          <ac:chgData name="Lara Medina Barcenilla (2334177)" userId="c275b020-bf26-4a9f-abc3-2d3ea3b9fc37" providerId="ADAL" clId="{88044AD2-52A0-4F73-8ADC-63B0CA8BC1EA}" dt="2026-04-27T12:31:49.660" v="1" actId="1076"/>
          <ac:picMkLst>
            <pc:docMk/>
            <pc:sldMk cId="0" sldId="261"/>
            <ac:picMk id="11" creationId="{D364A399-96F9-C4B7-A19B-B469017747E3}"/>
          </ac:picMkLst>
        </pc:picChg>
        <pc:picChg chg="mod">
          <ac:chgData name="Lara Medina Barcenilla (2334177)" userId="c275b020-bf26-4a9f-abc3-2d3ea3b9fc37" providerId="ADAL" clId="{88044AD2-52A0-4F73-8ADC-63B0CA8BC1EA}" dt="2026-04-27T12:31:55.756" v="3" actId="1076"/>
          <ac:picMkLst>
            <pc:docMk/>
            <pc:sldMk cId="0" sldId="261"/>
            <ac:picMk id="14" creationId="{5CF5BA1C-75B6-BD83-824C-230CBC2A063B}"/>
          </ac:picMkLst>
        </pc:picChg>
      </pc:sldChg>
      <pc:sldChg chg="addSp modSp mod">
        <pc:chgData name="Lara Medina Barcenilla (2334177)" userId="c275b020-bf26-4a9f-abc3-2d3ea3b9fc37" providerId="ADAL" clId="{88044AD2-52A0-4F73-8ADC-63B0CA8BC1EA}" dt="2026-04-27T12:42:18.285" v="59" actId="20577"/>
        <pc:sldMkLst>
          <pc:docMk/>
          <pc:sldMk cId="0" sldId="268"/>
        </pc:sldMkLst>
        <pc:spChg chg="mod">
          <ac:chgData name="Lara Medina Barcenilla (2334177)" userId="c275b020-bf26-4a9f-abc3-2d3ea3b9fc37" providerId="ADAL" clId="{88044AD2-52A0-4F73-8ADC-63B0CA8BC1EA}" dt="2026-04-27T12:42:18.285" v="59" actId="20577"/>
          <ac:spMkLst>
            <pc:docMk/>
            <pc:sldMk cId="0" sldId="268"/>
            <ac:spMk id="4" creationId="{B3D5A949-B587-4AE0-D365-9E992A57D05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22.svg"/><Relationship Id="rId4" Type="http://schemas.openxmlformats.org/officeDocument/2006/relationships/image" Target="../media/image6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careers.marriott.com/career-journeys/early-careers/?utm_source=chatgpt.com" TargetMode="External"/><Relationship Id="rId3" Type="http://schemas.openxmlformats.org/officeDocument/2006/relationships/hyperlink" Target="https://uk.indeed.com/cmp/Marriott-International/reviews?fcountry=GB&amp;floc=United+Kingdom" TargetMode="External"/><Relationship Id="rId7" Type="http://schemas.openxmlformats.org/officeDocument/2006/relationships/hyperlink" Target="https://careers.marriott.com/jobs?utm_source=chatgpt.com" TargetMode="External"/><Relationship Id="rId2" Type="http://schemas.openxmlformats.org/officeDocument/2006/relationships/hyperlink" Target="https://doi.org/10.3390/su13063226?utm_source=chatgpt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areers.marriott.com/?utm_source=chatgpt.com" TargetMode="External"/><Relationship Id="rId5" Type="http://schemas.openxmlformats.org/officeDocument/2006/relationships/hyperlink" Target="https://life.marriott.com/blog/marriott-benefits/?utm_source=chatgpt.com" TargetMode="External"/><Relationship Id="rId4" Type="http://schemas.openxmlformats.org/officeDocument/2006/relationships/hyperlink" Target="https://www.marriott.com/welcoming-all.mi?utm_source=chatgpt.com" TargetMode="External"/><Relationship Id="rId9" Type="http://schemas.openxmlformats.org/officeDocument/2006/relationships/hyperlink" Target="https://www.htmanagementvb.com/index.php/HITM/article/view/249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70135">
            <a:off x="6171674" y="1469161"/>
            <a:ext cx="15047302" cy="12031572"/>
          </a:xfrm>
          <a:custGeom>
            <a:avLst/>
            <a:gdLst/>
            <a:ahLst/>
            <a:cxnLst/>
            <a:rect l="l" t="t" r="r" b="b"/>
            <a:pathLst>
              <a:path w="15047302" h="12031572">
                <a:moveTo>
                  <a:pt x="0" y="0"/>
                </a:moveTo>
                <a:lnTo>
                  <a:pt x="15047303" y="0"/>
                </a:lnTo>
                <a:lnTo>
                  <a:pt x="15047303" y="12031572"/>
                </a:lnTo>
                <a:lnTo>
                  <a:pt x="0" y="120315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40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3" name="Freeform 3"/>
          <p:cNvSpPr/>
          <p:nvPr/>
        </p:nvSpPr>
        <p:spPr>
          <a:xfrm rot="-242009" flipV="1">
            <a:off x="10721768" y="275861"/>
            <a:ext cx="8980045" cy="6431957"/>
          </a:xfrm>
          <a:custGeom>
            <a:avLst/>
            <a:gdLst/>
            <a:ahLst/>
            <a:cxnLst/>
            <a:rect l="l" t="t" r="r" b="b"/>
            <a:pathLst>
              <a:path w="8980045" h="6431957">
                <a:moveTo>
                  <a:pt x="0" y="6431957"/>
                </a:moveTo>
                <a:lnTo>
                  <a:pt x="8980045" y="6431957"/>
                </a:lnTo>
                <a:lnTo>
                  <a:pt x="8980045" y="0"/>
                </a:lnTo>
                <a:lnTo>
                  <a:pt x="0" y="0"/>
                </a:lnTo>
                <a:lnTo>
                  <a:pt x="0" y="643195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ES"/>
          </a:p>
        </p:txBody>
      </p:sp>
      <p:sp>
        <p:nvSpPr>
          <p:cNvPr id="5" name="Freeform 5"/>
          <p:cNvSpPr/>
          <p:nvPr/>
        </p:nvSpPr>
        <p:spPr>
          <a:xfrm rot="1822510">
            <a:off x="34760" y="9277346"/>
            <a:ext cx="1805620" cy="721826"/>
          </a:xfrm>
          <a:custGeom>
            <a:avLst/>
            <a:gdLst/>
            <a:ahLst/>
            <a:cxnLst/>
            <a:rect l="l" t="t" r="r" b="b"/>
            <a:pathLst>
              <a:path w="2816883" h="721826">
                <a:moveTo>
                  <a:pt x="0" y="0"/>
                </a:moveTo>
                <a:lnTo>
                  <a:pt x="2816883" y="0"/>
                </a:lnTo>
                <a:lnTo>
                  <a:pt x="2816883" y="721827"/>
                </a:lnTo>
                <a:lnTo>
                  <a:pt x="0" y="7218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grpSp>
        <p:nvGrpSpPr>
          <p:cNvPr id="6" name="Group 6"/>
          <p:cNvGrpSpPr/>
          <p:nvPr/>
        </p:nvGrpSpPr>
        <p:grpSpPr>
          <a:xfrm>
            <a:off x="931446" y="8532975"/>
            <a:ext cx="7877896" cy="674795"/>
            <a:chOff x="0" y="0"/>
            <a:chExt cx="2074837" cy="17772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074837" cy="177724"/>
            </a:xfrm>
            <a:custGeom>
              <a:avLst/>
              <a:gdLst/>
              <a:ahLst/>
              <a:cxnLst/>
              <a:rect l="l" t="t" r="r" b="b"/>
              <a:pathLst>
                <a:path w="2074837" h="177724">
                  <a:moveTo>
                    <a:pt x="50120" y="0"/>
                  </a:moveTo>
                  <a:lnTo>
                    <a:pt x="2024717" y="0"/>
                  </a:lnTo>
                  <a:cubicBezTo>
                    <a:pt x="2052397" y="0"/>
                    <a:pt x="2074837" y="22439"/>
                    <a:pt x="2074837" y="50120"/>
                  </a:cubicBezTo>
                  <a:lnTo>
                    <a:pt x="2074837" y="127604"/>
                  </a:lnTo>
                  <a:cubicBezTo>
                    <a:pt x="2074837" y="155284"/>
                    <a:pt x="2052397" y="177724"/>
                    <a:pt x="2024717" y="177724"/>
                  </a:cubicBezTo>
                  <a:lnTo>
                    <a:pt x="50120" y="177724"/>
                  </a:lnTo>
                  <a:cubicBezTo>
                    <a:pt x="22439" y="177724"/>
                    <a:pt x="0" y="155284"/>
                    <a:pt x="0" y="127604"/>
                  </a:cubicBezTo>
                  <a:lnTo>
                    <a:pt x="0" y="50120"/>
                  </a:lnTo>
                  <a:cubicBezTo>
                    <a:pt x="0" y="22439"/>
                    <a:pt x="22439" y="0"/>
                    <a:pt x="50120" y="0"/>
                  </a:cubicBezTo>
                  <a:close/>
                </a:path>
              </a:pathLst>
            </a:custGeom>
            <a:solidFill>
              <a:srgbClr val="F9EEDC"/>
            </a:solidFill>
            <a:ln w="28575" cap="rnd">
              <a:solidFill>
                <a:srgbClr val="222260"/>
              </a:solidFill>
              <a:prstDash val="solid"/>
              <a:rou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074837" cy="2158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1028700" y="695671"/>
            <a:ext cx="336818" cy="333029"/>
          </a:xfrm>
          <a:custGeom>
            <a:avLst/>
            <a:gdLst/>
            <a:ahLst/>
            <a:cxnLst/>
            <a:rect l="l" t="t" r="r" b="b"/>
            <a:pathLst>
              <a:path w="336818" h="333029">
                <a:moveTo>
                  <a:pt x="336818" y="0"/>
                </a:moveTo>
                <a:lnTo>
                  <a:pt x="0" y="0"/>
                </a:lnTo>
                <a:lnTo>
                  <a:pt x="0" y="333029"/>
                </a:lnTo>
                <a:lnTo>
                  <a:pt x="336818" y="333029"/>
                </a:lnTo>
                <a:lnTo>
                  <a:pt x="33681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10" name="TextBox 10"/>
          <p:cNvSpPr txBox="1"/>
          <p:nvPr/>
        </p:nvSpPr>
        <p:spPr>
          <a:xfrm>
            <a:off x="1028700" y="1707285"/>
            <a:ext cx="10234084" cy="3830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770"/>
              </a:lnSpc>
            </a:pPr>
            <a:r>
              <a:rPr lang="en-US" sz="11669" b="1" u="sng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Employee Lifecycle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28700" y="5380727"/>
            <a:ext cx="10234084" cy="2742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614"/>
              </a:lnSpc>
            </a:pPr>
            <a:r>
              <a:rPr lang="en-US" sz="9070" b="1" u="sng">
                <a:solidFill>
                  <a:srgbClr val="FF313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MARRIOTT </a:t>
            </a:r>
          </a:p>
          <a:p>
            <a:pPr algn="l">
              <a:lnSpc>
                <a:spcPts val="9614"/>
              </a:lnSpc>
            </a:pPr>
            <a:r>
              <a:rPr lang="en-US" sz="9070" b="1" u="sng">
                <a:solidFill>
                  <a:srgbClr val="FF313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HOTELS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613853" y="8650739"/>
            <a:ext cx="7087595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400" b="1" dirty="0"/>
              <a:t>Personnel Resourcing and Development (BMIH4010)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517930" y="583513"/>
            <a:ext cx="5174432" cy="481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1" spc="-115">
                <a:solidFill>
                  <a:srgbClr val="222260"/>
                </a:solidFill>
                <a:latin typeface="Agrandir Bold"/>
                <a:ea typeface="Agrandir Bold"/>
                <a:cs typeface="Agrandir Bold"/>
                <a:sym typeface="Agrandir Bold"/>
              </a:rPr>
              <a:t>LARA MEDINA BARCENILLA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B4C9C0ED-3E92-4D97-81E3-2674BB75F9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7812" y="2770010"/>
            <a:ext cx="8564629" cy="64234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1782855" y="2812"/>
            <a:ext cx="7529620" cy="5393090"/>
          </a:xfrm>
          <a:custGeom>
            <a:avLst/>
            <a:gdLst/>
            <a:ahLst/>
            <a:cxnLst/>
            <a:rect l="l" t="t" r="r" b="b"/>
            <a:pathLst>
              <a:path w="7529620" h="5393090">
                <a:moveTo>
                  <a:pt x="7529619" y="5393090"/>
                </a:moveTo>
                <a:lnTo>
                  <a:pt x="0" y="5393090"/>
                </a:lnTo>
                <a:lnTo>
                  <a:pt x="0" y="0"/>
                </a:lnTo>
                <a:lnTo>
                  <a:pt x="7529619" y="0"/>
                </a:lnTo>
                <a:lnTo>
                  <a:pt x="7529619" y="539309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ES"/>
          </a:p>
        </p:txBody>
      </p:sp>
      <p:sp>
        <p:nvSpPr>
          <p:cNvPr id="3" name="Freeform 3"/>
          <p:cNvSpPr/>
          <p:nvPr/>
        </p:nvSpPr>
        <p:spPr>
          <a:xfrm rot="1679025">
            <a:off x="3818825" y="7270935"/>
            <a:ext cx="4376892" cy="4404419"/>
          </a:xfrm>
          <a:custGeom>
            <a:avLst/>
            <a:gdLst/>
            <a:ahLst/>
            <a:cxnLst/>
            <a:rect l="l" t="t" r="r" b="b"/>
            <a:pathLst>
              <a:path w="4376892" h="4404419">
                <a:moveTo>
                  <a:pt x="0" y="0"/>
                </a:moveTo>
                <a:lnTo>
                  <a:pt x="4376892" y="0"/>
                </a:lnTo>
                <a:lnTo>
                  <a:pt x="4376892" y="4404419"/>
                </a:lnTo>
                <a:lnTo>
                  <a:pt x="0" y="440441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ES"/>
          </a:p>
        </p:txBody>
      </p:sp>
      <p:grpSp>
        <p:nvGrpSpPr>
          <p:cNvPr id="4" name="Group 4"/>
          <p:cNvGrpSpPr/>
          <p:nvPr/>
        </p:nvGrpSpPr>
        <p:grpSpPr>
          <a:xfrm>
            <a:off x="579090" y="1837668"/>
            <a:ext cx="6795468" cy="6795468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DAF91"/>
            </a:solidFill>
            <a:ln w="28575" cap="sq">
              <a:solidFill>
                <a:srgbClr val="222260"/>
              </a:solidFill>
              <a:prstDash val="solid"/>
              <a:miter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416080" y="302431"/>
            <a:ext cx="9416259" cy="9682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Introduction to Marriott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The Employee Lifecycle Concept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Attraction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Recruitment Processes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Onboarding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Development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Retention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Separation</a:t>
            </a:r>
          </a:p>
          <a:p>
            <a:pPr marL="863599" lvl="1" indent="-431800">
              <a:lnSpc>
                <a:spcPts val="5879"/>
              </a:lnSpc>
              <a:buFontTx/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Employee Reviews and Workplace Experience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Conclusion</a:t>
            </a:r>
          </a:p>
          <a:p>
            <a:pPr marL="863599" lvl="1" indent="-431800" algn="l">
              <a:lnSpc>
                <a:spcPts val="5879"/>
              </a:lnSpc>
              <a:buAutoNum type="arabicPeriod"/>
            </a:pPr>
            <a:r>
              <a:rPr lang="en-US" sz="3600" b="1" u="sng" spc="151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REFERENCES</a:t>
            </a:r>
          </a:p>
          <a:p>
            <a:pPr algn="l">
              <a:lnSpc>
                <a:spcPts val="4719"/>
              </a:lnSpc>
            </a:pPr>
            <a:endParaRPr lang="en-US" sz="3999" b="1" u="sng" spc="151" dirty="0">
              <a:solidFill>
                <a:srgbClr val="222260"/>
              </a:solidFill>
              <a:latin typeface="Agrandir Medium"/>
              <a:ea typeface="Agrandir Medium"/>
              <a:cs typeface="Agrandir Medium"/>
              <a:sym typeface="Agrandir Medium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32488" y="4314335"/>
            <a:ext cx="7846564" cy="1604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619"/>
              </a:lnSpc>
            </a:pPr>
            <a:r>
              <a:rPr lang="en-US" sz="9000" b="1" u="sng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CONTENTS</a:t>
            </a:r>
          </a:p>
        </p:txBody>
      </p:sp>
      <p:sp>
        <p:nvSpPr>
          <p:cNvPr id="9" name="Freeform 9"/>
          <p:cNvSpPr/>
          <p:nvPr/>
        </p:nvSpPr>
        <p:spPr>
          <a:xfrm rot="-8005156">
            <a:off x="15663393" y="900642"/>
            <a:ext cx="2816883" cy="721826"/>
          </a:xfrm>
          <a:custGeom>
            <a:avLst/>
            <a:gdLst/>
            <a:ahLst/>
            <a:cxnLst/>
            <a:rect l="l" t="t" r="r" b="b"/>
            <a:pathLst>
              <a:path w="2816883" h="721826">
                <a:moveTo>
                  <a:pt x="0" y="0"/>
                </a:moveTo>
                <a:lnTo>
                  <a:pt x="2816882" y="0"/>
                </a:lnTo>
                <a:lnTo>
                  <a:pt x="2816882" y="721827"/>
                </a:lnTo>
                <a:lnTo>
                  <a:pt x="0" y="7218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699999" flipH="1">
            <a:off x="15040684" y="6336714"/>
            <a:ext cx="2731732" cy="2496523"/>
          </a:xfrm>
          <a:custGeom>
            <a:avLst/>
            <a:gdLst/>
            <a:ahLst/>
            <a:cxnLst/>
            <a:rect l="l" t="t" r="r" b="b"/>
            <a:pathLst>
              <a:path w="5380209" h="3853575">
                <a:moveTo>
                  <a:pt x="5380209" y="0"/>
                </a:moveTo>
                <a:lnTo>
                  <a:pt x="0" y="0"/>
                </a:lnTo>
                <a:lnTo>
                  <a:pt x="0" y="3853575"/>
                </a:lnTo>
                <a:lnTo>
                  <a:pt x="5380209" y="3853575"/>
                </a:lnTo>
                <a:lnTo>
                  <a:pt x="5380209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ES"/>
          </a:p>
        </p:txBody>
      </p:sp>
      <p:sp>
        <p:nvSpPr>
          <p:cNvPr id="3" name="TextBox 3"/>
          <p:cNvSpPr txBox="1"/>
          <p:nvPr/>
        </p:nvSpPr>
        <p:spPr>
          <a:xfrm>
            <a:off x="647511" y="877443"/>
            <a:ext cx="8929662" cy="1130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58"/>
              </a:lnSpc>
            </a:pPr>
            <a:r>
              <a:rPr lang="en-US" sz="6000" b="1" u="sng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Introduction to</a:t>
            </a:r>
            <a:r>
              <a:rPr lang="en-US" sz="6000" b="1" u="sng" dirty="0">
                <a:solidFill>
                  <a:srgbClr val="00000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 </a:t>
            </a:r>
            <a:endParaRPr lang="en-US" sz="8100" b="1" u="sng" dirty="0">
              <a:solidFill>
                <a:srgbClr val="000000"/>
              </a:solidFill>
              <a:latin typeface="Agrandir Medium"/>
              <a:ea typeface="Agrandir Medium"/>
              <a:cs typeface="Agrandir Medium"/>
              <a:sym typeface="Agrandir Medium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9577173" y="228904"/>
            <a:ext cx="8197753" cy="2965477"/>
          </a:xfrm>
          <a:custGeom>
            <a:avLst/>
            <a:gdLst/>
            <a:ahLst/>
            <a:cxnLst/>
            <a:rect l="l" t="t" r="r" b="b"/>
            <a:pathLst>
              <a:path w="8197753" h="2965477">
                <a:moveTo>
                  <a:pt x="0" y="0"/>
                </a:moveTo>
                <a:lnTo>
                  <a:pt x="8197753" y="0"/>
                </a:lnTo>
                <a:lnTo>
                  <a:pt x="8197753" y="2965477"/>
                </a:lnTo>
                <a:lnTo>
                  <a:pt x="0" y="29654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753" b="-2753"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6" name="TextBox 6"/>
          <p:cNvSpPr txBox="1"/>
          <p:nvPr/>
        </p:nvSpPr>
        <p:spPr>
          <a:xfrm>
            <a:off x="392424" y="8103341"/>
            <a:ext cx="14475883" cy="11985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GB" sz="3600" i="1" dirty="0"/>
              <a:t>Marriott’s approach shows that </a:t>
            </a:r>
            <a:r>
              <a:rPr lang="en-GB" sz="3600" b="1" i="1" dirty="0"/>
              <a:t>employee management </a:t>
            </a:r>
            <a:r>
              <a:rPr lang="en-GB" sz="3600" i="1" dirty="0"/>
              <a:t>is important for service quality in hospitality (Marriott, 2026; Armstrong and Taylor, 2023).</a:t>
            </a:r>
            <a:endParaRPr lang="en-US" sz="3399" i="1" dirty="0">
              <a:solidFill>
                <a:srgbClr val="000000"/>
              </a:solidFill>
              <a:latin typeface="Canva Sans Italics"/>
              <a:ea typeface="Canva Sans Italics"/>
              <a:cs typeface="Canva Sans Italics"/>
              <a:sym typeface="Canva Sans Italics"/>
            </a:endParaRPr>
          </a:p>
        </p:txBody>
      </p:sp>
      <p:sp>
        <p:nvSpPr>
          <p:cNvPr id="9" name="TextBox 3">
            <a:extLst>
              <a:ext uri="{FF2B5EF4-FFF2-40B4-BE49-F238E27FC236}">
                <a16:creationId xmlns:a16="http://schemas.microsoft.com/office/drawing/2014/main" id="{4DBFA8D0-932B-678F-C17A-01DE502D2C3B}"/>
              </a:ext>
            </a:extLst>
          </p:cNvPr>
          <p:cNvSpPr txBox="1"/>
          <p:nvPr/>
        </p:nvSpPr>
        <p:spPr>
          <a:xfrm>
            <a:off x="647511" y="3771514"/>
            <a:ext cx="15087600" cy="43318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40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One of the world’s largest hotel companies</a:t>
            </a:r>
            <a:endParaRPr lang="es-ES" sz="40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40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Operates 8,500+ properties in over 130 countries</a:t>
            </a:r>
            <a:endParaRPr lang="es-ES" sz="40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40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Follows a people-first philosophy</a:t>
            </a:r>
            <a:endParaRPr lang="es-ES" sz="40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40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Employee management influences guest satisfaction</a:t>
            </a:r>
            <a:endParaRPr lang="es-ES" sz="40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lvl="0"/>
            <a:endParaRPr lang="es-ES" sz="40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algn="l">
              <a:lnSpc>
                <a:spcPts val="9558"/>
              </a:lnSpc>
            </a:pPr>
            <a:endParaRPr lang="en-US" sz="9600" b="1" u="sng" dirty="0">
              <a:solidFill>
                <a:schemeClr val="tx2">
                  <a:lumMod val="75000"/>
                </a:schemeClr>
              </a:solidFill>
              <a:latin typeface="Agrandir Medium"/>
              <a:ea typeface="Agrandir Medium"/>
              <a:cs typeface="Agrandir Medium"/>
              <a:sym typeface="Agrandir Mediu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330773" y="-604773"/>
            <a:ext cx="12568604" cy="10891773"/>
            <a:chOff x="0" y="0"/>
            <a:chExt cx="3310250" cy="363221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310249" cy="3632213"/>
            </a:xfrm>
            <a:custGeom>
              <a:avLst/>
              <a:gdLst/>
              <a:ahLst/>
              <a:cxnLst/>
              <a:rect l="l" t="t" r="r" b="b"/>
              <a:pathLst>
                <a:path w="3310249" h="3632213">
                  <a:moveTo>
                    <a:pt x="0" y="0"/>
                  </a:moveTo>
                  <a:lnTo>
                    <a:pt x="3310249" y="0"/>
                  </a:lnTo>
                  <a:lnTo>
                    <a:pt x="3310249" y="3632213"/>
                  </a:lnTo>
                  <a:lnTo>
                    <a:pt x="0" y="3632213"/>
                  </a:lnTo>
                  <a:close/>
                </a:path>
              </a:pathLst>
            </a:custGeom>
            <a:solidFill>
              <a:srgbClr val="F9EEDC"/>
            </a:solidFill>
            <a:ln w="28575" cap="sq">
              <a:solidFill>
                <a:srgbClr val="222260"/>
              </a:solidFill>
              <a:prstDash val="solid"/>
              <a:miter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3310250" cy="37084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45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7330773" y="0"/>
            <a:ext cx="12568600" cy="10465429"/>
          </a:xfrm>
          <a:custGeom>
            <a:avLst/>
            <a:gdLst/>
            <a:ahLst/>
            <a:cxnLst/>
            <a:rect l="l" t="t" r="r" b="b"/>
            <a:pathLst>
              <a:path w="10957227" h="10465429">
                <a:moveTo>
                  <a:pt x="0" y="0"/>
                </a:moveTo>
                <a:lnTo>
                  <a:pt x="10957227" y="0"/>
                </a:lnTo>
                <a:lnTo>
                  <a:pt x="10957227" y="10465429"/>
                </a:lnTo>
                <a:lnTo>
                  <a:pt x="0" y="104654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814" r="-5814"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8" name="TextBox 8"/>
          <p:cNvSpPr txBox="1"/>
          <p:nvPr/>
        </p:nvSpPr>
        <p:spPr>
          <a:xfrm>
            <a:off x="0" y="575802"/>
            <a:ext cx="7330773" cy="16158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3493" lvl="1" algn="l">
              <a:lnSpc>
                <a:spcPts val="6268"/>
              </a:lnSpc>
            </a:pPr>
            <a:r>
              <a:rPr lang="en-US" sz="5312" b="1" u="sng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The Employee Lifecycl</a:t>
            </a:r>
            <a:r>
              <a:rPr lang="en-US" sz="5312" b="1" u="sng" dirty="0">
                <a:solidFill>
                  <a:srgbClr val="00000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21759" y="7033524"/>
            <a:ext cx="6487256" cy="2647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i="1">
                <a:solidFill>
                  <a:srgbClr val="000000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Effective lifecycle management improves employee engagement, organisational performance and service quality (Armstrong and Taylor, 2023; Wilton, 2022</a:t>
            </a: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).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95622" y="3257373"/>
            <a:ext cx="6739528" cy="2803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22226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Different stages an employee goes through during their relationship with an organisation.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02897">
            <a:off x="5946371" y="724498"/>
            <a:ext cx="14690385" cy="11746187"/>
          </a:xfrm>
          <a:custGeom>
            <a:avLst/>
            <a:gdLst/>
            <a:ahLst/>
            <a:cxnLst/>
            <a:rect l="l" t="t" r="r" b="b"/>
            <a:pathLst>
              <a:path w="14690385" h="11746187">
                <a:moveTo>
                  <a:pt x="0" y="0"/>
                </a:moveTo>
                <a:lnTo>
                  <a:pt x="14690384" y="0"/>
                </a:lnTo>
                <a:lnTo>
                  <a:pt x="14690384" y="11746187"/>
                </a:lnTo>
                <a:lnTo>
                  <a:pt x="0" y="1174618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40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3" name="Freeform 3"/>
          <p:cNvSpPr/>
          <p:nvPr/>
        </p:nvSpPr>
        <p:spPr>
          <a:xfrm rot="-744792" flipV="1">
            <a:off x="11220021" y="1694697"/>
            <a:ext cx="7856854" cy="5627472"/>
          </a:xfrm>
          <a:custGeom>
            <a:avLst/>
            <a:gdLst/>
            <a:ahLst/>
            <a:cxnLst/>
            <a:rect l="l" t="t" r="r" b="b"/>
            <a:pathLst>
              <a:path w="7856854" h="5627472">
                <a:moveTo>
                  <a:pt x="0" y="5627472"/>
                </a:moveTo>
                <a:lnTo>
                  <a:pt x="7856855" y="5627472"/>
                </a:lnTo>
                <a:lnTo>
                  <a:pt x="7856855" y="0"/>
                </a:lnTo>
                <a:lnTo>
                  <a:pt x="0" y="0"/>
                </a:lnTo>
                <a:lnTo>
                  <a:pt x="0" y="5627472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ES"/>
          </a:p>
        </p:txBody>
      </p:sp>
      <p:sp>
        <p:nvSpPr>
          <p:cNvPr id="5" name="TextBox 5"/>
          <p:cNvSpPr txBox="1"/>
          <p:nvPr/>
        </p:nvSpPr>
        <p:spPr>
          <a:xfrm>
            <a:off x="185227" y="319739"/>
            <a:ext cx="5427501" cy="974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54289" lvl="1" algn="l">
              <a:lnSpc>
                <a:spcPts val="8245"/>
              </a:lnSpc>
            </a:pPr>
            <a:r>
              <a:rPr lang="en-US" sz="5400" b="1" u="sng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Attraction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18139" y="1562100"/>
            <a:ext cx="4761675" cy="67480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2800" dirty="0">
                <a:solidFill>
                  <a:schemeClr val="tx2">
                    <a:lumMod val="50000"/>
                  </a:schemeClr>
                </a:solidFill>
              </a:rPr>
              <a:t>Marriott attracts employees through its employer brand and corporate culture:</a:t>
            </a:r>
            <a:endParaRPr lang="en-US" sz="2800" spc="-153" dirty="0">
              <a:solidFill>
                <a:schemeClr val="tx2">
                  <a:lumMod val="50000"/>
                </a:schemeClr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89287" lvl="1" indent="-344644" algn="l">
              <a:buFont typeface="Arial"/>
              <a:buChar char="•"/>
            </a:pPr>
            <a:r>
              <a:rPr lang="en-US" sz="2800" b="1" spc="-153" dirty="0">
                <a:solidFill>
                  <a:srgbClr val="22226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Employee wellbeing</a:t>
            </a:r>
          </a:p>
          <a:p>
            <a:pPr marL="689287" lvl="1" indent="-344644" algn="l">
              <a:buFont typeface="Arial"/>
              <a:buChar char="•"/>
            </a:pPr>
            <a:r>
              <a:rPr lang="en-US" sz="2800" b="1" spc="-153" dirty="0">
                <a:solidFill>
                  <a:srgbClr val="22226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Diversity and inclusion</a:t>
            </a:r>
          </a:p>
          <a:p>
            <a:pPr marL="689287" lvl="1" indent="-344644" algn="l">
              <a:buFont typeface="Arial"/>
              <a:buChar char="•"/>
            </a:pPr>
            <a:r>
              <a:rPr lang="en-US" sz="2800" b="1" spc="-153" dirty="0">
                <a:solidFill>
                  <a:srgbClr val="22226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Career development opportunities</a:t>
            </a:r>
          </a:p>
          <a:p>
            <a:pPr marL="689287" lvl="1" indent="-344644" algn="l">
              <a:buFont typeface="Arial"/>
              <a:buChar char="•"/>
            </a:pPr>
            <a:r>
              <a:rPr lang="en-US" sz="2800" b="1" spc="-153" dirty="0">
                <a:solidFill>
                  <a:srgbClr val="22226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Internal promotion</a:t>
            </a:r>
          </a:p>
          <a:p>
            <a:pPr algn="l">
              <a:lnSpc>
                <a:spcPts val="4469"/>
              </a:lnSpc>
            </a:pPr>
            <a:endParaRPr lang="en-US" b="1" spc="-153" dirty="0">
              <a:solidFill>
                <a:srgbClr val="222260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l">
              <a:lnSpc>
                <a:spcPts val="4469"/>
              </a:lnSpc>
            </a:pPr>
            <a:r>
              <a:rPr lang="en-US" sz="2800" spc="-153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Attraction strategies include:</a:t>
            </a:r>
          </a:p>
          <a:p>
            <a:pPr marL="689287" lvl="1" indent="-344644" algn="l">
              <a:buFont typeface="Arial"/>
              <a:buChar char="•"/>
            </a:pPr>
            <a:r>
              <a:rPr lang="en-US" sz="2800" b="1" spc="-153" dirty="0">
                <a:solidFill>
                  <a:srgbClr val="22226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Online careers platforms</a:t>
            </a:r>
          </a:p>
          <a:p>
            <a:pPr marL="689287" lvl="1" indent="-344644" algn="l">
              <a:buFont typeface="Arial"/>
              <a:buChar char="•"/>
            </a:pPr>
            <a:r>
              <a:rPr lang="en-US" sz="2800" b="1" spc="-153" dirty="0">
                <a:solidFill>
                  <a:srgbClr val="22226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Social media recruitment campaigns</a:t>
            </a:r>
          </a:p>
          <a:p>
            <a:pPr marL="689287" lvl="1" indent="-344644" algn="l">
              <a:buFont typeface="Arial"/>
              <a:buChar char="•"/>
            </a:pPr>
            <a:r>
              <a:rPr lang="en-US" sz="2800" b="1" spc="-153" dirty="0">
                <a:solidFill>
                  <a:srgbClr val="22226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Hospitality career events</a:t>
            </a:r>
          </a:p>
          <a:p>
            <a:pPr algn="l">
              <a:lnSpc>
                <a:spcPts val="3349"/>
              </a:lnSpc>
            </a:pPr>
            <a:endParaRPr lang="en-US" sz="3192" b="1" spc="-153" dirty="0">
              <a:solidFill>
                <a:srgbClr val="222260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648539" y="9134428"/>
            <a:ext cx="11002632" cy="9414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000" b="1" i="1" dirty="0">
                <a:solidFill>
                  <a:srgbClr val="000000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Strong employer branding is essential for attracting talent in hospitality industries (Baum, 2015).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2BB85AEB-ABCD-9202-2EBB-EE9111E7B8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99" y="1227425"/>
            <a:ext cx="11498113" cy="777142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E910EB3-5672-8BC9-C2D3-B44634A84BE2}"/>
              </a:ext>
            </a:extLst>
          </p:cNvPr>
          <p:cNvSpPr txBox="1"/>
          <p:nvPr/>
        </p:nvSpPr>
        <p:spPr>
          <a:xfrm>
            <a:off x="13522201" y="819233"/>
            <a:ext cx="4376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https://www.marriott.com/welcoming-all.mi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74CCA15-C59E-DE65-5084-DB7D61E136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416" y="8262730"/>
            <a:ext cx="3181324" cy="169577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768774" y="-412288"/>
            <a:ext cx="11130603" cy="11064199"/>
            <a:chOff x="0" y="0"/>
            <a:chExt cx="2931517" cy="29140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1517" cy="2914028"/>
            </a:xfrm>
            <a:custGeom>
              <a:avLst/>
              <a:gdLst/>
              <a:ahLst/>
              <a:cxnLst/>
              <a:rect l="l" t="t" r="r" b="b"/>
              <a:pathLst>
                <a:path w="2931517" h="2914028">
                  <a:moveTo>
                    <a:pt x="0" y="0"/>
                  </a:moveTo>
                  <a:lnTo>
                    <a:pt x="2931517" y="0"/>
                  </a:lnTo>
                  <a:lnTo>
                    <a:pt x="2931517" y="2914028"/>
                  </a:lnTo>
                  <a:lnTo>
                    <a:pt x="0" y="2914028"/>
                  </a:lnTo>
                  <a:close/>
                </a:path>
              </a:pathLst>
            </a:custGeom>
            <a:solidFill>
              <a:srgbClr val="DA9CFF"/>
            </a:solidFill>
            <a:ln w="28575" cap="sq">
              <a:solidFill>
                <a:srgbClr val="222260"/>
              </a:solidFill>
              <a:prstDash val="solid"/>
              <a:miter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2931517" cy="29902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45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8999911">
            <a:off x="17425493" y="281481"/>
            <a:ext cx="2481150" cy="635795"/>
          </a:xfrm>
          <a:custGeom>
            <a:avLst/>
            <a:gdLst/>
            <a:ahLst/>
            <a:cxnLst/>
            <a:rect l="l" t="t" r="r" b="b"/>
            <a:pathLst>
              <a:path w="2481150" h="635795">
                <a:moveTo>
                  <a:pt x="0" y="0"/>
                </a:moveTo>
                <a:lnTo>
                  <a:pt x="2481150" y="0"/>
                </a:lnTo>
                <a:lnTo>
                  <a:pt x="2481150" y="635795"/>
                </a:lnTo>
                <a:lnTo>
                  <a:pt x="0" y="6357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7" name="TextBox 7"/>
          <p:cNvSpPr txBox="1"/>
          <p:nvPr/>
        </p:nvSpPr>
        <p:spPr>
          <a:xfrm>
            <a:off x="304800" y="512406"/>
            <a:ext cx="7762138" cy="9059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01448" lvl="1" algn="l">
              <a:lnSpc>
                <a:spcPts val="7667"/>
              </a:lnSpc>
            </a:pPr>
            <a:r>
              <a:rPr lang="en-US" sz="4800" b="1" u="sng" dirty="0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Recruitment Process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905194" y="3842081"/>
            <a:ext cx="9297206" cy="58400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GB" sz="36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Marriott uses a digital careers platform</a:t>
            </a:r>
            <a:endParaRPr lang="es-ES" sz="36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GB" sz="36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Jobs can be searched by role, location and brand</a:t>
            </a:r>
            <a:endParaRPr lang="es-ES" sz="36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GB" sz="36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Online applications make recruitment faster</a:t>
            </a:r>
            <a:endParaRPr lang="es-ES" sz="36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GB" sz="36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“Olivia” helps guide candidates through the process</a:t>
            </a:r>
            <a:endParaRPr lang="es-ES" sz="36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GB" sz="3600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Digital tools support large-scale global recruitment</a:t>
            </a:r>
            <a:endParaRPr lang="es-ES" sz="3600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194310" lvl="1" algn="l">
              <a:lnSpc>
                <a:spcPts val="2520"/>
              </a:lnSpc>
            </a:pPr>
            <a:endParaRPr lang="en-US" sz="1800" spc="-86" dirty="0">
              <a:solidFill>
                <a:srgbClr val="22226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144000" y="727548"/>
            <a:ext cx="8617556" cy="1785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2400" b="1" i="1" dirty="0">
                <a:solidFill>
                  <a:srgbClr val="000000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Recruitment focuses on candidates with strong customer service skills and teamwork abilities, which are essential in hospitality (Wilton, 2022).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D364A399-96F9-C4B7-A19B-B46901774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0" y="1594257"/>
            <a:ext cx="6701379" cy="5092501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E6E8774B-7792-7C5D-7B87-AAF3020EE7E8}"/>
              </a:ext>
            </a:extLst>
          </p:cNvPr>
          <p:cNvSpPr txBox="1"/>
          <p:nvPr/>
        </p:nvSpPr>
        <p:spPr>
          <a:xfrm>
            <a:off x="3733800" y="9682141"/>
            <a:ext cx="2971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https://careers.marriott.com/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5CF5BA1C-75B6-BD83-824C-230CBC2A06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27080">
            <a:off x="5369138" y="5832583"/>
            <a:ext cx="3122943" cy="308602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897C061-285E-B216-3365-9F74AB09D2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984">
            <a:off x="869487" y="6766124"/>
            <a:ext cx="3046540" cy="30465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50811" y="3695700"/>
            <a:ext cx="5834392" cy="4191000"/>
            <a:chOff x="0" y="0"/>
            <a:chExt cx="1536630" cy="134006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36630" cy="1340065"/>
            </a:xfrm>
            <a:custGeom>
              <a:avLst/>
              <a:gdLst/>
              <a:ahLst/>
              <a:cxnLst/>
              <a:rect l="l" t="t" r="r" b="b"/>
              <a:pathLst>
                <a:path w="1536630" h="1340065">
                  <a:moveTo>
                    <a:pt x="35828" y="0"/>
                  </a:moveTo>
                  <a:lnTo>
                    <a:pt x="1500802" y="0"/>
                  </a:lnTo>
                  <a:cubicBezTo>
                    <a:pt x="1510305" y="0"/>
                    <a:pt x="1519417" y="3775"/>
                    <a:pt x="1526136" y="10494"/>
                  </a:cubicBezTo>
                  <a:cubicBezTo>
                    <a:pt x="1532855" y="17213"/>
                    <a:pt x="1536630" y="26325"/>
                    <a:pt x="1536630" y="35828"/>
                  </a:cubicBezTo>
                  <a:lnTo>
                    <a:pt x="1536630" y="1304238"/>
                  </a:lnTo>
                  <a:cubicBezTo>
                    <a:pt x="1536630" y="1313740"/>
                    <a:pt x="1532855" y="1322853"/>
                    <a:pt x="1526136" y="1329572"/>
                  </a:cubicBezTo>
                  <a:cubicBezTo>
                    <a:pt x="1519417" y="1336291"/>
                    <a:pt x="1510305" y="1340065"/>
                    <a:pt x="1500802" y="1340065"/>
                  </a:cubicBezTo>
                  <a:lnTo>
                    <a:pt x="35828" y="1340065"/>
                  </a:lnTo>
                  <a:cubicBezTo>
                    <a:pt x="26325" y="1340065"/>
                    <a:pt x="17213" y="1336291"/>
                    <a:pt x="10494" y="1329572"/>
                  </a:cubicBezTo>
                  <a:cubicBezTo>
                    <a:pt x="3775" y="1322853"/>
                    <a:pt x="0" y="1313740"/>
                    <a:pt x="0" y="1304238"/>
                  </a:cubicBezTo>
                  <a:lnTo>
                    <a:pt x="0" y="35828"/>
                  </a:lnTo>
                  <a:cubicBezTo>
                    <a:pt x="0" y="26325"/>
                    <a:pt x="3775" y="17213"/>
                    <a:pt x="10494" y="10494"/>
                  </a:cubicBezTo>
                  <a:cubicBezTo>
                    <a:pt x="17213" y="3775"/>
                    <a:pt x="26325" y="0"/>
                    <a:pt x="35828" y="0"/>
                  </a:cubicBezTo>
                  <a:close/>
                </a:path>
              </a:pathLst>
            </a:custGeom>
            <a:solidFill>
              <a:srgbClr val="D6FE1F"/>
            </a:solidFill>
            <a:ln w="28575" cap="rnd">
              <a:solidFill>
                <a:srgbClr val="222260"/>
              </a:solidFill>
              <a:prstDash val="solid"/>
              <a:rou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76200"/>
              <a:ext cx="1536630" cy="14162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45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8005156">
            <a:off x="15649345" y="1268770"/>
            <a:ext cx="2816883" cy="721826"/>
          </a:xfrm>
          <a:custGeom>
            <a:avLst/>
            <a:gdLst/>
            <a:ahLst/>
            <a:cxnLst/>
            <a:rect l="l" t="t" r="r" b="b"/>
            <a:pathLst>
              <a:path w="2816883" h="721826">
                <a:moveTo>
                  <a:pt x="0" y="0"/>
                </a:moveTo>
                <a:lnTo>
                  <a:pt x="2816883" y="0"/>
                </a:lnTo>
                <a:lnTo>
                  <a:pt x="2816883" y="721826"/>
                </a:lnTo>
                <a:lnTo>
                  <a:pt x="0" y="7218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6" name="TextBox 6"/>
          <p:cNvSpPr txBox="1"/>
          <p:nvPr/>
        </p:nvSpPr>
        <p:spPr>
          <a:xfrm>
            <a:off x="253821" y="358603"/>
            <a:ext cx="16502358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23996" lvl="1" algn="l">
              <a:lnSpc>
                <a:spcPts val="7913"/>
              </a:lnSpc>
            </a:pPr>
            <a:r>
              <a:rPr lang="en-US" sz="6706" b="1" u="sng" dirty="0">
                <a:solidFill>
                  <a:srgbClr val="FFFFFF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Onboarding (First Day Experience)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1916949" y="4025576"/>
            <a:ext cx="5302116" cy="3031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600" i="1" dirty="0"/>
              <a:t>A supportive onboarding experience helps employees feel engaged from the first day </a:t>
            </a:r>
            <a:r>
              <a:rPr lang="en-GB" sz="2800" i="1" dirty="0"/>
              <a:t>(San Segundo, 2023; Armstrong and Taylor, 2023)</a:t>
            </a:r>
            <a:r>
              <a:rPr lang="en-US" sz="2800" i="1" dirty="0"/>
              <a:t>.</a:t>
            </a:r>
            <a:endParaRPr lang="en-US" sz="3399" i="1" dirty="0">
              <a:solidFill>
                <a:srgbClr val="000000"/>
              </a:solidFill>
              <a:latin typeface="Canva Sans Italics"/>
              <a:ea typeface="Canva Sans Italics"/>
              <a:cs typeface="Canva Sans Italics"/>
              <a:sym typeface="Canva Sans Itali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618214" y="1934504"/>
            <a:ext cx="10775887" cy="787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222260"/>
                </a:solidFill>
                <a:latin typeface="Canva Sans"/>
                <a:ea typeface="Canva Sans"/>
                <a:cs typeface="Canva Sans"/>
                <a:sym typeface="Canva Sans"/>
              </a:rPr>
              <a:t>The onboarding stage helps new employees integrate into the </a:t>
            </a:r>
            <a:r>
              <a:rPr lang="en-US" sz="3000" dirty="0" err="1">
                <a:solidFill>
                  <a:srgbClr val="222260"/>
                </a:solidFill>
                <a:latin typeface="Canva Sans"/>
                <a:ea typeface="Canva Sans"/>
                <a:cs typeface="Canva Sans"/>
                <a:sym typeface="Canva Sans"/>
              </a:rPr>
              <a:t>organisation</a:t>
            </a:r>
            <a:r>
              <a:rPr lang="en-US" sz="3000" dirty="0">
                <a:solidFill>
                  <a:srgbClr val="222260"/>
                </a:solidFill>
                <a:latin typeface="Canva Sans"/>
                <a:ea typeface="Canva Sans"/>
                <a:cs typeface="Canva Sans"/>
                <a:sym typeface="Canva Sans"/>
              </a:rPr>
              <a:t> and understand its culture.</a:t>
            </a: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222260"/>
                </a:solidFill>
                <a:latin typeface="Canva Sans"/>
                <a:ea typeface="Canva Sans"/>
                <a:cs typeface="Canva Sans"/>
                <a:sym typeface="Canva Sans"/>
              </a:rPr>
              <a:t>The first day is designed to help employees feel </a:t>
            </a:r>
            <a:r>
              <a:rPr lang="en-US" sz="3000" b="1" dirty="0">
                <a:solidFill>
                  <a:srgbClr val="22226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welcomed, supported and empowered.</a:t>
            </a:r>
          </a:p>
          <a:p>
            <a:pPr algn="l">
              <a:lnSpc>
                <a:spcPts val="4200"/>
              </a:lnSpc>
            </a:pPr>
            <a:endParaRPr lang="en-US" sz="3000" b="1" dirty="0">
              <a:solidFill>
                <a:srgbClr val="22226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>
              <a:lnSpc>
                <a:spcPts val="4480"/>
              </a:lnSpc>
            </a:pPr>
            <a:r>
              <a:rPr lang="en-GB" sz="3200" dirty="0">
                <a:solidFill>
                  <a:schemeClr val="tx2">
                    <a:lumMod val="50000"/>
                  </a:schemeClr>
                </a:solidFill>
              </a:rPr>
              <a:t>At Marriott, the first day experience includes:</a:t>
            </a:r>
            <a:endParaRPr lang="en-US" sz="3200" dirty="0">
              <a:solidFill>
                <a:schemeClr val="tx2">
                  <a:lumMod val="50000"/>
                </a:schemeClr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222260"/>
                </a:solidFill>
                <a:latin typeface="Canva Sans"/>
                <a:ea typeface="Canva Sans"/>
                <a:cs typeface="Canva Sans"/>
                <a:sym typeface="Canva Sans"/>
              </a:rPr>
              <a:t>Introduction to Marriott’s collaborative </a:t>
            </a:r>
            <a:r>
              <a:rPr lang="en-US" sz="3200" b="1" dirty="0">
                <a:solidFill>
                  <a:srgbClr val="22226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workplace culture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b="1" dirty="0">
                <a:solidFill>
                  <a:srgbClr val="22226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Meeting colleagues and supervisors</a:t>
            </a:r>
            <a:r>
              <a:rPr lang="en-US" sz="3200" dirty="0">
                <a:solidFill>
                  <a:srgbClr val="222260"/>
                </a:solidFill>
                <a:latin typeface="Canva Sans"/>
                <a:ea typeface="Canva Sans"/>
                <a:cs typeface="Canva Sans"/>
                <a:sym typeface="Canva Sans"/>
              </a:rPr>
              <a:t> across departments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222260"/>
                </a:solidFill>
                <a:latin typeface="Canva Sans"/>
                <a:ea typeface="Canva Sans"/>
                <a:cs typeface="Canva Sans"/>
                <a:sym typeface="Canva Sans"/>
              </a:rPr>
              <a:t>Learning </a:t>
            </a:r>
            <a:r>
              <a:rPr lang="en-US" sz="3200" b="1" dirty="0">
                <a:solidFill>
                  <a:srgbClr val="22226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company values and service standards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222260"/>
                </a:solidFill>
                <a:latin typeface="Canva Sans"/>
                <a:ea typeface="Canva Sans"/>
                <a:cs typeface="Canva Sans"/>
                <a:sym typeface="Canva Sans"/>
              </a:rPr>
              <a:t>Encouragement to </a:t>
            </a:r>
            <a:r>
              <a:rPr lang="en-US" sz="3200" b="1" dirty="0">
                <a:solidFill>
                  <a:srgbClr val="22226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solve guest problems independently</a:t>
            </a:r>
          </a:p>
          <a:p>
            <a:pPr algn="ctr">
              <a:lnSpc>
                <a:spcPts val="4759"/>
              </a:lnSpc>
            </a:pPr>
            <a:endParaRPr lang="en-US" sz="3200" b="1" dirty="0">
              <a:solidFill>
                <a:srgbClr val="22226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rot="-2229208">
            <a:off x="16595558" y="8962075"/>
            <a:ext cx="1897384" cy="836896"/>
          </a:xfrm>
          <a:custGeom>
            <a:avLst/>
            <a:gdLst/>
            <a:ahLst/>
            <a:cxnLst/>
            <a:rect l="l" t="t" r="r" b="b"/>
            <a:pathLst>
              <a:path w="3402408" h="871867">
                <a:moveTo>
                  <a:pt x="0" y="0"/>
                </a:moveTo>
                <a:lnTo>
                  <a:pt x="3402408" y="0"/>
                </a:lnTo>
                <a:lnTo>
                  <a:pt x="3402408" y="871868"/>
                </a:lnTo>
                <a:lnTo>
                  <a:pt x="0" y="8718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ES"/>
          </a:p>
        </p:txBody>
      </p:sp>
      <p:sp>
        <p:nvSpPr>
          <p:cNvPr id="4" name="TextBox 4"/>
          <p:cNvSpPr txBox="1"/>
          <p:nvPr/>
        </p:nvSpPr>
        <p:spPr>
          <a:xfrm>
            <a:off x="6781800" y="307833"/>
            <a:ext cx="10360340" cy="1315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16031" lvl="1" algn="l">
              <a:lnSpc>
                <a:spcPts val="11106"/>
              </a:lnSpc>
            </a:pPr>
            <a:r>
              <a:rPr lang="en-US" sz="6600" b="1" u="sng" dirty="0">
                <a:solidFill>
                  <a:srgbClr val="AD70D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Development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2133600" y="420191"/>
            <a:ext cx="3352800" cy="3387446"/>
            <a:chOff x="0" y="0"/>
            <a:chExt cx="1324764" cy="158873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24764" cy="1588737"/>
            </a:xfrm>
            <a:custGeom>
              <a:avLst/>
              <a:gdLst/>
              <a:ahLst/>
              <a:cxnLst/>
              <a:rect l="l" t="t" r="r" b="b"/>
              <a:pathLst>
                <a:path w="1324764" h="1588737">
                  <a:moveTo>
                    <a:pt x="24406" y="0"/>
                  </a:moveTo>
                  <a:lnTo>
                    <a:pt x="1300358" y="0"/>
                  </a:lnTo>
                  <a:cubicBezTo>
                    <a:pt x="1313837" y="0"/>
                    <a:pt x="1324764" y="10927"/>
                    <a:pt x="1324764" y="24406"/>
                  </a:cubicBezTo>
                  <a:lnTo>
                    <a:pt x="1324764" y="1564331"/>
                  </a:lnTo>
                  <a:cubicBezTo>
                    <a:pt x="1324764" y="1570804"/>
                    <a:pt x="1322193" y="1577012"/>
                    <a:pt x="1317616" y="1581589"/>
                  </a:cubicBezTo>
                  <a:cubicBezTo>
                    <a:pt x="1313039" y="1586166"/>
                    <a:pt x="1306831" y="1588737"/>
                    <a:pt x="1300358" y="1588737"/>
                  </a:cubicBezTo>
                  <a:lnTo>
                    <a:pt x="24406" y="1588737"/>
                  </a:lnTo>
                  <a:cubicBezTo>
                    <a:pt x="17933" y="1588737"/>
                    <a:pt x="11725" y="1586166"/>
                    <a:pt x="7148" y="1581589"/>
                  </a:cubicBezTo>
                  <a:cubicBezTo>
                    <a:pt x="2571" y="1577012"/>
                    <a:pt x="0" y="1570804"/>
                    <a:pt x="0" y="1564331"/>
                  </a:cubicBezTo>
                  <a:lnTo>
                    <a:pt x="0" y="24406"/>
                  </a:lnTo>
                  <a:cubicBezTo>
                    <a:pt x="0" y="17933"/>
                    <a:pt x="2571" y="11725"/>
                    <a:pt x="7148" y="7148"/>
                  </a:cubicBezTo>
                  <a:cubicBezTo>
                    <a:pt x="11725" y="2571"/>
                    <a:pt x="17933" y="0"/>
                    <a:pt x="24406" y="0"/>
                  </a:cubicBezTo>
                  <a:close/>
                </a:path>
              </a:pathLst>
            </a:custGeom>
            <a:blipFill>
              <a:blip r:embed="rId3"/>
              <a:stretch>
                <a:fillRect l="-29950" r="-29950"/>
              </a:stretch>
            </a:blipFill>
            <a:ln w="28575" cap="rnd">
              <a:solidFill>
                <a:srgbClr val="222260"/>
              </a:solidFill>
              <a:prstDash val="solid"/>
              <a:rou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7699162" y="2113914"/>
            <a:ext cx="9960462" cy="6091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3600" dirty="0"/>
              <a:t>Marriott supports employee development through training and career programmes</a:t>
            </a:r>
            <a:r>
              <a:rPr lang="en-US" sz="3600" dirty="0"/>
              <a:t>: 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b="1" dirty="0"/>
              <a:t>Hotel Internship Program provides hands-on training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b="1" dirty="0"/>
              <a:t>Voyage develops future leaders in over 50 countries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b="1" dirty="0"/>
              <a:t>Apprenticeships combine paid training and qualifications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b="1" dirty="0"/>
              <a:t>Development supports career growth and internal progression</a:t>
            </a:r>
          </a:p>
          <a:p>
            <a:pPr algn="l">
              <a:lnSpc>
                <a:spcPts val="4619"/>
              </a:lnSpc>
            </a:pPr>
            <a:endParaRPr lang="en-US" sz="3299" spc="-158" dirty="0">
              <a:solidFill>
                <a:srgbClr val="22226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543800" y="8173086"/>
            <a:ext cx="9442979" cy="18948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000" b="1" dirty="0"/>
              <a:t>Training and development can improve employee retention and </a:t>
            </a:r>
            <a:r>
              <a:rPr lang="en-US" sz="2000" b="1" dirty="0" err="1"/>
              <a:t>organisational</a:t>
            </a:r>
            <a:r>
              <a:rPr lang="en-US" sz="2000" b="1" dirty="0"/>
              <a:t> commitment in the hotel industry, especially when employees see clear opportunities for career growth </a:t>
            </a:r>
            <a:r>
              <a:rPr lang="es-ES" sz="2000" dirty="0"/>
              <a:t>(Marriott </a:t>
            </a:r>
            <a:r>
              <a:rPr lang="es-ES" sz="2000" dirty="0" err="1"/>
              <a:t>Careers</a:t>
            </a:r>
            <a:r>
              <a:rPr lang="es-ES" sz="2000" dirty="0"/>
              <a:t>, 2026c; Dorta-Afonso et al., 2021; Mirić and </a:t>
            </a:r>
            <a:r>
              <a:rPr lang="es-ES" sz="2000" dirty="0" err="1"/>
              <a:t>Slavković</a:t>
            </a:r>
            <a:r>
              <a:rPr lang="es-ES" sz="2000" dirty="0"/>
              <a:t>, 2023). </a:t>
            </a:r>
            <a:endParaRPr lang="en-US" sz="2700" b="1" i="1" dirty="0">
              <a:solidFill>
                <a:srgbClr val="000000"/>
              </a:solidFill>
              <a:latin typeface="Canva Sans Italics"/>
              <a:ea typeface="Canva Sans Italics"/>
              <a:cs typeface="Canva Sans Italics"/>
              <a:sym typeface="Canva Sans Itali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661E772-69E0-61B8-E609-EC04B2F20694}"/>
              </a:ext>
            </a:extLst>
          </p:cNvPr>
          <p:cNvSpPr txBox="1"/>
          <p:nvPr/>
        </p:nvSpPr>
        <p:spPr>
          <a:xfrm>
            <a:off x="977742" y="9609835"/>
            <a:ext cx="5827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https://careers.marriott.com/career-journeys/early-careers/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3301C1B-4CEA-C5E9-3509-99313FDF43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854" y="4000500"/>
            <a:ext cx="5093691" cy="51127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9970" y="1104900"/>
            <a:ext cx="8612839" cy="8316175"/>
          </a:xfrm>
          <a:custGeom>
            <a:avLst/>
            <a:gdLst/>
            <a:ahLst/>
            <a:cxnLst/>
            <a:rect l="l" t="t" r="r" b="b"/>
            <a:pathLst>
              <a:path w="8612839" h="8316175">
                <a:moveTo>
                  <a:pt x="0" y="0"/>
                </a:moveTo>
                <a:lnTo>
                  <a:pt x="8612839" y="0"/>
                </a:lnTo>
                <a:lnTo>
                  <a:pt x="8612839" y="8316175"/>
                </a:lnTo>
                <a:lnTo>
                  <a:pt x="0" y="83161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3" name="TextBox 3"/>
          <p:cNvSpPr txBox="1"/>
          <p:nvPr/>
        </p:nvSpPr>
        <p:spPr>
          <a:xfrm>
            <a:off x="8936693" y="136573"/>
            <a:ext cx="9446317" cy="12663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40484" lvl="1" algn="l">
              <a:lnSpc>
                <a:spcPts val="10280"/>
              </a:lnSpc>
            </a:pPr>
            <a:r>
              <a:rPr lang="en-US" sz="7200" b="1" u="sng" dirty="0">
                <a:solidFill>
                  <a:srgbClr val="AD70D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Retention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525000" y="1692227"/>
            <a:ext cx="7777100" cy="65122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80"/>
              </a:lnSpc>
            </a:pPr>
            <a:r>
              <a:rPr lang="en-GB" sz="4000" dirty="0">
                <a:solidFill>
                  <a:schemeClr val="tx2">
                    <a:lumMod val="50000"/>
                  </a:schemeClr>
                </a:solidFill>
              </a:rPr>
              <a:t>Encouraging employees to stay with the company.</a:t>
            </a:r>
            <a:endParaRPr lang="en-US" sz="3629" spc="-174" dirty="0">
              <a:solidFill>
                <a:schemeClr val="tx2">
                  <a:lumMod val="50000"/>
                </a:schemeClr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200" b="1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Competitive compensation and employee benefits</a:t>
            </a:r>
            <a:endParaRPr lang="es-ES" sz="3200" b="1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200" b="1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Paid leave and wellbeing support</a:t>
            </a:r>
            <a:endParaRPr lang="es-ES" sz="3200" b="1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200" b="1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Long-service recognition programmes</a:t>
            </a:r>
            <a:endParaRPr lang="es-ES" sz="3200" b="1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200" b="1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Career growth and tuition support</a:t>
            </a:r>
            <a:endParaRPr lang="es-ES" sz="3200" b="1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200" b="1" dirty="0">
                <a:solidFill>
                  <a:schemeClr val="tx2">
                    <a:lumMod val="50000"/>
                  </a:schemeClr>
                </a:solidFill>
                <a:latin typeface="Agrandir Medium" panose="020B0604020202020204" charset="0"/>
              </a:rPr>
              <a:t>Retention improves stability and service quality</a:t>
            </a:r>
            <a:endParaRPr lang="es-ES" sz="3200" b="1" dirty="0">
              <a:solidFill>
                <a:schemeClr val="tx2">
                  <a:lumMod val="50000"/>
                </a:schemeClr>
              </a:solidFill>
              <a:latin typeface="Agrandir Medium" panose="020B0604020202020204" charset="0"/>
            </a:endParaRPr>
          </a:p>
          <a:p>
            <a:pPr marL="783516" lvl="1" indent="-391758" algn="l">
              <a:lnSpc>
                <a:spcPts val="5080"/>
              </a:lnSpc>
              <a:buFont typeface="Arial"/>
              <a:buChar char="•"/>
            </a:pPr>
            <a:endParaRPr lang="en-US" sz="3629" b="1" spc="-174" dirty="0">
              <a:solidFill>
                <a:srgbClr val="22226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5080"/>
              </a:lnSpc>
            </a:pPr>
            <a:endParaRPr lang="en-US" sz="3629" spc="-174" dirty="0">
              <a:solidFill>
                <a:srgbClr val="22226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9906000" y="7170365"/>
            <a:ext cx="7777100" cy="2052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400" b="1" dirty="0"/>
              <a:t>Retention is strengthened when employees experience recognition, development opportunities and supportive HR practices (Dorta-Afonso et al., 2021; Mirić and </a:t>
            </a:r>
            <a:r>
              <a:rPr lang="en-US" sz="2400" b="1" dirty="0" err="1"/>
              <a:t>Slavković</a:t>
            </a:r>
            <a:r>
              <a:rPr lang="en-US" sz="2400" b="1" dirty="0"/>
              <a:t>, 2023).</a:t>
            </a:r>
            <a:endParaRPr lang="en-US" sz="2400" b="1" i="1" dirty="0">
              <a:solidFill>
                <a:srgbClr val="000000"/>
              </a:solidFill>
              <a:latin typeface="Canva Sans Italics"/>
              <a:ea typeface="Canva Sans Italics"/>
              <a:cs typeface="Canva Sans Italics"/>
              <a:sym typeface="Canva Sans Itali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33DFD7-B0E1-16F1-0FB9-8DA0A0EBF8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3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2419A83-CE1A-7362-6D38-2F272E0E71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/>
          <a:stretch>
            <a:fillRect/>
          </a:stretch>
        </p:blipFill>
        <p:spPr>
          <a:xfrm>
            <a:off x="5560881" y="733435"/>
            <a:ext cx="12731694" cy="9029690"/>
          </a:xfrm>
          <a:prstGeom prst="rect">
            <a:avLst/>
          </a:prstGeom>
        </p:spPr>
      </p:pic>
      <p:sp>
        <p:nvSpPr>
          <p:cNvPr id="18" name="Rectangle 1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1085394" cy="10287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A24073E5-18EE-D958-75F5-E3F49CD7DE67}"/>
              </a:ext>
            </a:extLst>
          </p:cNvPr>
          <p:cNvSpPr txBox="1"/>
          <p:nvPr/>
        </p:nvSpPr>
        <p:spPr>
          <a:xfrm>
            <a:off x="1257300" y="547687"/>
            <a:ext cx="5733283" cy="28498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940484" lvl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u="sng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  <a:sym typeface="Agrandir Medium"/>
              </a:rPr>
              <a:t>Separation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B1EE5CDA-CE5C-F5F4-1431-A5C41B3E2DA5}"/>
              </a:ext>
            </a:extLst>
          </p:cNvPr>
          <p:cNvSpPr txBox="1"/>
          <p:nvPr/>
        </p:nvSpPr>
        <p:spPr>
          <a:xfrm>
            <a:off x="762000" y="3651301"/>
            <a:ext cx="6228583" cy="56141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57200" lvl="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grandir Medium" panose="020B0604020202020204" charset="0"/>
              </a:rPr>
              <a:t>Final stage of the employee lifecycle.</a:t>
            </a:r>
          </a:p>
          <a:p>
            <a:pPr marL="457200" lvl="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grandir Medium" panose="020B0604020202020204" charset="0"/>
              </a:rPr>
              <a:t>Happens when an employee leaves the organization.</a:t>
            </a:r>
          </a:p>
          <a:p>
            <a:pPr marL="457200" lvl="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grandir Medium" panose="020B0604020202020204" charset="0"/>
              </a:rPr>
              <a:t>Includes handover and return of company property.</a:t>
            </a:r>
          </a:p>
          <a:p>
            <a:pPr marL="457200" lvl="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grandir Medium" panose="020B0604020202020204" charset="0"/>
              </a:rPr>
              <a:t>Exit interviews can provide useful feedback.</a:t>
            </a:r>
          </a:p>
          <a:p>
            <a:pPr marL="457200" lvl="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grandir Medium" panose="020B0604020202020204" charset="0"/>
              </a:rPr>
              <a:t>A respectful exit protects the employer brand.</a:t>
            </a:r>
          </a:p>
          <a:p>
            <a:pPr marL="783516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000" b="1" spc="-174" dirty="0">
              <a:sym typeface="Open Sans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000" spc="-174" dirty="0">
              <a:sym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49892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005156">
            <a:off x="16246134" y="359662"/>
            <a:ext cx="2816883" cy="721826"/>
          </a:xfrm>
          <a:custGeom>
            <a:avLst/>
            <a:gdLst/>
            <a:ahLst/>
            <a:cxnLst/>
            <a:rect l="l" t="t" r="r" b="b"/>
            <a:pathLst>
              <a:path w="2816883" h="721826">
                <a:moveTo>
                  <a:pt x="0" y="0"/>
                </a:moveTo>
                <a:lnTo>
                  <a:pt x="2816883" y="0"/>
                </a:lnTo>
                <a:lnTo>
                  <a:pt x="2816883" y="721826"/>
                </a:lnTo>
                <a:lnTo>
                  <a:pt x="0" y="7218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3" name="Freeform 3"/>
          <p:cNvSpPr/>
          <p:nvPr/>
        </p:nvSpPr>
        <p:spPr>
          <a:xfrm>
            <a:off x="10698191" y="257175"/>
            <a:ext cx="5957838" cy="9772650"/>
          </a:xfrm>
          <a:custGeom>
            <a:avLst/>
            <a:gdLst/>
            <a:ahLst/>
            <a:cxnLst/>
            <a:rect l="l" t="t" r="r" b="b"/>
            <a:pathLst>
              <a:path w="5957838" h="9772650">
                <a:moveTo>
                  <a:pt x="0" y="0"/>
                </a:moveTo>
                <a:lnTo>
                  <a:pt x="5957838" y="0"/>
                </a:lnTo>
                <a:lnTo>
                  <a:pt x="5957838" y="9772650"/>
                </a:lnTo>
                <a:lnTo>
                  <a:pt x="0" y="97726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4" name="TextBox 4"/>
          <p:cNvSpPr txBox="1"/>
          <p:nvPr/>
        </p:nvSpPr>
        <p:spPr>
          <a:xfrm>
            <a:off x="152400" y="571500"/>
            <a:ext cx="9752778" cy="16927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04565" lvl="1" algn="l">
              <a:lnSpc>
                <a:spcPts val="6608"/>
              </a:lnSpc>
            </a:pPr>
            <a:r>
              <a:rPr lang="en-US" sz="5600" b="1" u="sng" dirty="0">
                <a:solidFill>
                  <a:srgbClr val="FFFFFF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Employee Experience and Feedback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7201" y="2781300"/>
            <a:ext cx="8686800" cy="61493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2">
                    <a:lumMod val="50000"/>
                  </a:schemeClr>
                </a:solidFill>
              </a:rPr>
              <a:t>Employee reviews give insight into real workplace experience</a:t>
            </a:r>
            <a:endParaRPr lang="es-ES" sz="3600" dirty="0">
              <a:solidFill>
                <a:schemeClr val="tx2">
                  <a:lumMod val="50000"/>
                </a:schemeClr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2">
                    <a:lumMod val="50000"/>
                  </a:schemeClr>
                </a:solidFill>
              </a:rPr>
              <a:t>Indeed UK shows an overall rating of around 4.0/5</a:t>
            </a:r>
            <a:endParaRPr lang="es-ES" sz="3600" dirty="0">
              <a:solidFill>
                <a:schemeClr val="tx2">
                  <a:lumMod val="50000"/>
                </a:schemeClr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2">
                    <a:lumMod val="50000"/>
                  </a:schemeClr>
                </a:solidFill>
              </a:rPr>
              <a:t>Positive comments mention friendly teams and employee benefits</a:t>
            </a:r>
            <a:endParaRPr lang="es-ES" sz="3600" dirty="0">
              <a:solidFill>
                <a:schemeClr val="tx2">
                  <a:lumMod val="50000"/>
                </a:schemeClr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2">
                    <a:lumMod val="50000"/>
                  </a:schemeClr>
                </a:solidFill>
              </a:rPr>
              <a:t>Some reviews also mention long hours and heavy workloads</a:t>
            </a:r>
            <a:endParaRPr lang="es-ES" sz="3600" dirty="0">
              <a:solidFill>
                <a:schemeClr val="tx2">
                  <a:lumMod val="50000"/>
                </a:schemeClr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2">
                    <a:lumMod val="50000"/>
                  </a:schemeClr>
                </a:solidFill>
              </a:rPr>
              <a:t>Feedback helps show both strengths and challenges at Marriott</a:t>
            </a:r>
            <a:endParaRPr lang="es-ES" sz="3600" dirty="0">
              <a:solidFill>
                <a:schemeClr val="tx2">
                  <a:lumMod val="50000"/>
                </a:schemeClr>
              </a:solidFill>
            </a:endParaRPr>
          </a:p>
          <a:p>
            <a:pPr algn="l">
              <a:lnSpc>
                <a:spcPts val="5179"/>
              </a:lnSpc>
            </a:pPr>
            <a:endParaRPr lang="en-US" sz="3299" spc="-158" dirty="0">
              <a:solidFill>
                <a:srgbClr val="22226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2870602" y="9527127"/>
            <a:ext cx="2009775" cy="3462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28"/>
              </a:lnSpc>
              <a:spcBef>
                <a:spcPct val="0"/>
              </a:spcBef>
            </a:pPr>
            <a:r>
              <a:rPr lang="es-ES" sz="2400" dirty="0"/>
              <a:t>(</a:t>
            </a:r>
            <a:r>
              <a:rPr lang="es-ES" sz="2400" dirty="0" err="1"/>
              <a:t>Indeed</a:t>
            </a:r>
            <a:r>
              <a:rPr lang="es-ES" sz="2400" dirty="0"/>
              <a:t>, </a:t>
            </a:r>
            <a:r>
              <a:rPr lang="es-ES" sz="2400" dirty="0" err="1"/>
              <a:t>n.d</a:t>
            </a:r>
            <a:r>
              <a:rPr lang="es-ES" sz="2400" dirty="0"/>
              <a:t>.)</a:t>
            </a:r>
            <a:endParaRPr lang="en-US" sz="2312" b="1" dirty="0">
              <a:solidFill>
                <a:srgbClr val="000000"/>
              </a:solidFill>
              <a:latin typeface="Agrandir Medium"/>
              <a:ea typeface="Agrandir Medium"/>
              <a:cs typeface="Agrandir Medium"/>
              <a:sym typeface="Agrandir Medium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E0B2ADB-8763-F740-F2C1-74B36030B8F3}"/>
              </a:ext>
            </a:extLst>
          </p:cNvPr>
          <p:cNvSpPr txBox="1"/>
          <p:nvPr/>
        </p:nvSpPr>
        <p:spPr>
          <a:xfrm>
            <a:off x="466726" y="8950046"/>
            <a:ext cx="92056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Marriott has strong HR practices, but retention can still be affected by workload and pressure.</a:t>
            </a:r>
          </a:p>
          <a:p>
            <a:r>
              <a:rPr lang="en-GB" dirty="0"/>
              <a:t>(Indeed, 2026; Dorta-Afonso et al., 2021)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685569" y="2267379"/>
            <a:ext cx="9114865" cy="6081324"/>
          </a:xfrm>
          <a:custGeom>
            <a:avLst/>
            <a:gdLst/>
            <a:ahLst/>
            <a:cxnLst/>
            <a:rect l="l" t="t" r="r" b="b"/>
            <a:pathLst>
              <a:path w="9114865" h="6081324">
                <a:moveTo>
                  <a:pt x="0" y="0"/>
                </a:moveTo>
                <a:lnTo>
                  <a:pt x="9114865" y="0"/>
                </a:lnTo>
                <a:lnTo>
                  <a:pt x="9114865" y="6081324"/>
                </a:lnTo>
                <a:lnTo>
                  <a:pt x="0" y="60813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3" name="TextBox 3"/>
          <p:cNvSpPr txBox="1"/>
          <p:nvPr/>
        </p:nvSpPr>
        <p:spPr>
          <a:xfrm>
            <a:off x="381000" y="706596"/>
            <a:ext cx="9446317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24619" lvl="1" algn="l">
              <a:lnSpc>
                <a:spcPts val="7920"/>
              </a:lnSpc>
            </a:pPr>
            <a:r>
              <a:rPr lang="en-US" sz="6712" b="1" u="sng" dirty="0">
                <a:solidFill>
                  <a:srgbClr val="AD70D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CONCLUSION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94390" y="2933700"/>
            <a:ext cx="7648314" cy="6591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30"/>
              </a:lnSpc>
            </a:pPr>
            <a:r>
              <a:rPr lang="en-US" sz="3379" spc="-162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The </a:t>
            </a:r>
            <a:r>
              <a:rPr lang="en-US" sz="3379" b="1" spc="-162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employee lifecycle </a:t>
            </a:r>
            <a:r>
              <a:rPr lang="en-US" sz="3379" spc="-162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plays an important role in managing employees in the hospitality industry.</a:t>
            </a:r>
          </a:p>
          <a:p>
            <a:pPr algn="l">
              <a:lnSpc>
                <a:spcPts val="4730"/>
              </a:lnSpc>
            </a:pPr>
            <a:r>
              <a:rPr lang="en-US" sz="3379" spc="-162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Marriott supports this process through:</a:t>
            </a:r>
          </a:p>
          <a:p>
            <a:pPr marL="729564" lvl="1" indent="-364782" algn="l">
              <a:lnSpc>
                <a:spcPts val="4730"/>
              </a:lnSpc>
              <a:buFont typeface="Arial"/>
              <a:buChar char="•"/>
            </a:pPr>
            <a:r>
              <a:rPr lang="en-US" sz="3379" spc="-162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Strong employer branding</a:t>
            </a:r>
          </a:p>
          <a:p>
            <a:pPr marL="729564" lvl="1" indent="-364782" algn="l">
              <a:lnSpc>
                <a:spcPts val="4730"/>
              </a:lnSpc>
              <a:buFont typeface="Arial"/>
              <a:buChar char="•"/>
            </a:pPr>
            <a:r>
              <a:rPr lang="en-US" sz="3379" spc="-162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Structured recruitment and onboarding</a:t>
            </a:r>
          </a:p>
          <a:p>
            <a:pPr marL="729564" lvl="1" indent="-364782" algn="l">
              <a:lnSpc>
                <a:spcPts val="4730"/>
              </a:lnSpc>
              <a:buFont typeface="Arial"/>
              <a:buChar char="•"/>
            </a:pPr>
            <a:r>
              <a:rPr lang="en-US" sz="3379" spc="-162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Continuous training and development</a:t>
            </a:r>
          </a:p>
          <a:p>
            <a:pPr marL="729564" lvl="1" indent="-364782" algn="l">
              <a:lnSpc>
                <a:spcPts val="4730"/>
              </a:lnSpc>
              <a:buFont typeface="Arial"/>
              <a:buChar char="•"/>
            </a:pPr>
            <a:r>
              <a:rPr lang="en-US" sz="3379" spc="-162" dirty="0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Employee benefits and career opportunities</a:t>
            </a:r>
          </a:p>
          <a:p>
            <a:pPr algn="l">
              <a:lnSpc>
                <a:spcPts val="4730"/>
              </a:lnSpc>
            </a:pPr>
            <a:endParaRPr lang="en-US" sz="3379" spc="-162" dirty="0">
              <a:solidFill>
                <a:srgbClr val="22226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75908">
            <a:off x="6069326" y="1696536"/>
            <a:ext cx="14597969" cy="11672293"/>
          </a:xfrm>
          <a:custGeom>
            <a:avLst/>
            <a:gdLst/>
            <a:ahLst/>
            <a:cxnLst/>
            <a:rect l="l" t="t" r="r" b="b"/>
            <a:pathLst>
              <a:path w="14597969" h="11672293">
                <a:moveTo>
                  <a:pt x="0" y="0"/>
                </a:moveTo>
                <a:lnTo>
                  <a:pt x="14597970" y="0"/>
                </a:lnTo>
                <a:lnTo>
                  <a:pt x="14597970" y="11672293"/>
                </a:lnTo>
                <a:lnTo>
                  <a:pt x="0" y="116722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40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3" name="Freeform 3"/>
          <p:cNvSpPr/>
          <p:nvPr/>
        </p:nvSpPr>
        <p:spPr>
          <a:xfrm rot="1822510">
            <a:off x="333880" y="8701751"/>
            <a:ext cx="2816883" cy="721826"/>
          </a:xfrm>
          <a:custGeom>
            <a:avLst/>
            <a:gdLst/>
            <a:ahLst/>
            <a:cxnLst/>
            <a:rect l="l" t="t" r="r" b="b"/>
            <a:pathLst>
              <a:path w="2816883" h="721826">
                <a:moveTo>
                  <a:pt x="0" y="0"/>
                </a:moveTo>
                <a:lnTo>
                  <a:pt x="2816883" y="0"/>
                </a:lnTo>
                <a:lnTo>
                  <a:pt x="2816883" y="721827"/>
                </a:lnTo>
                <a:lnTo>
                  <a:pt x="0" y="7218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4" name="Freeform 4"/>
          <p:cNvSpPr/>
          <p:nvPr/>
        </p:nvSpPr>
        <p:spPr>
          <a:xfrm rot="9609185" flipV="1">
            <a:off x="13691693" y="-678416"/>
            <a:ext cx="5347370" cy="5381001"/>
          </a:xfrm>
          <a:custGeom>
            <a:avLst/>
            <a:gdLst/>
            <a:ahLst/>
            <a:cxnLst/>
            <a:rect l="l" t="t" r="r" b="b"/>
            <a:pathLst>
              <a:path w="5347370" h="5381001">
                <a:moveTo>
                  <a:pt x="0" y="5381001"/>
                </a:moveTo>
                <a:lnTo>
                  <a:pt x="5347370" y="5381001"/>
                </a:lnTo>
                <a:lnTo>
                  <a:pt x="5347370" y="0"/>
                </a:lnTo>
                <a:lnTo>
                  <a:pt x="0" y="0"/>
                </a:lnTo>
                <a:lnTo>
                  <a:pt x="0" y="5381001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ES"/>
          </a:p>
        </p:txBody>
      </p:sp>
      <p:sp>
        <p:nvSpPr>
          <p:cNvPr id="5" name="Freeform 5"/>
          <p:cNvSpPr/>
          <p:nvPr/>
        </p:nvSpPr>
        <p:spPr>
          <a:xfrm>
            <a:off x="10340503" y="2304318"/>
            <a:ext cx="7602784" cy="6953092"/>
          </a:xfrm>
          <a:custGeom>
            <a:avLst/>
            <a:gdLst/>
            <a:ahLst/>
            <a:cxnLst/>
            <a:rect l="l" t="t" r="r" b="b"/>
            <a:pathLst>
              <a:path w="7602784" h="6953092">
                <a:moveTo>
                  <a:pt x="0" y="0"/>
                </a:moveTo>
                <a:lnTo>
                  <a:pt x="7602784" y="0"/>
                </a:lnTo>
                <a:lnTo>
                  <a:pt x="7602784" y="6953091"/>
                </a:lnTo>
                <a:lnTo>
                  <a:pt x="0" y="69530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6" name="TextBox 6"/>
          <p:cNvSpPr txBox="1"/>
          <p:nvPr/>
        </p:nvSpPr>
        <p:spPr>
          <a:xfrm>
            <a:off x="1028700" y="3098002"/>
            <a:ext cx="8557347" cy="1743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514"/>
              </a:lnSpc>
            </a:pPr>
            <a:r>
              <a:rPr lang="en-US" sz="9757" b="1" u="sng">
                <a:solidFill>
                  <a:srgbClr val="22226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Thank You!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414384" y="7154857"/>
            <a:ext cx="6926118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spc="-191">
                <a:solidFill>
                  <a:srgbClr val="222260"/>
                </a:solidFill>
                <a:latin typeface="Open Sans"/>
                <a:ea typeface="Open Sans"/>
                <a:cs typeface="Open Sans"/>
                <a:sym typeface="Open Sans"/>
              </a:rPr>
              <a:t>ANY QUESTIONS?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517930" y="583513"/>
            <a:ext cx="4717516" cy="481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1" spc="-115">
                <a:solidFill>
                  <a:srgbClr val="222260"/>
                </a:solidFill>
                <a:latin typeface="Agrandir Bold"/>
                <a:ea typeface="Agrandir Bold"/>
                <a:cs typeface="Agrandir Bold"/>
                <a:sym typeface="Agrandir Bold"/>
              </a:rPr>
              <a:t>LARA MEDINA BARCENILLA</a:t>
            </a:r>
          </a:p>
        </p:txBody>
      </p:sp>
      <p:sp>
        <p:nvSpPr>
          <p:cNvPr id="9" name="Freeform 9"/>
          <p:cNvSpPr/>
          <p:nvPr/>
        </p:nvSpPr>
        <p:spPr>
          <a:xfrm flipH="1">
            <a:off x="1028700" y="695671"/>
            <a:ext cx="336818" cy="333029"/>
          </a:xfrm>
          <a:custGeom>
            <a:avLst/>
            <a:gdLst/>
            <a:ahLst/>
            <a:cxnLst/>
            <a:rect l="l" t="t" r="r" b="b"/>
            <a:pathLst>
              <a:path w="336818" h="333029">
                <a:moveTo>
                  <a:pt x="336818" y="0"/>
                </a:moveTo>
                <a:lnTo>
                  <a:pt x="0" y="0"/>
                </a:lnTo>
                <a:lnTo>
                  <a:pt x="0" y="333029"/>
                </a:lnTo>
                <a:lnTo>
                  <a:pt x="336818" y="333029"/>
                </a:lnTo>
                <a:lnTo>
                  <a:pt x="33681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E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657725" y="207359"/>
            <a:ext cx="4696075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442"/>
              </a:lnSpc>
              <a:spcBef>
                <a:spcPct val="0"/>
              </a:spcBef>
            </a:pPr>
            <a:r>
              <a:rPr lang="en-US" sz="4612" b="1" dirty="0">
                <a:solidFill>
                  <a:srgbClr val="000000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REFERENCES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04800" y="971550"/>
            <a:ext cx="17830800" cy="868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500"/>
              </a:lnSpc>
            </a:pPr>
            <a:endParaRPr lang="en-US" sz="25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l">
              <a:lnSpc>
                <a:spcPts val="3500"/>
              </a:lnSpc>
            </a:pPr>
            <a:endParaRPr lang="en-US" sz="25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3D5A949-B587-4AE0-D365-9E992A57D051}"/>
              </a:ext>
            </a:extLst>
          </p:cNvPr>
          <p:cNvSpPr txBox="1"/>
          <p:nvPr/>
        </p:nvSpPr>
        <p:spPr>
          <a:xfrm>
            <a:off x="668149" y="1386625"/>
            <a:ext cx="16675225" cy="849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s-ES" sz="2400" dirty="0"/>
              <a:t>Armstrong, M. and Taylor, S. (2023) </a:t>
            </a:r>
            <a:r>
              <a:rPr lang="es-ES" sz="2400" i="1" dirty="0" err="1"/>
              <a:t>Armstrong’s</a:t>
            </a:r>
            <a:r>
              <a:rPr lang="es-ES" sz="2400" i="1" dirty="0"/>
              <a:t> </a:t>
            </a:r>
            <a:r>
              <a:rPr lang="es-ES" sz="2400" i="1" dirty="0" err="1"/>
              <a:t>handbook</a:t>
            </a:r>
            <a:r>
              <a:rPr lang="es-ES" sz="2400" i="1" dirty="0"/>
              <a:t> </a:t>
            </a:r>
            <a:r>
              <a:rPr lang="es-ES" sz="2400" i="1" dirty="0" err="1"/>
              <a:t>of</a:t>
            </a:r>
            <a:r>
              <a:rPr lang="es-ES" sz="2400" i="1" dirty="0"/>
              <a:t> human </a:t>
            </a:r>
            <a:r>
              <a:rPr lang="es-ES" sz="2400" i="1" dirty="0" err="1"/>
              <a:t>resource</a:t>
            </a:r>
            <a:r>
              <a:rPr lang="es-ES" sz="2400" i="1" dirty="0"/>
              <a:t> </a:t>
            </a:r>
            <a:r>
              <a:rPr lang="es-ES" sz="2400" i="1" dirty="0" err="1"/>
              <a:t>management</a:t>
            </a:r>
            <a:r>
              <a:rPr lang="es-ES" sz="2400" i="1" dirty="0"/>
              <a:t> </a:t>
            </a:r>
            <a:r>
              <a:rPr lang="es-ES" sz="2400" i="1" dirty="0" err="1"/>
              <a:t>practice</a:t>
            </a:r>
            <a:r>
              <a:rPr lang="es-ES" sz="2400" dirty="0"/>
              <a:t>. 16th </a:t>
            </a:r>
            <a:r>
              <a:rPr lang="es-ES" sz="2400" dirty="0" err="1"/>
              <a:t>edn</a:t>
            </a:r>
            <a:r>
              <a:rPr lang="es-ES" sz="2400" dirty="0"/>
              <a:t>. London: Kogan Page.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Baum, T. (2015) </a:t>
            </a:r>
            <a:r>
              <a:rPr lang="es-ES" sz="2400" i="1" dirty="0"/>
              <a:t>Human </a:t>
            </a:r>
            <a:r>
              <a:rPr lang="es-ES" sz="2400" i="1" dirty="0" err="1"/>
              <a:t>resource</a:t>
            </a:r>
            <a:r>
              <a:rPr lang="es-ES" sz="2400" i="1" dirty="0"/>
              <a:t> </a:t>
            </a:r>
            <a:r>
              <a:rPr lang="es-ES" sz="2400" i="1" dirty="0" err="1"/>
              <a:t>management</a:t>
            </a:r>
            <a:r>
              <a:rPr lang="es-ES" sz="2400" i="1" dirty="0"/>
              <a:t> </a:t>
            </a:r>
            <a:r>
              <a:rPr lang="es-ES" sz="2400" i="1" dirty="0" err="1"/>
              <a:t>for</a:t>
            </a:r>
            <a:r>
              <a:rPr lang="es-ES" sz="2400" i="1" dirty="0"/>
              <a:t> </a:t>
            </a:r>
            <a:r>
              <a:rPr lang="es-ES" sz="2400" i="1" dirty="0" err="1"/>
              <a:t>tourism</a:t>
            </a:r>
            <a:r>
              <a:rPr lang="es-ES" sz="2400" i="1" dirty="0"/>
              <a:t>, </a:t>
            </a:r>
            <a:r>
              <a:rPr lang="es-ES" sz="2400" i="1" dirty="0" err="1"/>
              <a:t>hospitality</a:t>
            </a:r>
            <a:r>
              <a:rPr lang="es-ES" sz="2400" i="1" dirty="0"/>
              <a:t> and </a:t>
            </a:r>
            <a:r>
              <a:rPr lang="es-ES" sz="2400" i="1" dirty="0" err="1"/>
              <a:t>leisure</a:t>
            </a:r>
            <a:r>
              <a:rPr lang="es-ES" sz="2400" i="1" dirty="0"/>
              <a:t>: </a:t>
            </a:r>
            <a:r>
              <a:rPr lang="es-ES" sz="2400" i="1" dirty="0" err="1"/>
              <a:t>An</a:t>
            </a:r>
            <a:r>
              <a:rPr lang="es-ES" sz="2400" i="1" dirty="0"/>
              <a:t> </a:t>
            </a:r>
            <a:r>
              <a:rPr lang="es-ES" sz="2400" i="1" dirty="0" err="1"/>
              <a:t>international</a:t>
            </a:r>
            <a:r>
              <a:rPr lang="es-ES" sz="2400" i="1" dirty="0"/>
              <a:t> </a:t>
            </a:r>
            <a:r>
              <a:rPr lang="es-ES" sz="2400" i="1" dirty="0" err="1"/>
              <a:t>perspective</a:t>
            </a:r>
            <a:r>
              <a:rPr lang="es-ES" sz="2400" dirty="0"/>
              <a:t>. 2nd </a:t>
            </a:r>
            <a:r>
              <a:rPr lang="es-ES" sz="2400" dirty="0" err="1"/>
              <a:t>edn</a:t>
            </a:r>
            <a:r>
              <a:rPr lang="es-ES" sz="2400" dirty="0"/>
              <a:t>. Harlow: Pearson.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Dorta-Afonso, D., González-de-la-Rosa, M., García-Rodríguez, F.J. and Romero-Domínguez, L. (2021) ‘</a:t>
            </a:r>
            <a:r>
              <a:rPr lang="es-ES" sz="2400" dirty="0" err="1"/>
              <a:t>Effects</a:t>
            </a:r>
            <a:r>
              <a:rPr lang="es-ES" sz="2400" dirty="0"/>
              <a:t> </a:t>
            </a:r>
            <a:r>
              <a:rPr lang="es-ES" sz="2400" dirty="0" err="1"/>
              <a:t>of</a:t>
            </a:r>
            <a:r>
              <a:rPr lang="es-ES" sz="2400" dirty="0"/>
              <a:t> </a:t>
            </a:r>
            <a:r>
              <a:rPr lang="es-ES" sz="2400" dirty="0" err="1"/>
              <a:t>high</a:t>
            </a:r>
            <a:r>
              <a:rPr lang="es-ES" sz="2400" dirty="0"/>
              <a:t>-performance </a:t>
            </a:r>
            <a:r>
              <a:rPr lang="es-ES" sz="2400" dirty="0" err="1"/>
              <a:t>work</a:t>
            </a:r>
            <a:r>
              <a:rPr lang="es-ES" sz="2400" dirty="0"/>
              <a:t> </a:t>
            </a:r>
            <a:r>
              <a:rPr lang="es-ES" sz="2400" dirty="0" err="1"/>
              <a:t>systems</a:t>
            </a:r>
            <a:r>
              <a:rPr lang="es-ES" sz="2400" dirty="0"/>
              <a:t> (HPWS) </a:t>
            </a:r>
            <a:r>
              <a:rPr lang="es-ES" sz="2400" dirty="0" err="1"/>
              <a:t>on</a:t>
            </a:r>
            <a:r>
              <a:rPr lang="es-ES" sz="2400" dirty="0"/>
              <a:t> </a:t>
            </a:r>
            <a:r>
              <a:rPr lang="es-ES" sz="2400" dirty="0" err="1"/>
              <a:t>hospitality</a:t>
            </a:r>
            <a:r>
              <a:rPr lang="es-ES" sz="2400" dirty="0"/>
              <a:t> </a:t>
            </a:r>
            <a:r>
              <a:rPr lang="es-ES" sz="2400" dirty="0" err="1"/>
              <a:t>employees</a:t>
            </a:r>
            <a:r>
              <a:rPr lang="es-ES" sz="2400" dirty="0"/>
              <a:t>’ </a:t>
            </a:r>
            <a:r>
              <a:rPr lang="es-ES" sz="2400" dirty="0" err="1"/>
              <a:t>outcomes</a:t>
            </a:r>
            <a:r>
              <a:rPr lang="es-ES" sz="2400" dirty="0"/>
              <a:t> </a:t>
            </a:r>
            <a:r>
              <a:rPr lang="es-ES" sz="2400" dirty="0" err="1"/>
              <a:t>through</a:t>
            </a:r>
            <a:r>
              <a:rPr lang="es-ES" sz="2400" dirty="0"/>
              <a:t> </a:t>
            </a:r>
            <a:r>
              <a:rPr lang="es-ES" sz="2400" dirty="0" err="1"/>
              <a:t>their</a:t>
            </a:r>
            <a:r>
              <a:rPr lang="es-ES" sz="2400" dirty="0"/>
              <a:t> </a:t>
            </a:r>
            <a:r>
              <a:rPr lang="es-ES" sz="2400" dirty="0" err="1"/>
              <a:t>organizational</a:t>
            </a:r>
            <a:r>
              <a:rPr lang="es-ES" sz="2400" dirty="0"/>
              <a:t> </a:t>
            </a:r>
            <a:r>
              <a:rPr lang="es-ES" sz="2400" dirty="0" err="1"/>
              <a:t>commitment</a:t>
            </a:r>
            <a:r>
              <a:rPr lang="es-ES" sz="2400" dirty="0"/>
              <a:t>, </a:t>
            </a:r>
            <a:r>
              <a:rPr lang="es-ES" sz="2400" dirty="0" err="1"/>
              <a:t>motivation</a:t>
            </a:r>
            <a:r>
              <a:rPr lang="es-ES" sz="2400" dirty="0"/>
              <a:t>, and </a:t>
            </a:r>
            <a:r>
              <a:rPr lang="es-ES" sz="2400" dirty="0" err="1"/>
              <a:t>job</a:t>
            </a:r>
            <a:r>
              <a:rPr lang="es-ES" sz="2400" dirty="0"/>
              <a:t> </a:t>
            </a:r>
            <a:r>
              <a:rPr lang="es-ES" sz="2400" dirty="0" err="1"/>
              <a:t>satisfaction</a:t>
            </a:r>
            <a:r>
              <a:rPr lang="es-ES" sz="2400" dirty="0"/>
              <a:t>’, </a:t>
            </a:r>
            <a:r>
              <a:rPr lang="es-ES" sz="2400" i="1" dirty="0" err="1"/>
              <a:t>Sustainability</a:t>
            </a:r>
            <a:r>
              <a:rPr lang="es-ES" sz="2400" dirty="0"/>
              <a:t>, 13(6), 3226. Available at: </a:t>
            </a:r>
            <a:r>
              <a:rPr lang="es-ES" sz="2400" dirty="0">
                <a:hlinkClick r:id="rId2"/>
              </a:rPr>
              <a:t>https://doi.org/10.3390/su13063226</a:t>
            </a:r>
            <a:endParaRPr lang="es-ES" sz="2400" dirty="0"/>
          </a:p>
          <a:p>
            <a:pPr marL="457200" indent="-457200">
              <a:buFont typeface="+mj-lt"/>
              <a:buAutoNum type="arabicParenR"/>
            </a:pPr>
            <a:r>
              <a:rPr lang="en-US" sz="2400" dirty="0"/>
              <a:t>Indeed (no date) </a:t>
            </a:r>
            <a:r>
              <a:rPr lang="en-US" sz="2400" i="1" dirty="0"/>
              <a:t>Marriott International employee reviews in United Kingdom</a:t>
            </a:r>
            <a:r>
              <a:rPr lang="en-US" sz="2400" dirty="0"/>
              <a:t>. Available at: </a:t>
            </a:r>
            <a:r>
              <a:rPr lang="en-US" sz="2400" dirty="0">
                <a:hlinkClick r:id="rId3"/>
              </a:rPr>
              <a:t>https://uk.indeed.com/cmp/Marriott-International/reviews?fcountry=GB&amp;floc=United+Kingdom</a:t>
            </a:r>
            <a:r>
              <a:rPr lang="en-US" sz="2400" dirty="0"/>
              <a:t> (Accessed: 15 March 2026).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Marriott (2026) </a:t>
            </a:r>
            <a:r>
              <a:rPr lang="es-ES" sz="2400" i="1" dirty="0"/>
              <a:t>Access </a:t>
            </a:r>
            <a:r>
              <a:rPr lang="es-ES" sz="2400" i="1" dirty="0" err="1"/>
              <a:t>to</a:t>
            </a:r>
            <a:r>
              <a:rPr lang="es-ES" sz="2400" i="1" dirty="0"/>
              <a:t> </a:t>
            </a:r>
            <a:r>
              <a:rPr lang="es-ES" sz="2400" i="1" dirty="0" err="1"/>
              <a:t>Opportunity</a:t>
            </a:r>
            <a:r>
              <a:rPr lang="es-ES" sz="2400" i="1" dirty="0"/>
              <a:t> &amp; </a:t>
            </a:r>
            <a:r>
              <a:rPr lang="es-ES" sz="2400" i="1" dirty="0" err="1"/>
              <a:t>Welcoming</a:t>
            </a:r>
            <a:r>
              <a:rPr lang="es-ES" sz="2400" i="1" dirty="0"/>
              <a:t> </a:t>
            </a:r>
            <a:r>
              <a:rPr lang="es-ES" sz="2400" i="1" dirty="0" err="1"/>
              <a:t>All</a:t>
            </a:r>
            <a:r>
              <a:rPr lang="es-ES" sz="2400" dirty="0"/>
              <a:t>. Available at: </a:t>
            </a:r>
            <a:r>
              <a:rPr lang="es-ES" sz="2400" dirty="0">
                <a:hlinkClick r:id="rId4"/>
              </a:rPr>
              <a:t>https://www.marriott.com/welcoming-all.mi</a:t>
            </a:r>
            <a:r>
              <a:rPr lang="es-ES" sz="2400" dirty="0"/>
              <a:t> (</a:t>
            </a:r>
            <a:r>
              <a:rPr lang="es-ES" sz="2400" dirty="0" err="1"/>
              <a:t>Accessed</a:t>
            </a:r>
            <a:r>
              <a:rPr lang="es-ES" sz="2400" dirty="0"/>
              <a:t>: 15 March 2026).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Marriott Careers (no date) </a:t>
            </a:r>
            <a:r>
              <a:rPr lang="es-ES" sz="2400" i="1" dirty="0"/>
              <a:t>Marriott </a:t>
            </a:r>
            <a:r>
              <a:rPr lang="es-ES" sz="2400" i="1" dirty="0" err="1"/>
              <a:t>employee</a:t>
            </a:r>
            <a:r>
              <a:rPr lang="es-ES" sz="2400" i="1" dirty="0"/>
              <a:t> </a:t>
            </a:r>
            <a:r>
              <a:rPr lang="es-ES" sz="2400" i="1" dirty="0" err="1"/>
              <a:t>benefits</a:t>
            </a:r>
            <a:r>
              <a:rPr lang="es-ES" sz="2400" i="1" dirty="0"/>
              <a:t>: </a:t>
            </a:r>
            <a:r>
              <a:rPr lang="es-ES" sz="2400" i="1" dirty="0" err="1"/>
              <a:t>an</a:t>
            </a:r>
            <a:r>
              <a:rPr lang="es-ES" sz="2400" i="1" dirty="0"/>
              <a:t> </a:t>
            </a:r>
            <a:r>
              <a:rPr lang="es-ES" sz="2400" i="1" dirty="0" err="1"/>
              <a:t>overview</a:t>
            </a:r>
            <a:r>
              <a:rPr lang="es-ES" sz="2400" i="1" dirty="0"/>
              <a:t> per country</a:t>
            </a:r>
            <a:r>
              <a:rPr lang="es-ES" sz="2400" dirty="0"/>
              <a:t>. Available at: </a:t>
            </a:r>
            <a:r>
              <a:rPr lang="es-ES" sz="2400" dirty="0">
                <a:hlinkClick r:id="rId5"/>
              </a:rPr>
              <a:t>https://life.marriott.com/blog/marriott-benefits/</a:t>
            </a:r>
            <a:r>
              <a:rPr lang="es-ES" sz="2400" dirty="0"/>
              <a:t> (</a:t>
            </a:r>
            <a:r>
              <a:rPr lang="es-ES" sz="2400" dirty="0" err="1"/>
              <a:t>Accessed</a:t>
            </a:r>
            <a:r>
              <a:rPr lang="es-ES" sz="2400" dirty="0"/>
              <a:t>: 15 March 2026).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Marriott Careers (no date) </a:t>
            </a:r>
            <a:r>
              <a:rPr lang="es-ES" sz="2400" i="1" dirty="0"/>
              <a:t>Marriott International </a:t>
            </a:r>
            <a:r>
              <a:rPr lang="es-ES" sz="2400" i="1" dirty="0" err="1"/>
              <a:t>Careers</a:t>
            </a:r>
            <a:r>
              <a:rPr lang="es-ES" sz="2400" dirty="0"/>
              <a:t>. Available at: </a:t>
            </a:r>
            <a:r>
              <a:rPr lang="es-ES" sz="2400" dirty="0">
                <a:hlinkClick r:id="rId6"/>
              </a:rPr>
              <a:t>https://careers.marriott.com/</a:t>
            </a:r>
            <a:r>
              <a:rPr lang="es-ES" sz="2400" dirty="0"/>
              <a:t> (</a:t>
            </a:r>
            <a:r>
              <a:rPr lang="es-ES" sz="2400" dirty="0" err="1"/>
              <a:t>Accessed</a:t>
            </a:r>
            <a:r>
              <a:rPr lang="es-ES" sz="2400" dirty="0"/>
              <a:t>: 15 March 2026).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Marriott Careers (no date) </a:t>
            </a:r>
            <a:r>
              <a:rPr lang="es-ES" sz="2400" i="1" dirty="0"/>
              <a:t>Search </a:t>
            </a:r>
            <a:r>
              <a:rPr lang="es-ES" sz="2400" i="1" dirty="0" err="1"/>
              <a:t>jobs</a:t>
            </a:r>
            <a:r>
              <a:rPr lang="es-ES" sz="2400" i="1" dirty="0"/>
              <a:t> | Marriott International </a:t>
            </a:r>
            <a:r>
              <a:rPr lang="es-ES" sz="2400" i="1" dirty="0" err="1"/>
              <a:t>Careers</a:t>
            </a:r>
            <a:r>
              <a:rPr lang="es-ES" sz="2400" dirty="0"/>
              <a:t>. Available at: </a:t>
            </a:r>
            <a:r>
              <a:rPr lang="es-ES" sz="2400" dirty="0">
                <a:hlinkClick r:id="rId7"/>
              </a:rPr>
              <a:t>https://careers.marriott.com/jobs</a:t>
            </a:r>
            <a:r>
              <a:rPr lang="es-ES" sz="2400" dirty="0"/>
              <a:t> (</a:t>
            </a:r>
            <a:r>
              <a:rPr lang="es-ES" sz="2400" dirty="0" err="1"/>
              <a:t>Accessed</a:t>
            </a:r>
            <a:r>
              <a:rPr lang="es-ES" sz="2400" dirty="0"/>
              <a:t>: 15 March 2026).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Marriott Careers (2026c) </a:t>
            </a:r>
            <a:r>
              <a:rPr lang="es-ES" sz="2400" i="1" dirty="0"/>
              <a:t>Early </a:t>
            </a:r>
            <a:r>
              <a:rPr lang="es-ES" sz="2400" i="1" dirty="0" err="1"/>
              <a:t>Careers</a:t>
            </a:r>
            <a:r>
              <a:rPr lang="es-ES" sz="2400" i="1" dirty="0"/>
              <a:t> at Marriott International</a:t>
            </a:r>
            <a:r>
              <a:rPr lang="es-ES" sz="2400" dirty="0"/>
              <a:t>. Available at: </a:t>
            </a:r>
            <a:r>
              <a:rPr lang="es-ES" sz="2400" dirty="0">
                <a:hlinkClick r:id="rId8"/>
              </a:rPr>
              <a:t>https://careers.marriott.com/career-journeys/early-careers/</a:t>
            </a:r>
            <a:r>
              <a:rPr lang="es-ES" sz="2400" dirty="0"/>
              <a:t> (</a:t>
            </a:r>
            <a:r>
              <a:rPr lang="es-ES" sz="2400" dirty="0" err="1"/>
              <a:t>Accessed</a:t>
            </a:r>
            <a:r>
              <a:rPr lang="es-ES" sz="2400" dirty="0"/>
              <a:t>: 15 March 2026).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Mirić, M. and Slavković, M. (2023) ‘Does training and </a:t>
            </a:r>
            <a:r>
              <a:rPr lang="es-ES" sz="2400" dirty="0" err="1"/>
              <a:t>development</a:t>
            </a:r>
            <a:r>
              <a:rPr lang="es-ES" sz="2400" dirty="0"/>
              <a:t> </a:t>
            </a:r>
            <a:r>
              <a:rPr lang="es-ES" sz="2400" dirty="0" err="1"/>
              <a:t>affect</a:t>
            </a:r>
            <a:r>
              <a:rPr lang="es-ES" sz="2400" dirty="0"/>
              <a:t> </a:t>
            </a:r>
            <a:r>
              <a:rPr lang="es-ES" sz="2400" dirty="0" err="1"/>
              <a:t>employee</a:t>
            </a:r>
            <a:r>
              <a:rPr lang="es-ES" sz="2400" dirty="0"/>
              <a:t> </a:t>
            </a:r>
            <a:r>
              <a:rPr lang="es-ES" sz="2400" dirty="0" err="1"/>
              <a:t>retention</a:t>
            </a:r>
            <a:r>
              <a:rPr lang="es-ES" sz="2400" dirty="0"/>
              <a:t> in </a:t>
            </a:r>
            <a:r>
              <a:rPr lang="es-ES" sz="2400" dirty="0" err="1"/>
              <a:t>the</a:t>
            </a:r>
            <a:r>
              <a:rPr lang="es-ES" sz="2400" dirty="0"/>
              <a:t> hotel </a:t>
            </a:r>
            <a:r>
              <a:rPr lang="es-ES" sz="2400" dirty="0" err="1"/>
              <a:t>industry</a:t>
            </a:r>
            <a:r>
              <a:rPr lang="es-ES" sz="2400" dirty="0"/>
              <a:t>? The mediator role </a:t>
            </a:r>
            <a:r>
              <a:rPr lang="es-ES" sz="2400" dirty="0" err="1"/>
              <a:t>of</a:t>
            </a:r>
            <a:r>
              <a:rPr lang="es-ES" sz="2400" dirty="0"/>
              <a:t> </a:t>
            </a:r>
            <a:r>
              <a:rPr lang="es-ES" sz="2400" dirty="0" err="1"/>
              <a:t>organizational</a:t>
            </a:r>
            <a:r>
              <a:rPr lang="es-ES" sz="2400" dirty="0"/>
              <a:t> </a:t>
            </a:r>
            <a:r>
              <a:rPr lang="es-ES" sz="2400" dirty="0" err="1"/>
              <a:t>commitment</a:t>
            </a:r>
            <a:r>
              <a:rPr lang="es-ES" sz="2400" dirty="0"/>
              <a:t>’, </a:t>
            </a:r>
            <a:r>
              <a:rPr lang="es-ES" sz="2400" i="1" dirty="0"/>
              <a:t>Hotel and </a:t>
            </a:r>
            <a:r>
              <a:rPr lang="es-ES" sz="2400" i="1" dirty="0" err="1"/>
              <a:t>Tourism</a:t>
            </a:r>
            <a:r>
              <a:rPr lang="es-ES" sz="2400" i="1" dirty="0"/>
              <a:t> Management</a:t>
            </a:r>
            <a:r>
              <a:rPr lang="es-ES" sz="2400" dirty="0"/>
              <a:t>, 11(1), pp. 51–65. Available at: </a:t>
            </a:r>
            <a:r>
              <a:rPr lang="es-ES" sz="2400" dirty="0">
                <a:hlinkClick r:id="rId9"/>
              </a:rPr>
              <a:t>https://www.htmanagementvb.com/index.php/HITM/article/view/249</a:t>
            </a:r>
            <a:r>
              <a:rPr lang="es-ES" sz="2400" dirty="0"/>
              <a:t> (</a:t>
            </a:r>
            <a:r>
              <a:rPr lang="es-ES" sz="2400" dirty="0" err="1"/>
              <a:t>Accessed</a:t>
            </a:r>
            <a:r>
              <a:rPr lang="es-ES" sz="2400" dirty="0"/>
              <a:t>: 15 March 2026).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400" dirty="0"/>
              <a:t>Wilton, N. (2022) </a:t>
            </a:r>
            <a:r>
              <a:rPr lang="es-ES" sz="2400" i="1" dirty="0" err="1"/>
              <a:t>An</a:t>
            </a:r>
            <a:r>
              <a:rPr lang="es-ES" sz="2400" i="1" dirty="0"/>
              <a:t> </a:t>
            </a:r>
            <a:r>
              <a:rPr lang="es-ES" sz="2400" i="1" dirty="0" err="1"/>
              <a:t>introduction</a:t>
            </a:r>
            <a:r>
              <a:rPr lang="es-ES" sz="2400" i="1" dirty="0"/>
              <a:t> </a:t>
            </a:r>
            <a:r>
              <a:rPr lang="es-ES" sz="2400" i="1" dirty="0" err="1"/>
              <a:t>to</a:t>
            </a:r>
            <a:r>
              <a:rPr lang="es-ES" sz="2400" i="1" dirty="0"/>
              <a:t> human </a:t>
            </a:r>
            <a:r>
              <a:rPr lang="es-ES" sz="2400" i="1" dirty="0" err="1"/>
              <a:t>resource</a:t>
            </a:r>
            <a:r>
              <a:rPr lang="es-ES" sz="2400" i="1" dirty="0"/>
              <a:t> </a:t>
            </a:r>
            <a:r>
              <a:rPr lang="es-ES" sz="2400" i="1" dirty="0" err="1"/>
              <a:t>management</a:t>
            </a:r>
            <a:r>
              <a:rPr lang="es-ES" sz="2400" dirty="0"/>
              <a:t>. 5th </a:t>
            </a:r>
            <a:r>
              <a:rPr lang="es-ES" sz="2400" dirty="0" err="1"/>
              <a:t>edn</a:t>
            </a:r>
            <a:r>
              <a:rPr lang="es-ES" sz="2400" dirty="0"/>
              <a:t>. London: Sage.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1094</Words>
  <Application>Microsoft Office PowerPoint</Application>
  <PresentationFormat>Personalizado</PresentationFormat>
  <Paragraphs>110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5" baseType="lpstr">
      <vt:lpstr>Agrandir Bold</vt:lpstr>
      <vt:lpstr>Canva Sans Italics</vt:lpstr>
      <vt:lpstr>Canva Sans</vt:lpstr>
      <vt:lpstr>Arial</vt:lpstr>
      <vt:lpstr>Canva Sans Bold</vt:lpstr>
      <vt:lpstr>Agrandir Medium</vt:lpstr>
      <vt:lpstr>Open Sans</vt:lpstr>
      <vt:lpstr>Open Sans Bold</vt:lpstr>
      <vt:lpstr>Wingdings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Employee Lifecycle</dc:title>
  <cp:lastModifiedBy>Lara Medina Barcenilla (2334177)</cp:lastModifiedBy>
  <cp:revision>1</cp:revision>
  <dcterms:created xsi:type="dcterms:W3CDTF">2006-08-16T00:00:00Z</dcterms:created>
  <dcterms:modified xsi:type="dcterms:W3CDTF">2026-05-01T18:08:17Z</dcterms:modified>
  <dc:identifier>DAHC_FHqZF0</dc:identifier>
</cp:coreProperties>
</file>