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5"/>
  </p:notesMasterIdLst>
  <p:sldIdLst>
    <p:sldId id="256" r:id="rId2"/>
    <p:sldId id="258" r:id="rId3"/>
    <p:sldId id="268" r:id="rId4"/>
    <p:sldId id="259" r:id="rId5"/>
    <p:sldId id="262" r:id="rId6"/>
    <p:sldId id="263" r:id="rId7"/>
    <p:sldId id="264" r:id="rId8"/>
    <p:sldId id="270" r:id="rId9"/>
    <p:sldId id="265" r:id="rId10"/>
    <p:sldId id="271" r:id="rId11"/>
    <p:sldId id="272" r:id="rId12"/>
    <p:sldId id="273"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3939"/>
  </p:normalViewPr>
  <p:slideViewPr>
    <p:cSldViewPr snapToGrid="0" snapToObjects="1">
      <p:cViewPr>
        <p:scale>
          <a:sx n="90" d="100"/>
          <a:sy n="90" d="100"/>
        </p:scale>
        <p:origin x="143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7CB618-EBB2-3540-97F5-597F951BF7F9}" type="datetimeFigureOut">
              <a:rPr lang="en-US" smtClean="0"/>
              <a:t>11/25/19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778368-7122-B64C-AD23-BC729AD445DE}" type="slidenum">
              <a:rPr lang="en-US" smtClean="0"/>
              <a:t>‹#›</a:t>
            </a:fld>
            <a:endParaRPr lang="en-US" dirty="0"/>
          </a:p>
        </p:txBody>
      </p:sp>
    </p:spTree>
    <p:extLst>
      <p:ext uri="{BB962C8B-B14F-4D97-AF65-F5344CB8AC3E}">
        <p14:creationId xmlns:p14="http://schemas.microsoft.com/office/powerpoint/2010/main" val="1749776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2778368-7122-B64C-AD23-BC729AD445DE}" type="slidenum">
              <a:rPr lang="en-US" smtClean="0"/>
              <a:t>5</a:t>
            </a:fld>
            <a:endParaRPr lang="en-US" dirty="0"/>
          </a:p>
        </p:txBody>
      </p:sp>
    </p:spTree>
    <p:extLst>
      <p:ext uri="{BB962C8B-B14F-4D97-AF65-F5344CB8AC3E}">
        <p14:creationId xmlns:p14="http://schemas.microsoft.com/office/powerpoint/2010/main" val="4095131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a:t>11/25/19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a:t>11/25/19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a:t>11/25/19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a:t>11/25/19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a:t>11/25/19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a:t>11/25/19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a:t>11/25/19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a:t>11/25/19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Flag_of_New_Zealand"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en.wikipedia.org/wiki/Flag_of_the_United_Kingdom"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A795-737A-A249-BE0E-02505C251533}"/>
              </a:ext>
            </a:extLst>
          </p:cNvPr>
          <p:cNvSpPr>
            <a:spLocks noGrp="1"/>
          </p:cNvSpPr>
          <p:nvPr>
            <p:ph type="ctrTitle"/>
          </p:nvPr>
        </p:nvSpPr>
        <p:spPr>
          <a:xfrm>
            <a:off x="1185862" y="598291"/>
            <a:ext cx="9820275" cy="2906161"/>
          </a:xfrm>
        </p:spPr>
        <p:txBody>
          <a:bodyPr>
            <a:normAutofit fontScale="90000"/>
          </a:bodyPr>
          <a:lstStyle/>
          <a:p>
            <a:r>
              <a:rPr lang="en-GB" b="1" u="sng" dirty="0"/>
              <a:t>Analysis of a world curriculum </a:t>
            </a:r>
            <a:br>
              <a:rPr lang="en-GB" b="1" dirty="0"/>
            </a:br>
            <a:br>
              <a:rPr lang="en-GB" b="1" dirty="0"/>
            </a:br>
            <a:r>
              <a:rPr lang="en-GB" dirty="0"/>
              <a:t>the National curriculum </a:t>
            </a:r>
            <a:br>
              <a:rPr lang="en-GB" dirty="0"/>
            </a:br>
            <a:r>
              <a:rPr lang="en-GB" b="1" u="sng" dirty="0"/>
              <a:t>vs</a:t>
            </a:r>
            <a:r>
              <a:rPr lang="en-GB" dirty="0"/>
              <a:t> </a:t>
            </a:r>
            <a:br>
              <a:rPr lang="en-GB" dirty="0"/>
            </a:br>
            <a:r>
              <a:rPr lang="en-GB" dirty="0"/>
              <a:t>new Zealand curriculum</a:t>
            </a:r>
            <a:endParaRPr lang="en-US" dirty="0"/>
          </a:p>
        </p:txBody>
      </p:sp>
      <p:sp>
        <p:nvSpPr>
          <p:cNvPr id="3" name="Subtitle 2">
            <a:extLst>
              <a:ext uri="{FF2B5EF4-FFF2-40B4-BE49-F238E27FC236}">
                <a16:creationId xmlns:a16="http://schemas.microsoft.com/office/drawing/2014/main" id="{2A2167D9-B23D-494D-B0CD-A09F89403D70}"/>
              </a:ext>
            </a:extLst>
          </p:cNvPr>
          <p:cNvSpPr>
            <a:spLocks noGrp="1"/>
          </p:cNvSpPr>
          <p:nvPr>
            <p:ph type="subTitle" idx="1"/>
          </p:nvPr>
        </p:nvSpPr>
        <p:spPr>
          <a:xfrm>
            <a:off x="2686837" y="3897400"/>
            <a:ext cx="6801612" cy="1239894"/>
          </a:xfrm>
        </p:spPr>
        <p:txBody>
          <a:bodyPr>
            <a:normAutofit lnSpcReduction="10000"/>
          </a:bodyPr>
          <a:lstStyle/>
          <a:p>
            <a:r>
              <a:rPr lang="en-GB" b="1" dirty="0"/>
              <a:t>Curriculum Studies: Principles and Innovation </a:t>
            </a:r>
          </a:p>
          <a:p>
            <a:r>
              <a:rPr lang="en-GB" b="1" dirty="0"/>
              <a:t>Kailam Fearn </a:t>
            </a:r>
          </a:p>
          <a:p>
            <a:r>
              <a:rPr lang="en-GB" b="1" dirty="0"/>
              <a:t>1701807</a:t>
            </a:r>
            <a:endParaRPr lang="en-GB" dirty="0"/>
          </a:p>
          <a:p>
            <a:endParaRPr lang="en-US" dirty="0"/>
          </a:p>
        </p:txBody>
      </p:sp>
      <p:pic>
        <p:nvPicPr>
          <p:cNvPr id="3073" name="Picture 1" descr="Image result for new zealand flag">
            <a:extLst>
              <a:ext uri="{FF2B5EF4-FFF2-40B4-BE49-F238E27FC236}">
                <a16:creationId xmlns:a16="http://schemas.microsoft.com/office/drawing/2014/main" id="{A8CD1C2A-DFF8-3748-ABF9-FD475039A4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3712" y="4517347"/>
            <a:ext cx="3786188" cy="189309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hlinkClick r:id="rId3"/>
            <a:extLst>
              <a:ext uri="{FF2B5EF4-FFF2-40B4-BE49-F238E27FC236}">
                <a16:creationId xmlns:a16="http://schemas.microsoft.com/office/drawing/2014/main" id="{A92DE2AC-683E-8C4D-A9CD-AD0846621C1B}"/>
              </a:ext>
            </a:extLst>
          </p:cNvPr>
          <p:cNvSpPr>
            <a:spLocks noChangeArrowheads="1"/>
          </p:cNvSpPr>
          <p:nvPr/>
        </p:nvSpPr>
        <p:spPr bwMode="auto">
          <a:xfrm>
            <a:off x="1763290" y="4680448"/>
            <a:ext cx="406207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075" name="Picture 3" descr="Image result for uk flag">
            <a:extLst>
              <a:ext uri="{FF2B5EF4-FFF2-40B4-BE49-F238E27FC236}">
                <a16:creationId xmlns:a16="http://schemas.microsoft.com/office/drawing/2014/main" id="{3172E11D-9EFF-F948-86EA-B6D9925B8C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100" y="4517347"/>
            <a:ext cx="3786190" cy="18930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a:hlinkClick r:id="rId5"/>
            <a:extLst>
              <a:ext uri="{FF2B5EF4-FFF2-40B4-BE49-F238E27FC236}">
                <a16:creationId xmlns:a16="http://schemas.microsoft.com/office/drawing/2014/main" id="{1B70043F-B9B8-6E49-928D-AD775FA284E8}"/>
              </a:ext>
            </a:extLst>
          </p:cNvPr>
          <p:cNvSpPr>
            <a:spLocks noChangeArrowheads="1"/>
          </p:cNvSpPr>
          <p:nvPr/>
        </p:nvSpPr>
        <p:spPr bwMode="auto">
          <a:xfrm>
            <a:off x="4229535" y="4353744"/>
            <a:ext cx="490535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01448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EB66-7A36-8E40-876A-74AB832F9D2D}"/>
              </a:ext>
            </a:extLst>
          </p:cNvPr>
          <p:cNvSpPr>
            <a:spLocks noGrp="1"/>
          </p:cNvSpPr>
          <p:nvPr>
            <p:ph type="title"/>
          </p:nvPr>
        </p:nvSpPr>
        <p:spPr>
          <a:xfrm>
            <a:off x="2231136" y="367792"/>
            <a:ext cx="7729728" cy="508508"/>
          </a:xfrm>
        </p:spPr>
        <p:txBody>
          <a:bodyPr>
            <a:normAutofit fontScale="90000"/>
          </a:bodyPr>
          <a:lstStyle/>
          <a:p>
            <a:r>
              <a:rPr lang="en-US" dirty="0"/>
              <a:t>National curriculum of England  </a:t>
            </a:r>
          </a:p>
        </p:txBody>
      </p:sp>
      <p:sp>
        <p:nvSpPr>
          <p:cNvPr id="3" name="Content Placeholder 2">
            <a:extLst>
              <a:ext uri="{FF2B5EF4-FFF2-40B4-BE49-F238E27FC236}">
                <a16:creationId xmlns:a16="http://schemas.microsoft.com/office/drawing/2014/main" id="{1630E376-67B2-7244-A871-8816E7D48F2C}"/>
              </a:ext>
            </a:extLst>
          </p:cNvPr>
          <p:cNvSpPr>
            <a:spLocks noGrp="1"/>
          </p:cNvSpPr>
          <p:nvPr>
            <p:ph idx="1"/>
          </p:nvPr>
        </p:nvSpPr>
        <p:spPr>
          <a:xfrm>
            <a:off x="596900" y="1502918"/>
            <a:ext cx="10998200" cy="3852164"/>
          </a:xfrm>
        </p:spPr>
        <p:txBody>
          <a:bodyPr>
            <a:normAutofit fontScale="92500" lnSpcReduction="20000"/>
          </a:bodyPr>
          <a:lstStyle/>
          <a:p>
            <a:pPr marL="0" indent="0">
              <a:buNone/>
            </a:pPr>
            <a:r>
              <a:rPr lang="en-GB" dirty="0"/>
              <a:t>The introduction of the </a:t>
            </a:r>
            <a:r>
              <a:rPr lang="en-GB" u="sng" dirty="0"/>
              <a:t>Education Reform Act 1988 </a:t>
            </a:r>
            <a:r>
              <a:rPr lang="en-GB" dirty="0"/>
              <a:t>saw a big change in the way education is delivered in England through the use of a National Curriculum. This National Curriculum is a set of subjects and standards used by all local-authority-maintained primary and secondary schools in England to ensure that all children are taught the same thing and receive the same quality of teaching and is compulsory from 5 until 16/18. (</a:t>
            </a:r>
            <a:r>
              <a:rPr lang="en-GB" dirty="0" err="1"/>
              <a:t>gov.uk</a:t>
            </a:r>
            <a:r>
              <a:rPr lang="en-GB" dirty="0"/>
              <a:t>, 2019). Other than learning from the National curriculum, children also learn unknowingly from what is known as the hidden curriculum. </a:t>
            </a:r>
          </a:p>
          <a:p>
            <a:pPr marL="0" indent="0">
              <a:buNone/>
            </a:pPr>
            <a:r>
              <a:rPr lang="en-GB" dirty="0"/>
              <a:t>Schools not maintained by the local authority such as Academies and private schools are not required to follow the National Curriculum however they do need to have a balanced curriculum which includes the core subjects of English, Maths and Science and also Religious Education.</a:t>
            </a:r>
          </a:p>
          <a:p>
            <a:pPr marL="0" indent="0">
              <a:buNone/>
            </a:pPr>
            <a:r>
              <a:rPr lang="en-GB" dirty="0"/>
              <a:t>The National Curriculum for England has gone through several reforms since it first being introduced during the 80s with the latest amendment being gradually implemented between the years of 2014-2016. (teach in, 2019)</a:t>
            </a:r>
          </a:p>
          <a:p>
            <a:pPr marL="0" indent="0">
              <a:buNone/>
            </a:pPr>
            <a:r>
              <a:rPr lang="en-GB" dirty="0"/>
              <a:t>Following the introduction of the </a:t>
            </a:r>
            <a:r>
              <a:rPr lang="en-GB" u="sng" dirty="0"/>
              <a:t>Equality Act 2010, </a:t>
            </a:r>
            <a:r>
              <a:rPr lang="en-GB" dirty="0"/>
              <a:t>it is essential that the National Curriculum is fully inclusive regardless of a person’s age, disability, marriage or civil partnership, pregnancy and maternity, race, religion or belief, sex, sexual orientation. (UK Government, 2010)</a:t>
            </a:r>
          </a:p>
          <a:p>
            <a:pPr marL="0" indent="0">
              <a:buNone/>
            </a:pPr>
            <a:r>
              <a:rPr lang="en-GB" dirty="0"/>
              <a:t>UNCRC – Article 23,  Article 28</a:t>
            </a:r>
          </a:p>
          <a:p>
            <a:pPr marL="0" indent="0">
              <a:buNone/>
            </a:pPr>
            <a:endParaRPr lang="en-US" dirty="0"/>
          </a:p>
        </p:txBody>
      </p:sp>
    </p:spTree>
    <p:extLst>
      <p:ext uri="{BB962C8B-B14F-4D97-AF65-F5344CB8AC3E}">
        <p14:creationId xmlns:p14="http://schemas.microsoft.com/office/powerpoint/2010/main" val="48486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E3F8096-406A-784B-A16B-5CB4DC3E4339}"/>
              </a:ext>
            </a:extLst>
          </p:cNvPr>
          <p:cNvPicPr>
            <a:picLocks noGrp="1" noChangeAspect="1"/>
          </p:cNvPicPr>
          <p:nvPr>
            <p:ph idx="1"/>
          </p:nvPr>
        </p:nvPicPr>
        <p:blipFill>
          <a:blip r:embed="rId2"/>
          <a:stretch>
            <a:fillRect/>
          </a:stretch>
        </p:blipFill>
        <p:spPr>
          <a:xfrm>
            <a:off x="609600" y="1171870"/>
            <a:ext cx="4067380" cy="5426952"/>
          </a:xfrm>
        </p:spPr>
      </p:pic>
      <p:sp>
        <p:nvSpPr>
          <p:cNvPr id="8" name="TextBox 7">
            <a:extLst>
              <a:ext uri="{FF2B5EF4-FFF2-40B4-BE49-F238E27FC236}">
                <a16:creationId xmlns:a16="http://schemas.microsoft.com/office/drawing/2014/main" id="{DC2E694B-FC09-4540-95D8-6A4B25F97963}"/>
              </a:ext>
            </a:extLst>
          </p:cNvPr>
          <p:cNvSpPr txBox="1"/>
          <p:nvPr/>
        </p:nvSpPr>
        <p:spPr>
          <a:xfrm>
            <a:off x="5080000" y="1520509"/>
            <a:ext cx="6502400" cy="5355312"/>
          </a:xfrm>
          <a:prstGeom prst="rect">
            <a:avLst/>
          </a:prstGeom>
          <a:noFill/>
        </p:spPr>
        <p:txBody>
          <a:bodyPr wrap="square" rtlCol="0">
            <a:spAutoFit/>
          </a:bodyPr>
          <a:lstStyle/>
          <a:p>
            <a:r>
              <a:rPr lang="en-GB" dirty="0"/>
              <a:t>The National Curriculum is organised into different  ‘key stages’ depending on year of study.  At the end of each key stage, the child’s performance will be assessed by the class teacher to monitor progress.  (</a:t>
            </a:r>
            <a:r>
              <a:rPr lang="en-GB" dirty="0" err="1"/>
              <a:t>gov.uk</a:t>
            </a:r>
            <a:r>
              <a:rPr lang="en-GB" dirty="0"/>
              <a:t>, 2014)</a:t>
            </a:r>
          </a:p>
          <a:p>
            <a:endParaRPr lang="en-GB" dirty="0"/>
          </a:p>
          <a:p>
            <a:r>
              <a:rPr lang="en-GB" b="1" dirty="0"/>
              <a:t>Early Years Foundations Stage: </a:t>
            </a:r>
            <a:r>
              <a:rPr lang="en-GB" dirty="0"/>
              <a:t>Nursery &amp; Reception</a:t>
            </a:r>
            <a:r>
              <a:rPr lang="en-GB" b="1" dirty="0"/>
              <a:t> </a:t>
            </a:r>
            <a:r>
              <a:rPr lang="en-GB" dirty="0"/>
              <a:t>(3-5 years old)</a:t>
            </a:r>
          </a:p>
          <a:p>
            <a:r>
              <a:rPr lang="en-GB" b="1" dirty="0"/>
              <a:t>Key Stage 1: </a:t>
            </a:r>
            <a:r>
              <a:rPr lang="en-GB" dirty="0"/>
              <a:t>Years 1 to 2 (5-7 years old)</a:t>
            </a:r>
          </a:p>
          <a:p>
            <a:r>
              <a:rPr lang="en-GB" b="1" dirty="0"/>
              <a:t>Key Stage 2: </a:t>
            </a:r>
            <a:r>
              <a:rPr lang="en-GB" dirty="0"/>
              <a:t>Years 3 to 6 (7-11 years old)</a:t>
            </a:r>
          </a:p>
          <a:p>
            <a:r>
              <a:rPr lang="en-GB" b="1" dirty="0"/>
              <a:t>Key Stage 3: </a:t>
            </a:r>
            <a:r>
              <a:rPr lang="en-GB" dirty="0"/>
              <a:t>Years 7 to 9 (11-14 years old)</a:t>
            </a:r>
          </a:p>
          <a:p>
            <a:r>
              <a:rPr lang="en-GB" b="1" dirty="0"/>
              <a:t>Key Stage 4:</a:t>
            </a:r>
            <a:r>
              <a:rPr lang="en-GB" dirty="0"/>
              <a:t> Years 10 to 11 (14-16 years old)</a:t>
            </a:r>
          </a:p>
          <a:p>
            <a:endParaRPr lang="en-US" dirty="0"/>
          </a:p>
          <a:p>
            <a:r>
              <a:rPr lang="en-US" dirty="0">
                <a:solidFill>
                  <a:srgbClr val="FF0000"/>
                </a:solidFill>
              </a:rPr>
              <a:t>&lt; </a:t>
            </a:r>
            <a:r>
              <a:rPr lang="en-US" dirty="0"/>
              <a:t>English, Mathematics, Science, Physical Education and ICT are taught throughout all a child’s time in school.</a:t>
            </a:r>
          </a:p>
          <a:p>
            <a:endParaRPr lang="en-US" dirty="0"/>
          </a:p>
          <a:p>
            <a:r>
              <a:rPr lang="en-GB" dirty="0"/>
              <a:t>General Certificate of Secondary Education (GCSE) is the main national qualification for secondary school students in England.  </a:t>
            </a:r>
            <a:endParaRPr lang="en-US" dirty="0"/>
          </a:p>
          <a:p>
            <a:endParaRPr lang="en-GB" dirty="0"/>
          </a:p>
          <a:p>
            <a:endParaRPr lang="en-US" dirty="0"/>
          </a:p>
        </p:txBody>
      </p:sp>
      <p:sp>
        <p:nvSpPr>
          <p:cNvPr id="9" name="Title 1">
            <a:extLst>
              <a:ext uri="{FF2B5EF4-FFF2-40B4-BE49-F238E27FC236}">
                <a16:creationId xmlns:a16="http://schemas.microsoft.com/office/drawing/2014/main" id="{976C6362-756F-F441-944C-02D9C12D793A}"/>
              </a:ext>
            </a:extLst>
          </p:cNvPr>
          <p:cNvSpPr>
            <a:spLocks noGrp="1"/>
          </p:cNvSpPr>
          <p:nvPr>
            <p:ph type="title"/>
          </p:nvPr>
        </p:nvSpPr>
        <p:spPr>
          <a:xfrm>
            <a:off x="2231136" y="367792"/>
            <a:ext cx="7729728" cy="508508"/>
          </a:xfrm>
        </p:spPr>
        <p:txBody>
          <a:bodyPr>
            <a:normAutofit fontScale="90000"/>
          </a:bodyPr>
          <a:lstStyle/>
          <a:p>
            <a:r>
              <a:rPr lang="en-US" dirty="0"/>
              <a:t>The National curriculum continued  </a:t>
            </a:r>
          </a:p>
        </p:txBody>
      </p:sp>
    </p:spTree>
    <p:extLst>
      <p:ext uri="{BB962C8B-B14F-4D97-AF65-F5344CB8AC3E}">
        <p14:creationId xmlns:p14="http://schemas.microsoft.com/office/powerpoint/2010/main" val="198029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B7AAC-A0E6-B64E-901B-9EF82B90EEFB}"/>
              </a:ext>
            </a:extLst>
          </p:cNvPr>
          <p:cNvSpPr>
            <a:spLocks noGrp="1"/>
          </p:cNvSpPr>
          <p:nvPr>
            <p:ph type="title"/>
          </p:nvPr>
        </p:nvSpPr>
        <p:spPr>
          <a:xfrm>
            <a:off x="2231136" y="286586"/>
            <a:ext cx="7729728" cy="602414"/>
          </a:xfrm>
        </p:spPr>
        <p:txBody>
          <a:bodyPr>
            <a:normAutofit fontScale="90000"/>
          </a:bodyPr>
          <a:lstStyle/>
          <a:p>
            <a:r>
              <a:rPr lang="en-US" dirty="0"/>
              <a:t>New Zealand curriculum</a:t>
            </a:r>
          </a:p>
        </p:txBody>
      </p:sp>
      <p:sp>
        <p:nvSpPr>
          <p:cNvPr id="3" name="Content Placeholder 2">
            <a:extLst>
              <a:ext uri="{FF2B5EF4-FFF2-40B4-BE49-F238E27FC236}">
                <a16:creationId xmlns:a16="http://schemas.microsoft.com/office/drawing/2014/main" id="{D2294DB3-DE77-A94B-9E9D-15834349165F}"/>
              </a:ext>
            </a:extLst>
          </p:cNvPr>
          <p:cNvSpPr>
            <a:spLocks noGrp="1"/>
          </p:cNvSpPr>
          <p:nvPr>
            <p:ph idx="1"/>
          </p:nvPr>
        </p:nvSpPr>
        <p:spPr>
          <a:xfrm>
            <a:off x="579863" y="1143000"/>
            <a:ext cx="11240430" cy="5428414"/>
          </a:xfrm>
        </p:spPr>
        <p:txBody>
          <a:bodyPr>
            <a:normAutofit/>
          </a:bodyPr>
          <a:lstStyle/>
          <a:p>
            <a:pPr marL="0" indent="0">
              <a:buNone/>
            </a:pPr>
            <a:r>
              <a:rPr lang="en-GB" dirty="0"/>
              <a:t>Every state and state integrated school within New Zealand are required under the </a:t>
            </a:r>
            <a:r>
              <a:rPr lang="en-GB" u="sng" dirty="0"/>
              <a:t>Education Act of 1989 </a:t>
            </a:r>
            <a:r>
              <a:rPr lang="en-GB" dirty="0"/>
              <a:t>to follow a National Curriculum which is compulsory for all children between the ages of 6 and 16 (</a:t>
            </a:r>
            <a:r>
              <a:rPr lang="en-GB" dirty="0" err="1"/>
              <a:t>nzcurriculum.org</a:t>
            </a:r>
            <a:r>
              <a:rPr lang="en-GB" dirty="0"/>
              <a:t>, 2019). There are two curriculums in New Zealand depending on the Language of the child,  all English-medium speaking schools within New Zealand are taught following  The New Zealand Curriculum (NZC) and all Māori-medium speaking schools are taught following Te Marautanga o Aotearoa (TMoA). (</a:t>
            </a:r>
            <a:r>
              <a:rPr lang="en-GB" dirty="0" err="1"/>
              <a:t>ucas</a:t>
            </a:r>
            <a:r>
              <a:rPr lang="en-GB" dirty="0"/>
              <a:t>, 2019) </a:t>
            </a:r>
          </a:p>
          <a:p>
            <a:pPr marL="0" indent="0">
              <a:buNone/>
            </a:pPr>
            <a:r>
              <a:rPr lang="en-GB" dirty="0"/>
              <a:t>Private schools on the other hand are not required to follow the National curriculum but must have a curriculum which is of the same standard and equivalent to either the Curriculums. </a:t>
            </a:r>
          </a:p>
          <a:p>
            <a:pPr marL="0" indent="0">
              <a:buNone/>
            </a:pPr>
            <a:r>
              <a:rPr lang="en-GB" dirty="0"/>
              <a:t>The New Zealand Curriculum was published and first implemented in Schools from 1992 onwards and then underwent intensive reviews carried out by the Ministry of Education during the years of 2000-2002 to meet the rapid changes in society.  The reviews resulted in the creation of the current curriculum being implemented in 2006 after several years of trails within schools, collaborative 3</a:t>
            </a:r>
            <a:r>
              <a:rPr lang="en-GB" baseline="30000" dirty="0"/>
              <a:t>rd</a:t>
            </a:r>
            <a:r>
              <a:rPr lang="en-GB" dirty="0"/>
              <a:t> party groups, online discussions and an intensive inquiry into both national and international research. (</a:t>
            </a:r>
            <a:r>
              <a:rPr lang="en-GB" dirty="0" err="1"/>
              <a:t>education.govt.nz</a:t>
            </a:r>
            <a:r>
              <a:rPr lang="en-GB" dirty="0"/>
              <a:t>, 2018)</a:t>
            </a:r>
          </a:p>
          <a:p>
            <a:pPr marL="0" indent="0">
              <a:buNone/>
            </a:pPr>
            <a:r>
              <a:rPr lang="en-GB" dirty="0"/>
              <a:t>According to the Minister of Education for New Zealand, Karen Sewell (2007),… </a:t>
            </a:r>
            <a:r>
              <a:rPr lang="en-GB" b="1" dirty="0"/>
              <a:t>“The New Zealand Curriculum is a clear statement of what we deem important in education.”  </a:t>
            </a:r>
            <a:r>
              <a:rPr lang="en-GB" dirty="0"/>
              <a:t>. Sewell and the Ministry of Education believe that their national  curriculum is a framework designed to ensure that all young New Zealanders are equipped with the knowledge, competencies, and values they will need to be successful citizens in the twenty-first century. </a:t>
            </a:r>
          </a:p>
          <a:p>
            <a:endParaRPr lang="en-US" dirty="0"/>
          </a:p>
        </p:txBody>
      </p:sp>
    </p:spTree>
    <p:extLst>
      <p:ext uri="{BB962C8B-B14F-4D97-AF65-F5344CB8AC3E}">
        <p14:creationId xmlns:p14="http://schemas.microsoft.com/office/powerpoint/2010/main" val="1234978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773F61-42E7-D849-B077-CA954A72CFD2}"/>
              </a:ext>
            </a:extLst>
          </p:cNvPr>
          <p:cNvSpPr>
            <a:spLocks noGrp="1"/>
          </p:cNvSpPr>
          <p:nvPr>
            <p:ph idx="1"/>
          </p:nvPr>
        </p:nvSpPr>
        <p:spPr>
          <a:xfrm>
            <a:off x="750888" y="1789113"/>
            <a:ext cx="10947400" cy="3511550"/>
          </a:xfrm>
        </p:spPr>
        <p:txBody>
          <a:bodyPr>
            <a:normAutofit/>
          </a:bodyPr>
          <a:lstStyle/>
          <a:p>
            <a:pPr marL="0" indent="0">
              <a:buNone/>
            </a:pPr>
            <a:r>
              <a:rPr lang="en-GB" dirty="0"/>
              <a:t>The Ministry of Education in New Zealand have a </a:t>
            </a:r>
            <a:r>
              <a:rPr lang="en-GB" b="1" dirty="0"/>
              <a:t>Vision</a:t>
            </a:r>
            <a:r>
              <a:rPr lang="en-GB" dirty="0"/>
              <a:t> were all young people become confident, connected, actively involved and lifelong learners by following their curriculum. (</a:t>
            </a:r>
            <a:r>
              <a:rPr lang="en-GB" dirty="0" err="1"/>
              <a:t>nzcurriculum.org</a:t>
            </a:r>
            <a:r>
              <a:rPr lang="en-GB" dirty="0"/>
              <a:t>, 2019)</a:t>
            </a:r>
          </a:p>
          <a:p>
            <a:pPr marL="0" indent="0">
              <a:buNone/>
            </a:pPr>
            <a:r>
              <a:rPr lang="en-GB" dirty="0"/>
              <a:t>The Curriculum takes a holistic view on the type of citizens it wants it’s young people to become and abilities they must possess and as a result is highly based around a clear set of principles which they believe will be met with the use of </a:t>
            </a:r>
            <a:r>
              <a:rPr lang="en-GB" b="1" dirty="0"/>
              <a:t>Values</a:t>
            </a:r>
            <a:r>
              <a:rPr lang="en-GB" dirty="0"/>
              <a:t>,  </a:t>
            </a:r>
            <a:r>
              <a:rPr lang="en-GB" b="1" dirty="0"/>
              <a:t>Key Competencies </a:t>
            </a:r>
            <a:r>
              <a:rPr lang="en-GB" dirty="0"/>
              <a:t>and </a:t>
            </a:r>
            <a:r>
              <a:rPr lang="en-GB" b="1" dirty="0"/>
              <a:t>Subject Areas </a:t>
            </a:r>
            <a:r>
              <a:rPr lang="en-GB" dirty="0"/>
              <a:t>delivered with in the curriculum. These principles can be found on the sheets I have provided you all. </a:t>
            </a:r>
          </a:p>
          <a:p>
            <a:pPr marL="0" indent="0">
              <a:buNone/>
            </a:pPr>
            <a:r>
              <a:rPr lang="en-GB" dirty="0"/>
              <a:t>The various </a:t>
            </a:r>
            <a:r>
              <a:rPr lang="en-GB" b="1" dirty="0"/>
              <a:t>Values</a:t>
            </a:r>
            <a:r>
              <a:rPr lang="en-GB" dirty="0"/>
              <a:t> and </a:t>
            </a:r>
            <a:r>
              <a:rPr lang="en-GB" b="1" dirty="0"/>
              <a:t>Key Competencies </a:t>
            </a:r>
            <a:r>
              <a:rPr lang="en-GB" dirty="0"/>
              <a:t>set out within the Curriculum are critical in order to achieve sustainable learning and effective participation throughout life which need to be encouraged, modelled, and explored at all times. These key competencies and values were highly intertwined during the creating of the curriculum and now also through the delivery of it during teaching sessions. (</a:t>
            </a:r>
            <a:r>
              <a:rPr lang="en-GB" dirty="0" err="1"/>
              <a:t>nzcurriculum.org</a:t>
            </a:r>
            <a:r>
              <a:rPr lang="en-GB" dirty="0"/>
              <a:t>, 2019)</a:t>
            </a:r>
          </a:p>
          <a:p>
            <a:pPr marL="0" indent="0">
              <a:buNone/>
            </a:pPr>
            <a:endParaRPr lang="en-GB" dirty="0"/>
          </a:p>
          <a:p>
            <a:pPr marL="0" indent="0">
              <a:buNone/>
            </a:pPr>
            <a:endParaRPr lang="en-GB" dirty="0"/>
          </a:p>
          <a:p>
            <a:pPr marL="0" indent="0">
              <a:buNone/>
            </a:pPr>
            <a:endParaRPr lang="en-US" dirty="0"/>
          </a:p>
        </p:txBody>
      </p:sp>
      <p:sp>
        <p:nvSpPr>
          <p:cNvPr id="6" name="Title 1">
            <a:extLst>
              <a:ext uri="{FF2B5EF4-FFF2-40B4-BE49-F238E27FC236}">
                <a16:creationId xmlns:a16="http://schemas.microsoft.com/office/drawing/2014/main" id="{D2B724B8-3A43-7342-BD0D-CBA3E9C259B4}"/>
              </a:ext>
            </a:extLst>
          </p:cNvPr>
          <p:cNvSpPr>
            <a:spLocks noGrp="1"/>
          </p:cNvSpPr>
          <p:nvPr>
            <p:ph type="title"/>
          </p:nvPr>
        </p:nvSpPr>
        <p:spPr>
          <a:xfrm>
            <a:off x="2231136" y="286586"/>
            <a:ext cx="7729728" cy="602414"/>
          </a:xfrm>
        </p:spPr>
        <p:txBody>
          <a:bodyPr>
            <a:normAutofit fontScale="90000"/>
          </a:bodyPr>
          <a:lstStyle/>
          <a:p>
            <a:r>
              <a:rPr lang="en-US" dirty="0"/>
              <a:t>New Zealand curriculum continued</a:t>
            </a:r>
          </a:p>
        </p:txBody>
      </p:sp>
    </p:spTree>
    <p:extLst>
      <p:ext uri="{BB962C8B-B14F-4D97-AF65-F5344CB8AC3E}">
        <p14:creationId xmlns:p14="http://schemas.microsoft.com/office/powerpoint/2010/main" val="157739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schematic view of the NZC document.">
            <a:extLst>
              <a:ext uri="{FF2B5EF4-FFF2-40B4-BE49-F238E27FC236}">
                <a16:creationId xmlns:a16="http://schemas.microsoft.com/office/drawing/2014/main" id="{1FA75514-7765-8E4C-8832-3F580289252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189" y="74399"/>
            <a:ext cx="5167581" cy="635748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77AEF3-87CF-C946-AFF3-C3656F4A58B3}"/>
              </a:ext>
            </a:extLst>
          </p:cNvPr>
          <p:cNvSpPr txBox="1"/>
          <p:nvPr/>
        </p:nvSpPr>
        <p:spPr>
          <a:xfrm>
            <a:off x="5540189" y="267722"/>
            <a:ext cx="6557682" cy="7017306"/>
          </a:xfrm>
          <a:prstGeom prst="rect">
            <a:avLst/>
          </a:prstGeom>
          <a:noFill/>
        </p:spPr>
        <p:txBody>
          <a:bodyPr wrap="square" rtlCol="0">
            <a:spAutoFit/>
          </a:bodyPr>
          <a:lstStyle/>
          <a:p>
            <a:pPr fontAlgn="base"/>
            <a:r>
              <a:rPr lang="en-GB" dirty="0"/>
              <a:t>They are highly intertwined with the Key Competencies and Values identified previously and are designed to build upon a child’s critical thinking skills, how they manage themselves, the ability to set goals, overcome barriers, build team working skills and ultimately make learning enjoyable,. The Ministry of Education view these as being the attributes needed to succeed as adults.</a:t>
            </a:r>
          </a:p>
          <a:p>
            <a:pPr fontAlgn="base"/>
            <a:r>
              <a:rPr lang="en-GB" dirty="0"/>
              <a:t> </a:t>
            </a:r>
          </a:p>
          <a:p>
            <a:r>
              <a:rPr lang="en-GB" dirty="0"/>
              <a:t>The New Zealand Curriculum has a big focus on Reading, Writing and Maths during every year of a child’s education. These competencies are seen by the Government as being vitally important foundation skills are needed in order to do well in life and become confident, connected, actively involved, lifelong learners.</a:t>
            </a:r>
          </a:p>
          <a:p>
            <a:endParaRPr lang="en-GB" dirty="0"/>
          </a:p>
          <a:p>
            <a:r>
              <a:rPr lang="en-GB" dirty="0"/>
              <a:t>Being competent in these areas is also important as it enables the progression through the different levels of schooling resulting in gaining the NCEA during secondary school. </a:t>
            </a:r>
          </a:p>
          <a:p>
            <a:endParaRPr lang="en-GB" dirty="0"/>
          </a:p>
          <a:p>
            <a:r>
              <a:rPr lang="en-GB" dirty="0"/>
              <a:t>The National Certificate of Educational Achievement (NCEA) is the main National Qualification for secondary school students in New Zealand. However some schools also offer Cambridge International Exams, International Baccalaureate and the Accelerated Christian Education programme. </a:t>
            </a:r>
          </a:p>
          <a:p>
            <a:r>
              <a:rPr lang="en-GB" dirty="0"/>
              <a:t>(</a:t>
            </a:r>
            <a:r>
              <a:rPr lang="en-GB" dirty="0" err="1"/>
              <a:t>education.govt.nz</a:t>
            </a:r>
            <a:r>
              <a:rPr lang="en-GB" dirty="0"/>
              <a:t>, 2018)</a:t>
            </a:r>
          </a:p>
          <a:p>
            <a:endParaRPr lang="en-GB" dirty="0"/>
          </a:p>
          <a:p>
            <a:endParaRPr lang="en-US" dirty="0"/>
          </a:p>
        </p:txBody>
      </p:sp>
      <p:sp>
        <p:nvSpPr>
          <p:cNvPr id="6" name="TextBox 5">
            <a:extLst>
              <a:ext uri="{FF2B5EF4-FFF2-40B4-BE49-F238E27FC236}">
                <a16:creationId xmlns:a16="http://schemas.microsoft.com/office/drawing/2014/main" id="{A104AB15-4D4E-D74E-909E-FCD321279E39}"/>
              </a:ext>
            </a:extLst>
          </p:cNvPr>
          <p:cNvSpPr txBox="1"/>
          <p:nvPr/>
        </p:nvSpPr>
        <p:spPr>
          <a:xfrm>
            <a:off x="206189" y="6431885"/>
            <a:ext cx="5428129" cy="307777"/>
          </a:xfrm>
          <a:prstGeom prst="rect">
            <a:avLst/>
          </a:prstGeom>
          <a:noFill/>
        </p:spPr>
        <p:txBody>
          <a:bodyPr wrap="square" rtlCol="0">
            <a:spAutoFit/>
          </a:bodyPr>
          <a:lstStyle/>
          <a:p>
            <a:pPr algn="ctr"/>
            <a:r>
              <a:rPr lang="en-GB" sz="1400" dirty="0"/>
              <a:t>8 Learning Areas taught within the New Zealand Curriculum. </a:t>
            </a:r>
          </a:p>
        </p:txBody>
      </p:sp>
    </p:spTree>
    <p:extLst>
      <p:ext uri="{BB962C8B-B14F-4D97-AF65-F5344CB8AC3E}">
        <p14:creationId xmlns:p14="http://schemas.microsoft.com/office/powerpoint/2010/main" val="2544143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92552-C832-4D46-A52D-78DB22D1D855}"/>
              </a:ext>
            </a:extLst>
          </p:cNvPr>
          <p:cNvSpPr>
            <a:spLocks noGrp="1"/>
          </p:cNvSpPr>
          <p:nvPr>
            <p:ph idx="1"/>
          </p:nvPr>
        </p:nvSpPr>
        <p:spPr>
          <a:xfrm>
            <a:off x="515471" y="1452281"/>
            <a:ext cx="11161058" cy="4760259"/>
          </a:xfrm>
        </p:spPr>
        <p:txBody>
          <a:bodyPr>
            <a:normAutofit/>
          </a:bodyPr>
          <a:lstStyle/>
          <a:p>
            <a:pPr marL="0" indent="0">
              <a:buNone/>
            </a:pPr>
            <a:r>
              <a:rPr lang="en-US" dirty="0"/>
              <a:t>There are a lot of similarities in both the Curriculums, especially if comparing the New Zealand Curriculum with the original National Curriculum for England. However, One of the major difference is the flexibility between the two country’s Curriculums. According to Prisetley and Higham (1999), the curriculum in New Zealand is seen as being far more flexible in terms of what can be taught in the curriculum compared to England where teachers need to stick to a strict content to ensure all children are taught the same things across the whole country. As a result of New Zealand's curriculum being more flexible, it allows schools and teachers the freedom to adapt what they teach and how they do so in order to meet different needs and promote inclusivity while still meeting the guidelines outlined in the curriculum (Abbiss, 2011). This could suggest that the New Zealand Curriculum is better than the National Curriculum.</a:t>
            </a:r>
          </a:p>
          <a:p>
            <a:pPr marL="0" indent="0">
              <a:buNone/>
            </a:pPr>
            <a:r>
              <a:rPr lang="en-US" dirty="0"/>
              <a:t>On the other hand however, schools having the power to adapt what is taught could also be seen as a bad thing. As the curriculum can be adapted by schools, there could be issues with if a child change schools. They may end up learning completely different stuff which could result in them falling being with their studies. In contrast to this, as the curriculum is the same across England and as a result, schools need to stick to what is on the syllabus, moving schools would not necessarily have a negative affect on a child as they will be learning the same stuff and also at the same time. Looking at it this way could ultimately be seen as being a positive for the National Curriculum in England. (Kelly, 2009)</a:t>
            </a:r>
          </a:p>
        </p:txBody>
      </p:sp>
      <p:sp>
        <p:nvSpPr>
          <p:cNvPr id="6" name="Title 1">
            <a:extLst>
              <a:ext uri="{FF2B5EF4-FFF2-40B4-BE49-F238E27FC236}">
                <a16:creationId xmlns:a16="http://schemas.microsoft.com/office/drawing/2014/main" id="{3DC87CA8-E675-E44C-95A9-16C49D6C0A40}"/>
              </a:ext>
            </a:extLst>
          </p:cNvPr>
          <p:cNvSpPr>
            <a:spLocks noGrp="1"/>
          </p:cNvSpPr>
          <p:nvPr>
            <p:ph type="title"/>
          </p:nvPr>
        </p:nvSpPr>
        <p:spPr>
          <a:xfrm>
            <a:off x="1512443" y="275659"/>
            <a:ext cx="9167114" cy="558059"/>
          </a:xfrm>
        </p:spPr>
        <p:txBody>
          <a:bodyPr>
            <a:normAutofit fontScale="90000"/>
          </a:bodyPr>
          <a:lstStyle/>
          <a:p>
            <a:r>
              <a:rPr lang="en-US" dirty="0"/>
              <a:t>benefits and drawbacks</a:t>
            </a:r>
          </a:p>
        </p:txBody>
      </p:sp>
    </p:spTree>
    <p:extLst>
      <p:ext uri="{BB962C8B-B14F-4D97-AF65-F5344CB8AC3E}">
        <p14:creationId xmlns:p14="http://schemas.microsoft.com/office/powerpoint/2010/main" val="3863619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798E-62BB-2640-AEAE-7109B7A78674}"/>
              </a:ext>
            </a:extLst>
          </p:cNvPr>
          <p:cNvSpPr>
            <a:spLocks noGrp="1"/>
          </p:cNvSpPr>
          <p:nvPr>
            <p:ph type="title"/>
          </p:nvPr>
        </p:nvSpPr>
        <p:spPr>
          <a:xfrm>
            <a:off x="1512443" y="278892"/>
            <a:ext cx="9167114" cy="558059"/>
          </a:xfrm>
        </p:spPr>
        <p:txBody>
          <a:bodyPr>
            <a:normAutofit fontScale="90000"/>
          </a:bodyPr>
          <a:lstStyle/>
          <a:p>
            <a:r>
              <a:rPr lang="en-US" dirty="0"/>
              <a:t>benefits and Drawbacks continued</a:t>
            </a:r>
          </a:p>
        </p:txBody>
      </p:sp>
      <p:sp>
        <p:nvSpPr>
          <p:cNvPr id="3" name="Content Placeholder 2">
            <a:extLst>
              <a:ext uri="{FF2B5EF4-FFF2-40B4-BE49-F238E27FC236}">
                <a16:creationId xmlns:a16="http://schemas.microsoft.com/office/drawing/2014/main" id="{C9875E80-8E4C-C647-881D-35F89B1E32CC}"/>
              </a:ext>
            </a:extLst>
          </p:cNvPr>
          <p:cNvSpPr>
            <a:spLocks noGrp="1"/>
          </p:cNvSpPr>
          <p:nvPr>
            <p:ph idx="1"/>
          </p:nvPr>
        </p:nvSpPr>
        <p:spPr>
          <a:xfrm>
            <a:off x="469899" y="1371599"/>
            <a:ext cx="11563350" cy="5207509"/>
          </a:xfrm>
        </p:spPr>
        <p:txBody>
          <a:bodyPr>
            <a:normAutofit/>
          </a:bodyPr>
          <a:lstStyle/>
          <a:p>
            <a:pPr marL="0" indent="0">
              <a:buNone/>
            </a:pPr>
            <a:r>
              <a:rPr lang="en-US" dirty="0"/>
              <a:t>Another way to look at possible Positives or Drawbacks of the two Curriculums is to look at how the NEET scores differ between the two countries. The </a:t>
            </a:r>
            <a:r>
              <a:rPr lang="en-GB" dirty="0"/>
              <a:t>NEET findings is an indicator which presents the number of young people who are not in employment, education or training (NEET). </a:t>
            </a:r>
          </a:p>
          <a:p>
            <a:pPr marL="0" indent="0">
              <a:buNone/>
            </a:pPr>
            <a:r>
              <a:rPr lang="en-GB" dirty="0"/>
              <a:t>Analysing the NEET results of all young people between the ages of 15-19 in 2018 showed the United Kingdom as having a percentage of </a:t>
            </a:r>
            <a:r>
              <a:rPr lang="en-GB" b="1" dirty="0"/>
              <a:t>9.6</a:t>
            </a:r>
            <a:r>
              <a:rPr lang="en-GB" dirty="0"/>
              <a:t> compared to New Zealand which only had a percentage of </a:t>
            </a:r>
            <a:r>
              <a:rPr lang="en-GB" b="1" dirty="0"/>
              <a:t>6.0.  </a:t>
            </a:r>
            <a:r>
              <a:rPr lang="en-GB" dirty="0"/>
              <a:t>(</a:t>
            </a:r>
            <a:r>
              <a:rPr lang="en-GB" dirty="0" err="1"/>
              <a:t>oecd</a:t>
            </a:r>
            <a:r>
              <a:rPr lang="en-GB" dirty="0"/>
              <a:t>, 2018)</a:t>
            </a:r>
            <a:endParaRPr lang="en-GB" b="1" dirty="0"/>
          </a:p>
          <a:p>
            <a:pPr marL="0" indent="0">
              <a:buNone/>
            </a:pPr>
            <a:r>
              <a:rPr lang="en-GB" dirty="0"/>
              <a:t>This suggests that a higher amount of young people finish school in the United Kingdom and do not do anything compared to those in New Zealand. This could possibly suggest that the curriculum delivered in New Zealand is of a better standard as more students are progressing on into higher education or get them ready for the world of work.  (</a:t>
            </a:r>
            <a:r>
              <a:rPr lang="en-GB" dirty="0" err="1"/>
              <a:t>oecd</a:t>
            </a:r>
            <a:r>
              <a:rPr lang="en-GB" dirty="0"/>
              <a:t>, 2018)</a:t>
            </a:r>
          </a:p>
          <a:p>
            <a:pPr marL="0" indent="0">
              <a:buNone/>
            </a:pPr>
            <a:r>
              <a:rPr lang="en-GB" dirty="0"/>
              <a:t>Another possible drawback of the National Curriculum for England is identified in a report carried out by the National Union of  Teachers. It claims that The National Curriculum is based on the notion that all children have the same capabilities and opportunities in school and doesn’t take into account; gender, disability, race, sexual orientation and family background. However, the NUT argue that the curriculum is not fully inclusive due to not taking these different factors into account. They believe that the National Curriculum needs to have a bigger empathise on the differences in society to ensure the inclusivity of all. This is a major drawback for the National Curriculum for England</a:t>
            </a:r>
            <a:endParaRPr lang="en-US" dirty="0"/>
          </a:p>
          <a:p>
            <a:pPr marL="0" indent="0">
              <a:buNone/>
            </a:pPr>
            <a:endParaRPr lang="en-GB" dirty="0"/>
          </a:p>
          <a:p>
            <a:endParaRPr lang="en-US" dirty="0"/>
          </a:p>
        </p:txBody>
      </p:sp>
    </p:spTree>
    <p:extLst>
      <p:ext uri="{BB962C8B-B14F-4D97-AF65-F5344CB8AC3E}">
        <p14:creationId xmlns:p14="http://schemas.microsoft.com/office/powerpoint/2010/main" val="1588558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F98D6F9-A783-E44E-8274-4A76FDA88CDB}"/>
              </a:ext>
            </a:extLst>
          </p:cNvPr>
          <p:cNvSpPr>
            <a:spLocks noGrp="1"/>
          </p:cNvSpPr>
          <p:nvPr>
            <p:ph type="title"/>
          </p:nvPr>
        </p:nvSpPr>
        <p:spPr>
          <a:xfrm>
            <a:off x="1512443" y="278892"/>
            <a:ext cx="9167114" cy="558059"/>
          </a:xfrm>
        </p:spPr>
        <p:txBody>
          <a:bodyPr>
            <a:normAutofit fontScale="90000"/>
          </a:bodyPr>
          <a:lstStyle/>
          <a:p>
            <a:r>
              <a:rPr lang="en-US" dirty="0"/>
              <a:t>benefits and Drawbacks continued</a:t>
            </a:r>
          </a:p>
        </p:txBody>
      </p:sp>
      <p:sp>
        <p:nvSpPr>
          <p:cNvPr id="13" name="TextBox 12">
            <a:extLst>
              <a:ext uri="{FF2B5EF4-FFF2-40B4-BE49-F238E27FC236}">
                <a16:creationId xmlns:a16="http://schemas.microsoft.com/office/drawing/2014/main" id="{3751AB28-FD8D-3046-9D3C-723C14E7A967}"/>
              </a:ext>
            </a:extLst>
          </p:cNvPr>
          <p:cNvSpPr txBox="1"/>
          <p:nvPr/>
        </p:nvSpPr>
        <p:spPr>
          <a:xfrm>
            <a:off x="816769" y="1571626"/>
            <a:ext cx="10558462" cy="4247317"/>
          </a:xfrm>
          <a:prstGeom prst="rect">
            <a:avLst/>
          </a:prstGeom>
          <a:noFill/>
        </p:spPr>
        <p:txBody>
          <a:bodyPr wrap="square" rtlCol="0">
            <a:spAutoFit/>
          </a:bodyPr>
          <a:lstStyle/>
          <a:p>
            <a:r>
              <a:rPr lang="en-US" dirty="0"/>
              <a:t>Finally, another thing which could be seen as a positive for the National Curriculum for England and a drawback for the New Zealand Curriculum is the subject area of Computing. The amended curriculum from 2014 for England sees computing as being very important in order to fit in to the forever growing world, however computing isn’t a subject in its own right in New Zealand. Students in New Zealand will study ICT within their technology lessons, however these lessons are not exclusive to the use of computers. According to (Bersin, 2016), </a:t>
            </a:r>
            <a:r>
              <a:rPr lang="en-GB" dirty="0"/>
              <a:t>the world of work is undergoing radical change and technology has become a vital part of every day life. (</a:t>
            </a:r>
            <a:r>
              <a:rPr lang="en-GB" dirty="0" err="1"/>
              <a:t>forbes</a:t>
            </a:r>
            <a:r>
              <a:rPr lang="en-GB" dirty="0"/>
              <a:t>, 2016)</a:t>
            </a:r>
          </a:p>
          <a:p>
            <a:endParaRPr lang="en-GB" dirty="0"/>
          </a:p>
          <a:p>
            <a:r>
              <a:rPr lang="en-GB" dirty="0"/>
              <a:t>As a result, according to </a:t>
            </a:r>
            <a:r>
              <a:rPr lang="en-GB" dirty="0" err="1"/>
              <a:t>Dufva</a:t>
            </a:r>
            <a:r>
              <a:rPr lang="en-GB" dirty="0"/>
              <a:t>, 2018, our education systems need to realise and focus on the importance of having a broader understanding of digitalisation and we need all young people to be empowered in becoming part of a forever growing digitalised society. </a:t>
            </a:r>
          </a:p>
          <a:p>
            <a:endParaRPr lang="en-GB" dirty="0"/>
          </a:p>
          <a:p>
            <a:r>
              <a:rPr lang="en-GB" dirty="0"/>
              <a:t>This could suggest that young people in England could be more suited and better educated for adult life in a more advanced digital based world compared to students from New Zealand. </a:t>
            </a:r>
          </a:p>
          <a:p>
            <a:endParaRPr lang="en-GB" dirty="0"/>
          </a:p>
        </p:txBody>
      </p:sp>
    </p:spTree>
    <p:extLst>
      <p:ext uri="{BB962C8B-B14F-4D97-AF65-F5344CB8AC3E}">
        <p14:creationId xmlns:p14="http://schemas.microsoft.com/office/powerpoint/2010/main" val="3031121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8D6B9-6E45-7343-A98D-84F2BB820C97}"/>
              </a:ext>
            </a:extLst>
          </p:cNvPr>
          <p:cNvSpPr>
            <a:spLocks noGrp="1"/>
          </p:cNvSpPr>
          <p:nvPr>
            <p:ph type="title"/>
          </p:nvPr>
        </p:nvSpPr>
        <p:spPr>
          <a:xfrm>
            <a:off x="2231136" y="2693479"/>
            <a:ext cx="7729728" cy="735521"/>
          </a:xfrm>
        </p:spPr>
        <p:txBody>
          <a:bodyPr>
            <a:normAutofit fontScale="90000"/>
          </a:bodyPr>
          <a:lstStyle/>
          <a:p>
            <a:r>
              <a:rPr lang="en-US" dirty="0"/>
              <a:t>conclusion</a:t>
            </a:r>
          </a:p>
        </p:txBody>
      </p:sp>
    </p:spTree>
    <p:extLst>
      <p:ext uri="{BB962C8B-B14F-4D97-AF65-F5344CB8AC3E}">
        <p14:creationId xmlns:p14="http://schemas.microsoft.com/office/powerpoint/2010/main" val="3470048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D869D-F9A8-1248-87F3-0AD468B9F9EC}"/>
              </a:ext>
            </a:extLst>
          </p:cNvPr>
          <p:cNvSpPr>
            <a:spLocks noGrp="1"/>
          </p:cNvSpPr>
          <p:nvPr>
            <p:ph type="title"/>
          </p:nvPr>
        </p:nvSpPr>
        <p:spPr>
          <a:xfrm>
            <a:off x="2231136" y="2961226"/>
            <a:ext cx="7729728" cy="735521"/>
          </a:xfrm>
        </p:spPr>
        <p:txBody>
          <a:bodyPr>
            <a:normAutofit fontScale="90000"/>
          </a:bodyPr>
          <a:lstStyle/>
          <a:p>
            <a:r>
              <a:rPr lang="en-US" dirty="0"/>
              <a:t>References </a:t>
            </a:r>
          </a:p>
        </p:txBody>
      </p:sp>
    </p:spTree>
    <p:extLst>
      <p:ext uri="{BB962C8B-B14F-4D97-AF65-F5344CB8AC3E}">
        <p14:creationId xmlns:p14="http://schemas.microsoft.com/office/powerpoint/2010/main" val="2180124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89173-77DB-2A40-B947-E9515EC66D08}"/>
              </a:ext>
            </a:extLst>
          </p:cNvPr>
          <p:cNvSpPr>
            <a:spLocks noGrp="1"/>
          </p:cNvSpPr>
          <p:nvPr>
            <p:ph idx="1"/>
          </p:nvPr>
        </p:nvSpPr>
        <p:spPr>
          <a:xfrm>
            <a:off x="857249" y="485775"/>
            <a:ext cx="10787063" cy="6157913"/>
          </a:xfrm>
        </p:spPr>
        <p:txBody>
          <a:bodyPr>
            <a:normAutofit/>
          </a:bodyPr>
          <a:lstStyle/>
          <a:p>
            <a:r>
              <a:rPr lang="en-GB" dirty="0" err="1"/>
              <a:t>Dufva</a:t>
            </a:r>
            <a:r>
              <a:rPr lang="en-GB" dirty="0"/>
              <a:t>, T. (2018). </a:t>
            </a:r>
            <a:r>
              <a:rPr lang="en-GB" i="1" dirty="0"/>
              <a:t>Grasping the future of the digital society</a:t>
            </a:r>
            <a:r>
              <a:rPr lang="en-GB" dirty="0"/>
              <a:t>. [</a:t>
            </a:r>
            <a:r>
              <a:rPr lang="en-GB" dirty="0" err="1"/>
              <a:t>ebook</a:t>
            </a:r>
            <a:r>
              <a:rPr lang="en-GB" dirty="0"/>
              <a:t>] Available at: https://</a:t>
            </a:r>
            <a:r>
              <a:rPr lang="en-GB" dirty="0" err="1"/>
              <a:t>reader.elsevier.com</a:t>
            </a:r>
            <a:r>
              <a:rPr lang="en-GB" dirty="0"/>
              <a:t>/reader/</a:t>
            </a:r>
            <a:r>
              <a:rPr lang="en-GB" dirty="0" err="1"/>
              <a:t>sd</a:t>
            </a:r>
            <a:r>
              <a:rPr lang="en-GB" dirty="0"/>
              <a:t>/</a:t>
            </a:r>
            <a:r>
              <a:rPr lang="en-GB" dirty="0" err="1"/>
              <a:t>pii</a:t>
            </a:r>
            <a:r>
              <a:rPr lang="en-GB" dirty="0"/>
              <a:t>/S0016328717302252?token=6D7C7E865F9459D67EBE17EE19D9622025D165BBF2AABA8DB83014BCAAE945E7F7D1CD8871F11532D3408C5758476C61.</a:t>
            </a:r>
          </a:p>
          <a:p>
            <a:r>
              <a:rPr lang="en-GB" dirty="0" err="1"/>
              <a:t>Forbes.com</a:t>
            </a:r>
            <a:r>
              <a:rPr lang="en-GB" dirty="0"/>
              <a:t>. (2019). </a:t>
            </a:r>
            <a:r>
              <a:rPr lang="en-GB" i="1" dirty="0"/>
              <a:t>Everything Is Becoming Digital: Talent, Business, And HR Predictions For 2017</a:t>
            </a:r>
            <a:r>
              <a:rPr lang="en-GB" dirty="0"/>
              <a:t>. [online] Available at: https://</a:t>
            </a:r>
            <a:r>
              <a:rPr lang="en-GB" dirty="0" err="1"/>
              <a:t>www.forbes.com</a:t>
            </a:r>
            <a:r>
              <a:rPr lang="en-GB" dirty="0"/>
              <a:t>/sites/</a:t>
            </a:r>
            <a:r>
              <a:rPr lang="en-GB" dirty="0" err="1"/>
              <a:t>joshbersin</a:t>
            </a:r>
            <a:r>
              <a:rPr lang="en-GB" dirty="0"/>
              <a:t>/2016/12/11/how-everything-is-becoming-digital-and-why-businesses-must-adapt-now/ [Accessed 24 Nov. 2019].</a:t>
            </a:r>
          </a:p>
          <a:p>
            <a:r>
              <a:rPr lang="en-GB" dirty="0"/>
              <a:t>House of Common (2018). </a:t>
            </a:r>
            <a:r>
              <a:rPr lang="en-GB" i="1" dirty="0"/>
              <a:t>The school curriculum in England</a:t>
            </a:r>
            <a:r>
              <a:rPr lang="en-GB" dirty="0"/>
              <a:t>. London: House of Commons.</a:t>
            </a:r>
          </a:p>
          <a:p>
            <a:r>
              <a:rPr lang="en-GB" dirty="0"/>
              <a:t>International Qualifications. (2015). [</a:t>
            </a:r>
            <a:r>
              <a:rPr lang="en-GB" dirty="0" err="1"/>
              <a:t>ebook</a:t>
            </a:r>
            <a:r>
              <a:rPr lang="en-GB" dirty="0"/>
              <a:t>] England. Available at: https://</a:t>
            </a:r>
            <a:r>
              <a:rPr lang="en-GB" dirty="0" err="1"/>
              <a:t>www.ucas.com</a:t>
            </a:r>
            <a:r>
              <a:rPr lang="en-GB" dirty="0"/>
              <a:t>/sites/default/files/2015-international-qualifications.pdf.</a:t>
            </a:r>
          </a:p>
          <a:p>
            <a:r>
              <a:rPr lang="en-GB" dirty="0"/>
              <a:t>Kelly, A. (2009). </a:t>
            </a:r>
            <a:r>
              <a:rPr lang="en-GB" i="1" dirty="0"/>
              <a:t>The curriculum: theory and practice</a:t>
            </a:r>
            <a:r>
              <a:rPr lang="en-GB" dirty="0"/>
              <a:t>. London: SAGE Publications Ltd.</a:t>
            </a:r>
          </a:p>
          <a:p>
            <a:r>
              <a:rPr lang="en-GB" dirty="0"/>
              <a:t>Ministry of Education (2007). </a:t>
            </a:r>
            <a:r>
              <a:rPr lang="en-GB" i="1" dirty="0"/>
              <a:t>The new Zealand curriculum</a:t>
            </a:r>
            <a:r>
              <a:rPr lang="en-GB" dirty="0"/>
              <a:t>. New Zealand.</a:t>
            </a:r>
          </a:p>
          <a:p>
            <a:r>
              <a:rPr lang="en-GB" dirty="0" err="1"/>
              <a:t>Nzcurriculum.tki.org.nz</a:t>
            </a:r>
            <a:r>
              <a:rPr lang="en-GB" dirty="0"/>
              <a:t>. (2019). </a:t>
            </a:r>
            <a:r>
              <a:rPr lang="en-GB" i="1" dirty="0"/>
              <a:t>The New Zealand Curriculum / Kia </a:t>
            </a:r>
            <a:r>
              <a:rPr lang="en-GB" i="1" dirty="0" err="1"/>
              <a:t>ora</a:t>
            </a:r>
            <a:r>
              <a:rPr lang="en-GB" i="1" dirty="0"/>
              <a:t> - NZ Curriculum Online</a:t>
            </a:r>
            <a:r>
              <a:rPr lang="en-GB" dirty="0"/>
              <a:t>. [online] Available at: http://</a:t>
            </a:r>
            <a:r>
              <a:rPr lang="en-GB" dirty="0" err="1"/>
              <a:t>nzcurriculum.tki.org.nz</a:t>
            </a:r>
            <a:r>
              <a:rPr lang="en-GB" dirty="0"/>
              <a:t>/The-New-Zealand-Curriculum [Accessed 24 Nov. 2019].</a:t>
            </a:r>
          </a:p>
          <a:p>
            <a:r>
              <a:rPr lang="en-GB" dirty="0" err="1"/>
              <a:t>Nzcurriculum.tki.org.nz</a:t>
            </a:r>
            <a:r>
              <a:rPr lang="en-GB" dirty="0"/>
              <a:t>. (2019). </a:t>
            </a:r>
            <a:r>
              <a:rPr lang="en-GB" i="1" dirty="0"/>
              <a:t>The New Zealand Curriculum / Kia </a:t>
            </a:r>
            <a:r>
              <a:rPr lang="en-GB" i="1" dirty="0" err="1"/>
              <a:t>ora</a:t>
            </a:r>
            <a:r>
              <a:rPr lang="en-GB" i="1" dirty="0"/>
              <a:t> - NZ Curriculum Online</a:t>
            </a:r>
            <a:r>
              <a:rPr lang="en-GB" dirty="0"/>
              <a:t>. [online] Available at: http://</a:t>
            </a:r>
            <a:r>
              <a:rPr lang="en-GB" dirty="0" err="1"/>
              <a:t>nzcurriculum.tki.org.nz</a:t>
            </a:r>
            <a:r>
              <a:rPr lang="en-GB" dirty="0"/>
              <a:t>/The-New-Zealand-Curriculum [Accessed 24 Nov. 2019].</a:t>
            </a:r>
          </a:p>
          <a:p>
            <a:r>
              <a:rPr lang="en-GB" dirty="0" err="1"/>
              <a:t>Nzcurriculum.tki.org.nz</a:t>
            </a:r>
            <a:r>
              <a:rPr lang="en-GB" dirty="0"/>
              <a:t>. (2019). </a:t>
            </a:r>
            <a:r>
              <a:rPr lang="en-GB" i="1" dirty="0"/>
              <a:t>The New Zealand Curriculum / Kia </a:t>
            </a:r>
            <a:r>
              <a:rPr lang="en-GB" i="1" dirty="0" err="1"/>
              <a:t>ora</a:t>
            </a:r>
            <a:r>
              <a:rPr lang="en-GB" i="1" dirty="0"/>
              <a:t> - NZ Curriculum Online</a:t>
            </a:r>
            <a:r>
              <a:rPr lang="en-GB" dirty="0"/>
              <a:t>. [online] Available at: http://</a:t>
            </a:r>
            <a:r>
              <a:rPr lang="en-GB" dirty="0" err="1"/>
              <a:t>nzcurriculum.tki.org.nz</a:t>
            </a:r>
            <a:r>
              <a:rPr lang="en-GB" dirty="0"/>
              <a:t>/The-New-Zealand-Curriculum [Accessed 24 Nov. 2019].</a:t>
            </a:r>
          </a:p>
          <a:p>
            <a:endParaRPr lang="en-GB" dirty="0"/>
          </a:p>
          <a:p>
            <a:endParaRPr lang="en-US" dirty="0"/>
          </a:p>
        </p:txBody>
      </p:sp>
    </p:spTree>
    <p:extLst>
      <p:ext uri="{BB962C8B-B14F-4D97-AF65-F5344CB8AC3E}">
        <p14:creationId xmlns:p14="http://schemas.microsoft.com/office/powerpoint/2010/main" val="2348440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8E18D1-377C-4646-84A6-A75A402162AC}"/>
              </a:ext>
            </a:extLst>
          </p:cNvPr>
          <p:cNvSpPr>
            <a:spLocks noGrp="1"/>
          </p:cNvSpPr>
          <p:nvPr>
            <p:ph idx="1"/>
          </p:nvPr>
        </p:nvSpPr>
        <p:spPr>
          <a:xfrm>
            <a:off x="681037" y="442912"/>
            <a:ext cx="10829925" cy="5972175"/>
          </a:xfrm>
        </p:spPr>
        <p:txBody>
          <a:bodyPr>
            <a:normAutofit lnSpcReduction="10000"/>
          </a:bodyPr>
          <a:lstStyle/>
          <a:p>
            <a:r>
              <a:rPr lang="en-GB" dirty="0"/>
              <a:t>Ofsted (2019). </a:t>
            </a:r>
            <a:r>
              <a:rPr lang="en-GB" i="1" dirty="0"/>
              <a:t>Education inspection framework 2019: inspecting the substance of education</a:t>
            </a:r>
            <a:r>
              <a:rPr lang="en-GB" dirty="0"/>
              <a:t>. London: UK Government.</a:t>
            </a:r>
          </a:p>
          <a:p>
            <a:r>
              <a:rPr lang="en-GB" dirty="0" err="1"/>
              <a:t>Parents.education.govt.nz</a:t>
            </a:r>
            <a:r>
              <a:rPr lang="en-GB" dirty="0"/>
              <a:t>. (2018). </a:t>
            </a:r>
            <a:r>
              <a:rPr lang="en-GB" i="1" dirty="0"/>
              <a:t>New Zealand Curriculum</a:t>
            </a:r>
            <a:r>
              <a:rPr lang="en-GB" dirty="0"/>
              <a:t>. [online] Available at: https://</a:t>
            </a:r>
            <a:r>
              <a:rPr lang="en-GB" dirty="0" err="1"/>
              <a:t>parents.education.govt.nz</a:t>
            </a:r>
            <a:r>
              <a:rPr lang="en-GB" dirty="0"/>
              <a:t>/primary-school/learning-at-school/new-</a:t>
            </a:r>
            <a:r>
              <a:rPr lang="en-GB" dirty="0" err="1"/>
              <a:t>zealand</a:t>
            </a:r>
            <a:r>
              <a:rPr lang="en-GB" dirty="0"/>
              <a:t>-curriculum/ [Accessed 24 Nov. 2019].</a:t>
            </a:r>
          </a:p>
          <a:p>
            <a:r>
              <a:rPr lang="en-GB" dirty="0"/>
              <a:t>Priestley, M. and Higham, J. (1999). New Zealand curriculum and assessment revolution.</a:t>
            </a:r>
          </a:p>
          <a:p>
            <a:r>
              <a:rPr lang="en-GB" dirty="0" err="1"/>
              <a:t>Schiro</a:t>
            </a:r>
            <a:r>
              <a:rPr lang="en-GB" dirty="0"/>
              <a:t>, M. (2013). </a:t>
            </a:r>
            <a:r>
              <a:rPr lang="en-GB" i="1" dirty="0"/>
              <a:t>Curriculum theory</a:t>
            </a:r>
            <a:r>
              <a:rPr lang="en-GB" dirty="0"/>
              <a:t>. Thousand Oaks (Ca.): SAGE.</a:t>
            </a:r>
          </a:p>
          <a:p>
            <a:r>
              <a:rPr lang="en-GB" dirty="0"/>
              <a:t>Teach In. (2019). </a:t>
            </a:r>
            <a:r>
              <a:rPr lang="en-GB" i="1" dirty="0"/>
              <a:t>UK Curriculum and Key Stages | Teach In</a:t>
            </a:r>
            <a:r>
              <a:rPr lang="en-GB" dirty="0"/>
              <a:t>. [online] Available at: https://</a:t>
            </a:r>
            <a:r>
              <a:rPr lang="en-GB" dirty="0" err="1"/>
              <a:t>www.teachin.co.uk</a:t>
            </a:r>
            <a:r>
              <a:rPr lang="en-GB" dirty="0"/>
              <a:t>/teaching-overseas/</a:t>
            </a:r>
            <a:r>
              <a:rPr lang="en-GB" dirty="0" err="1"/>
              <a:t>uk</a:t>
            </a:r>
            <a:r>
              <a:rPr lang="en-GB" dirty="0"/>
              <a:t>-curriculum-and-school-year/ [Accessed 24 Nov. 2019].</a:t>
            </a:r>
          </a:p>
          <a:p>
            <a:r>
              <a:rPr lang="en-GB" dirty="0"/>
              <a:t>The national curriculum in England. (2013). [online] Available at: Https://</a:t>
            </a:r>
            <a:r>
              <a:rPr lang="en-GB" dirty="0" err="1"/>
              <a:t>sera.ioe.ac.uk</a:t>
            </a:r>
            <a:r>
              <a:rPr lang="en-GB" dirty="0"/>
              <a:t>/18300/1/</a:t>
            </a:r>
            <a:r>
              <a:rPr lang="en-GB" dirty="0" err="1"/>
              <a:t>primary_national_curriculum.pdf</a:t>
            </a:r>
            <a:r>
              <a:rPr lang="en-GB" dirty="0"/>
              <a:t>.</a:t>
            </a:r>
          </a:p>
          <a:p>
            <a:r>
              <a:rPr lang="en-GB" dirty="0"/>
              <a:t>The NUTS response to the national curriculum consultation. (2013). .</a:t>
            </a:r>
          </a:p>
          <a:p>
            <a:r>
              <a:rPr lang="en-GB" dirty="0" err="1"/>
              <a:t>theOECD</a:t>
            </a:r>
            <a:r>
              <a:rPr lang="en-GB" dirty="0"/>
              <a:t>. (2019). </a:t>
            </a:r>
            <a:r>
              <a:rPr lang="en-GB" i="1" dirty="0"/>
              <a:t>Youth and the labour market - Youth not in employment, education or training (NEET) - OECD Data</a:t>
            </a:r>
            <a:r>
              <a:rPr lang="en-GB" dirty="0"/>
              <a:t>. [online] Available at: https://</a:t>
            </a:r>
            <a:r>
              <a:rPr lang="en-GB" dirty="0" err="1"/>
              <a:t>data.oecd.org</a:t>
            </a:r>
            <a:r>
              <a:rPr lang="en-GB" dirty="0"/>
              <a:t>/</a:t>
            </a:r>
            <a:r>
              <a:rPr lang="en-GB" dirty="0" err="1"/>
              <a:t>youthinac</a:t>
            </a:r>
            <a:r>
              <a:rPr lang="en-GB" dirty="0"/>
              <a:t>/youth-not-in-employment-education-or-training-</a:t>
            </a:r>
            <a:r>
              <a:rPr lang="en-GB" dirty="0" err="1"/>
              <a:t>neet.htm</a:t>
            </a:r>
            <a:r>
              <a:rPr lang="en-GB" dirty="0"/>
              <a:t> [Accessed 24 Nov. 2019].</a:t>
            </a:r>
          </a:p>
          <a:p>
            <a:r>
              <a:rPr lang="en-GB" dirty="0" err="1"/>
              <a:t>theOECD</a:t>
            </a:r>
            <a:r>
              <a:rPr lang="en-GB" dirty="0"/>
              <a:t>. (2019). </a:t>
            </a:r>
            <a:r>
              <a:rPr lang="en-GB" i="1" dirty="0"/>
              <a:t>Youth and the labour market - Youth not in employment, education or training (NEET) - OECD Data</a:t>
            </a:r>
            <a:r>
              <a:rPr lang="en-GB" dirty="0"/>
              <a:t>. [online] Available at: https://</a:t>
            </a:r>
            <a:r>
              <a:rPr lang="en-GB" dirty="0" err="1"/>
              <a:t>data.oecd.org</a:t>
            </a:r>
            <a:r>
              <a:rPr lang="en-GB" dirty="0"/>
              <a:t>/</a:t>
            </a:r>
            <a:r>
              <a:rPr lang="en-GB" dirty="0" err="1"/>
              <a:t>youthinac</a:t>
            </a:r>
            <a:r>
              <a:rPr lang="en-GB" dirty="0"/>
              <a:t>/youth-not-in-employment-education-or-training-</a:t>
            </a:r>
            <a:r>
              <a:rPr lang="en-GB" dirty="0" err="1"/>
              <a:t>neet.htm</a:t>
            </a:r>
            <a:r>
              <a:rPr lang="en-GB" dirty="0"/>
              <a:t> [Accessed 24 Nov. 2019].</a:t>
            </a:r>
          </a:p>
          <a:p>
            <a:r>
              <a:rPr lang="en-GB" dirty="0"/>
              <a:t>UK Government (2010). </a:t>
            </a:r>
            <a:r>
              <a:rPr lang="en-GB" i="1" dirty="0"/>
              <a:t>Equality Act 2010</a:t>
            </a:r>
            <a:r>
              <a:rPr lang="en-GB" dirty="0"/>
              <a:t>. London: UK Government, </a:t>
            </a:r>
            <a:r>
              <a:rPr lang="en-GB" dirty="0" err="1"/>
              <a:t>p.Chapter</a:t>
            </a:r>
            <a:r>
              <a:rPr lang="en-GB" dirty="0"/>
              <a:t> 6.</a:t>
            </a:r>
          </a:p>
          <a:p>
            <a:pPr marL="0" indent="0">
              <a:buNone/>
            </a:pPr>
            <a:endParaRPr lang="en-US" dirty="0"/>
          </a:p>
        </p:txBody>
      </p:sp>
    </p:spTree>
    <p:extLst>
      <p:ext uri="{BB962C8B-B14F-4D97-AF65-F5344CB8AC3E}">
        <p14:creationId xmlns:p14="http://schemas.microsoft.com/office/powerpoint/2010/main" val="328474613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1984</TotalTime>
  <Words>2016</Words>
  <Application>Microsoft Macintosh PowerPoint</Application>
  <PresentationFormat>Widescreen</PresentationFormat>
  <Paragraphs>79</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Parcel</vt:lpstr>
      <vt:lpstr>Analysis of a world curriculum   the National curriculum  vs  new Zealand curriculum</vt:lpstr>
      <vt:lpstr>National curriculum of England  </vt:lpstr>
      <vt:lpstr>The National curriculum continued  </vt:lpstr>
      <vt:lpstr>New Zealand curriculum</vt:lpstr>
      <vt:lpstr>New Zealand curriculum continued</vt:lpstr>
      <vt:lpstr>PowerPoint Presentation</vt:lpstr>
      <vt:lpstr>benefits and drawbacks</vt:lpstr>
      <vt:lpstr>benefits and Drawbacks continued</vt:lpstr>
      <vt:lpstr>benefits and Drawbacks continued</vt:lpstr>
      <vt:lpstr>conclusion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Kailam Fearn (1701807)</dc:creator>
  <cp:lastModifiedBy>Kailam Fearn (1701807)</cp:lastModifiedBy>
  <cp:revision>57</cp:revision>
  <dcterms:created xsi:type="dcterms:W3CDTF">2019-11-25T10:24:00Z</dcterms:created>
  <dcterms:modified xsi:type="dcterms:W3CDTF">2019-11-26T19:28:11Z</dcterms:modified>
</cp:coreProperties>
</file>