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A4F34-F51C-4A60-9E20-41EBF99B29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8AFD12-60BF-41FD-A694-4F0279B61C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98D38-B3AA-4D21-934F-07BA8396C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CB11F-5FCA-4835-9EB8-1B8C67194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A2E49-EA2C-496A-A3E7-BF539353E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715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B4C90-2C80-4FE4-BB89-DFAC1072C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E9B8A-E670-4855-AD18-08C869FC7C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B06DD-0CFB-4F80-B8D7-CC674F621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EEA6B-2F69-4B29-BDA2-81F25D904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9A759-3EB5-4E36-B44B-BF2458E8E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001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E2C87-93F5-4CB9-890E-126ED04D5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12CA35-1EDE-42CA-9C0C-EEE382032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AE15C-309E-4C7C-9E58-81B16B0E9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8C24B-47CB-467F-A625-623234590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609D1-9F8E-4849-AB6A-D06B12B1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29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161E2-D38C-4CD1-9F39-FAAA89EE4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E9196-DABF-4510-B9CC-51B91E5DAD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3360A-CC25-4CED-A4F1-0FBD07406D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DFA627-2113-4251-BD19-26DA62886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F0596F-51FE-4CA6-A2A6-BED9B17B8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CF1CA5-B4F8-4D2C-8056-3B63BF863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05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B036D-B632-4C96-94CE-C965FD603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F62DE-5BBF-453B-9C1D-03792260A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9110C-ACF3-4774-ACD0-7072CC433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D31ADD-7B57-45A9-A155-3EF7AD6E8C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F8C354-3088-48E9-A0F8-7377960297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D95C8F-3277-4D8D-9FF4-9AD2C5868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CD890F-C2F6-49B9-BD04-42028DBFB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DBE854-7CA2-448E-9F02-F38AAFA4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304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462D-A409-4332-87AA-6F6F0B7BE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5FAE13-CBA4-4232-B731-FEE68E9A7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E4B773-3FC3-479B-B34B-03ABCB7BB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F5D193-0700-42BB-BF67-0F06C1D07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25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E54F18-E827-4209-A0AC-E2AE3819C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45399B-311A-494D-BFBF-F43E50552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E8CAC-07B4-48C1-9A04-D62FA769E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67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49460-185D-422A-840E-1CEAD244E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4AD19-EBAF-40A2-992B-39D78D578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F9D840-F0F5-490C-ABA7-9FE988D25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C889D3-0EC6-44DF-A105-A0A787A6D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CE0E8C-31A3-41C0-8DFE-0CF9A8294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A0D63-A49B-4C35-A837-C2EFBA12E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88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660FC-52F5-4517-ADBF-1F1B276DB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3F0B7F-14C2-4135-A736-9EF1D71D0F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EC96EA-BD30-4D25-8C69-F1C5275C0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DF47B-5ECF-4275-BFF5-006175E6F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7DE5A8-A8E9-4F5D-8D45-8C1A41960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09EA6-5C16-43F2-A09F-8245FCCC7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515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B934B-4304-45C0-B46F-D9FF0B451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569BDF-5E0E-4305-BB30-2AB5BF220D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89B26-9C1D-4388-8BEB-F737C2953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DCF4-C5E1-4265-B181-4B7A49E25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923A5-A301-49F9-9273-D0622D5B54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508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9AF032-ED19-4134-A77D-2FACEB2E82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67BB0D-6354-4D30-9169-7BE0916E7A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19034-1830-4D1D-8E0B-49DA68F15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AA8DC-9F0F-405D-A96F-9BD692396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4C80A-E718-441E-8B53-AF2BF97B5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74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5F11EC-94AD-4715-B8AC-BC6A0A1FA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84F47-9CC0-46F1-B155-0CF053FE51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21528D-4DCD-43AB-AE32-B7C3B39F3C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67426-6FF3-4135-A574-24754D30425D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9C1CE-BA7D-4BAD-AEB6-A016286985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A1478-DFCE-4AB7-B051-341DB08D94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CCA94-1F16-45C8-948B-4879B62189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5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dy of water&#10;&#10;Description automatically generated">
            <a:extLst>
              <a:ext uri="{FF2B5EF4-FFF2-40B4-BE49-F238E27FC236}">
                <a16:creationId xmlns:a16="http://schemas.microsoft.com/office/drawing/2014/main" id="{58C618C2-30FF-406D-A720-56E48DA8B2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8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EA9FB9-BD7E-4167-B550-55C1120E1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0744" y="525195"/>
            <a:ext cx="9232674" cy="28065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Management and    </a:t>
            </a:r>
            <a:b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Organizational Behavior</a:t>
            </a:r>
            <a:b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M5X01924</a:t>
            </a:r>
            <a:br>
              <a:rPr lang="en-US" sz="3700" dirty="0">
                <a:solidFill>
                  <a:srgbClr val="FFFFFF"/>
                </a:solidFill>
              </a:rPr>
            </a:br>
            <a:r>
              <a:rPr lang="en-US" sz="3700" dirty="0">
                <a:solidFill>
                  <a:srgbClr val="FFFFFF"/>
                </a:solidFill>
              </a:rPr>
              <a:t> </a:t>
            </a:r>
            <a:br>
              <a:rPr lang="en-US" sz="3700" dirty="0">
                <a:solidFill>
                  <a:srgbClr val="FFFFFF"/>
                </a:solidFill>
              </a:rPr>
            </a:br>
            <a:endParaRPr lang="en-US" sz="37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9C6C7A-C9D2-43DA-AEEB-341C3D554E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26300"/>
            <a:ext cx="10165218" cy="258845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Andreea Sandru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1815220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Olu Adegbite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1344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picture containing nature, water, sitting&#10;&#10;Description automatically generated">
            <a:extLst>
              <a:ext uri="{FF2B5EF4-FFF2-40B4-BE49-F238E27FC236}">
                <a16:creationId xmlns:a16="http://schemas.microsoft.com/office/drawing/2014/main" id="{B4BA55D8-2978-46C6-9457-86F249FF9D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81" b="946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14B099B-74D0-4FA2-BECE-7F9B8DD430F5}"/>
              </a:ext>
            </a:extLst>
          </p:cNvPr>
          <p:cNvSpPr/>
          <p:nvPr/>
        </p:nvSpPr>
        <p:spPr>
          <a:xfrm>
            <a:off x="0" y="0"/>
            <a:ext cx="2061029" cy="1378857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Activity:</a:t>
            </a:r>
          </a:p>
        </p:txBody>
      </p:sp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12442EBE-9709-4ECD-AB58-434C31052B5E}"/>
              </a:ext>
            </a:extLst>
          </p:cNvPr>
          <p:cNvSpPr/>
          <p:nvPr/>
        </p:nvSpPr>
        <p:spPr>
          <a:xfrm>
            <a:off x="46299" y="1611087"/>
            <a:ext cx="2537243" cy="4891313"/>
          </a:xfrm>
          <a:prstGeom prst="vertic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dirty="0"/>
              <a:t>1.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Organizational Structure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2.Organizational Culture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3.Goals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4.Challenges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5.Impact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6.Improvements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7.Performance</a:t>
            </a:r>
          </a:p>
          <a:p>
            <a:pPr marL="342900" indent="-342900" algn="ctr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92277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Rectangle 18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71" name="Picture 370" descr="A picture containing grass, field, photo, old&#10;&#10;Description automatically generated">
            <a:extLst>
              <a:ext uri="{FF2B5EF4-FFF2-40B4-BE49-F238E27FC236}">
                <a16:creationId xmlns:a16="http://schemas.microsoft.com/office/drawing/2014/main" id="{C8F9BBFE-ABB2-401B-8BE0-A6F21AAE44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79" b="20682"/>
          <a:stretch/>
        </p:blipFill>
        <p:spPr>
          <a:xfrm>
            <a:off x="12797" y="-20368"/>
            <a:ext cx="12191980" cy="6856718"/>
          </a:xfrm>
          <a:prstGeom prst="rect">
            <a:avLst/>
          </a:prstGeom>
        </p:spPr>
      </p:pic>
      <p:sp>
        <p:nvSpPr>
          <p:cNvPr id="372" name="Oval 371">
            <a:extLst>
              <a:ext uri="{FF2B5EF4-FFF2-40B4-BE49-F238E27FC236}">
                <a16:creationId xmlns:a16="http://schemas.microsoft.com/office/drawing/2014/main" id="{C7925761-F8BF-4B28-96D6-05359895567A}"/>
              </a:ext>
            </a:extLst>
          </p:cNvPr>
          <p:cNvSpPr/>
          <p:nvPr/>
        </p:nvSpPr>
        <p:spPr>
          <a:xfrm>
            <a:off x="2922034" y="1028744"/>
            <a:ext cx="1248229" cy="91440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Board</a:t>
            </a:r>
          </a:p>
        </p:txBody>
      </p:sp>
      <p:sp>
        <p:nvSpPr>
          <p:cNvPr id="375" name="Arrow: Left 374">
            <a:extLst>
              <a:ext uri="{FF2B5EF4-FFF2-40B4-BE49-F238E27FC236}">
                <a16:creationId xmlns:a16="http://schemas.microsoft.com/office/drawing/2014/main" id="{6A52FF5E-9E2F-46A2-9C79-E8DA5AD39946}"/>
              </a:ext>
            </a:extLst>
          </p:cNvPr>
          <p:cNvSpPr/>
          <p:nvPr/>
        </p:nvSpPr>
        <p:spPr>
          <a:xfrm>
            <a:off x="2201173" y="824484"/>
            <a:ext cx="801759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7" name="Oval 376">
            <a:extLst>
              <a:ext uri="{FF2B5EF4-FFF2-40B4-BE49-F238E27FC236}">
                <a16:creationId xmlns:a16="http://schemas.microsoft.com/office/drawing/2014/main" id="{1C3B49A7-21BD-40A4-BE31-147AB5D51EB0}"/>
              </a:ext>
            </a:extLst>
          </p:cNvPr>
          <p:cNvSpPr/>
          <p:nvPr/>
        </p:nvSpPr>
        <p:spPr>
          <a:xfrm>
            <a:off x="12797" y="591297"/>
            <a:ext cx="2159068" cy="9144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Nomination &amp; Remuneration Committee</a:t>
            </a:r>
          </a:p>
        </p:txBody>
      </p:sp>
      <p:sp>
        <p:nvSpPr>
          <p:cNvPr id="379" name="Arrow: Down 378">
            <a:extLst>
              <a:ext uri="{FF2B5EF4-FFF2-40B4-BE49-F238E27FC236}">
                <a16:creationId xmlns:a16="http://schemas.microsoft.com/office/drawing/2014/main" id="{58FDA36B-D42C-4188-AFA4-C2BC8E8ECEF4}"/>
              </a:ext>
            </a:extLst>
          </p:cNvPr>
          <p:cNvSpPr/>
          <p:nvPr/>
        </p:nvSpPr>
        <p:spPr>
          <a:xfrm rot="2101591">
            <a:off x="2721549" y="1860892"/>
            <a:ext cx="484632" cy="6531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0" name="Oval 379">
            <a:extLst>
              <a:ext uri="{FF2B5EF4-FFF2-40B4-BE49-F238E27FC236}">
                <a16:creationId xmlns:a16="http://schemas.microsoft.com/office/drawing/2014/main" id="{EEC4EE42-FDD0-4D01-9731-E7028851D469}"/>
              </a:ext>
            </a:extLst>
          </p:cNvPr>
          <p:cNvSpPr/>
          <p:nvPr/>
        </p:nvSpPr>
        <p:spPr>
          <a:xfrm>
            <a:off x="1546105" y="2507769"/>
            <a:ext cx="1782597" cy="71067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Constance Group CEO</a:t>
            </a:r>
          </a:p>
        </p:txBody>
      </p:sp>
      <p:sp>
        <p:nvSpPr>
          <p:cNvPr id="381" name="Arrow: Down 380">
            <a:extLst>
              <a:ext uri="{FF2B5EF4-FFF2-40B4-BE49-F238E27FC236}">
                <a16:creationId xmlns:a16="http://schemas.microsoft.com/office/drawing/2014/main" id="{E1333324-0663-4BA8-B946-B7EB3D39E36F}"/>
              </a:ext>
            </a:extLst>
          </p:cNvPr>
          <p:cNvSpPr/>
          <p:nvPr/>
        </p:nvSpPr>
        <p:spPr>
          <a:xfrm>
            <a:off x="6786964" y="4962505"/>
            <a:ext cx="411948" cy="49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2" name="Oval 381">
            <a:extLst>
              <a:ext uri="{FF2B5EF4-FFF2-40B4-BE49-F238E27FC236}">
                <a16:creationId xmlns:a16="http://schemas.microsoft.com/office/drawing/2014/main" id="{2F1CAAFD-ECE1-40E8-A073-24E036C8DDB2}"/>
              </a:ext>
            </a:extLst>
          </p:cNvPr>
          <p:cNvSpPr/>
          <p:nvPr/>
        </p:nvSpPr>
        <p:spPr>
          <a:xfrm>
            <a:off x="123815" y="3077098"/>
            <a:ext cx="1204419" cy="6555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CEO</a:t>
            </a:r>
          </a:p>
        </p:txBody>
      </p:sp>
      <p:sp>
        <p:nvSpPr>
          <p:cNvPr id="384" name="Arrow: Down 383">
            <a:extLst>
              <a:ext uri="{FF2B5EF4-FFF2-40B4-BE49-F238E27FC236}">
                <a16:creationId xmlns:a16="http://schemas.microsoft.com/office/drawing/2014/main" id="{FA43B650-35FA-4430-B8FB-0D1D31124985}"/>
              </a:ext>
            </a:extLst>
          </p:cNvPr>
          <p:cNvSpPr/>
          <p:nvPr/>
        </p:nvSpPr>
        <p:spPr>
          <a:xfrm>
            <a:off x="2342997" y="3330835"/>
            <a:ext cx="484632" cy="5466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5" name="Oval 384">
            <a:extLst>
              <a:ext uri="{FF2B5EF4-FFF2-40B4-BE49-F238E27FC236}">
                <a16:creationId xmlns:a16="http://schemas.microsoft.com/office/drawing/2014/main" id="{5F8B6247-0755-46AA-9EFC-6D4DCB4A3E0D}"/>
              </a:ext>
            </a:extLst>
          </p:cNvPr>
          <p:cNvSpPr/>
          <p:nvPr/>
        </p:nvSpPr>
        <p:spPr>
          <a:xfrm>
            <a:off x="934657" y="3839105"/>
            <a:ext cx="2734498" cy="12626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Constance Group Head of Investment and Development</a:t>
            </a:r>
          </a:p>
        </p:txBody>
      </p:sp>
      <p:sp>
        <p:nvSpPr>
          <p:cNvPr id="386" name="Arrow: Right 385">
            <a:extLst>
              <a:ext uri="{FF2B5EF4-FFF2-40B4-BE49-F238E27FC236}">
                <a16:creationId xmlns:a16="http://schemas.microsoft.com/office/drawing/2014/main" id="{4045E809-B6A6-47DF-9965-80B2C65D1D5D}"/>
              </a:ext>
            </a:extLst>
          </p:cNvPr>
          <p:cNvSpPr/>
          <p:nvPr/>
        </p:nvSpPr>
        <p:spPr>
          <a:xfrm rot="20721412">
            <a:off x="3546339" y="506912"/>
            <a:ext cx="72069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7" name="Oval 386">
            <a:extLst>
              <a:ext uri="{FF2B5EF4-FFF2-40B4-BE49-F238E27FC236}">
                <a16:creationId xmlns:a16="http://schemas.microsoft.com/office/drawing/2014/main" id="{8771096C-31C6-43B9-A8CD-6EDB54F01BC7}"/>
              </a:ext>
            </a:extLst>
          </p:cNvPr>
          <p:cNvSpPr/>
          <p:nvPr/>
        </p:nvSpPr>
        <p:spPr>
          <a:xfrm>
            <a:off x="4201802" y="64431"/>
            <a:ext cx="2130412" cy="78961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Corporate Governance Committee</a:t>
            </a:r>
          </a:p>
        </p:txBody>
      </p:sp>
      <p:sp>
        <p:nvSpPr>
          <p:cNvPr id="389" name="Oval 388">
            <a:extLst>
              <a:ext uri="{FF2B5EF4-FFF2-40B4-BE49-F238E27FC236}">
                <a16:creationId xmlns:a16="http://schemas.microsoft.com/office/drawing/2014/main" id="{1A27A3CA-2073-4456-8B4B-5DE1D0BD8CC7}"/>
              </a:ext>
            </a:extLst>
          </p:cNvPr>
          <p:cNvSpPr/>
          <p:nvPr/>
        </p:nvSpPr>
        <p:spPr>
          <a:xfrm>
            <a:off x="6292967" y="4121472"/>
            <a:ext cx="1337324" cy="69789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COO</a:t>
            </a:r>
          </a:p>
        </p:txBody>
      </p:sp>
      <p:sp>
        <p:nvSpPr>
          <p:cNvPr id="390" name="Arrow: Right 389">
            <a:extLst>
              <a:ext uri="{FF2B5EF4-FFF2-40B4-BE49-F238E27FC236}">
                <a16:creationId xmlns:a16="http://schemas.microsoft.com/office/drawing/2014/main" id="{34CB22C2-B3B1-4BB1-A784-1D182988A89B}"/>
              </a:ext>
            </a:extLst>
          </p:cNvPr>
          <p:cNvSpPr/>
          <p:nvPr/>
        </p:nvSpPr>
        <p:spPr>
          <a:xfrm rot="947925">
            <a:off x="4141444" y="12816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1" name="Oval 390">
            <a:extLst>
              <a:ext uri="{FF2B5EF4-FFF2-40B4-BE49-F238E27FC236}">
                <a16:creationId xmlns:a16="http://schemas.microsoft.com/office/drawing/2014/main" id="{3A830484-386A-4B77-B7E4-A4B35A26068F}"/>
              </a:ext>
            </a:extLst>
          </p:cNvPr>
          <p:cNvSpPr/>
          <p:nvPr/>
        </p:nvSpPr>
        <p:spPr>
          <a:xfrm>
            <a:off x="5158324" y="944604"/>
            <a:ext cx="3606610" cy="119888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Audit (Risk Management) Committee</a:t>
            </a:r>
          </a:p>
        </p:txBody>
      </p:sp>
      <p:sp>
        <p:nvSpPr>
          <p:cNvPr id="392" name="Arrow: Down 391">
            <a:extLst>
              <a:ext uri="{FF2B5EF4-FFF2-40B4-BE49-F238E27FC236}">
                <a16:creationId xmlns:a16="http://schemas.microsoft.com/office/drawing/2014/main" id="{5A11A840-FD06-417B-BDE4-15D1DCFF0C48}"/>
              </a:ext>
            </a:extLst>
          </p:cNvPr>
          <p:cNvSpPr/>
          <p:nvPr/>
        </p:nvSpPr>
        <p:spPr>
          <a:xfrm>
            <a:off x="450024" y="3839853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3" name="Oval 392">
            <a:extLst>
              <a:ext uri="{FF2B5EF4-FFF2-40B4-BE49-F238E27FC236}">
                <a16:creationId xmlns:a16="http://schemas.microsoft.com/office/drawing/2014/main" id="{D100347D-BBA1-4049-A896-D43C81AE33F0}"/>
              </a:ext>
            </a:extLst>
          </p:cNvPr>
          <p:cNvSpPr/>
          <p:nvPr/>
        </p:nvSpPr>
        <p:spPr>
          <a:xfrm>
            <a:off x="-58517" y="4925418"/>
            <a:ext cx="2104926" cy="117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Non Operational Business Function</a:t>
            </a:r>
          </a:p>
        </p:txBody>
      </p:sp>
      <p:sp>
        <p:nvSpPr>
          <p:cNvPr id="394" name="Arrow: Right 393">
            <a:extLst>
              <a:ext uri="{FF2B5EF4-FFF2-40B4-BE49-F238E27FC236}">
                <a16:creationId xmlns:a16="http://schemas.microsoft.com/office/drawing/2014/main" id="{507093B4-6DAD-42ED-806E-1010BC56BE1C}"/>
              </a:ext>
            </a:extLst>
          </p:cNvPr>
          <p:cNvSpPr/>
          <p:nvPr/>
        </p:nvSpPr>
        <p:spPr>
          <a:xfrm>
            <a:off x="8936223" y="1309116"/>
            <a:ext cx="54599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6" name="Oval 395">
            <a:extLst>
              <a:ext uri="{FF2B5EF4-FFF2-40B4-BE49-F238E27FC236}">
                <a16:creationId xmlns:a16="http://schemas.microsoft.com/office/drawing/2014/main" id="{BE31EC96-B363-4160-AC60-DDBD00C0605A}"/>
              </a:ext>
            </a:extLst>
          </p:cNvPr>
          <p:cNvSpPr/>
          <p:nvPr/>
        </p:nvSpPr>
        <p:spPr>
          <a:xfrm>
            <a:off x="9585465" y="1074769"/>
            <a:ext cx="222876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IT Governance Steering Committee</a:t>
            </a:r>
          </a:p>
        </p:txBody>
      </p:sp>
      <p:sp>
        <p:nvSpPr>
          <p:cNvPr id="397" name="Arrow: Down 396">
            <a:extLst>
              <a:ext uri="{FF2B5EF4-FFF2-40B4-BE49-F238E27FC236}">
                <a16:creationId xmlns:a16="http://schemas.microsoft.com/office/drawing/2014/main" id="{6A401CBA-5130-492D-8EF0-5010FBF61443}"/>
              </a:ext>
            </a:extLst>
          </p:cNvPr>
          <p:cNvSpPr/>
          <p:nvPr/>
        </p:nvSpPr>
        <p:spPr>
          <a:xfrm rot="4657332">
            <a:off x="1086344" y="2697563"/>
            <a:ext cx="353415" cy="56594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8" name="Oval 397">
            <a:extLst>
              <a:ext uri="{FF2B5EF4-FFF2-40B4-BE49-F238E27FC236}">
                <a16:creationId xmlns:a16="http://schemas.microsoft.com/office/drawing/2014/main" id="{BBAB14E1-4C96-4E59-A6EB-2A0D21ED55E8}"/>
              </a:ext>
            </a:extLst>
          </p:cNvPr>
          <p:cNvSpPr/>
          <p:nvPr/>
        </p:nvSpPr>
        <p:spPr>
          <a:xfrm>
            <a:off x="6961629" y="2780275"/>
            <a:ext cx="189975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Operational Functions</a:t>
            </a:r>
          </a:p>
        </p:txBody>
      </p:sp>
      <p:sp>
        <p:nvSpPr>
          <p:cNvPr id="399" name="Arrow: Down 398">
            <a:extLst>
              <a:ext uri="{FF2B5EF4-FFF2-40B4-BE49-F238E27FC236}">
                <a16:creationId xmlns:a16="http://schemas.microsoft.com/office/drawing/2014/main" id="{27A96B4D-425D-4196-B353-19BD1FAFFCFB}"/>
              </a:ext>
            </a:extLst>
          </p:cNvPr>
          <p:cNvSpPr/>
          <p:nvPr/>
        </p:nvSpPr>
        <p:spPr>
          <a:xfrm rot="20022070">
            <a:off x="4088837" y="1850216"/>
            <a:ext cx="398862" cy="26185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0" name="Oval 399">
            <a:extLst>
              <a:ext uri="{FF2B5EF4-FFF2-40B4-BE49-F238E27FC236}">
                <a16:creationId xmlns:a16="http://schemas.microsoft.com/office/drawing/2014/main" id="{D2172576-366A-40C7-BCBD-984DD9FE99BE}"/>
              </a:ext>
            </a:extLst>
          </p:cNvPr>
          <p:cNvSpPr/>
          <p:nvPr/>
        </p:nvSpPr>
        <p:spPr>
          <a:xfrm>
            <a:off x="4779695" y="2747277"/>
            <a:ext cx="1619599" cy="8619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Internal Audit Function</a:t>
            </a:r>
          </a:p>
        </p:txBody>
      </p:sp>
      <p:sp>
        <p:nvSpPr>
          <p:cNvPr id="401" name="Arrow: Down 400">
            <a:extLst>
              <a:ext uri="{FF2B5EF4-FFF2-40B4-BE49-F238E27FC236}">
                <a16:creationId xmlns:a16="http://schemas.microsoft.com/office/drawing/2014/main" id="{7FA788C6-64DE-4952-9C84-1F1F2B20DB16}"/>
              </a:ext>
            </a:extLst>
          </p:cNvPr>
          <p:cNvSpPr/>
          <p:nvPr/>
        </p:nvSpPr>
        <p:spPr>
          <a:xfrm rot="16566495">
            <a:off x="5358524" y="3892729"/>
            <a:ext cx="360365" cy="112225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2" name="Oval 401">
            <a:extLst>
              <a:ext uri="{FF2B5EF4-FFF2-40B4-BE49-F238E27FC236}">
                <a16:creationId xmlns:a16="http://schemas.microsoft.com/office/drawing/2014/main" id="{9AEEA038-A702-4560-BE80-5125EA7C0687}"/>
              </a:ext>
            </a:extLst>
          </p:cNvPr>
          <p:cNvSpPr/>
          <p:nvPr/>
        </p:nvSpPr>
        <p:spPr>
          <a:xfrm>
            <a:off x="9086736" y="2799119"/>
            <a:ext cx="182092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Risk and Compliance Manager</a:t>
            </a:r>
          </a:p>
        </p:txBody>
      </p:sp>
      <p:sp>
        <p:nvSpPr>
          <p:cNvPr id="404" name="Oval 403">
            <a:extLst>
              <a:ext uri="{FF2B5EF4-FFF2-40B4-BE49-F238E27FC236}">
                <a16:creationId xmlns:a16="http://schemas.microsoft.com/office/drawing/2014/main" id="{A7018A84-356A-4D1A-8CF7-EB3993B0925F}"/>
              </a:ext>
            </a:extLst>
          </p:cNvPr>
          <p:cNvSpPr/>
          <p:nvPr/>
        </p:nvSpPr>
        <p:spPr>
          <a:xfrm>
            <a:off x="5915086" y="5593553"/>
            <a:ext cx="1795452" cy="59461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IT Functions</a:t>
            </a:r>
          </a:p>
        </p:txBody>
      </p:sp>
      <p:sp>
        <p:nvSpPr>
          <p:cNvPr id="414" name="Arrow: Up 413">
            <a:extLst>
              <a:ext uri="{FF2B5EF4-FFF2-40B4-BE49-F238E27FC236}">
                <a16:creationId xmlns:a16="http://schemas.microsoft.com/office/drawing/2014/main" id="{37210A97-974F-48FD-AE08-CC2BCB8810F5}"/>
              </a:ext>
            </a:extLst>
          </p:cNvPr>
          <p:cNvSpPr/>
          <p:nvPr/>
        </p:nvSpPr>
        <p:spPr>
          <a:xfrm rot="8334732">
            <a:off x="6112669" y="3556811"/>
            <a:ext cx="274382" cy="7224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5" name="Arrow: Down 414">
            <a:extLst>
              <a:ext uri="{FF2B5EF4-FFF2-40B4-BE49-F238E27FC236}">
                <a16:creationId xmlns:a16="http://schemas.microsoft.com/office/drawing/2014/main" id="{C8BAA54E-CC27-4AAA-8A4B-867271B3B406}"/>
              </a:ext>
            </a:extLst>
          </p:cNvPr>
          <p:cNvSpPr/>
          <p:nvPr/>
        </p:nvSpPr>
        <p:spPr>
          <a:xfrm rot="2429730">
            <a:off x="5896227" y="2247624"/>
            <a:ext cx="303294" cy="48701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6" name="Arrow: Down 415">
            <a:extLst>
              <a:ext uri="{FF2B5EF4-FFF2-40B4-BE49-F238E27FC236}">
                <a16:creationId xmlns:a16="http://schemas.microsoft.com/office/drawing/2014/main" id="{AFA95B38-DEFE-43AB-92C7-DE554F4D81EB}"/>
              </a:ext>
            </a:extLst>
          </p:cNvPr>
          <p:cNvSpPr/>
          <p:nvPr/>
        </p:nvSpPr>
        <p:spPr>
          <a:xfrm rot="19554152">
            <a:off x="7373255" y="2197881"/>
            <a:ext cx="409012" cy="58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7" name="Arrow: Up 416">
            <a:extLst>
              <a:ext uri="{FF2B5EF4-FFF2-40B4-BE49-F238E27FC236}">
                <a16:creationId xmlns:a16="http://schemas.microsoft.com/office/drawing/2014/main" id="{970A78EF-81BF-4ED2-BE8A-3944D355A96C}"/>
              </a:ext>
            </a:extLst>
          </p:cNvPr>
          <p:cNvSpPr/>
          <p:nvPr/>
        </p:nvSpPr>
        <p:spPr>
          <a:xfrm rot="1754239">
            <a:off x="7410966" y="3728495"/>
            <a:ext cx="387082" cy="50169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8" name="Arrow: Right 417">
            <a:extLst>
              <a:ext uri="{FF2B5EF4-FFF2-40B4-BE49-F238E27FC236}">
                <a16:creationId xmlns:a16="http://schemas.microsoft.com/office/drawing/2014/main" id="{328FD732-3898-484D-993E-CB1E9D49B14B}"/>
              </a:ext>
            </a:extLst>
          </p:cNvPr>
          <p:cNvSpPr/>
          <p:nvPr/>
        </p:nvSpPr>
        <p:spPr>
          <a:xfrm rot="20387409">
            <a:off x="7649725" y="4031429"/>
            <a:ext cx="184368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9" name="Arrow: Down 418">
            <a:extLst>
              <a:ext uri="{FF2B5EF4-FFF2-40B4-BE49-F238E27FC236}">
                <a16:creationId xmlns:a16="http://schemas.microsoft.com/office/drawing/2014/main" id="{338AA17A-B741-485F-9C70-FDF6D5F69F19}"/>
              </a:ext>
            </a:extLst>
          </p:cNvPr>
          <p:cNvSpPr/>
          <p:nvPr/>
        </p:nvSpPr>
        <p:spPr>
          <a:xfrm rot="18745569">
            <a:off x="8845875" y="1761977"/>
            <a:ext cx="455866" cy="12670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1" name="Scroll: Vertical 420">
            <a:extLst>
              <a:ext uri="{FF2B5EF4-FFF2-40B4-BE49-F238E27FC236}">
                <a16:creationId xmlns:a16="http://schemas.microsoft.com/office/drawing/2014/main" id="{47EE20F6-66E9-48DF-B520-356BBB088536}"/>
              </a:ext>
            </a:extLst>
          </p:cNvPr>
          <p:cNvSpPr/>
          <p:nvPr/>
        </p:nvSpPr>
        <p:spPr>
          <a:xfrm>
            <a:off x="9593504" y="5101736"/>
            <a:ext cx="2608245" cy="1585006"/>
          </a:xfrm>
          <a:prstGeom prst="vertic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Chart</a:t>
            </a:r>
          </a:p>
        </p:txBody>
      </p:sp>
    </p:spTree>
    <p:extLst>
      <p:ext uri="{BB962C8B-B14F-4D97-AF65-F5344CB8AC3E}">
        <p14:creationId xmlns:p14="http://schemas.microsoft.com/office/powerpoint/2010/main" val="599479166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body of water&#10;&#10;Description automatically generated">
            <a:extLst>
              <a:ext uri="{FF2B5EF4-FFF2-40B4-BE49-F238E27FC236}">
                <a16:creationId xmlns:a16="http://schemas.microsoft.com/office/drawing/2014/main" id="{3D1D53D2-8636-438B-BB63-575AD4CB23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95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A46DA55-BD9C-4D20-A249-A4BD980F25DB}"/>
              </a:ext>
            </a:extLst>
          </p:cNvPr>
          <p:cNvSpPr/>
          <p:nvPr/>
        </p:nvSpPr>
        <p:spPr>
          <a:xfrm>
            <a:off x="1291770" y="5225143"/>
            <a:ext cx="2336801" cy="167242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Most of the tourists are from France, Germany, United Kingdom.</a:t>
            </a:r>
          </a:p>
        </p:txBody>
      </p:sp>
      <p:sp>
        <p:nvSpPr>
          <p:cNvPr id="7" name="Double Wave 6">
            <a:extLst>
              <a:ext uri="{FF2B5EF4-FFF2-40B4-BE49-F238E27FC236}">
                <a16:creationId xmlns:a16="http://schemas.microsoft.com/office/drawing/2014/main" id="{4E134CC6-433F-44C7-9318-03B71337208E}"/>
              </a:ext>
            </a:extLst>
          </p:cNvPr>
          <p:cNvSpPr/>
          <p:nvPr/>
        </p:nvSpPr>
        <p:spPr>
          <a:xfrm rot="470568">
            <a:off x="6566958" y="382942"/>
            <a:ext cx="5452314" cy="914400"/>
          </a:xfrm>
          <a:prstGeom prst="double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Brexit: must adopt a diversification on their market.</a:t>
            </a:r>
          </a:p>
          <a:p>
            <a:pPr algn="ctr"/>
            <a:r>
              <a:rPr lang="en-GB" sz="1600" dirty="0"/>
              <a:t>Impact: no so many tourists, no profit.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4C90889-393C-4772-AC59-720F79E76680}"/>
              </a:ext>
            </a:extLst>
          </p:cNvPr>
          <p:cNvSpPr/>
          <p:nvPr/>
        </p:nvSpPr>
        <p:spPr>
          <a:xfrm rot="21195674">
            <a:off x="3531158" y="1656269"/>
            <a:ext cx="2564410" cy="1649846"/>
          </a:xfrm>
          <a:prstGeom prst="cloud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Covid-19: they closed the hotels; the economy was down. </a:t>
            </a:r>
          </a:p>
        </p:txBody>
      </p:sp>
      <p:sp>
        <p:nvSpPr>
          <p:cNvPr id="11" name="Double Wave 10">
            <a:extLst>
              <a:ext uri="{FF2B5EF4-FFF2-40B4-BE49-F238E27FC236}">
                <a16:creationId xmlns:a16="http://schemas.microsoft.com/office/drawing/2014/main" id="{9A932353-2C3C-4B35-BA05-189089A8583F}"/>
              </a:ext>
            </a:extLst>
          </p:cNvPr>
          <p:cNvSpPr/>
          <p:nvPr/>
        </p:nvSpPr>
        <p:spPr>
          <a:xfrm rot="1254989">
            <a:off x="9662393" y="3071082"/>
            <a:ext cx="2559056" cy="1269585"/>
          </a:xfrm>
          <a:prstGeom prst="doubleWave">
            <a:avLst>
              <a:gd name="adj1" fmla="val 6250"/>
              <a:gd name="adj2" fmla="val 16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Mauritius: the Company offered a hotel to be used as quarantine.</a:t>
            </a:r>
          </a:p>
        </p:txBody>
      </p:sp>
      <p:sp>
        <p:nvSpPr>
          <p:cNvPr id="12" name="Double Wave 11">
            <a:extLst>
              <a:ext uri="{FF2B5EF4-FFF2-40B4-BE49-F238E27FC236}">
                <a16:creationId xmlns:a16="http://schemas.microsoft.com/office/drawing/2014/main" id="{A133499C-311A-405D-9139-5D99FDC9CDE0}"/>
              </a:ext>
            </a:extLst>
          </p:cNvPr>
          <p:cNvSpPr/>
          <p:nvPr/>
        </p:nvSpPr>
        <p:spPr>
          <a:xfrm>
            <a:off x="5123544" y="5631544"/>
            <a:ext cx="6932616" cy="1211238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2019: In Maldives the supply of rooms was increasing faster than request.</a:t>
            </a:r>
          </a:p>
          <a:p>
            <a:pPr algn="ctr"/>
            <a:r>
              <a:rPr lang="en-GB" sz="1600" dirty="0"/>
              <a:t>Mauritius: new competitors that were  set to enter their target segment.</a:t>
            </a:r>
          </a:p>
        </p:txBody>
      </p:sp>
      <p:sp>
        <p:nvSpPr>
          <p:cNvPr id="13" name="Explosion: 14 Points 12">
            <a:extLst>
              <a:ext uri="{FF2B5EF4-FFF2-40B4-BE49-F238E27FC236}">
                <a16:creationId xmlns:a16="http://schemas.microsoft.com/office/drawing/2014/main" id="{EEB81CD7-355D-4DA7-91E4-96B4AE5D37E8}"/>
              </a:ext>
            </a:extLst>
          </p:cNvPr>
          <p:cNvSpPr/>
          <p:nvPr/>
        </p:nvSpPr>
        <p:spPr>
          <a:xfrm>
            <a:off x="135839" y="776062"/>
            <a:ext cx="3492731" cy="1649847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CHALLENGES </a:t>
            </a:r>
          </a:p>
        </p:txBody>
      </p:sp>
    </p:spTree>
    <p:extLst>
      <p:ext uri="{BB962C8B-B14F-4D97-AF65-F5344CB8AC3E}">
        <p14:creationId xmlns:p14="http://schemas.microsoft.com/office/powerpoint/2010/main" val="17187787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rock&#10;&#10;Description automatically generated">
            <a:extLst>
              <a:ext uri="{FF2B5EF4-FFF2-40B4-BE49-F238E27FC236}">
                <a16:creationId xmlns:a16="http://schemas.microsoft.com/office/drawing/2014/main" id="{061AB7AE-A01A-4260-A94B-739FFFC4AD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3721" b="108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0141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6B304-9674-43E2-AD6B-D8CE26083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031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Organisation’s strategic direction</a:t>
            </a:r>
            <a:br>
              <a:rPr lang="en-GB" sz="2000"/>
            </a:br>
            <a:r>
              <a:rPr lang="en-GB" sz="2000"/>
              <a:t>     </a:t>
            </a:r>
            <a:br>
              <a:rPr lang="en-GB" sz="2000"/>
            </a:b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0CED0-1B08-4E05-8BAF-A6928BCC3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1031" y="1774372"/>
            <a:ext cx="4062642" cy="2754086"/>
          </a:xfrm>
        </p:spPr>
        <p:txBody>
          <a:bodyPr anchor="t">
            <a:normAutofit/>
          </a:bodyPr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Organisational strategy is to use a vision statement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The main success strategy of them was to put people first. 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Hire local people; in this way they don’t pay money to hire from abroad.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The director’s strategy for next years is to sign new partnerships with others resorts from other countries to promote each other.</a:t>
            </a:r>
          </a:p>
          <a:p>
            <a:pPr marL="0" indent="0">
              <a:buClr>
                <a:srgbClr val="FF0000"/>
              </a:buClr>
              <a:buNone/>
            </a:pPr>
            <a:endParaRPr lang="en-GB" sz="1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67459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527B32F-07F3-4C94-B09B-8C8F310F0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"/>
            <a:ext cx="768096" cy="6089895"/>
          </a:xfrm>
          <a:prstGeom prst="rect">
            <a:avLst/>
          </a:prstGeom>
          <a:solidFill>
            <a:srgbClr val="3D54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 reef&#10;&#10;Description automatically generated">
            <a:extLst>
              <a:ext uri="{FF2B5EF4-FFF2-40B4-BE49-F238E27FC236}">
                <a16:creationId xmlns:a16="http://schemas.microsoft.com/office/drawing/2014/main" id="{0B447C81-2F68-4DD5-BBD9-C3E6C0D683E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9" r="3925" b="3"/>
          <a:stretch/>
        </p:blipFill>
        <p:spPr>
          <a:xfrm>
            <a:off x="6088088" y="3264090"/>
            <a:ext cx="6103911" cy="3593910"/>
          </a:xfrm>
          <a:prstGeom prst="rect">
            <a:avLst/>
          </a:prstGeom>
        </p:spPr>
      </p:pic>
      <p:pic>
        <p:nvPicPr>
          <p:cNvPr id="5" name="Picture 4" descr="A house with trees in the background&#10;&#10;Description automatically generated">
            <a:extLst>
              <a:ext uri="{FF2B5EF4-FFF2-40B4-BE49-F238E27FC236}">
                <a16:creationId xmlns:a16="http://schemas.microsoft.com/office/drawing/2014/main" id="{0F6DA1E7-20AF-4277-80C6-4D9A077A9E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7" r="14765" b="1"/>
          <a:stretch/>
        </p:blipFill>
        <p:spPr>
          <a:xfrm>
            <a:off x="926036" y="9"/>
            <a:ext cx="727991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F41D4CC-403D-465E-9223-3277868A5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41417" y="643467"/>
            <a:ext cx="3850583" cy="247351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C4C688-715E-4A31-AB90-6A5752887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6036" y="4069422"/>
            <a:ext cx="5001186" cy="2020482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uble Wave 7">
            <a:extLst>
              <a:ext uri="{FF2B5EF4-FFF2-40B4-BE49-F238E27FC236}">
                <a16:creationId xmlns:a16="http://schemas.microsoft.com/office/drawing/2014/main" id="{1E7A7337-1F03-433B-B6AB-054B3985A6D3}"/>
              </a:ext>
            </a:extLst>
          </p:cNvPr>
          <p:cNvSpPr/>
          <p:nvPr/>
        </p:nvSpPr>
        <p:spPr>
          <a:xfrm>
            <a:off x="8519886" y="754742"/>
            <a:ext cx="3672113" cy="2362241"/>
          </a:xfrm>
          <a:prstGeom prst="doubleWave">
            <a:avLst>
              <a:gd name="adj1" fmla="val 6250"/>
              <a:gd name="adj2" fmla="val 2119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Objective for the future: </a:t>
            </a:r>
          </a:p>
          <a:p>
            <a:pPr algn="ctr"/>
            <a:r>
              <a:rPr lang="en-GB" dirty="0"/>
              <a:t>20 new hotels with 2400 till 2022.</a:t>
            </a:r>
          </a:p>
          <a:p>
            <a:pPr algn="ctr"/>
            <a:r>
              <a:rPr lang="en-GB" dirty="0"/>
              <a:t>30 new properties with 3600 rooms till 2030 in new destinations, </a:t>
            </a:r>
            <a:r>
              <a:rPr lang="en-GB" dirty="0" err="1"/>
              <a:t>sush</a:t>
            </a:r>
            <a:r>
              <a:rPr lang="en-GB" dirty="0"/>
              <a:t> as: China, N Africa, SE Asia.</a:t>
            </a:r>
          </a:p>
        </p:txBody>
      </p:sp>
      <p:sp>
        <p:nvSpPr>
          <p:cNvPr id="9" name="Double Wave 8">
            <a:extLst>
              <a:ext uri="{FF2B5EF4-FFF2-40B4-BE49-F238E27FC236}">
                <a16:creationId xmlns:a16="http://schemas.microsoft.com/office/drawing/2014/main" id="{D0352708-FC70-4C8E-86FB-476C95DC917B}"/>
              </a:ext>
            </a:extLst>
          </p:cNvPr>
          <p:cNvSpPr/>
          <p:nvPr/>
        </p:nvSpPr>
        <p:spPr>
          <a:xfrm>
            <a:off x="1030514" y="4069422"/>
            <a:ext cx="4896708" cy="2020482"/>
          </a:xfrm>
          <a:prstGeom prst="doubleWave">
            <a:avLst>
              <a:gd name="adj1" fmla="val 6250"/>
              <a:gd name="adj2" fmla="val -29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New projects for Sustainability and new partnerships with companies for others countries for promoting each other. </a:t>
            </a:r>
          </a:p>
        </p:txBody>
      </p:sp>
    </p:spTree>
    <p:extLst>
      <p:ext uri="{BB962C8B-B14F-4D97-AF65-F5344CB8AC3E}">
        <p14:creationId xmlns:p14="http://schemas.microsoft.com/office/powerpoint/2010/main" val="1281702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8E63FBF0-CAB8-4A97-AECE-44FC57FB20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30" r="1" b="669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7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7A5C5-A8F3-476D-848C-78B01983F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knows how to deal with the challenges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Knows what theories to implement for immediate success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want to be the best 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services that they offer are at high standards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5</a:t>
            </a:r>
            <a:r>
              <a:rPr lang="en-GB" sz="2000" baseline="30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time in a row, in 2019 were certified Green Globe, becoming a Green Globe Gold Member.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Double Wave 1">
            <a:extLst>
              <a:ext uri="{FF2B5EF4-FFF2-40B4-BE49-F238E27FC236}">
                <a16:creationId xmlns:a16="http://schemas.microsoft.com/office/drawing/2014/main" id="{8B985E72-21D9-4661-A4DE-EB3E081FB358}"/>
              </a:ext>
            </a:extLst>
          </p:cNvPr>
          <p:cNvSpPr/>
          <p:nvPr/>
        </p:nvSpPr>
        <p:spPr>
          <a:xfrm>
            <a:off x="544219" y="4572000"/>
            <a:ext cx="6624959" cy="1866954"/>
          </a:xfrm>
          <a:prstGeom prst="double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Recommendations:</a:t>
            </a:r>
          </a:p>
          <a:p>
            <a:pPr algn="ctr"/>
            <a:r>
              <a:rPr lang="en-GB" dirty="0"/>
              <a:t>1. Purchase of eco-friendly and biodegradable products as available</a:t>
            </a:r>
          </a:p>
          <a:p>
            <a:pPr algn="ctr"/>
            <a:r>
              <a:rPr lang="en-GB" dirty="0"/>
              <a:t>2. Monitoring of energy and water usage</a:t>
            </a:r>
          </a:p>
          <a:p>
            <a:pPr algn="ctr"/>
            <a:r>
              <a:rPr lang="en-GB" dirty="0"/>
              <a:t>3. Implement a plan for Health &amp; Safety in each hotel for guests that will come after lockdown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49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EF6118E-44FB-4509-B4D9-129052E4C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door, sitting, displayed, front&#10;&#10;Description automatically generated">
            <a:extLst>
              <a:ext uri="{FF2B5EF4-FFF2-40B4-BE49-F238E27FC236}">
                <a16:creationId xmlns:a16="http://schemas.microsoft.com/office/drawing/2014/main" id="{D9EA4CD2-C7D0-4BE6-84B5-01EACDCF9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06" r="1" b="24581"/>
          <a:stretch/>
        </p:blipFill>
        <p:spPr>
          <a:xfrm>
            <a:off x="5186554" y="163646"/>
            <a:ext cx="6806703" cy="26230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DBE7B-A0EF-4E21-8333-8791BEA59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155" y="290286"/>
            <a:ext cx="3986155" cy="2623097"/>
          </a:xfrm>
        </p:spPr>
        <p:txBody>
          <a:bodyPr>
            <a:normAutofit/>
          </a:bodyPr>
          <a:lstStyle/>
          <a:p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Dumbell, G. and Ribet, J., 2019. 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Of Constance Hotels Services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9th ed.</a:t>
            </a: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Youtube.com. 2020. 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Constance Hotels And Resorts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&lt;https://www.youtube.com/user/hotelsconstance&gt; [Accessed 17 July 2020].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Constance Hotels and Resorts. 2020. 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Constance Hotels &amp; Resorts | Luxury In The Indian Ocean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&lt;https://www.constancehotels.com/en/&gt; [Accessed 17 July 2020].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0464C1E2-DB5D-4D63-BDF1-41288EFD8B7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91"/>
          <a:stretch/>
        </p:blipFill>
        <p:spPr>
          <a:xfrm>
            <a:off x="348344" y="2786743"/>
            <a:ext cx="11644914" cy="4071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6877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497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       Management and        Organizational Behavior            M5X01924   </vt:lpstr>
      <vt:lpstr>PowerPoint Presentation</vt:lpstr>
      <vt:lpstr>PowerPoint Presentation</vt:lpstr>
      <vt:lpstr>PowerPoint Presentation</vt:lpstr>
      <vt:lpstr>Organisation’s strategic direction     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Management and        Organizational Behavior            M5X01924   </dc:title>
  <dc:creator>andreea sandru</dc:creator>
  <cp:lastModifiedBy>andreea sandru</cp:lastModifiedBy>
  <cp:revision>3</cp:revision>
  <dcterms:created xsi:type="dcterms:W3CDTF">2020-07-17T13:11:35Z</dcterms:created>
  <dcterms:modified xsi:type="dcterms:W3CDTF">2020-07-22T10:42:37Z</dcterms:modified>
</cp:coreProperties>
</file>