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14"/>
  </p:notesMasterIdLst>
  <p:sldIdLst>
    <p:sldId id="256" r:id="rId2"/>
    <p:sldId id="274" r:id="rId3"/>
    <p:sldId id="275" r:id="rId4"/>
    <p:sldId id="276" r:id="rId5"/>
    <p:sldId id="277" r:id="rId6"/>
    <p:sldId id="278" r:id="rId7"/>
    <p:sldId id="279" r:id="rId8"/>
    <p:sldId id="280" r:id="rId9"/>
    <p:sldId id="281" r:id="rId10"/>
    <p:sldId id="282" r:id="rId11"/>
    <p:sldId id="283" r:id="rId12"/>
    <p:sldId id="272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944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notesMaster" Target="notesMasters/notesMaster1.xml"/><Relationship Id="rId15" Type="http://schemas.openxmlformats.org/officeDocument/2006/relationships/printerSettings" Target="printerSettings/printerSettings1.bin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heme" Target="theme/theme1.xml"/><Relationship Id="rId1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6B340-1F62-4FB0-BB75-DBAD127E276D}" type="datetimeFigureOut">
              <a:rPr lang="en-US" smtClean="0"/>
              <a:pPr/>
              <a:t>27/11/2011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F73CD3-8614-414D-B46E-05B9848ED3B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8928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6730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DWfBI</a:t>
            </a:r>
            <a:endParaRPr lang="en-GB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000108"/>
            <a:ext cx="4038600" cy="5429288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000108"/>
            <a:ext cx="4038600" cy="5429288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584182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928670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928670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14488"/>
            <a:ext cx="4040188" cy="471490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714488"/>
            <a:ext cx="4041775" cy="471490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798496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42984"/>
            <a:ext cx="3008313" cy="5286412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6156346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6154758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6154758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000108"/>
            <a:ext cx="8229600" cy="53092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36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Warehousing for Business Intelligence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M3XCP4</a:t>
            </a:r>
          </a:p>
          <a:p>
            <a:r>
              <a:rPr lang="en-GB" dirty="0" smtClean="0"/>
              <a:t>Lecture </a:t>
            </a:r>
            <a:r>
              <a:rPr lang="en-GB" dirty="0" smtClean="0"/>
              <a:t>8</a:t>
            </a:r>
            <a:endParaRPr lang="en-GB" dirty="0" smtClean="0"/>
          </a:p>
          <a:p>
            <a:r>
              <a:rPr lang="en-GB" dirty="0" smtClean="0"/>
              <a:t> </a:t>
            </a:r>
            <a:r>
              <a:rPr lang="en-GB" dirty="0" smtClean="0"/>
              <a:t>Introduction to Data Marts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Besic</a:t>
            </a:r>
            <a:r>
              <a:rPr lang="en-GB" dirty="0" smtClean="0"/>
              <a:t> concepts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Data marts are specialised simplified forms of data warehouses</a:t>
            </a:r>
          </a:p>
          <a:p>
            <a:r>
              <a:rPr lang="en-GB" dirty="0" smtClean="0"/>
              <a:t>They generally support the work of one department within and organisation, e.g. sales, finance, HR…</a:t>
            </a:r>
          </a:p>
          <a:p>
            <a:r>
              <a:rPr lang="en-GB" dirty="0" smtClean="0"/>
              <a:t>Due to this single focus such systems generally have few source systems</a:t>
            </a:r>
          </a:p>
          <a:p>
            <a:r>
              <a:rPr lang="en-GB" dirty="0" smtClean="0"/>
              <a:t>These source systems may be</a:t>
            </a:r>
          </a:p>
          <a:p>
            <a:pPr lvl="1"/>
            <a:r>
              <a:rPr lang="en-GB" dirty="0" smtClean="0"/>
              <a:t>Operational systems</a:t>
            </a:r>
          </a:p>
          <a:p>
            <a:pPr lvl="1"/>
            <a:r>
              <a:rPr lang="en-GB" dirty="0" smtClean="0"/>
              <a:t>A data warehouse</a:t>
            </a:r>
          </a:p>
          <a:p>
            <a:pPr lvl="1"/>
            <a:r>
              <a:rPr lang="en-GB" dirty="0" smtClean="0"/>
              <a:t>External data</a:t>
            </a:r>
          </a:p>
          <a:p>
            <a:r>
              <a:rPr lang="en-GB" dirty="0" smtClean="0"/>
              <a:t>Data marts are generally smaller, less complex and more easy to maintain than data warehouses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Data marts v. data warehouses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4982620"/>
              </p:ext>
            </p:extLst>
          </p:nvPr>
        </p:nvGraphicFramePr>
        <p:xfrm>
          <a:off x="457200" y="1000122"/>
          <a:ext cx="8291265" cy="437309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14600"/>
                <a:gridCol w="2664296"/>
                <a:gridCol w="3312369"/>
              </a:tblGrid>
              <a:tr h="643102"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solidFill>
                            <a:schemeClr val="bg1"/>
                          </a:solidFill>
                        </a:rPr>
                        <a:t>Category</a:t>
                      </a:r>
                      <a:endParaRPr lang="en-GB" sz="2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solidFill>
                            <a:schemeClr val="bg1"/>
                          </a:solidFill>
                        </a:rPr>
                        <a:t>Data Warehouses</a:t>
                      </a:r>
                      <a:endParaRPr lang="en-GB" sz="2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solidFill>
                            <a:schemeClr val="bg1"/>
                          </a:solidFill>
                        </a:rPr>
                        <a:t>Data Marts</a:t>
                      </a:r>
                      <a:endParaRPr lang="en-GB" sz="2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643102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Scope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Corporate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Line of Business</a:t>
                      </a:r>
                      <a:r>
                        <a:rPr lang="en-GB" sz="2400" baseline="0" dirty="0" smtClean="0"/>
                        <a:t> (LOB)</a:t>
                      </a:r>
                      <a:endParaRPr lang="en-GB" sz="2400" dirty="0"/>
                    </a:p>
                  </a:txBody>
                  <a:tcPr/>
                </a:tc>
              </a:tr>
              <a:tr h="643102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Subject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Multiple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Single</a:t>
                      </a:r>
                      <a:endParaRPr lang="en-GB" sz="2400" dirty="0"/>
                    </a:p>
                  </a:txBody>
                  <a:tcPr/>
                </a:tc>
              </a:tr>
              <a:tr h="643102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Data Sources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Many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Few</a:t>
                      </a:r>
                      <a:endParaRPr lang="en-GB" sz="2400" dirty="0"/>
                    </a:p>
                  </a:txBody>
                  <a:tcPr/>
                </a:tc>
              </a:tr>
              <a:tr h="643102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Size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100 GB-TB+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&lt; 100</a:t>
                      </a:r>
                      <a:r>
                        <a:rPr lang="en-GB" sz="2400" baseline="0" dirty="0" smtClean="0"/>
                        <a:t> GB</a:t>
                      </a:r>
                      <a:endParaRPr lang="en-GB" sz="2400" dirty="0"/>
                    </a:p>
                  </a:txBody>
                  <a:tcPr/>
                </a:tc>
              </a:tr>
              <a:tr h="1157583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Implementation time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Months to years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Months</a:t>
                      </a:r>
                      <a:endParaRPr lang="en-GB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286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Dependent and </a:t>
            </a:r>
            <a:r>
              <a:rPr lang="en-GB" dirty="0" err="1" smtClean="0"/>
              <a:t>intependent</a:t>
            </a:r>
            <a:r>
              <a:rPr lang="en-GB" dirty="0" smtClean="0"/>
              <a:t> data marts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Dependent data marts</a:t>
            </a:r>
          </a:p>
          <a:p>
            <a:pPr lvl="1"/>
            <a:r>
              <a:rPr lang="en-GB" dirty="0" smtClean="0"/>
              <a:t>Draws data from a data warehouse</a:t>
            </a:r>
          </a:p>
          <a:p>
            <a:pPr lvl="1"/>
            <a:r>
              <a:rPr lang="en-GB" dirty="0" smtClean="0"/>
              <a:t>Data is already clean</a:t>
            </a:r>
          </a:p>
          <a:p>
            <a:pPr lvl="1"/>
            <a:r>
              <a:rPr lang="en-GB" dirty="0" smtClean="0"/>
              <a:t>ETL process is simple</a:t>
            </a:r>
          </a:p>
          <a:p>
            <a:pPr lvl="1"/>
            <a:r>
              <a:rPr lang="en-GB" dirty="0" smtClean="0"/>
              <a:t>Used where control, analysis, performance and low telecoms costs are important</a:t>
            </a:r>
          </a:p>
          <a:p>
            <a:endParaRPr lang="en-GB" dirty="0" smtClean="0"/>
          </a:p>
          <a:p>
            <a:r>
              <a:rPr lang="en-GB" dirty="0" smtClean="0"/>
              <a:t>Independent data marts</a:t>
            </a:r>
          </a:p>
          <a:p>
            <a:pPr lvl="1"/>
            <a:r>
              <a:rPr lang="en-GB" dirty="0" smtClean="0"/>
              <a:t>Draws data from operational or external systems</a:t>
            </a:r>
          </a:p>
          <a:p>
            <a:pPr lvl="1"/>
            <a:r>
              <a:rPr lang="en-GB" dirty="0" smtClean="0"/>
              <a:t>Data needs to go through a more complex ETL system to clean it (although as the structure is generally simpler, so is the ETL system)</a:t>
            </a:r>
          </a:p>
          <a:p>
            <a:pPr lvl="1"/>
            <a:r>
              <a:rPr lang="en-GB" dirty="0" smtClean="0"/>
              <a:t>Used where a rapid build time is important</a:t>
            </a:r>
          </a:p>
          <a:p>
            <a:pPr lvl="1"/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80425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Implementing a data mart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5 basic steps</a:t>
            </a:r>
          </a:p>
          <a:p>
            <a:pPr lvl="1"/>
            <a:r>
              <a:rPr lang="en-GB" sz="2400" dirty="0" smtClean="0"/>
              <a:t>Designing</a:t>
            </a:r>
          </a:p>
          <a:p>
            <a:pPr lvl="1"/>
            <a:r>
              <a:rPr lang="en-GB" sz="2400" dirty="0" smtClean="0"/>
              <a:t>Constructing</a:t>
            </a:r>
          </a:p>
          <a:p>
            <a:pPr lvl="1"/>
            <a:r>
              <a:rPr lang="en-GB" sz="2400" dirty="0" smtClean="0"/>
              <a:t>Populating</a:t>
            </a:r>
          </a:p>
          <a:p>
            <a:pPr lvl="1"/>
            <a:r>
              <a:rPr lang="en-GB" sz="2400" dirty="0" smtClean="0"/>
              <a:t>Accessing</a:t>
            </a:r>
          </a:p>
          <a:p>
            <a:pPr lvl="1"/>
            <a:r>
              <a:rPr lang="en-GB" sz="2400" dirty="0" smtClean="0"/>
              <a:t>Maintaining</a:t>
            </a:r>
          </a:p>
          <a:p>
            <a:endParaRPr lang="en-GB" dirty="0"/>
          </a:p>
          <a:p>
            <a:r>
              <a:rPr lang="en-GB" dirty="0" smtClean="0"/>
              <a:t>So pretty much like any other software/database development project </a:t>
            </a:r>
            <a:r>
              <a:rPr lang="en-GB" dirty="0" smtClean="0">
                <a:sym typeface="Wingdings"/>
              </a:rPr>
              <a:t></a:t>
            </a:r>
            <a:endParaRPr lang="en-GB" dirty="0" smtClean="0"/>
          </a:p>
          <a:p>
            <a:pPr lvl="1"/>
            <a:endParaRPr lang="en-GB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6135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857892"/>
          </a:xfrm>
        </p:spPr>
        <p:txBody>
          <a:bodyPr>
            <a:normAutofit/>
          </a:bodyPr>
          <a:lstStyle/>
          <a:p>
            <a:r>
              <a:rPr lang="en-GB" dirty="0" smtClean="0"/>
              <a:t>Define the scope of the project</a:t>
            </a:r>
          </a:p>
          <a:p>
            <a:pPr lvl="1"/>
            <a:r>
              <a:rPr lang="en-GB" dirty="0" smtClean="0"/>
              <a:t>Set the right expectations</a:t>
            </a:r>
          </a:p>
          <a:p>
            <a:pPr lvl="1"/>
            <a:r>
              <a:rPr lang="en-GB" dirty="0" smtClean="0"/>
              <a:t>Prioritise incremental development</a:t>
            </a:r>
          </a:p>
          <a:p>
            <a:pPr lvl="1"/>
            <a:r>
              <a:rPr lang="en-GB" dirty="0" smtClean="0"/>
              <a:t>Highlight risks and issues</a:t>
            </a:r>
          </a:p>
          <a:p>
            <a:pPr lvl="1"/>
            <a:r>
              <a:rPr lang="en-GB" dirty="0" smtClean="0"/>
              <a:t>Estimate costs</a:t>
            </a:r>
          </a:p>
          <a:p>
            <a:r>
              <a:rPr lang="en-GB" dirty="0" smtClean="0"/>
              <a:t>Define the requirements of the project</a:t>
            </a:r>
          </a:p>
          <a:p>
            <a:pPr lvl="1"/>
            <a:r>
              <a:rPr lang="en-GB" dirty="0" smtClean="0"/>
              <a:t>Identify the business requirements</a:t>
            </a:r>
          </a:p>
          <a:p>
            <a:pPr lvl="1"/>
            <a:r>
              <a:rPr lang="en-GB" dirty="0" smtClean="0"/>
              <a:t>Identify the technical requirements</a:t>
            </a:r>
          </a:p>
          <a:p>
            <a:r>
              <a:rPr lang="en-GB" dirty="0" smtClean="0"/>
              <a:t>Data mart design</a:t>
            </a:r>
          </a:p>
          <a:p>
            <a:pPr lvl="1"/>
            <a:r>
              <a:rPr lang="en-GB" dirty="0" smtClean="0"/>
              <a:t>Create a logical design</a:t>
            </a:r>
          </a:p>
          <a:p>
            <a:pPr lvl="1"/>
            <a:r>
              <a:rPr lang="en-GB" dirty="0" smtClean="0"/>
              <a:t>Create a wish list of data</a:t>
            </a:r>
          </a:p>
          <a:p>
            <a:pPr lvl="1"/>
            <a:r>
              <a:rPr lang="en-GB" dirty="0" smtClean="0"/>
              <a:t>Identify sources</a:t>
            </a:r>
          </a:p>
          <a:p>
            <a:pPr lvl="1"/>
            <a:r>
              <a:rPr lang="en-GB" dirty="0" smtClean="0"/>
              <a:t>Classify data for the schema</a:t>
            </a:r>
          </a:p>
          <a:p>
            <a:pPr lvl="1"/>
            <a:r>
              <a:rPr lang="en-GB" dirty="0" smtClean="0"/>
              <a:t>Design the star schema</a:t>
            </a:r>
          </a:p>
          <a:p>
            <a:pPr lvl="1"/>
            <a:r>
              <a:rPr lang="en-GB" dirty="0" smtClean="0"/>
              <a:t>Identify metadata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0113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Construction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Create the physical database and storage structures</a:t>
            </a:r>
          </a:p>
          <a:p>
            <a:r>
              <a:rPr lang="en-GB" dirty="0" smtClean="0"/>
              <a:t>Create the schema objects such as tables and indices defined in the design step</a:t>
            </a:r>
          </a:p>
          <a:p>
            <a:r>
              <a:rPr lang="en-GB" dirty="0" smtClean="0"/>
              <a:t>Determine how to set up the tables</a:t>
            </a:r>
          </a:p>
          <a:p>
            <a:r>
              <a:rPr lang="en-GB" dirty="0" smtClean="0"/>
              <a:t>Create the necessary user interfaces</a:t>
            </a:r>
          </a:p>
          <a:p>
            <a:pPr lvl="1"/>
            <a:r>
              <a:rPr lang="en-GB" dirty="0"/>
              <a:t>A</a:t>
            </a:r>
            <a:r>
              <a:rPr lang="en-GB" dirty="0" smtClean="0"/>
              <a:t>llow for the display of raw and aggregate data</a:t>
            </a:r>
          </a:p>
          <a:p>
            <a:pPr lvl="1"/>
            <a:r>
              <a:rPr lang="en-GB" dirty="0" smtClean="0"/>
              <a:t>Allow the user to select reports and the data to go into them</a:t>
            </a:r>
          </a:p>
          <a:p>
            <a:pPr lvl="1"/>
            <a:r>
              <a:rPr lang="en-GB" dirty="0" smtClean="0"/>
              <a:t>This may be done using a commercial BI tool or can be built from scratch by the development team – Excel is still popular</a:t>
            </a:r>
          </a:p>
          <a:p>
            <a:pPr lvl="1"/>
            <a:r>
              <a:rPr lang="en-GB" dirty="0" smtClean="0"/>
              <a:t>Business users will be closely involved with the interface design</a:t>
            </a:r>
          </a:p>
          <a:p>
            <a:pPr lvl="1"/>
            <a:r>
              <a:rPr lang="en-GB" dirty="0" smtClean="0"/>
              <a:t>Usability is important!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3274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Population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Map data structures to target data structures</a:t>
            </a:r>
          </a:p>
          <a:p>
            <a:r>
              <a:rPr lang="en-GB" dirty="0" smtClean="0"/>
              <a:t>Extract the data</a:t>
            </a:r>
          </a:p>
          <a:p>
            <a:r>
              <a:rPr lang="en-GB" dirty="0" smtClean="0"/>
              <a:t>Clean and transform the data</a:t>
            </a:r>
          </a:p>
          <a:p>
            <a:r>
              <a:rPr lang="en-GB" dirty="0" smtClean="0"/>
              <a:t>Load the data into the data mart</a:t>
            </a:r>
          </a:p>
          <a:p>
            <a:r>
              <a:rPr lang="en-GB" dirty="0" smtClean="0"/>
              <a:t>Create and store the metadata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8541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Accessing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Set up an intermediate for the front-end tool to use</a:t>
            </a:r>
          </a:p>
          <a:p>
            <a:pPr lvl="1"/>
            <a:r>
              <a:rPr lang="en-GB" dirty="0" smtClean="0"/>
              <a:t>This </a:t>
            </a:r>
            <a:r>
              <a:rPr lang="en-GB" i="1" dirty="0" err="1" smtClean="0"/>
              <a:t>metalayer</a:t>
            </a:r>
            <a:r>
              <a:rPr lang="en-GB" dirty="0"/>
              <a:t> </a:t>
            </a:r>
            <a:r>
              <a:rPr lang="en-GB" dirty="0" smtClean="0"/>
              <a:t>translates database structures and object names into business terms</a:t>
            </a:r>
          </a:p>
          <a:p>
            <a:r>
              <a:rPr lang="en-GB" dirty="0" smtClean="0"/>
              <a:t>Maintain and manage the business interfaces</a:t>
            </a:r>
          </a:p>
          <a:p>
            <a:r>
              <a:rPr lang="en-GB" dirty="0" smtClean="0"/>
              <a:t>Set up and manage database structures that help queries submitted through the front-end tool execute quickly and efficiently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8964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Maintenance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Provide secure access to the data</a:t>
            </a:r>
          </a:p>
          <a:p>
            <a:r>
              <a:rPr lang="en-GB" dirty="0" smtClean="0"/>
              <a:t>Manage the growth of the data</a:t>
            </a:r>
          </a:p>
          <a:p>
            <a:r>
              <a:rPr lang="en-GB" dirty="0" smtClean="0"/>
              <a:t>Optimising the system for better performance</a:t>
            </a:r>
          </a:p>
          <a:p>
            <a:r>
              <a:rPr lang="en-GB" dirty="0" smtClean="0"/>
              <a:t>Endure the availability of data even with system failures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7948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Aggregate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Many business reports are based upon aggregate data</a:t>
            </a:r>
          </a:p>
          <a:p>
            <a:pPr lvl="1"/>
            <a:r>
              <a:rPr lang="en-GB" dirty="0" smtClean="0"/>
              <a:t>Monthly sales, highest selling products, average production rates…</a:t>
            </a:r>
          </a:p>
          <a:p>
            <a:r>
              <a:rPr lang="en-GB" dirty="0" smtClean="0"/>
              <a:t>These may be calculated either in the data warehouse (if this is the source system) or in the data mart itself</a:t>
            </a:r>
          </a:p>
          <a:p>
            <a:r>
              <a:rPr lang="en-GB" dirty="0" smtClean="0"/>
              <a:t>What sort of aggregate data is collected/calculated depends on the organisational requirements</a:t>
            </a:r>
          </a:p>
          <a:p>
            <a:r>
              <a:rPr lang="en-GB" dirty="0" smtClean="0"/>
              <a:t>Aggregate data may be used to generate graphics such as pie charts and similar </a:t>
            </a:r>
            <a:r>
              <a:rPr lang="en-GB" smtClean="0"/>
              <a:t>business graphics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5986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week</a:t>
            </a:r>
            <a:r>
              <a:rPr lang="en-GB" dirty="0" smtClean="0"/>
              <a:t>: More on Data Marts</a:t>
            </a:r>
          </a:p>
          <a:p>
            <a:endParaRPr lang="en-GB" dirty="0" smtClean="0"/>
          </a:p>
          <a:p>
            <a:r>
              <a:rPr lang="en-GB" dirty="0" smtClean="0"/>
              <a:t>Homework</a:t>
            </a:r>
            <a:r>
              <a:rPr lang="en-GB" dirty="0" smtClean="0"/>
              <a:t>: In your groups, complete your data mart design and interface designs for the data mart you have been working on. Create a </a:t>
            </a:r>
            <a:r>
              <a:rPr lang="en-GB" dirty="0" err="1" smtClean="0"/>
              <a:t>Powerpoint</a:t>
            </a:r>
            <a:r>
              <a:rPr lang="en-GB" dirty="0" smtClean="0"/>
              <a:t> presentation showing your group’s work. </a:t>
            </a:r>
            <a:r>
              <a:rPr lang="en-GB" dirty="0" smtClean="0"/>
              <a:t>The group will give this presentation at the start of next week’s session.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Lecture1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Office Classic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NikLecture1</Template>
  <TotalTime>3550</TotalTime>
  <Words>646</Words>
  <Application>Microsoft Macintosh PowerPoint</Application>
  <PresentationFormat>On-screen Show (4:3)</PresentationFormat>
  <Paragraphs>129</Paragraphs>
  <Slides>12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NikLecture1</vt:lpstr>
      <vt:lpstr>Data Warehousing for Business Intelligence</vt:lpstr>
      <vt:lpstr>Besic concepts</vt:lpstr>
      <vt:lpstr>Data marts v. data warehouses</vt:lpstr>
      <vt:lpstr>Dependent and intependent data marts</vt:lpstr>
      <vt:lpstr>Implementing a data mart</vt:lpstr>
      <vt:lpstr>Design</vt:lpstr>
      <vt:lpstr>Construction</vt:lpstr>
      <vt:lpstr>Population</vt:lpstr>
      <vt:lpstr>Accessing</vt:lpstr>
      <vt:lpstr>Maintenance</vt:lpstr>
      <vt:lpstr>Aggregate data</vt:lpstr>
      <vt:lpstr>Looking ahead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PROJECTOR</dc:creator>
  <cp:lastModifiedBy>Nik Whitehead</cp:lastModifiedBy>
  <cp:revision>243</cp:revision>
  <dcterms:created xsi:type="dcterms:W3CDTF">2011-09-13T10:27:46Z</dcterms:created>
  <dcterms:modified xsi:type="dcterms:W3CDTF">2011-11-27T23:34:07Z</dcterms:modified>
</cp:coreProperties>
</file>