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1" r:id="rId5"/>
    <p:sldId id="259" r:id="rId6"/>
    <p:sldId id="262" r:id="rId7"/>
    <p:sldId id="263" r:id="rId8"/>
    <p:sldId id="264" r:id="rId9"/>
    <p:sldId id="260"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AB5A97-F9F8-45D6-A45C-BED94CC8A8F2}" v="33" dt="2022-11-27T21:05:36.4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2" autoAdjust="0"/>
    <p:restoredTop sz="94660"/>
  </p:normalViewPr>
  <p:slideViewPr>
    <p:cSldViewPr snapToGrid="0">
      <p:cViewPr varScale="1">
        <p:scale>
          <a:sx n="40" d="100"/>
          <a:sy n="40" d="100"/>
        </p:scale>
        <p:origin x="87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B7B497-4C19-46BE-B47F-CF6E88FE99BB}" type="datetimeFigureOut">
              <a:rPr lang="en-GB" smtClean="0"/>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FBC04-0CB4-4A0D-AF8F-E1893C68D748}" type="slidenum">
              <a:rPr lang="en-GB" smtClean="0"/>
              <a:t>‹#›</a:t>
            </a:fld>
            <a:endParaRPr lang="en-GB"/>
          </a:p>
        </p:txBody>
      </p:sp>
    </p:spTree>
    <p:extLst>
      <p:ext uri="{BB962C8B-B14F-4D97-AF65-F5344CB8AC3E}">
        <p14:creationId xmlns:p14="http://schemas.microsoft.com/office/powerpoint/2010/main" val="1679201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The Hotel is a complex business enterprise that entirely relies on dedicated employees to run in an efficient and smooth manner. The Hotel staff are the ones who directly interact with the customers and provide them with all the services that they need. They thereby act as the face of the hotel (Indeed, 2021). The presentation is going to focus on this aspect and thereby will provide all the details related to the importance of employee engagement in the hotel industry. It is going to present data and statistics and will also state examples of best practice for employee engagement from the hotel industry.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2</a:t>
            </a:fld>
            <a:endParaRPr lang="en-GB"/>
          </a:p>
        </p:txBody>
      </p:sp>
    </p:spTree>
    <p:extLst>
      <p:ext uri="{BB962C8B-B14F-4D97-AF65-F5344CB8AC3E}">
        <p14:creationId xmlns:p14="http://schemas.microsoft.com/office/powerpoint/2010/main" val="4102647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Employee engagement is the concept of human resources that describes the level of dedication and enthusiasm of the workers towards performing their jobs. It is defined as the degree of effort and energy investment done by the employees in terms of cognitive, </a:t>
            </a:r>
            <a:r>
              <a:rPr lang="en-US" sz="1800" b="0" i="0" u="none" strike="noStrike" dirty="0" err="1">
                <a:solidFill>
                  <a:srgbClr val="000000"/>
                </a:solidFill>
                <a:effectLst/>
                <a:latin typeface="Times" panose="02020603050405020304" pitchFamily="18" charset="0"/>
              </a:rPr>
              <a:t>behavioural</a:t>
            </a:r>
            <a:r>
              <a:rPr lang="en-US" sz="1800" b="0" i="0" u="none" strike="noStrike" dirty="0">
                <a:solidFill>
                  <a:srgbClr val="000000"/>
                </a:solidFill>
                <a:effectLst/>
                <a:latin typeface="Times" panose="02020603050405020304" pitchFamily="18" charset="0"/>
              </a:rPr>
              <a:t> and emotional aspects to achieve the organisational outcomes (</a:t>
            </a:r>
            <a:r>
              <a:rPr lang="en-US" sz="1800" b="0" i="0" u="none" strike="noStrike" dirty="0">
                <a:solidFill>
                  <a:srgbClr val="222222"/>
                </a:solidFill>
                <a:effectLst/>
                <a:latin typeface="Times" panose="02020603050405020304" pitchFamily="18" charset="0"/>
              </a:rPr>
              <a:t>Sun and </a:t>
            </a:r>
            <a:r>
              <a:rPr lang="en-US" sz="1800" b="0" i="0" u="none" strike="noStrike" dirty="0" err="1">
                <a:solidFill>
                  <a:srgbClr val="222222"/>
                </a:solidFill>
                <a:effectLst/>
                <a:latin typeface="Times" panose="02020603050405020304" pitchFamily="18" charset="0"/>
              </a:rPr>
              <a:t>Bunchapattanasakda</a:t>
            </a:r>
            <a:r>
              <a:rPr lang="en-US" sz="1800" b="0" i="0" u="none" strike="noStrike" dirty="0">
                <a:solidFill>
                  <a:srgbClr val="222222"/>
                </a:solidFill>
                <a:effectLst/>
                <a:latin typeface="Times" panose="02020603050405020304" pitchFamily="18" charset="0"/>
              </a:rPr>
              <a:t>, 2019)</a:t>
            </a:r>
            <a:r>
              <a:rPr lang="en-US" sz="1800" b="0" i="0" u="none" strike="noStrike" dirty="0">
                <a:solidFill>
                  <a:srgbClr val="000000"/>
                </a:solidFill>
                <a:effectLst/>
                <a:latin typeface="Times" panose="02020603050405020304" pitchFamily="18" charset="0"/>
              </a:rPr>
              <a:t>.  The employee engagement in the hotel industry that is the part of the UK hospitality sector is only 37% who focus on looking for the new opportunities in their workplace whereas the rest 73% are actively disengaged employees. In order to engage the employees of the hotel industry, the hoteliers need to promote positive aspects of working and long term career opportunities (</a:t>
            </a:r>
            <a:r>
              <a:rPr lang="en-US" sz="1800" b="0" i="0" u="none" strike="noStrike" dirty="0" err="1">
                <a:solidFill>
                  <a:srgbClr val="000000"/>
                </a:solidFill>
                <a:effectLst/>
                <a:latin typeface="Times" panose="02020603050405020304" pitchFamily="18" charset="0"/>
              </a:rPr>
              <a:t>Wissenbach</a:t>
            </a:r>
            <a:r>
              <a:rPr lang="en-US" sz="1800" b="0" i="0" u="none" strike="noStrike" dirty="0">
                <a:solidFill>
                  <a:srgbClr val="000000"/>
                </a:solidFill>
                <a:effectLst/>
                <a:latin typeface="Times" panose="02020603050405020304" pitchFamily="18" charset="0"/>
              </a:rPr>
              <a:t>, 2019).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3</a:t>
            </a:fld>
            <a:endParaRPr lang="en-GB"/>
          </a:p>
        </p:txBody>
      </p:sp>
    </p:spTree>
    <p:extLst>
      <p:ext uri="{BB962C8B-B14F-4D97-AF65-F5344CB8AC3E}">
        <p14:creationId xmlns:p14="http://schemas.microsoft.com/office/powerpoint/2010/main" val="475714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The employee engagement in hotels is not only beneficial for the organisation but also for the employees as well. It potentially has a positive relationship with job satisfaction which further fostered the employee outcomes within the workplaces. The employee engagement is very meaningful in the hotels as it relies on </a:t>
            </a:r>
            <a:r>
              <a:rPr lang="en-US" sz="1800" b="0" i="0" u="none" strike="noStrike" dirty="0" err="1">
                <a:solidFill>
                  <a:srgbClr val="000000"/>
                </a:solidFill>
                <a:effectLst/>
                <a:latin typeface="Times" panose="02020603050405020304" pitchFamily="18" charset="0"/>
              </a:rPr>
              <a:t>labour</a:t>
            </a:r>
            <a:r>
              <a:rPr lang="en-US" sz="1800" b="0" i="0" u="none" strike="noStrike" dirty="0">
                <a:solidFill>
                  <a:srgbClr val="000000"/>
                </a:solidFill>
                <a:effectLst/>
                <a:latin typeface="Times" panose="02020603050405020304" pitchFamily="18" charset="0"/>
              </a:rPr>
              <a:t> intensiveness. The enhanced level of employee engagement enhances their commitment to work and this thereby creates positive </a:t>
            </a:r>
            <a:r>
              <a:rPr lang="en-US" sz="1800" b="0" i="0" u="none" strike="noStrike" dirty="0" err="1">
                <a:solidFill>
                  <a:srgbClr val="000000"/>
                </a:solidFill>
                <a:effectLst/>
                <a:latin typeface="Times" panose="02020603050405020304" pitchFamily="18" charset="0"/>
              </a:rPr>
              <a:t>behavioural</a:t>
            </a:r>
            <a:r>
              <a:rPr lang="en-US" sz="1800" b="0" i="0" u="none" strike="noStrike" dirty="0">
                <a:solidFill>
                  <a:srgbClr val="000000"/>
                </a:solidFill>
                <a:effectLst/>
                <a:latin typeface="Times" panose="02020603050405020304" pitchFamily="18" charset="0"/>
              </a:rPr>
              <a:t> outcomes. The engaged employees in the hotels potentially show a high level of employee loyalty and service delivery which further improves customer satisfaction. This thereby plays a vital role in improving the reputation and performance of the hotel operating in the hospitality industry in terms of customer base and revenue (</a:t>
            </a:r>
            <a:r>
              <a:rPr lang="en-US" sz="1800" b="0" i="0" u="none" strike="noStrike" dirty="0">
                <a:solidFill>
                  <a:srgbClr val="222222"/>
                </a:solidFill>
                <a:effectLst/>
                <a:latin typeface="Times" panose="02020603050405020304" pitchFamily="18" charset="0"/>
              </a:rPr>
              <a:t>Lee and Ok, 2016)</a:t>
            </a:r>
            <a:r>
              <a:rPr lang="en-US" sz="1800" b="0" i="0" u="none" strike="noStrike" dirty="0">
                <a:solidFill>
                  <a:srgbClr val="000000"/>
                </a:solidFill>
                <a:effectLst/>
                <a:latin typeface="Times"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4</a:t>
            </a:fld>
            <a:endParaRPr lang="en-GB"/>
          </a:p>
        </p:txBody>
      </p:sp>
    </p:spTree>
    <p:extLst>
      <p:ext uri="{BB962C8B-B14F-4D97-AF65-F5344CB8AC3E}">
        <p14:creationId xmlns:p14="http://schemas.microsoft.com/office/powerpoint/2010/main" val="1357109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The lack of employee engagement negatively impacts the guest interactions and thereby declines the customer satisfaction and decreases the profitability of hotels (</a:t>
            </a:r>
            <a:r>
              <a:rPr lang="en-US" sz="1800" b="0" i="0" u="none" strike="noStrike" dirty="0">
                <a:solidFill>
                  <a:srgbClr val="222222"/>
                </a:solidFill>
                <a:effectLst/>
                <a:latin typeface="Times" panose="02020603050405020304" pitchFamily="18" charset="0"/>
              </a:rPr>
              <a:t>Cain </a:t>
            </a:r>
            <a:r>
              <a:rPr lang="en-US" sz="1800" b="0" i="1" u="none" strike="noStrike" dirty="0">
                <a:solidFill>
                  <a:srgbClr val="222222"/>
                </a:solidFill>
                <a:effectLst/>
                <a:latin typeface="Times" panose="02020603050405020304" pitchFamily="18" charset="0"/>
              </a:rPr>
              <a:t>et al</a:t>
            </a:r>
            <a:r>
              <a:rPr lang="en-US" sz="1800" b="0" i="0" u="none" strike="noStrike" dirty="0">
                <a:solidFill>
                  <a:srgbClr val="222222"/>
                </a:solidFill>
                <a:effectLst/>
                <a:latin typeface="Times" panose="02020603050405020304" pitchFamily="18" charset="0"/>
              </a:rPr>
              <a:t>., 2018)</a:t>
            </a:r>
            <a:r>
              <a:rPr lang="en-US" sz="1800" b="0" i="0" u="none" strike="noStrike" dirty="0">
                <a:solidFill>
                  <a:srgbClr val="000000"/>
                </a:solidFill>
                <a:effectLst/>
                <a:latin typeface="Times" panose="02020603050405020304" pitchFamily="18" charset="0"/>
              </a:rPr>
              <a:t>. It also enhances the staff turnover because the disengaged employees experience the lack of motivation and passion to work. This creates a toxic or negative working environment for other employees and thereby  affects the working of the entire workforce. The employee engagement is thereby extremely essential for creating a positive purpose driven working culture in the hotels which as a result would reduce the turnover rate of the staff and also enable them to interact positively with the guests of the hotels (</a:t>
            </a:r>
            <a:r>
              <a:rPr lang="en-US" sz="1800" b="0" i="0" u="none" strike="noStrike" dirty="0">
                <a:solidFill>
                  <a:srgbClr val="222222"/>
                </a:solidFill>
                <a:effectLst/>
                <a:latin typeface="Arial" panose="020B0604020202020204" pitchFamily="34" charset="0"/>
              </a:rPr>
              <a:t>Lu </a:t>
            </a:r>
            <a:r>
              <a:rPr lang="en-US" sz="1800" b="0" i="1" u="none" strike="noStrike" dirty="0">
                <a:solidFill>
                  <a:srgbClr val="222222"/>
                </a:solidFill>
                <a:effectLst/>
                <a:latin typeface="Arial" panose="020B0604020202020204" pitchFamily="34" charset="0"/>
              </a:rPr>
              <a:t>et al</a:t>
            </a:r>
            <a:r>
              <a:rPr lang="en-US" sz="1800" b="0" i="0" u="none" strike="noStrike" dirty="0">
                <a:solidFill>
                  <a:srgbClr val="222222"/>
                </a:solidFill>
                <a:effectLst/>
                <a:latin typeface="Arial" panose="020B0604020202020204" pitchFamily="34" charset="0"/>
              </a:rPr>
              <a:t>., 2016)</a:t>
            </a:r>
            <a:r>
              <a:rPr lang="en-US" sz="1800" b="0" i="0" u="none" strike="noStrike" dirty="0">
                <a:solidFill>
                  <a:srgbClr val="000000"/>
                </a:solidFill>
                <a:effectLst/>
                <a:latin typeface="Times"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5</a:t>
            </a:fld>
            <a:endParaRPr lang="en-GB"/>
          </a:p>
        </p:txBody>
      </p:sp>
    </p:spTree>
    <p:extLst>
      <p:ext uri="{BB962C8B-B14F-4D97-AF65-F5344CB8AC3E}">
        <p14:creationId xmlns:p14="http://schemas.microsoft.com/office/powerpoint/2010/main" val="505364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Premier Inn is one of the biggest players in the UK hotel industry and it shows 77% of the overall engagement score of the employees in the teams. One of the most prominent strategies that is used by the hotel is to involve the staff who work in teams in the journey. They use the BBB </a:t>
            </a:r>
            <a:r>
              <a:rPr lang="en-US" sz="1800" b="0" i="0" u="none" strike="noStrike" dirty="0" err="1">
                <a:solidFill>
                  <a:srgbClr val="000000"/>
                </a:solidFill>
                <a:effectLst/>
                <a:latin typeface="Times" panose="02020603050405020304" pitchFamily="18" charset="0"/>
              </a:rPr>
              <a:t>programme</a:t>
            </a:r>
            <a:r>
              <a:rPr lang="en-US" sz="1800" b="0" i="0" u="none" strike="noStrike" dirty="0">
                <a:solidFill>
                  <a:srgbClr val="000000"/>
                </a:solidFill>
                <a:effectLst/>
                <a:latin typeface="Times" panose="02020603050405020304" pitchFamily="18" charset="0"/>
              </a:rPr>
              <a:t> to embed long term cultural change by inspiring and empowering the team members through proper training. This </a:t>
            </a:r>
            <a:r>
              <a:rPr lang="en-US" sz="1800" b="0" i="0" u="none" strike="noStrike" dirty="0" err="1">
                <a:solidFill>
                  <a:srgbClr val="000000"/>
                </a:solidFill>
                <a:effectLst/>
                <a:latin typeface="Times" panose="02020603050405020304" pitchFamily="18" charset="0"/>
              </a:rPr>
              <a:t>programme</a:t>
            </a:r>
            <a:r>
              <a:rPr lang="en-US" sz="1800" b="0" i="0" u="none" strike="noStrike" dirty="0">
                <a:solidFill>
                  <a:srgbClr val="000000"/>
                </a:solidFill>
                <a:effectLst/>
                <a:latin typeface="Times" panose="02020603050405020304" pitchFamily="18" charset="0"/>
              </a:rPr>
              <a:t> has been implemented within the hotel by interrelating it with the business process and involving the entire workforce (LinkedIn, 2022). This thereby plays a vital role in keeping the employees engaged within the respective teams and the workplace.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7</a:t>
            </a:fld>
            <a:endParaRPr lang="en-GB"/>
          </a:p>
        </p:txBody>
      </p:sp>
    </p:spTree>
    <p:extLst>
      <p:ext uri="{BB962C8B-B14F-4D97-AF65-F5344CB8AC3E}">
        <p14:creationId xmlns:p14="http://schemas.microsoft.com/office/powerpoint/2010/main" val="2656876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panose="02020603050405020304" pitchFamily="18" charset="0"/>
              </a:rPr>
              <a:t> Hilton Hotel is another significant player in the UK hotel industry that also uses various strategies to keep the employees engaged. They focus on fostering employee satisfaction and thereby </a:t>
            </a:r>
            <a:r>
              <a:rPr lang="en-US" sz="1800" b="0" i="0" u="none" strike="noStrike" dirty="0" err="1">
                <a:solidFill>
                  <a:srgbClr val="000000"/>
                </a:solidFill>
                <a:effectLst/>
                <a:latin typeface="Times" panose="02020603050405020304" pitchFamily="18" charset="0"/>
              </a:rPr>
              <a:t>emphasises</a:t>
            </a:r>
            <a:r>
              <a:rPr lang="en-US" sz="1800" b="0" i="0" u="none" strike="noStrike" dirty="0">
                <a:solidFill>
                  <a:srgbClr val="000000"/>
                </a:solidFill>
                <a:effectLst/>
                <a:latin typeface="Times" panose="02020603050405020304" pitchFamily="18" charset="0"/>
              </a:rPr>
              <a:t> on keeping the employees happy. In order to do so they invest in the positive experience of the employees. The ways they use to keep the employees engaged involves hiring the employees who aligns to the workplace values, providing means for career progression, ensuring appreciation and recognition regularly and offering flexible working hours. They also focus on providing quality employee experience by implementing additional perks and maintaining a fair working schedule (Bybee, 2022). </a:t>
            </a:r>
            <a:endParaRPr lang="en-GB" dirty="0"/>
          </a:p>
        </p:txBody>
      </p:sp>
      <p:sp>
        <p:nvSpPr>
          <p:cNvPr id="4" name="Slide Number Placeholder 3"/>
          <p:cNvSpPr>
            <a:spLocks noGrp="1"/>
          </p:cNvSpPr>
          <p:nvPr>
            <p:ph type="sldNum" sz="quarter" idx="5"/>
          </p:nvPr>
        </p:nvSpPr>
        <p:spPr/>
        <p:txBody>
          <a:bodyPr/>
          <a:lstStyle/>
          <a:p>
            <a:fld id="{7CFFBC04-0CB4-4A0D-AF8F-E1893C68D748}" type="slidenum">
              <a:rPr lang="en-GB" smtClean="0"/>
              <a:t>8</a:t>
            </a:fld>
            <a:endParaRPr lang="en-GB"/>
          </a:p>
        </p:txBody>
      </p:sp>
    </p:spTree>
    <p:extLst>
      <p:ext uri="{BB962C8B-B14F-4D97-AF65-F5344CB8AC3E}">
        <p14:creationId xmlns:p14="http://schemas.microsoft.com/office/powerpoint/2010/main" val="6929266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9BDB79E-B7DD-44D8-95D2-19FAD1A2A16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31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2248916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3288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F95F80-8547-471A-80D1-4A5F41031A22}"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3302137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F95F80-8547-471A-80D1-4A5F41031A22}" type="datetimeFigureOut">
              <a:rPr lang="en-GB" smtClean="0"/>
              <a:t>27/11/2022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BDB79E-B7DD-44D8-95D2-19FAD1A2A16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6720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F95F80-8547-471A-80D1-4A5F41031A22}" type="datetimeFigureOut">
              <a:rPr lang="en-GB" smtClean="0"/>
              <a:t>27/11/2022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BDB79E-B7DD-44D8-95D2-19FAD1A2A16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3563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95F80-8547-471A-80D1-4A5F41031A22}" type="datetimeFigureOut">
              <a:rPr lang="en-GB" smtClean="0"/>
              <a:t>27/11/2022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1484262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F95F80-8547-471A-80D1-4A5F41031A22}"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BDB79E-B7DD-44D8-95D2-19FAD1A2A16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5859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F95F80-8547-471A-80D1-4A5F41031A22}"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402427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F95F80-8547-471A-80D1-4A5F41031A22}"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4000935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2701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9790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spTree>
    <p:extLst>
      <p:ext uri="{BB962C8B-B14F-4D97-AF65-F5344CB8AC3E}">
        <p14:creationId xmlns:p14="http://schemas.microsoft.com/office/powerpoint/2010/main" val="1686407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786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0588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0851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95F80-8547-471A-80D1-4A5F41031A22}"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DB79E-B7DD-44D8-95D2-19FAD1A2A16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8377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3F95F80-8547-471A-80D1-4A5F41031A22}" type="datetimeFigureOut">
              <a:rPr lang="en-GB" smtClean="0"/>
              <a:t>27/11/2022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9BDB79E-B7DD-44D8-95D2-19FAD1A2A161}" type="slidenum">
              <a:rPr lang="en-GB" smtClean="0"/>
              <a:t>‹#›</a:t>
            </a:fld>
            <a:endParaRPr lang="en-GB"/>
          </a:p>
        </p:txBody>
      </p:sp>
    </p:spTree>
    <p:extLst>
      <p:ext uri="{BB962C8B-B14F-4D97-AF65-F5344CB8AC3E}">
        <p14:creationId xmlns:p14="http://schemas.microsoft.com/office/powerpoint/2010/main" val="26096439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592-345C-511C-783A-FC8ABC38F1D8}"/>
              </a:ext>
            </a:extLst>
          </p:cNvPr>
          <p:cNvSpPr>
            <a:spLocks noGrp="1"/>
          </p:cNvSpPr>
          <p:nvPr>
            <p:ph type="ctrTitle"/>
          </p:nvPr>
        </p:nvSpPr>
        <p:spPr>
          <a:xfrm>
            <a:off x="2787648" y="1767944"/>
            <a:ext cx="6815669" cy="1864782"/>
          </a:xfrm>
        </p:spPr>
        <p:txBody>
          <a:bodyPr anchor="ctr">
            <a:normAutofit fontScale="90000"/>
          </a:bodyPr>
          <a:lstStyle/>
          <a:p>
            <a:pPr>
              <a:lnSpc>
                <a:spcPct val="150000"/>
              </a:lnSpc>
            </a:pPr>
            <a:br>
              <a:rPr lang="en-IN" sz="3600" b="1" dirty="0">
                <a:latin typeface="Times New Roman"/>
                <a:cs typeface="Times New Roman"/>
              </a:rPr>
            </a:br>
            <a:br>
              <a:rPr lang="en-IN" sz="3600" b="1" dirty="0">
                <a:latin typeface="Times New Roman"/>
                <a:cs typeface="Times New Roman"/>
              </a:rPr>
            </a:br>
            <a:r>
              <a:rPr lang="en-IN" sz="3600" b="1" dirty="0">
                <a:latin typeface="Times New Roman"/>
                <a:cs typeface="Times New Roman"/>
              </a:rPr>
              <a:t>Mohammed Bilal Rehman 2013508</a:t>
            </a:r>
            <a:br>
              <a:rPr lang="en-IN" sz="3600" b="1" dirty="0">
                <a:latin typeface="Times New Roman"/>
                <a:cs typeface="Times New Roman"/>
              </a:rPr>
            </a:br>
            <a:r>
              <a:rPr lang="en-IN" sz="3600" b="1" dirty="0">
                <a:latin typeface="Times New Roman"/>
                <a:cs typeface="Times New Roman"/>
              </a:rPr>
              <a:t>BMIH4006: Operating Hotel Facilities</a:t>
            </a:r>
            <a:endParaRPr lang="en-GB" sz="3600" b="1" dirty="0">
              <a:latin typeface="Times New Roman"/>
              <a:cs typeface="Times New Roman"/>
            </a:endParaRPr>
          </a:p>
        </p:txBody>
      </p:sp>
      <p:sp>
        <p:nvSpPr>
          <p:cNvPr id="3" name="Subtitle 2">
            <a:extLst>
              <a:ext uri="{FF2B5EF4-FFF2-40B4-BE49-F238E27FC236}">
                <a16:creationId xmlns:a16="http://schemas.microsoft.com/office/drawing/2014/main" id="{1F457F67-1F50-4442-9393-064E1B8C5ECB}"/>
              </a:ext>
            </a:extLst>
          </p:cNvPr>
          <p:cNvSpPr>
            <a:spLocks noGrp="1"/>
          </p:cNvSpPr>
          <p:nvPr>
            <p:ph type="subTitle" idx="1"/>
          </p:nvPr>
        </p:nvSpPr>
        <p:spPr>
          <a:xfrm>
            <a:off x="2684459" y="3633177"/>
            <a:ext cx="6815669" cy="1720484"/>
          </a:xfrm>
        </p:spPr>
        <p:txBody>
          <a:bodyPr anchor="ctr">
            <a:normAutofit/>
          </a:bodyPr>
          <a:lstStyle/>
          <a:p>
            <a:r>
              <a:rPr lang="en-IN" sz="3200" b="1" i="1" dirty="0">
                <a:latin typeface="Times New Roman" panose="02020603050405020304" pitchFamily="18" charset="0"/>
                <a:cs typeface="Times New Roman" panose="02020603050405020304" pitchFamily="18" charset="0"/>
              </a:rPr>
              <a:t>Assignment 3– Employee Engagement Presentation</a:t>
            </a:r>
            <a:endParaRPr lang="en-GB" sz="32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9222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D58C61-48C9-2F51-9211-219F2652D793}"/>
              </a:ext>
            </a:extLst>
          </p:cNvPr>
          <p:cNvSpPr>
            <a:spLocks noGrp="1"/>
          </p:cNvSpPr>
          <p:nvPr>
            <p:ph type="title"/>
          </p:nvPr>
        </p:nvSpPr>
        <p:spPr/>
        <p:txBody>
          <a:bodyPr>
            <a:normAutofit/>
          </a:bodyPr>
          <a:lstStyle/>
          <a:p>
            <a:pPr>
              <a:lnSpc>
                <a:spcPct val="150000"/>
              </a:lnSpc>
            </a:pPr>
            <a:r>
              <a:rPr lang="en-IN" sz="3600" b="1" i="0" u="none" strike="noStrike" dirty="0">
                <a:solidFill>
                  <a:srgbClr val="000000"/>
                </a:solidFill>
                <a:effectLst/>
                <a:latin typeface="Times New Roman" panose="02020603050405020304" pitchFamily="18" charset="0"/>
                <a:cs typeface="Times New Roman" panose="02020603050405020304" pitchFamily="18" charset="0"/>
              </a:rPr>
              <a:t>Introduction</a:t>
            </a:r>
            <a:endParaRPr lang="en-GB" sz="36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66937843-B1F1-7D7E-EA8E-77AE67D0ACFC}"/>
              </a:ext>
            </a:extLst>
          </p:cNvPr>
          <p:cNvSpPr>
            <a:spLocks noGrp="1"/>
          </p:cNvSpPr>
          <p:nvPr>
            <p:ph sz="half" idx="1"/>
          </p:nvPr>
        </p:nvSpPr>
        <p:spPr>
          <a:xfrm>
            <a:off x="978028" y="2560542"/>
            <a:ext cx="5032248" cy="3310128"/>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Employees are the face of the hotels </a:t>
            </a:r>
            <a:r>
              <a:rPr lang="en-IN" sz="2000" b="0" i="0" u="none" strike="noStrike" dirty="0">
                <a:solidFill>
                  <a:srgbClr val="000000"/>
                </a:solidFill>
                <a:effectLst/>
                <a:latin typeface="Times New Roman" panose="02020603050405020304" pitchFamily="18" charset="0"/>
                <a:cs typeface="Times New Roman" panose="02020603050405020304" pitchFamily="18" charset="0"/>
              </a:rPr>
              <a:t>(Indeed, 2021)</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b="1" u="sng" dirty="0">
                <a:latin typeface="Times New Roman" panose="02020603050405020304" pitchFamily="18" charset="0"/>
                <a:cs typeface="Times New Roman" panose="02020603050405020304" pitchFamily="18" charset="0"/>
              </a:rPr>
              <a:t>Presentation’s Purpose</a:t>
            </a:r>
            <a:r>
              <a:rPr lang="en-GB" sz="2000" dirty="0">
                <a:latin typeface="Times New Roman" panose="02020603050405020304" pitchFamily="18" charset="0"/>
                <a:cs typeface="Times New Roman" panose="02020603050405020304" pitchFamily="18" charset="0"/>
              </a:rPr>
              <a:t>: To present details about </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importance of employee engagement in the hotel industry.</a:t>
            </a:r>
            <a:endParaRPr lang="en-GB" sz="2000" dirty="0">
              <a:latin typeface="Times New Roman" panose="02020603050405020304" pitchFamily="18"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B979A5F2-928E-C0B8-A3A2-59EAE628541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81725" y="2596055"/>
            <a:ext cx="4718050" cy="3239103"/>
          </a:xfrm>
        </p:spPr>
      </p:pic>
      <p:sp>
        <p:nvSpPr>
          <p:cNvPr id="10" name="TextBox 9">
            <a:extLst>
              <a:ext uri="{FF2B5EF4-FFF2-40B4-BE49-F238E27FC236}">
                <a16:creationId xmlns:a16="http://schemas.microsoft.com/office/drawing/2014/main" id="{95B0A28E-75EA-C5CE-114E-883E22B1DC92}"/>
              </a:ext>
            </a:extLst>
          </p:cNvPr>
          <p:cNvSpPr txBox="1"/>
          <p:nvPr/>
        </p:nvSpPr>
        <p:spPr>
          <a:xfrm>
            <a:off x="6753225" y="5887135"/>
            <a:ext cx="6115050" cy="230832"/>
          </a:xfrm>
          <a:prstGeom prst="rect">
            <a:avLst/>
          </a:prstGeom>
          <a:noFill/>
        </p:spPr>
        <p:txBody>
          <a:bodyPr wrap="square">
            <a:spAutoFit/>
          </a:bodyPr>
          <a:lstStyle/>
          <a:p>
            <a:r>
              <a:rPr lang="en-GB" sz="900" b="1" i="1" dirty="0">
                <a:latin typeface="Times New Roman" panose="02020603050405020304" pitchFamily="18" charset="0"/>
                <a:cs typeface="Times New Roman" panose="02020603050405020304" pitchFamily="18" charset="0"/>
              </a:rPr>
              <a:t>https://www.freepik.com/free-vector/hotel-staff-with-five-stars_7437849.htm</a:t>
            </a:r>
          </a:p>
        </p:txBody>
      </p:sp>
    </p:spTree>
    <p:extLst>
      <p:ext uri="{BB962C8B-B14F-4D97-AF65-F5344CB8AC3E}">
        <p14:creationId xmlns:p14="http://schemas.microsoft.com/office/powerpoint/2010/main" val="255017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A0CB-BD6A-2A3F-0FAB-418E8F6ACEE2}"/>
              </a:ext>
            </a:extLst>
          </p:cNvPr>
          <p:cNvSpPr>
            <a:spLocks noGrp="1"/>
          </p:cNvSpPr>
          <p:nvPr>
            <p:ph type="title"/>
          </p:nvPr>
        </p:nvSpPr>
        <p:spPr/>
        <p:txBody>
          <a:bodyPr>
            <a:normAutofit/>
          </a:bodyPr>
          <a:lstStyle/>
          <a:p>
            <a:r>
              <a:rPr lang="en-IN" sz="4000" b="1" i="0" u="none" strike="noStrike" dirty="0">
                <a:solidFill>
                  <a:srgbClr val="000000"/>
                </a:solidFill>
                <a:effectLst/>
                <a:latin typeface="Times" panose="02020603050405020304" pitchFamily="18" charset="0"/>
              </a:rPr>
              <a:t>Employee Engagement</a:t>
            </a:r>
            <a:endParaRPr lang="en-GB" sz="4000" dirty="0"/>
          </a:p>
        </p:txBody>
      </p:sp>
      <p:sp>
        <p:nvSpPr>
          <p:cNvPr id="3" name="Content Placeholder 2">
            <a:extLst>
              <a:ext uri="{FF2B5EF4-FFF2-40B4-BE49-F238E27FC236}">
                <a16:creationId xmlns:a16="http://schemas.microsoft.com/office/drawing/2014/main" id="{B2274406-B616-5E46-6641-8E40F190A8FB}"/>
              </a:ext>
            </a:extLst>
          </p:cNvPr>
          <p:cNvSpPr>
            <a:spLocks noGrp="1"/>
          </p:cNvSpPr>
          <p:nvPr>
            <p:ph sz="half" idx="1"/>
          </p:nvPr>
        </p:nvSpPr>
        <p:spPr>
          <a:xfrm>
            <a:off x="819150" y="2465070"/>
            <a:ext cx="5419725" cy="3310128"/>
          </a:xfrm>
        </p:spPr>
        <p:txBody>
          <a:bodyPr>
            <a:noAutofit/>
          </a:bodyPr>
          <a:lstStyle/>
          <a:p>
            <a:pPr algn="just">
              <a:lnSpc>
                <a:spcPct val="160000"/>
              </a:lnSpc>
            </a:pPr>
            <a:r>
              <a:rPr lang="en-GB" sz="2000" dirty="0">
                <a:latin typeface="Times New Roman" panose="02020603050405020304" pitchFamily="18" charset="0"/>
                <a:cs typeface="Times New Roman" panose="02020603050405020304" pitchFamily="18" charset="0"/>
              </a:rPr>
              <a:t>It is the level of dedication and enthusiasm </a:t>
            </a:r>
            <a:r>
              <a:rPr lang="en-IN" sz="2000" b="0" i="0" u="none" strike="noStrike" dirty="0">
                <a:solidFill>
                  <a:srgbClr val="000000"/>
                </a:solidFill>
                <a:effectLst/>
                <a:latin typeface="Times New Roman" panose="02020603050405020304" pitchFamily="18" charset="0"/>
                <a:cs typeface="Times New Roman" panose="02020603050405020304" pitchFamily="18" charset="0"/>
              </a:rPr>
              <a:t>(</a:t>
            </a:r>
            <a:r>
              <a:rPr lang="en-IN" sz="2000" b="0" i="0" u="none" strike="noStrike" dirty="0">
                <a:solidFill>
                  <a:srgbClr val="222222"/>
                </a:solidFill>
                <a:effectLst/>
                <a:latin typeface="Times New Roman" panose="02020603050405020304" pitchFamily="18" charset="0"/>
                <a:cs typeface="Times New Roman" panose="02020603050405020304" pitchFamily="18" charset="0"/>
              </a:rPr>
              <a:t>Sun and </a:t>
            </a:r>
            <a:r>
              <a:rPr lang="en-IN" sz="2000" b="0" i="0" u="none" strike="noStrike" dirty="0" err="1">
                <a:solidFill>
                  <a:srgbClr val="222222"/>
                </a:solidFill>
                <a:effectLst/>
                <a:latin typeface="Times New Roman" panose="02020603050405020304" pitchFamily="18" charset="0"/>
                <a:cs typeface="Times New Roman" panose="02020603050405020304" pitchFamily="18" charset="0"/>
              </a:rPr>
              <a:t>Bunchapattanasakda</a:t>
            </a:r>
            <a:r>
              <a:rPr lang="en-IN" sz="2000" b="0" i="0" u="none" strike="noStrike" dirty="0">
                <a:solidFill>
                  <a:srgbClr val="222222"/>
                </a:solidFill>
                <a:effectLst/>
                <a:latin typeface="Times New Roman" panose="02020603050405020304" pitchFamily="18" charset="0"/>
                <a:cs typeface="Times New Roman" panose="02020603050405020304" pitchFamily="18" charset="0"/>
              </a:rPr>
              <a:t>, 2019)</a:t>
            </a:r>
            <a:endParaRPr lang="en-GB" sz="2000" dirty="0">
              <a:latin typeface="Times New Roman" panose="02020603050405020304" pitchFamily="18" charset="0"/>
              <a:cs typeface="Times New Roman" panose="02020603050405020304" pitchFamily="18" charset="0"/>
            </a:endParaRPr>
          </a:p>
          <a:p>
            <a:pPr algn="just">
              <a:lnSpc>
                <a:spcPct val="160000"/>
              </a:lnSpc>
            </a:pPr>
            <a:r>
              <a:rPr lang="en-GB" sz="2000" dirty="0">
                <a:latin typeface="Times New Roman" panose="02020603050405020304" pitchFamily="18" charset="0"/>
                <a:cs typeface="Times New Roman" panose="02020603050405020304" pitchFamily="18" charset="0"/>
              </a:rPr>
              <a:t>Employee engagement in hospitality sector: 37% </a:t>
            </a:r>
          </a:p>
          <a:p>
            <a:pPr algn="just">
              <a:lnSpc>
                <a:spcPct val="160000"/>
              </a:lnSpc>
            </a:pPr>
            <a:r>
              <a:rPr lang="en-GB" sz="2000" dirty="0">
                <a:latin typeface="Times New Roman"/>
                <a:cs typeface="Times New Roman"/>
              </a:rPr>
              <a:t>Hoteliers needs to promote positive working and long-term career opportunities </a:t>
            </a:r>
            <a:r>
              <a:rPr lang="en-IN" sz="2000" b="0" i="0" u="none" strike="noStrike" dirty="0">
                <a:solidFill>
                  <a:srgbClr val="000000"/>
                </a:solidFill>
                <a:effectLst/>
                <a:latin typeface="Times New Roman"/>
                <a:cs typeface="Times New Roman"/>
              </a:rPr>
              <a:t>(Wissenbach, 2019)</a:t>
            </a:r>
            <a:endParaRPr lang="en-GB" sz="2000" dirty="0">
              <a:latin typeface="Times New Roman"/>
              <a:cs typeface="Times New Roman"/>
            </a:endParaRPr>
          </a:p>
        </p:txBody>
      </p:sp>
      <p:pic>
        <p:nvPicPr>
          <p:cNvPr id="6" name="Content Placeholder 5">
            <a:extLst>
              <a:ext uri="{FF2B5EF4-FFF2-40B4-BE49-F238E27FC236}">
                <a16:creationId xmlns:a16="http://schemas.microsoft.com/office/drawing/2014/main" id="{99F50745-4DFC-041E-A226-736655B6A69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91275" y="2693671"/>
            <a:ext cx="5153024" cy="3219452"/>
          </a:xfrm>
        </p:spPr>
      </p:pic>
      <p:sp>
        <p:nvSpPr>
          <p:cNvPr id="8" name="TextBox 7">
            <a:extLst>
              <a:ext uri="{FF2B5EF4-FFF2-40B4-BE49-F238E27FC236}">
                <a16:creationId xmlns:a16="http://schemas.microsoft.com/office/drawing/2014/main" id="{F94F4D41-5C43-1AA8-D2F4-1F7EC24A6E5F}"/>
              </a:ext>
            </a:extLst>
          </p:cNvPr>
          <p:cNvSpPr txBox="1"/>
          <p:nvPr/>
        </p:nvSpPr>
        <p:spPr>
          <a:xfrm>
            <a:off x="6200775" y="5779773"/>
            <a:ext cx="5210175" cy="369332"/>
          </a:xfrm>
          <a:prstGeom prst="rect">
            <a:avLst/>
          </a:prstGeom>
          <a:noFill/>
        </p:spPr>
        <p:txBody>
          <a:bodyPr wrap="square">
            <a:spAutoFit/>
          </a:bodyPr>
          <a:lstStyle/>
          <a:p>
            <a:pPr algn="ctr"/>
            <a:r>
              <a:rPr lang="en-GB" sz="900" b="1" i="1" dirty="0">
                <a:latin typeface="Times New Roman" panose="02020603050405020304" pitchFamily="18" charset="0"/>
                <a:cs typeface="Times New Roman" panose="02020603050405020304" pitchFamily="18" charset="0"/>
              </a:rPr>
              <a:t>https://www.vskills.in/certification/blog/relevance-of-employee-engagement-and-reasons-behind-engagement-gap/</a:t>
            </a:r>
          </a:p>
        </p:txBody>
      </p:sp>
    </p:spTree>
    <p:extLst>
      <p:ext uri="{BB962C8B-B14F-4D97-AF65-F5344CB8AC3E}">
        <p14:creationId xmlns:p14="http://schemas.microsoft.com/office/powerpoint/2010/main" val="168477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1080-6437-B87E-59D2-183619BAA292}"/>
              </a:ext>
            </a:extLst>
          </p:cNvPr>
          <p:cNvSpPr>
            <a:spLocks noGrp="1"/>
          </p:cNvSpPr>
          <p:nvPr>
            <p:ph type="title"/>
          </p:nvPr>
        </p:nvSpPr>
        <p:spPr/>
        <p:txBody>
          <a:bodyPr>
            <a:normAutofit/>
          </a:bodyPr>
          <a:lstStyle/>
          <a:p>
            <a:r>
              <a:rPr lang="en-US" sz="4000" b="1" i="0" u="none" strike="noStrike" dirty="0">
                <a:solidFill>
                  <a:srgbClr val="000000"/>
                </a:solidFill>
                <a:effectLst/>
                <a:latin typeface="Times" panose="02020603050405020304" pitchFamily="18" charset="0"/>
              </a:rPr>
              <a:t>Impact of Employee Engagement in Hotels</a:t>
            </a:r>
            <a:endParaRPr lang="en-GB" sz="4000" dirty="0"/>
          </a:p>
        </p:txBody>
      </p:sp>
      <p:sp>
        <p:nvSpPr>
          <p:cNvPr id="3" name="Content Placeholder 2">
            <a:extLst>
              <a:ext uri="{FF2B5EF4-FFF2-40B4-BE49-F238E27FC236}">
                <a16:creationId xmlns:a16="http://schemas.microsoft.com/office/drawing/2014/main" id="{5183D18E-5DDA-4B47-F26E-5FC8731F6A92}"/>
              </a:ext>
            </a:extLst>
          </p:cNvPr>
          <p:cNvSpPr>
            <a:spLocks noGrp="1"/>
          </p:cNvSpPr>
          <p:nvPr>
            <p:ph sz="half" idx="1"/>
          </p:nvPr>
        </p:nvSpPr>
        <p:spPr>
          <a:xfrm>
            <a:off x="898398" y="2446020"/>
            <a:ext cx="5711952" cy="3310128"/>
          </a:xfrm>
        </p:spPr>
        <p:txBody>
          <a:bodyPr>
            <a:noAutofit/>
          </a:bodyPr>
          <a:lstStyle/>
          <a:p>
            <a:pPr algn="just">
              <a:lnSpc>
                <a:spcPct val="160000"/>
              </a:lnSpc>
            </a:pPr>
            <a:r>
              <a:rPr lang="en-GB" sz="2000" dirty="0">
                <a:latin typeface="Times New Roman" panose="02020603050405020304" pitchFamily="18" charset="0"/>
                <a:cs typeface="Times New Roman" panose="02020603050405020304" pitchFamily="18" charset="0"/>
              </a:rPr>
              <a:t>Employee engagement positively impacts job satisfaction </a:t>
            </a:r>
          </a:p>
          <a:p>
            <a:pPr algn="just">
              <a:lnSpc>
                <a:spcPct val="160000"/>
              </a:lnSpc>
            </a:pPr>
            <a:r>
              <a:rPr lang="en-GB" sz="2000" dirty="0">
                <a:latin typeface="Times New Roman" panose="02020603050405020304" pitchFamily="18" charset="0"/>
                <a:cs typeface="Times New Roman" panose="02020603050405020304" pitchFamily="18" charset="0"/>
              </a:rPr>
              <a:t>Enhances work commitment </a:t>
            </a:r>
          </a:p>
          <a:p>
            <a:pPr algn="just">
              <a:lnSpc>
                <a:spcPct val="160000"/>
              </a:lnSpc>
            </a:pPr>
            <a:r>
              <a:rPr lang="en-GB" sz="2000" dirty="0">
                <a:latin typeface="Times New Roman" panose="02020603050405020304" pitchFamily="18" charset="0"/>
                <a:cs typeface="Times New Roman" panose="02020603050405020304" pitchFamily="18" charset="0"/>
              </a:rPr>
              <a:t>Creates positive behvaioural outcomes </a:t>
            </a:r>
          </a:p>
          <a:p>
            <a:pPr algn="just">
              <a:lnSpc>
                <a:spcPct val="160000"/>
              </a:lnSpc>
            </a:pPr>
            <a:r>
              <a:rPr lang="en-GB" sz="2000" dirty="0">
                <a:latin typeface="Times New Roman" panose="02020603050405020304" pitchFamily="18" charset="0"/>
                <a:cs typeface="Times New Roman" panose="02020603050405020304" pitchFamily="18" charset="0"/>
              </a:rPr>
              <a:t>Improves service delivery to customers </a:t>
            </a:r>
          </a:p>
          <a:p>
            <a:pPr algn="just">
              <a:lnSpc>
                <a:spcPct val="160000"/>
              </a:lnSpc>
            </a:pPr>
            <a:r>
              <a:rPr lang="en-GB" sz="2000" dirty="0">
                <a:latin typeface="Times New Roman" panose="02020603050405020304" pitchFamily="18" charset="0"/>
                <a:cs typeface="Times New Roman" panose="02020603050405020304" pitchFamily="18" charset="0"/>
              </a:rPr>
              <a:t>Create good reputation of hotels </a:t>
            </a:r>
            <a:r>
              <a:rPr lang="en-IN" sz="1800" b="0" i="0" u="none" strike="noStrike" dirty="0">
                <a:solidFill>
                  <a:srgbClr val="000000"/>
                </a:solidFill>
                <a:effectLst/>
                <a:latin typeface="Times" panose="02020603050405020304" pitchFamily="18" charset="0"/>
              </a:rPr>
              <a:t>(</a:t>
            </a:r>
            <a:r>
              <a:rPr lang="en-IN" sz="1800" b="0" i="0" u="none" strike="noStrike" dirty="0">
                <a:solidFill>
                  <a:srgbClr val="222222"/>
                </a:solidFill>
                <a:effectLst/>
                <a:latin typeface="Times" panose="02020603050405020304" pitchFamily="18" charset="0"/>
              </a:rPr>
              <a:t>Lee and Ok, 2016)</a:t>
            </a:r>
            <a:endParaRPr lang="en-GB" sz="20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D3E50FF6-ACFC-A612-093F-E916DF4371C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57975" y="2510604"/>
            <a:ext cx="4718050" cy="3245544"/>
          </a:xfrm>
        </p:spPr>
      </p:pic>
      <p:sp>
        <p:nvSpPr>
          <p:cNvPr id="8" name="TextBox 7">
            <a:extLst>
              <a:ext uri="{FF2B5EF4-FFF2-40B4-BE49-F238E27FC236}">
                <a16:creationId xmlns:a16="http://schemas.microsoft.com/office/drawing/2014/main" id="{833B5383-7608-F9D3-9B3E-E04321E73066}"/>
              </a:ext>
            </a:extLst>
          </p:cNvPr>
          <p:cNvSpPr txBox="1"/>
          <p:nvPr/>
        </p:nvSpPr>
        <p:spPr>
          <a:xfrm>
            <a:off x="7115175" y="5791885"/>
            <a:ext cx="6115050" cy="230832"/>
          </a:xfrm>
          <a:prstGeom prst="rect">
            <a:avLst/>
          </a:prstGeom>
          <a:noFill/>
        </p:spPr>
        <p:txBody>
          <a:bodyPr wrap="square">
            <a:spAutoFit/>
          </a:bodyPr>
          <a:lstStyle/>
          <a:p>
            <a:r>
              <a:rPr lang="en-GB" sz="900" b="1" i="1" dirty="0">
                <a:latin typeface="Times New Roman" panose="02020603050405020304" pitchFamily="18" charset="0"/>
                <a:cs typeface="Times New Roman" panose="02020603050405020304" pitchFamily="18" charset="0"/>
              </a:rPr>
              <a:t>https://blog.vantagecircle.com/employee-engagement-hospitality-industry/</a:t>
            </a:r>
          </a:p>
        </p:txBody>
      </p:sp>
    </p:spTree>
    <p:extLst>
      <p:ext uri="{BB962C8B-B14F-4D97-AF65-F5344CB8AC3E}">
        <p14:creationId xmlns:p14="http://schemas.microsoft.com/office/powerpoint/2010/main" val="3143530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FBB07-3A5D-6580-4E1E-5459D01A68D1}"/>
              </a:ext>
            </a:extLst>
          </p:cNvPr>
          <p:cNvSpPr>
            <a:spLocks noGrp="1"/>
          </p:cNvSpPr>
          <p:nvPr>
            <p:ph type="title"/>
          </p:nvPr>
        </p:nvSpPr>
        <p:spPr>
          <a:xfrm>
            <a:off x="1009650" y="848782"/>
            <a:ext cx="10172700" cy="1303867"/>
          </a:xfrm>
        </p:spPr>
        <p:txBody>
          <a:bodyPr>
            <a:noAutofit/>
          </a:bodyPr>
          <a:lstStyle/>
          <a:p>
            <a:pPr>
              <a:lnSpc>
                <a:spcPct val="150000"/>
              </a:lnSpc>
            </a:pPr>
            <a:r>
              <a:rPr lang="en-US" sz="4000" b="1" i="0" u="none" strike="noStrike" dirty="0">
                <a:solidFill>
                  <a:srgbClr val="000000"/>
                </a:solidFill>
                <a:effectLst/>
                <a:latin typeface="Times" panose="02020603050405020304" pitchFamily="18" charset="0"/>
              </a:rPr>
              <a:t>Importance of Employee Engagement </a:t>
            </a:r>
            <a:br>
              <a:rPr lang="en-US" sz="4000" b="1" i="0" u="none" strike="noStrike" dirty="0">
                <a:solidFill>
                  <a:srgbClr val="000000"/>
                </a:solidFill>
                <a:effectLst/>
                <a:latin typeface="Times" panose="02020603050405020304" pitchFamily="18" charset="0"/>
              </a:rPr>
            </a:br>
            <a:r>
              <a:rPr lang="en-US" sz="4000" b="1" i="0" u="none" strike="noStrike" dirty="0">
                <a:solidFill>
                  <a:srgbClr val="000000"/>
                </a:solidFill>
                <a:effectLst/>
                <a:latin typeface="Times" panose="02020603050405020304" pitchFamily="18" charset="0"/>
              </a:rPr>
              <a:t>in Hotels</a:t>
            </a:r>
            <a:endParaRPr lang="en-GB" sz="4000" dirty="0"/>
          </a:p>
        </p:txBody>
      </p:sp>
      <p:sp>
        <p:nvSpPr>
          <p:cNvPr id="3" name="Content Placeholder 2">
            <a:extLst>
              <a:ext uri="{FF2B5EF4-FFF2-40B4-BE49-F238E27FC236}">
                <a16:creationId xmlns:a16="http://schemas.microsoft.com/office/drawing/2014/main" id="{1C58B10E-CCC1-02ED-4BBA-C17F0EE8B1E0}"/>
              </a:ext>
            </a:extLst>
          </p:cNvPr>
          <p:cNvSpPr>
            <a:spLocks noGrp="1"/>
          </p:cNvSpPr>
          <p:nvPr>
            <p:ph sz="half" idx="1"/>
          </p:nvPr>
        </p:nvSpPr>
        <p:spPr>
          <a:xfrm>
            <a:off x="1009650" y="2560320"/>
            <a:ext cx="5007102" cy="3310128"/>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To create a positive purpose driven working culture </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a:t>
            </a:r>
            <a:r>
              <a:rPr lang="en-IN" sz="1800" b="0" i="0" u="none" strike="noStrike" dirty="0">
                <a:solidFill>
                  <a:srgbClr val="222222"/>
                </a:solidFill>
                <a:effectLst/>
                <a:latin typeface="Times New Roman" panose="02020603050405020304" pitchFamily="18" charset="0"/>
                <a:cs typeface="Times New Roman" panose="02020603050405020304" pitchFamily="18" charset="0"/>
              </a:rPr>
              <a:t>Cain </a:t>
            </a:r>
            <a:r>
              <a:rPr lang="en-IN" sz="1800" b="0" i="1" u="none" strike="noStrike" dirty="0">
                <a:solidFill>
                  <a:srgbClr val="222222"/>
                </a:solidFill>
                <a:effectLst/>
                <a:latin typeface="Times New Roman" panose="02020603050405020304" pitchFamily="18" charset="0"/>
                <a:cs typeface="Times New Roman" panose="02020603050405020304" pitchFamily="18" charset="0"/>
              </a:rPr>
              <a:t>et al</a:t>
            </a:r>
            <a:r>
              <a:rPr lang="en-IN" sz="1800" b="0" i="0" u="none" strike="noStrike" dirty="0">
                <a:solidFill>
                  <a:srgbClr val="222222"/>
                </a:solidFill>
                <a:effectLst/>
                <a:latin typeface="Times New Roman" panose="02020603050405020304" pitchFamily="18" charset="0"/>
                <a:cs typeface="Times New Roman" panose="02020603050405020304" pitchFamily="18" charset="0"/>
              </a:rPr>
              <a:t>., 2018)</a:t>
            </a:r>
            <a:endParaRPr lang="en-GB"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reduce the turnover rate of employees </a:t>
            </a:r>
          </a:p>
          <a:p>
            <a:pPr algn="just">
              <a:lnSpc>
                <a:spcPct val="150000"/>
              </a:lnSpc>
            </a:pPr>
            <a:r>
              <a:rPr lang="en-GB" sz="1800" dirty="0">
                <a:latin typeface="Times New Roman" panose="02020603050405020304" pitchFamily="18" charset="0"/>
                <a:cs typeface="Times New Roman" panose="02020603050405020304" pitchFamily="18" charset="0"/>
              </a:rPr>
              <a:t>Improving Teamwork</a:t>
            </a:r>
          </a:p>
          <a:p>
            <a:pPr algn="just">
              <a:lnSpc>
                <a:spcPct val="150000"/>
              </a:lnSpc>
            </a:pPr>
            <a:r>
              <a:rPr lang="en-GB" sz="1800" dirty="0">
                <a:latin typeface="Times New Roman" panose="02020603050405020304" pitchFamily="18" charset="0"/>
                <a:cs typeface="Times New Roman" panose="02020603050405020304" pitchFamily="18" charset="0"/>
              </a:rPr>
              <a:t>Fosters proper interactions with guests </a:t>
            </a:r>
            <a:r>
              <a:rPr lang="en-IN" sz="1800" b="0" i="0" u="none" strike="noStrike" dirty="0">
                <a:solidFill>
                  <a:srgbClr val="000000"/>
                </a:solidFill>
                <a:effectLst/>
                <a:latin typeface="Times New Roman" panose="02020603050405020304" pitchFamily="18" charset="0"/>
                <a:cs typeface="Times New Roman" panose="02020603050405020304" pitchFamily="18" charset="0"/>
              </a:rPr>
              <a:t>(</a:t>
            </a:r>
            <a:r>
              <a:rPr lang="en-IN" sz="1800" b="0" i="0" u="none" strike="noStrike" dirty="0">
                <a:solidFill>
                  <a:srgbClr val="222222"/>
                </a:solidFill>
                <a:effectLst/>
                <a:latin typeface="Times New Roman" panose="02020603050405020304" pitchFamily="18" charset="0"/>
                <a:cs typeface="Times New Roman" panose="02020603050405020304" pitchFamily="18" charset="0"/>
              </a:rPr>
              <a:t>Lu </a:t>
            </a:r>
            <a:r>
              <a:rPr lang="en-IN" sz="1800" b="0" i="1" u="none" strike="noStrike" dirty="0">
                <a:solidFill>
                  <a:srgbClr val="222222"/>
                </a:solidFill>
                <a:effectLst/>
                <a:latin typeface="Times New Roman" panose="02020603050405020304" pitchFamily="18" charset="0"/>
                <a:cs typeface="Times New Roman" panose="02020603050405020304" pitchFamily="18" charset="0"/>
              </a:rPr>
              <a:t>et al</a:t>
            </a:r>
            <a:r>
              <a:rPr lang="en-IN" sz="1800" b="0" i="0" u="none" strike="noStrike" dirty="0">
                <a:solidFill>
                  <a:srgbClr val="222222"/>
                </a:solidFill>
                <a:effectLst/>
                <a:latin typeface="Times New Roman" panose="02020603050405020304" pitchFamily="18" charset="0"/>
                <a:cs typeface="Times New Roman" panose="02020603050405020304" pitchFamily="18" charset="0"/>
              </a:rPr>
              <a:t>., 2016)</a:t>
            </a:r>
            <a:endParaRPr lang="en-GB"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9BB290E9-4927-5785-2179-F580315037E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86525" y="2622924"/>
            <a:ext cx="4718050" cy="3185365"/>
          </a:xfrm>
        </p:spPr>
      </p:pic>
      <p:sp>
        <p:nvSpPr>
          <p:cNvPr id="8" name="TextBox 7">
            <a:extLst>
              <a:ext uri="{FF2B5EF4-FFF2-40B4-BE49-F238E27FC236}">
                <a16:creationId xmlns:a16="http://schemas.microsoft.com/office/drawing/2014/main" id="{B0A0320E-C33D-E990-CA65-663C9D9ED09D}"/>
              </a:ext>
            </a:extLst>
          </p:cNvPr>
          <p:cNvSpPr txBox="1"/>
          <p:nvPr/>
        </p:nvSpPr>
        <p:spPr>
          <a:xfrm>
            <a:off x="6029325" y="5887135"/>
            <a:ext cx="6115050" cy="230832"/>
          </a:xfrm>
          <a:prstGeom prst="rect">
            <a:avLst/>
          </a:prstGeom>
          <a:noFill/>
        </p:spPr>
        <p:txBody>
          <a:bodyPr wrap="square">
            <a:spAutoFit/>
          </a:bodyPr>
          <a:lstStyle/>
          <a:p>
            <a:r>
              <a:rPr lang="en-GB" sz="900" b="1" i="1" dirty="0">
                <a:latin typeface="Times New Roman" panose="02020603050405020304" pitchFamily="18" charset="0"/>
                <a:cs typeface="Times New Roman" panose="02020603050405020304" pitchFamily="18" charset="0"/>
              </a:rPr>
              <a:t>https://www.eu-startups.com/2018/05/company-culture-10-clever-ways-to-keep-employees-creative-and-motivated/</a:t>
            </a:r>
          </a:p>
        </p:txBody>
      </p:sp>
    </p:spTree>
    <p:extLst>
      <p:ext uri="{BB962C8B-B14F-4D97-AF65-F5344CB8AC3E}">
        <p14:creationId xmlns:p14="http://schemas.microsoft.com/office/powerpoint/2010/main" val="637276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F691-EA07-91BC-2AFF-04A3992374E8}"/>
              </a:ext>
            </a:extLst>
          </p:cNvPr>
          <p:cNvSpPr>
            <a:spLocks noGrp="1"/>
          </p:cNvSpPr>
          <p:nvPr>
            <p:ph type="title"/>
          </p:nvPr>
        </p:nvSpPr>
        <p:spPr/>
        <p:txBody>
          <a:bodyPr>
            <a:normAutofit/>
          </a:bodyPr>
          <a:lstStyle/>
          <a:p>
            <a:pPr rtl="0">
              <a:spcBef>
                <a:spcPts val="1000"/>
              </a:spcBef>
              <a:spcAft>
                <a:spcPts val="0"/>
              </a:spcAft>
            </a:pPr>
            <a:r>
              <a:rPr lang="en-IN" sz="4000" b="1" i="0" u="none" strike="noStrike" dirty="0">
                <a:solidFill>
                  <a:srgbClr val="000000"/>
                </a:solidFill>
                <a:effectLst/>
                <a:latin typeface="Times" panose="02020603050405020304" pitchFamily="18" charset="0"/>
              </a:rPr>
              <a:t>Engagement Theoretical Model </a:t>
            </a:r>
            <a:endParaRPr lang="en-GB" sz="4000" dirty="0"/>
          </a:p>
        </p:txBody>
      </p:sp>
      <p:pic>
        <p:nvPicPr>
          <p:cNvPr id="7" name="Content Placeholder 6">
            <a:extLst>
              <a:ext uri="{FF2B5EF4-FFF2-40B4-BE49-F238E27FC236}">
                <a16:creationId xmlns:a16="http://schemas.microsoft.com/office/drawing/2014/main" id="{E6E377FA-2D86-DE98-0D3B-A56307F796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5250" y="2538413"/>
            <a:ext cx="6878251" cy="3557587"/>
          </a:xfrm>
        </p:spPr>
      </p:pic>
      <p:sp>
        <p:nvSpPr>
          <p:cNvPr id="8" name="TextBox 7">
            <a:extLst>
              <a:ext uri="{FF2B5EF4-FFF2-40B4-BE49-F238E27FC236}">
                <a16:creationId xmlns:a16="http://schemas.microsoft.com/office/drawing/2014/main" id="{BFE43C01-1985-528D-3854-B92D8619F7E6}"/>
              </a:ext>
            </a:extLst>
          </p:cNvPr>
          <p:cNvSpPr txBox="1"/>
          <p:nvPr/>
        </p:nvSpPr>
        <p:spPr>
          <a:xfrm>
            <a:off x="990602" y="5391150"/>
            <a:ext cx="3047998" cy="584775"/>
          </a:xfrm>
          <a:prstGeom prst="rect">
            <a:avLst/>
          </a:prstGeom>
          <a:noFill/>
        </p:spPr>
        <p:txBody>
          <a:bodyPr wrap="square" rtlCol="0">
            <a:spAutoFit/>
          </a:bodyPr>
          <a:lstStyle/>
          <a:p>
            <a:r>
              <a:rPr lang="en-GB" sz="3200" b="1" i="1" u="sng" dirty="0">
                <a:latin typeface="Times New Roman" panose="02020603050405020304" pitchFamily="18" charset="0"/>
                <a:cs typeface="Times New Roman" panose="02020603050405020304" pitchFamily="18" charset="0"/>
              </a:rPr>
              <a:t>Deloitte Model</a:t>
            </a:r>
          </a:p>
        </p:txBody>
      </p:sp>
    </p:spTree>
    <p:extLst>
      <p:ext uri="{BB962C8B-B14F-4D97-AF65-F5344CB8AC3E}">
        <p14:creationId xmlns:p14="http://schemas.microsoft.com/office/powerpoint/2010/main" val="1536927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FF24C-9A55-89E4-EB4F-DC5818129F53}"/>
              </a:ext>
            </a:extLst>
          </p:cNvPr>
          <p:cNvSpPr>
            <a:spLocks noGrp="1"/>
          </p:cNvSpPr>
          <p:nvPr>
            <p:ph type="title"/>
          </p:nvPr>
        </p:nvSpPr>
        <p:spPr/>
        <p:txBody>
          <a:bodyPr>
            <a:normAutofit/>
          </a:bodyPr>
          <a:lstStyle/>
          <a:p>
            <a:r>
              <a:rPr lang="en-US" sz="4000" b="1" i="0" u="none" strike="noStrike" dirty="0">
                <a:solidFill>
                  <a:srgbClr val="000000"/>
                </a:solidFill>
                <a:effectLst/>
                <a:latin typeface="Times" panose="02020603050405020304" pitchFamily="18" charset="0"/>
              </a:rPr>
              <a:t>Ways to engage employee of Hotel industry</a:t>
            </a:r>
            <a:endParaRPr lang="en-GB" sz="4000" dirty="0"/>
          </a:p>
        </p:txBody>
      </p:sp>
      <p:sp>
        <p:nvSpPr>
          <p:cNvPr id="4" name="Content Placeholder 3">
            <a:extLst>
              <a:ext uri="{FF2B5EF4-FFF2-40B4-BE49-F238E27FC236}">
                <a16:creationId xmlns:a16="http://schemas.microsoft.com/office/drawing/2014/main" id="{10A89A49-68B3-7335-1E6D-491CE87CE0D5}"/>
              </a:ext>
            </a:extLst>
          </p:cNvPr>
          <p:cNvSpPr>
            <a:spLocks noGrp="1"/>
          </p:cNvSpPr>
          <p:nvPr>
            <p:ph sz="half" idx="1"/>
          </p:nvPr>
        </p:nvSpPr>
        <p:spPr/>
        <p:txBody>
          <a:bodyPr>
            <a:normAutofit lnSpcReduction="10000"/>
          </a:bodyPr>
          <a:lstStyle/>
          <a:p>
            <a:pPr algn="just">
              <a:lnSpc>
                <a:spcPct val="150000"/>
              </a:lnSpc>
            </a:pPr>
            <a:r>
              <a:rPr lang="en-GB" sz="2000" dirty="0">
                <a:latin typeface="Times New Roman" panose="02020603050405020304" pitchFamily="18" charset="0"/>
                <a:cs typeface="Times New Roman" panose="02020603050405020304" pitchFamily="18" charset="0"/>
              </a:rPr>
              <a:t>Premier Inn have 77% of employee engagement score </a:t>
            </a:r>
          </a:p>
          <a:p>
            <a:pPr algn="just">
              <a:lnSpc>
                <a:spcPct val="150000"/>
              </a:lnSpc>
            </a:pPr>
            <a:r>
              <a:rPr lang="en-GB" sz="2000" dirty="0">
                <a:latin typeface="Times New Roman" panose="02020603050405020304" pitchFamily="18" charset="0"/>
                <a:cs typeface="Times New Roman" panose="02020603050405020304" pitchFamily="18" charset="0"/>
              </a:rPr>
              <a:t>Implemented BBB programme that inspires and empowers staff</a:t>
            </a:r>
          </a:p>
          <a:p>
            <a:pPr algn="just">
              <a:lnSpc>
                <a:spcPct val="150000"/>
              </a:lnSpc>
            </a:pPr>
            <a:r>
              <a:rPr lang="en-GB" sz="2000" dirty="0">
                <a:latin typeface="Times New Roman" panose="02020603050405020304" pitchFamily="18" charset="0"/>
                <a:cs typeface="Times New Roman" panose="02020603050405020304" pitchFamily="18" charset="0"/>
              </a:rPr>
              <a:t>The programme is implemented by involving all the employees and aligning the business process </a:t>
            </a:r>
            <a:r>
              <a:rPr lang="en-IN" sz="1800" b="0" i="0" u="none" strike="noStrike" dirty="0">
                <a:solidFill>
                  <a:srgbClr val="000000"/>
                </a:solidFill>
                <a:effectLst/>
                <a:latin typeface="Times" panose="02020603050405020304" pitchFamily="18" charset="0"/>
              </a:rPr>
              <a:t>(LinkedIn, 2022).</a:t>
            </a:r>
            <a:endParaRPr lang="en-GB" sz="2000"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E238944F-BB15-AA9D-438E-6A20A8CA415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29375" y="2886578"/>
            <a:ext cx="4718050" cy="2658056"/>
          </a:xfrm>
        </p:spPr>
      </p:pic>
      <p:sp>
        <p:nvSpPr>
          <p:cNvPr id="9" name="TextBox 8">
            <a:extLst>
              <a:ext uri="{FF2B5EF4-FFF2-40B4-BE49-F238E27FC236}">
                <a16:creationId xmlns:a16="http://schemas.microsoft.com/office/drawing/2014/main" id="{400D0E6C-48B0-AF0F-741E-B74F3358B7C6}"/>
              </a:ext>
            </a:extLst>
          </p:cNvPr>
          <p:cNvSpPr txBox="1"/>
          <p:nvPr/>
        </p:nvSpPr>
        <p:spPr>
          <a:xfrm>
            <a:off x="7496175" y="5587484"/>
            <a:ext cx="6115050" cy="230832"/>
          </a:xfrm>
          <a:prstGeom prst="rect">
            <a:avLst/>
          </a:prstGeom>
          <a:noFill/>
        </p:spPr>
        <p:txBody>
          <a:bodyPr wrap="square">
            <a:spAutoFit/>
          </a:bodyPr>
          <a:lstStyle/>
          <a:p>
            <a:r>
              <a:rPr lang="en-GB" sz="900" b="1" i="1" dirty="0">
                <a:latin typeface="Times New Roman" panose="02020603050405020304" pitchFamily="18" charset="0"/>
                <a:cs typeface="Times New Roman" panose="02020603050405020304" pitchFamily="18" charset="0"/>
              </a:rPr>
              <a:t>https://couponswala.com/blog/hilton-loyalty-program/</a:t>
            </a:r>
          </a:p>
        </p:txBody>
      </p:sp>
    </p:spTree>
    <p:extLst>
      <p:ext uri="{BB962C8B-B14F-4D97-AF65-F5344CB8AC3E}">
        <p14:creationId xmlns:p14="http://schemas.microsoft.com/office/powerpoint/2010/main" val="1744998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021D-2E4F-7DC5-2EC2-F3DC3E2B15CF}"/>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Times" panose="02020603050405020304" pitchFamily="18" charset="0"/>
              </a:rPr>
              <a:t>Ways to engage employee of Hotel industry</a:t>
            </a:r>
            <a:endParaRPr lang="en-GB" dirty="0"/>
          </a:p>
        </p:txBody>
      </p:sp>
      <p:sp>
        <p:nvSpPr>
          <p:cNvPr id="4" name="Content Placeholder 3">
            <a:extLst>
              <a:ext uri="{FF2B5EF4-FFF2-40B4-BE49-F238E27FC236}">
                <a16:creationId xmlns:a16="http://schemas.microsoft.com/office/drawing/2014/main" id="{D99D2B29-76B8-749D-9FFE-0A9B540171B8}"/>
              </a:ext>
            </a:extLst>
          </p:cNvPr>
          <p:cNvSpPr>
            <a:spLocks noGrp="1"/>
          </p:cNvSpPr>
          <p:nvPr>
            <p:ph sz="half" idx="1"/>
          </p:nvPr>
        </p:nvSpPr>
        <p:spPr>
          <a:xfrm>
            <a:off x="838200" y="2560320"/>
            <a:ext cx="6000750" cy="3310128"/>
          </a:xfrm>
        </p:spPr>
        <p:txBody>
          <a:bodyPr>
            <a:no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Hilton hotel’s employee engagement:</a:t>
            </a:r>
          </a:p>
          <a:p>
            <a:pPr algn="just">
              <a:lnSpc>
                <a:spcPct val="150000"/>
              </a:lnSpc>
            </a:pPr>
            <a:r>
              <a:rPr lang="en-US" sz="2000" dirty="0">
                <a:solidFill>
                  <a:srgbClr val="000000"/>
                </a:solidFill>
                <a:latin typeface="Times New Roman" panose="02020603050405020304" pitchFamily="18" charset="0"/>
                <a:cs typeface="Times New Roman" panose="02020603050405020304" pitchFamily="18" charset="0"/>
              </a:rPr>
              <a:t>H</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iring the employees aligning to workplace values, </a:t>
            </a:r>
          </a:p>
          <a:p>
            <a:pPr algn="just">
              <a:lnSpc>
                <a:spcPct val="150000"/>
              </a:lnSpc>
            </a:pPr>
            <a:r>
              <a:rPr lang="en-US" sz="2000" dirty="0">
                <a:solidFill>
                  <a:srgbClr val="000000"/>
                </a:solidFill>
                <a:latin typeface="Times New Roman" panose="02020603050405020304" pitchFamily="18" charset="0"/>
                <a:cs typeface="Times New Roman" panose="02020603050405020304" pitchFamily="18" charset="0"/>
              </a:rPr>
              <a:t>C</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areer progression</a:t>
            </a:r>
          </a:p>
          <a:p>
            <a:pPr algn="just">
              <a:lnSpc>
                <a:spcPct val="150000"/>
              </a:lnSpc>
            </a:pPr>
            <a:r>
              <a:rPr lang="en-US" sz="2000" dirty="0">
                <a:solidFill>
                  <a:srgbClr val="000000"/>
                </a:solidFill>
                <a:latin typeface="Times New Roman" panose="02020603050405020304" pitchFamily="18" charset="0"/>
                <a:cs typeface="Times New Roman" panose="02020603050405020304" pitchFamily="18" charset="0"/>
              </a:rPr>
              <a:t>E</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nsuring appreciation and recognition </a:t>
            </a:r>
          </a:p>
          <a:p>
            <a:pPr algn="just">
              <a:lnSpc>
                <a:spcPct val="150000"/>
              </a:lnSpc>
            </a:pPr>
            <a:r>
              <a:rPr lang="en-US" sz="2000" dirty="0">
                <a:solidFill>
                  <a:srgbClr val="000000"/>
                </a:solidFill>
                <a:latin typeface="Times New Roman" panose="02020603050405020304" pitchFamily="18" charset="0"/>
                <a:cs typeface="Times New Roman" panose="02020603050405020304" pitchFamily="18" charset="0"/>
              </a:rPr>
              <a:t>O</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ffering flexible working hours</a:t>
            </a:r>
          </a:p>
          <a:p>
            <a:pPr algn="just">
              <a:lnSpc>
                <a:spcPct val="150000"/>
              </a:lnSpc>
            </a:pPr>
            <a:r>
              <a:rPr lang="en-US" sz="2000" dirty="0">
                <a:solidFill>
                  <a:srgbClr val="000000"/>
                </a:solidFill>
                <a:latin typeface="Times New Roman" panose="02020603050405020304" pitchFamily="18" charset="0"/>
                <a:cs typeface="Times New Roman" panose="02020603050405020304" pitchFamily="18" charset="0"/>
              </a:rPr>
              <a:t>Offering quality employee experience </a:t>
            </a:r>
            <a:r>
              <a:rPr lang="en-IN" sz="1800" b="0" i="0" u="none" strike="noStrike" dirty="0">
                <a:solidFill>
                  <a:srgbClr val="000000"/>
                </a:solidFill>
                <a:effectLst/>
                <a:latin typeface="Times" panose="02020603050405020304" pitchFamily="18" charset="0"/>
              </a:rPr>
              <a:t>(Bybee, 2022)</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F0F2CBBA-4D22-343C-034F-238AC4C9324F}"/>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t="16054" b="12165"/>
          <a:stretch/>
        </p:blipFill>
        <p:spPr>
          <a:xfrm>
            <a:off x="6657975" y="2724150"/>
            <a:ext cx="4718050" cy="3146298"/>
          </a:xfrm>
        </p:spPr>
      </p:pic>
      <p:sp>
        <p:nvSpPr>
          <p:cNvPr id="9" name="TextBox 8">
            <a:extLst>
              <a:ext uri="{FF2B5EF4-FFF2-40B4-BE49-F238E27FC236}">
                <a16:creationId xmlns:a16="http://schemas.microsoft.com/office/drawing/2014/main" id="{92ABE9F1-EB39-5B8E-4068-29F7E4B34B6A}"/>
              </a:ext>
            </a:extLst>
          </p:cNvPr>
          <p:cNvSpPr txBox="1"/>
          <p:nvPr/>
        </p:nvSpPr>
        <p:spPr>
          <a:xfrm>
            <a:off x="7743825" y="5854184"/>
            <a:ext cx="6115050" cy="230832"/>
          </a:xfrm>
          <a:prstGeom prst="rect">
            <a:avLst/>
          </a:prstGeom>
          <a:noFill/>
        </p:spPr>
        <p:txBody>
          <a:bodyPr wrap="square">
            <a:spAutoFit/>
          </a:bodyPr>
          <a:lstStyle/>
          <a:p>
            <a:r>
              <a:rPr lang="en-GB" sz="900" b="1" i="1" dirty="0">
                <a:latin typeface="Times New Roman" panose="02020603050405020304" pitchFamily="18" charset="0"/>
                <a:cs typeface="Times New Roman" panose="02020603050405020304" pitchFamily="18" charset="0"/>
              </a:rPr>
              <a:t>https://www.youtube.com/watch?v=jKcYsev-OIs</a:t>
            </a:r>
          </a:p>
        </p:txBody>
      </p:sp>
    </p:spTree>
    <p:extLst>
      <p:ext uri="{BB962C8B-B14F-4D97-AF65-F5344CB8AC3E}">
        <p14:creationId xmlns:p14="http://schemas.microsoft.com/office/powerpoint/2010/main" val="1991655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CB3943-093F-1DB0-3F15-7C3D8FDA7115}"/>
              </a:ext>
            </a:extLst>
          </p:cNvPr>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References </a:t>
            </a:r>
          </a:p>
        </p:txBody>
      </p:sp>
      <p:sp>
        <p:nvSpPr>
          <p:cNvPr id="6" name="Content Placeholder 5">
            <a:extLst>
              <a:ext uri="{FF2B5EF4-FFF2-40B4-BE49-F238E27FC236}">
                <a16:creationId xmlns:a16="http://schemas.microsoft.com/office/drawing/2014/main" id="{BF69CE12-4510-71A3-114F-C1DFB829F3CE}"/>
              </a:ext>
            </a:extLst>
          </p:cNvPr>
          <p:cNvSpPr>
            <a:spLocks noGrp="1"/>
          </p:cNvSpPr>
          <p:nvPr>
            <p:ph idx="1"/>
          </p:nvPr>
        </p:nvSpPr>
        <p:spPr/>
        <p:txBody>
          <a:bodyPr>
            <a:noAutofit/>
          </a:bodyPr>
          <a:lstStyle/>
          <a:p>
            <a:pPr algn="just">
              <a:lnSpc>
                <a:spcPct val="150000"/>
              </a:lnSpc>
              <a:spcBef>
                <a:spcPts val="1000"/>
              </a:spcBef>
              <a:spcAft>
                <a:spcPts val="600"/>
              </a:spcAft>
            </a:pP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Bersin, J., (2015). Becoming irresistible.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Deloitte Review</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16</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pp.146-163.</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Bybee, N. (2022)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How Hilton keeps its employees happy (and five employee retention tips for the hospitality industry)</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LinkedIn</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Available at: https://www.linkedin.com/pulse/how-hilton-keeps-its-employees-happy-five-employee-tips-bybee-cpa/ (Accessed: November 24,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Cain, L.,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Tanford</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S. and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Shulga</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L., (2018). Customers’ perceptions of employee engagement: Fortifying the service–profit chain.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International Journal of Hospitality &amp; Tourism Administration</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19</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(1), pp.52-77.</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Indeed (2021)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Hotel staff: Employment options and descriptions </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Indeed</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Available at: https://www.indeed.com/career-advice/career-development/employees-of-hotel (Accessed: November 24,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Lee, J. and Ok, C.M., (2016). Hotel employee work engagement and its consequences.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Journal of Hospitality Marketing &amp; Management</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25</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(2), pp.133-166.</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6136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2A722-F879-8806-A6B0-159D424620D9}"/>
              </a:ext>
            </a:extLst>
          </p:cNvPr>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References</a:t>
            </a:r>
            <a:endParaRPr lang="en-GB" sz="4000" dirty="0"/>
          </a:p>
        </p:txBody>
      </p:sp>
      <p:sp>
        <p:nvSpPr>
          <p:cNvPr id="3" name="Content Placeholder 2">
            <a:extLst>
              <a:ext uri="{FF2B5EF4-FFF2-40B4-BE49-F238E27FC236}">
                <a16:creationId xmlns:a16="http://schemas.microsoft.com/office/drawing/2014/main" id="{70DB3B1D-381C-E15A-2714-9811EAFBAD4C}"/>
              </a:ext>
            </a:extLst>
          </p:cNvPr>
          <p:cNvSpPr>
            <a:spLocks noGrp="1"/>
          </p:cNvSpPr>
          <p:nvPr>
            <p:ph idx="1"/>
          </p:nvPr>
        </p:nvSpPr>
        <p:spPr>
          <a:xfrm>
            <a:off x="1028700" y="2499782"/>
            <a:ext cx="9867897" cy="3318936"/>
          </a:xfrm>
        </p:spPr>
        <p:txBody>
          <a:bodyPr>
            <a:noAutofit/>
          </a:bodyPr>
          <a:lstStyle/>
          <a:p>
            <a:pPr algn="just">
              <a:lnSpc>
                <a:spcPct val="150000"/>
              </a:lnSpc>
              <a:spcBef>
                <a:spcPts val="1000"/>
              </a:spcBef>
              <a:spcAft>
                <a:spcPts val="600"/>
              </a:spcAft>
            </a:pP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LinkedIn (2022)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Amy Stanton - Senior Vice President, Business Operations </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LinkedIn</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Available at: https://www.linkedin.com/in/amy-stanton-62915153/?originalSubdomain=uk (Accessed: November 24, 2022).</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Lu, L., Lu, A.C.C.,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Gursoy</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D. and Neale, N.R., (2016). Work engagement, job satisfaction, and turnover intentions: A comparison between supervisors and line-level employees.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International Journal of Contemporary Hospitality Management</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Oktanofa</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A.K.,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Arliawan</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F.A. and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Gustomo</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 (2022). Measuring and Improving Employee Engagement (A Study in PT.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Svara</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Inovasi</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Indonesia).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IPTEK Journal of Proceedings Series</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(1), pp.425-431.</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Sun, L. and </a:t>
            </a:r>
            <a:r>
              <a:rPr lang="en-GB" sz="1200" dirty="0" err="1">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Bunchapattanasakda</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C., (2019). Employee engagement: A literature review.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International Journal of Human Resource Studies</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9</a:t>
            </a:r>
            <a:r>
              <a:rPr lang="en-GB" sz="1200" dirty="0">
                <a:solidFill>
                  <a:srgbClr val="222222"/>
                </a:solidFill>
                <a:effectLst/>
                <a:latin typeface="Times New Roman" panose="02020603050405020304" pitchFamily="18" charset="0"/>
                <a:ea typeface="Times" panose="02020603050405020304" pitchFamily="18" charset="0"/>
                <a:cs typeface="Times New Roman" panose="02020603050405020304" pitchFamily="18" charset="0"/>
              </a:rPr>
              <a:t>(1), pp.63-80.</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spcBef>
                <a:spcPts val="1000"/>
              </a:spcBef>
              <a:spcAft>
                <a:spcPts val="600"/>
              </a:spcAft>
            </a:pPr>
            <a:r>
              <a:rPr lang="en-GB" sz="1200" dirty="0" err="1">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Wissenbach</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S. (2019)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How can employee engagement help transform Britain's hospitality industry?</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t>
            </a:r>
            <a:r>
              <a:rPr lang="en-GB" sz="1200" i="1"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LinkedIn</a:t>
            </a:r>
            <a:r>
              <a:rPr lang="en-GB" sz="1200" dirty="0">
                <a:solidFill>
                  <a:srgbClr val="262626"/>
                </a:solidFill>
                <a:effectLst/>
                <a:latin typeface="Times New Roman" panose="02020603050405020304" pitchFamily="18" charset="0"/>
                <a:ea typeface="Times" panose="02020603050405020304" pitchFamily="18" charset="0"/>
                <a:cs typeface="Times New Roman" panose="02020603050405020304" pitchFamily="18" charset="0"/>
              </a:rPr>
              <a:t>. Available at: https://www.linkedin.com/pulse/how-can-employee-engagement-help-transform-britains-stefan/ (Accessed: November 24, 2022).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854417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6B1ED32-57DA-FA73-CAD6-32577DFCAF6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3950" y="901701"/>
            <a:ext cx="9867900" cy="4973638"/>
          </a:xfrm>
        </p:spPr>
      </p:pic>
    </p:spTree>
    <p:extLst>
      <p:ext uri="{BB962C8B-B14F-4D97-AF65-F5344CB8AC3E}">
        <p14:creationId xmlns:p14="http://schemas.microsoft.com/office/powerpoint/2010/main" val="40943234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173</TotalTime>
  <Words>1455</Words>
  <Application>Microsoft Office PowerPoint</Application>
  <PresentationFormat>Widescreen</PresentationFormat>
  <Paragraphs>63</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  Mohammed Bilal Rehman 2013508 BMIH4006: Operating Hotel Facilities</vt:lpstr>
      <vt:lpstr>Introduction</vt:lpstr>
      <vt:lpstr>Employee Engagement</vt:lpstr>
      <vt:lpstr>Impact of Employee Engagement in Hotels</vt:lpstr>
      <vt:lpstr>Importance of Employee Engagement  in Hotels</vt:lpstr>
      <vt:lpstr>Engagement Theoretical Model </vt:lpstr>
      <vt:lpstr>Ways to engage employee of Hotel industry</vt:lpstr>
      <vt:lpstr>Ways to engage employee of Hotel industry</vt:lpstr>
      <vt:lpstr>References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dc:creator>Rukhsana</dc:creator>
  <cp:lastModifiedBy>Rukhsana Rehman (2012446)</cp:lastModifiedBy>
  <cp:revision>15</cp:revision>
  <dcterms:created xsi:type="dcterms:W3CDTF">2022-11-24T06:55:23Z</dcterms:created>
  <dcterms:modified xsi:type="dcterms:W3CDTF">2022-11-27T21:07:46Z</dcterms:modified>
</cp:coreProperties>
</file>