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16"/>
  </p:notesMasterIdLst>
  <p:sldIdLst>
    <p:sldId id="258" r:id="rId3"/>
    <p:sldId id="267" r:id="rId4"/>
    <p:sldId id="268" r:id="rId5"/>
    <p:sldId id="269" r:id="rId6"/>
    <p:sldId id="270" r:id="rId7"/>
    <p:sldId id="271" r:id="rId8"/>
    <p:sldId id="272" r:id="rId9"/>
    <p:sldId id="273" r:id="rId10"/>
    <p:sldId id="274" r:id="rId11"/>
    <p:sldId id="276" r:id="rId12"/>
    <p:sldId id="277" r:id="rId13"/>
    <p:sldId id="278"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75571" autoAdjust="0"/>
  </p:normalViewPr>
  <p:slideViewPr>
    <p:cSldViewPr snapToGrid="0">
      <p:cViewPr varScale="1">
        <p:scale>
          <a:sx n="84" d="100"/>
          <a:sy n="84" d="100"/>
        </p:scale>
        <p:origin x="14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06/01/2025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 can be used in the following ways:</a:t>
            </a:r>
          </a:p>
          <a:p>
            <a:pPr marL="228600" indent="-228600">
              <a:buAutoNum type="arabicPeriod"/>
            </a:pPr>
            <a:r>
              <a:rPr lang="en-GB" dirty="0"/>
              <a:t>Proofreading. To get AI to proofread your assessment, you must have first researched, and written your report. From here, you can ask AI to check the grammar, for typos, and general readability of the report. You CANNOT ask AI to suggest improvements or rewrite any of the text.</a:t>
            </a:r>
          </a:p>
          <a:p>
            <a:pPr marL="228600" indent="-228600">
              <a:buAutoNum type="arabicPeriod"/>
            </a:pPr>
            <a:r>
              <a:rPr lang="en-GB" dirty="0"/>
              <a:t>Research – AI is a powerful research tool. You can use it to summarize websites, articles, and books.</a:t>
            </a:r>
          </a:p>
          <a:p>
            <a:pPr marL="228600" indent="-228600">
              <a:buAutoNum type="arabicPeriod"/>
            </a:pPr>
            <a:r>
              <a:rPr lang="en-GB" dirty="0"/>
              <a:t>Structure – This is only to help you create the overall structure of the assessment paper you are writing, and not any of the content within it.</a:t>
            </a:r>
          </a:p>
          <a:p>
            <a:pPr marL="228600" indent="-228600">
              <a:buAutoNum type="arabicPeriod"/>
            </a:pPr>
            <a:endParaRPr lang="en-GB" dirty="0"/>
          </a:p>
          <a:p>
            <a:pPr marL="228600" indent="-228600">
              <a:buAutoNum type="arabicPeriod"/>
            </a:pPr>
            <a:endParaRPr lang="en-GB" dirty="0"/>
          </a:p>
          <a:p>
            <a:pPr marL="0" indent="0">
              <a:buNone/>
            </a:pPr>
            <a:r>
              <a:rPr lang="en-GB" dirty="0"/>
              <a:t>Go through HOW TO use AI with them. Using ChatGPT, CoPilot etc</a:t>
            </a:r>
          </a:p>
        </p:txBody>
      </p:sp>
      <p:sp>
        <p:nvSpPr>
          <p:cNvPr id="4" name="Slide Number Placeholder 3"/>
          <p:cNvSpPr>
            <a:spLocks noGrp="1"/>
          </p:cNvSpPr>
          <p:nvPr>
            <p:ph type="sldNum" sz="quarter" idx="5"/>
          </p:nvPr>
        </p:nvSpPr>
        <p:spPr/>
        <p:txBody>
          <a:bodyPr/>
          <a:lstStyle/>
          <a:p>
            <a:fld id="{8A7EFB5D-60EE-4A6D-B7FF-16B258969A01}" type="slidenum">
              <a:rPr lang="en-GB" smtClean="0"/>
              <a:t>5</a:t>
            </a:fld>
            <a:endParaRPr lang="en-GB"/>
          </a:p>
        </p:txBody>
      </p:sp>
    </p:spTree>
    <p:extLst>
      <p:ext uri="{BB962C8B-B14F-4D97-AF65-F5344CB8AC3E}">
        <p14:creationId xmlns:p14="http://schemas.microsoft.com/office/powerpoint/2010/main" val="1997506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9</a:t>
            </a:fld>
            <a:endParaRPr lang="en-GB"/>
          </a:p>
        </p:txBody>
      </p:sp>
    </p:spTree>
    <p:extLst>
      <p:ext uri="{BB962C8B-B14F-4D97-AF65-F5344CB8AC3E}">
        <p14:creationId xmlns:p14="http://schemas.microsoft.com/office/powerpoint/2010/main" val="234820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discussion to tease out of as many students as possible, the challenges/issues currently faced within their workplace. Dance around the concept that perhaps, this issue could form the basis of their assignment.</a:t>
            </a:r>
          </a:p>
          <a:p>
            <a:endParaRPr lang="en-GB" dirty="0"/>
          </a:p>
          <a:p>
            <a:r>
              <a:rPr lang="en-GB" dirty="0"/>
              <a:t>For the second part of the discussion, get a general understanding from the group. Then, link it back to the definitions – it helps us efficiently gather knowledge, process information, and analyse data toward problem-solving, innovation, creativity etc…</a:t>
            </a:r>
          </a:p>
          <a:p>
            <a:endParaRPr lang="en-GB" dirty="0"/>
          </a:p>
          <a:p>
            <a:r>
              <a:rPr lang="en-GB" dirty="0"/>
              <a:t>Ask a follow up question – ‘HOW?’</a:t>
            </a:r>
          </a:p>
        </p:txBody>
      </p:sp>
      <p:sp>
        <p:nvSpPr>
          <p:cNvPr id="4" name="Slide Number Placeholder 3"/>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7608812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1/6/2025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BMSK5011 Developing Workplace Critical Thinking</a:t>
            </a:r>
            <a:br>
              <a:rPr lang="en-GB" sz="2400" dirty="0"/>
            </a:br>
            <a:br>
              <a:rPr lang="en-GB" sz="2400" dirty="0"/>
            </a:br>
            <a:r>
              <a:rPr lang="en-GB" sz="2400" dirty="0"/>
              <a:t>Session: 1</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a:t>
            </a:r>
          </a:p>
        </p:txBody>
      </p:sp>
      <p:sp>
        <p:nvSpPr>
          <p:cNvPr id="3" name="Content Placeholder 2">
            <a:extLst>
              <a:ext uri="{FF2B5EF4-FFF2-40B4-BE49-F238E27FC236}">
                <a16:creationId xmlns:a16="http://schemas.microsoft.com/office/drawing/2014/main" id="{B7F9F88E-7521-99CE-4420-0AC7B61C8B24}"/>
              </a:ext>
            </a:extLst>
          </p:cNvPr>
          <p:cNvSpPr>
            <a:spLocks noGrp="1"/>
          </p:cNvSpPr>
          <p:nvPr>
            <p:ph idx="1"/>
          </p:nvPr>
        </p:nvSpPr>
        <p:spPr/>
        <p:txBody>
          <a:bodyPr/>
          <a:lstStyle/>
          <a:p>
            <a:r>
              <a:rPr lang="en-GB" dirty="0">
                <a:solidFill>
                  <a:schemeClr val="tx2">
                    <a:lumMod val="50000"/>
                  </a:schemeClr>
                </a:solidFill>
              </a:rPr>
              <a:t>Overview of level 5</a:t>
            </a:r>
          </a:p>
          <a:p>
            <a:r>
              <a:rPr lang="en-GB" dirty="0">
                <a:solidFill>
                  <a:schemeClr val="tx2">
                    <a:lumMod val="50000"/>
                  </a:schemeClr>
                </a:solidFill>
              </a:rPr>
              <a:t>Allowable AI</a:t>
            </a:r>
          </a:p>
          <a:p>
            <a:r>
              <a:rPr lang="en-GB" dirty="0">
                <a:solidFill>
                  <a:schemeClr val="tx2">
                    <a:lumMod val="50000"/>
                  </a:schemeClr>
                </a:solidFill>
              </a:rPr>
              <a:t>Introduction to Module &amp; assessment</a:t>
            </a:r>
          </a:p>
          <a:p>
            <a:r>
              <a:rPr lang="en-GB" dirty="0">
                <a:solidFill>
                  <a:schemeClr val="tx2">
                    <a:lumMod val="50000"/>
                  </a:schemeClr>
                </a:solidFill>
              </a:rPr>
              <a:t>Discussions &amp; Activities</a:t>
            </a: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23EF2-1503-D105-6796-EB1B34217EF4}"/>
              </a:ext>
            </a:extLst>
          </p:cNvPr>
          <p:cNvSpPr>
            <a:spLocks noGrp="1"/>
          </p:cNvSpPr>
          <p:nvPr>
            <p:ph type="title"/>
          </p:nvPr>
        </p:nvSpPr>
        <p:spPr/>
        <p:txBody>
          <a:bodyPr/>
          <a:lstStyle/>
          <a:p>
            <a:r>
              <a:rPr lang="en-GB" dirty="0">
                <a:solidFill>
                  <a:schemeClr val="tx2">
                    <a:lumMod val="50000"/>
                  </a:schemeClr>
                </a:solidFill>
              </a:rPr>
              <a:t>Level 5 Scheme of Work</a:t>
            </a:r>
          </a:p>
        </p:txBody>
      </p:sp>
      <p:sp>
        <p:nvSpPr>
          <p:cNvPr id="3" name="Content Placeholder 2">
            <a:extLst>
              <a:ext uri="{FF2B5EF4-FFF2-40B4-BE49-F238E27FC236}">
                <a16:creationId xmlns:a16="http://schemas.microsoft.com/office/drawing/2014/main" id="{95BA242D-CE94-F07D-8BFA-EFBBFCA56752}"/>
              </a:ext>
            </a:extLst>
          </p:cNvPr>
          <p:cNvSpPr>
            <a:spLocks noGrp="1"/>
          </p:cNvSpPr>
          <p:nvPr>
            <p:ph idx="1"/>
          </p:nvPr>
        </p:nvSpPr>
        <p:spPr/>
        <p:txBody>
          <a:bodyPr numCol="2"/>
          <a:lstStyle/>
          <a:p>
            <a:pPr marL="0" indent="0">
              <a:buNone/>
            </a:pPr>
            <a:r>
              <a:rPr lang="en-GB" u="sng" dirty="0">
                <a:solidFill>
                  <a:schemeClr val="tx2">
                    <a:lumMod val="50000"/>
                  </a:schemeClr>
                </a:solidFill>
              </a:rPr>
              <a:t>Modules:</a:t>
            </a:r>
          </a:p>
          <a:p>
            <a:pPr marL="514350" indent="-514350">
              <a:buFont typeface="+mj-lt"/>
              <a:buAutoNum type="arabicPeriod"/>
            </a:pPr>
            <a:r>
              <a:rPr lang="en-GB" dirty="0">
                <a:solidFill>
                  <a:schemeClr val="tx2">
                    <a:lumMod val="50000"/>
                  </a:schemeClr>
                </a:solidFill>
              </a:rPr>
              <a:t>Developing Workplace Critical Thinking.</a:t>
            </a:r>
          </a:p>
          <a:p>
            <a:pPr marL="514350" indent="-514350">
              <a:buFont typeface="+mj-lt"/>
              <a:buAutoNum type="arabicPeriod"/>
            </a:pPr>
            <a:r>
              <a:rPr lang="en-GB" dirty="0">
                <a:solidFill>
                  <a:schemeClr val="tx2">
                    <a:lumMod val="50000"/>
                  </a:schemeClr>
                </a:solidFill>
              </a:rPr>
              <a:t>Knowledge &amp; Information Management</a:t>
            </a:r>
          </a:p>
          <a:p>
            <a:pPr marL="514350" indent="-514350">
              <a:buFont typeface="+mj-lt"/>
              <a:buAutoNum type="arabicPeriod"/>
            </a:pPr>
            <a:r>
              <a:rPr lang="en-GB" dirty="0">
                <a:solidFill>
                  <a:schemeClr val="tx2">
                    <a:lumMod val="50000"/>
                  </a:schemeClr>
                </a:solidFill>
              </a:rPr>
              <a:t>Understanding &amp; Engaging the customer Experience.</a:t>
            </a:r>
          </a:p>
          <a:p>
            <a:pPr marL="514350" indent="-514350">
              <a:buFont typeface="+mj-lt"/>
              <a:buAutoNum type="arabicPeriod"/>
            </a:pPr>
            <a:endParaRPr lang="en-GB" dirty="0">
              <a:solidFill>
                <a:schemeClr val="tx2">
                  <a:lumMod val="50000"/>
                </a:schemeClr>
              </a:solidFill>
            </a:endParaRPr>
          </a:p>
          <a:p>
            <a:pPr marL="514350" indent="-514350">
              <a:buFont typeface="+mj-lt"/>
              <a:buAutoNum type="arabicPeriod"/>
            </a:pPr>
            <a:r>
              <a:rPr lang="en-GB" dirty="0">
                <a:solidFill>
                  <a:schemeClr val="tx2">
                    <a:lumMod val="50000"/>
                  </a:schemeClr>
                </a:solidFill>
              </a:rPr>
              <a:t>Managing Projects</a:t>
            </a:r>
          </a:p>
          <a:p>
            <a:pPr marL="514350" indent="-514350">
              <a:buFont typeface="+mj-lt"/>
              <a:buAutoNum type="arabicPeriod"/>
            </a:pPr>
            <a:r>
              <a:rPr lang="en-GB" dirty="0">
                <a:solidFill>
                  <a:schemeClr val="tx2">
                    <a:lumMod val="50000"/>
                  </a:schemeClr>
                </a:solidFill>
              </a:rPr>
              <a:t>Developing the Learning Organisation.</a:t>
            </a:r>
          </a:p>
          <a:p>
            <a:pPr marL="514350" indent="-514350">
              <a:buFont typeface="+mj-lt"/>
              <a:buAutoNum type="arabicPeriod"/>
            </a:pPr>
            <a:r>
              <a:rPr lang="en-GB" dirty="0">
                <a:solidFill>
                  <a:schemeClr val="tx2">
                    <a:lumMod val="50000"/>
                  </a:schemeClr>
                </a:solidFill>
              </a:rPr>
              <a:t>Developing a High-Performance Culture</a:t>
            </a:r>
          </a:p>
        </p:txBody>
      </p:sp>
    </p:spTree>
    <p:extLst>
      <p:ext uri="{BB962C8B-B14F-4D97-AF65-F5344CB8AC3E}">
        <p14:creationId xmlns:p14="http://schemas.microsoft.com/office/powerpoint/2010/main" val="3905446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9AA1-9E35-C6B4-1E04-30E84AB60CF4}"/>
              </a:ext>
            </a:extLst>
          </p:cNvPr>
          <p:cNvSpPr>
            <a:spLocks noGrp="1"/>
          </p:cNvSpPr>
          <p:nvPr>
            <p:ph type="title"/>
          </p:nvPr>
        </p:nvSpPr>
        <p:spPr>
          <a:xfrm>
            <a:off x="147278" y="1064666"/>
            <a:ext cx="11594969" cy="1325563"/>
          </a:xfrm>
        </p:spPr>
        <p:txBody>
          <a:bodyPr/>
          <a:lstStyle/>
          <a:p>
            <a:r>
              <a:rPr lang="en-GB" dirty="0" err="1"/>
              <a:t>TimeTable</a:t>
            </a:r>
            <a:r>
              <a:rPr lang="en-GB" dirty="0"/>
              <a:t>:</a:t>
            </a:r>
          </a:p>
        </p:txBody>
      </p:sp>
      <p:sp>
        <p:nvSpPr>
          <p:cNvPr id="7" name="Content Placeholder 6">
            <a:extLst>
              <a:ext uri="{FF2B5EF4-FFF2-40B4-BE49-F238E27FC236}">
                <a16:creationId xmlns:a16="http://schemas.microsoft.com/office/drawing/2014/main" id="{F2BF68B6-6936-5FF1-F609-4227971B472A}"/>
              </a:ext>
            </a:extLst>
          </p:cNvPr>
          <p:cNvSpPr>
            <a:spLocks noGrp="1"/>
          </p:cNvSpPr>
          <p:nvPr>
            <p:ph idx="1"/>
          </p:nvPr>
        </p:nvSpPr>
        <p:spPr/>
        <p:txBody>
          <a:bodyPr/>
          <a:lstStyle/>
          <a:p>
            <a:pPr marL="0" indent="0">
              <a:buNone/>
            </a:pPr>
            <a:r>
              <a:rPr lang="en-GB" dirty="0">
                <a:solidFill>
                  <a:schemeClr val="tx2">
                    <a:lumMod val="50000"/>
                  </a:schemeClr>
                </a:solidFill>
              </a:rPr>
              <a:t>The </a:t>
            </a:r>
            <a:r>
              <a:rPr lang="en-GB" dirty="0" err="1">
                <a:solidFill>
                  <a:schemeClr val="tx2">
                    <a:lumMod val="50000"/>
                  </a:schemeClr>
                </a:solidFill>
              </a:rPr>
              <a:t>TimeTable</a:t>
            </a:r>
            <a:r>
              <a:rPr lang="en-GB" dirty="0">
                <a:solidFill>
                  <a:schemeClr val="tx2">
                    <a:lumMod val="50000"/>
                  </a:schemeClr>
                </a:solidFill>
              </a:rPr>
              <a:t> is set up. Much the same as level 4, You will be on campus one evening per week, and one weekend day per month. </a:t>
            </a:r>
          </a:p>
          <a:p>
            <a:pPr marL="0" indent="0">
              <a:buNone/>
            </a:pPr>
            <a:endParaRPr lang="en-GB" dirty="0">
              <a:solidFill>
                <a:schemeClr val="tx2">
                  <a:lumMod val="50000"/>
                </a:schemeClr>
              </a:solidFill>
            </a:endParaRPr>
          </a:p>
          <a:p>
            <a:pPr marL="0" indent="0">
              <a:buNone/>
            </a:pPr>
            <a:r>
              <a:rPr lang="en-GB" dirty="0">
                <a:solidFill>
                  <a:schemeClr val="tx2">
                    <a:lumMod val="50000"/>
                  </a:schemeClr>
                </a:solidFill>
              </a:rPr>
              <a:t>The final session of the module, will be an online assessment guidance session, that will combine ALL level 5 groups from the campus location</a:t>
            </a:r>
          </a:p>
        </p:txBody>
      </p:sp>
    </p:spTree>
    <p:extLst>
      <p:ext uri="{BB962C8B-B14F-4D97-AF65-F5344CB8AC3E}">
        <p14:creationId xmlns:p14="http://schemas.microsoft.com/office/powerpoint/2010/main" val="2068400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F82DA-82CC-0F97-BFEA-EAC305E65359}"/>
              </a:ext>
            </a:extLst>
          </p:cNvPr>
          <p:cNvSpPr>
            <a:spLocks noGrp="1"/>
          </p:cNvSpPr>
          <p:nvPr>
            <p:ph type="title"/>
          </p:nvPr>
        </p:nvSpPr>
        <p:spPr/>
        <p:txBody>
          <a:bodyPr/>
          <a:lstStyle/>
          <a:p>
            <a:r>
              <a:rPr lang="en-GB" dirty="0"/>
              <a:t>The use of Artificial Intelligence:</a:t>
            </a:r>
          </a:p>
        </p:txBody>
      </p:sp>
      <p:pic>
        <p:nvPicPr>
          <p:cNvPr id="5" name="Content Placeholder 4">
            <a:extLst>
              <a:ext uri="{FF2B5EF4-FFF2-40B4-BE49-F238E27FC236}">
                <a16:creationId xmlns:a16="http://schemas.microsoft.com/office/drawing/2014/main" id="{E110A984-C987-4C85-E7E3-08442379AB5C}"/>
              </a:ext>
            </a:extLst>
          </p:cNvPr>
          <p:cNvPicPr>
            <a:picLocks noGrp="1" noChangeAspect="1"/>
          </p:cNvPicPr>
          <p:nvPr>
            <p:ph idx="1"/>
          </p:nvPr>
        </p:nvPicPr>
        <p:blipFill>
          <a:blip r:embed="rId3"/>
          <a:stretch>
            <a:fillRect/>
          </a:stretch>
        </p:blipFill>
        <p:spPr>
          <a:xfrm>
            <a:off x="1975365" y="2575286"/>
            <a:ext cx="8241270" cy="3072452"/>
          </a:xfrm>
        </p:spPr>
      </p:pic>
    </p:spTree>
    <p:extLst>
      <p:ext uri="{BB962C8B-B14F-4D97-AF65-F5344CB8AC3E}">
        <p14:creationId xmlns:p14="http://schemas.microsoft.com/office/powerpoint/2010/main" val="2761380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6897-2C4F-1774-E23D-E108E31B7D8C}"/>
              </a:ext>
            </a:extLst>
          </p:cNvPr>
          <p:cNvSpPr>
            <a:spLocks noGrp="1"/>
          </p:cNvSpPr>
          <p:nvPr>
            <p:ph type="title"/>
          </p:nvPr>
        </p:nvSpPr>
        <p:spPr/>
        <p:txBody>
          <a:bodyPr/>
          <a:lstStyle/>
          <a:p>
            <a:r>
              <a:rPr lang="en-GB" dirty="0"/>
              <a:t>Module Scheme of Work:</a:t>
            </a:r>
          </a:p>
        </p:txBody>
      </p:sp>
      <p:sp>
        <p:nvSpPr>
          <p:cNvPr id="3" name="Content Placeholder 2">
            <a:extLst>
              <a:ext uri="{FF2B5EF4-FFF2-40B4-BE49-F238E27FC236}">
                <a16:creationId xmlns:a16="http://schemas.microsoft.com/office/drawing/2014/main" id="{9A2519A4-8F4F-3349-F05B-CB6BE50996D6}"/>
              </a:ext>
            </a:extLst>
          </p:cNvPr>
          <p:cNvSpPr>
            <a:spLocks noGrp="1"/>
          </p:cNvSpPr>
          <p:nvPr>
            <p:ph idx="1"/>
          </p:nvPr>
        </p:nvSpPr>
        <p:spPr>
          <a:xfrm>
            <a:off x="1619819" y="2608294"/>
            <a:ext cx="7927943" cy="3651349"/>
          </a:xfrm>
        </p:spPr>
        <p:txBody>
          <a:bodyPr>
            <a:normAutofit fontScale="77500" lnSpcReduction="20000"/>
          </a:bodyPr>
          <a:lstStyle/>
          <a:p>
            <a:pPr marL="514350" indent="-514350">
              <a:buFont typeface="+mj-lt"/>
              <a:buAutoNum type="arabicPeriod"/>
            </a:pPr>
            <a:r>
              <a:rPr lang="en-GB" dirty="0">
                <a:solidFill>
                  <a:schemeClr val="tx2">
                    <a:lumMod val="50000"/>
                  </a:schemeClr>
                </a:solidFill>
              </a:rPr>
              <a:t>Introduction to Critical Thinking (CT) in the workplace</a:t>
            </a:r>
          </a:p>
          <a:p>
            <a:pPr marL="514350" indent="-514350">
              <a:buFont typeface="+mj-lt"/>
              <a:buAutoNum type="arabicPeriod"/>
            </a:pPr>
            <a:r>
              <a:rPr lang="en-GB" dirty="0">
                <a:solidFill>
                  <a:schemeClr val="tx2">
                    <a:lumMod val="50000"/>
                  </a:schemeClr>
                </a:solidFill>
              </a:rPr>
              <a:t>Applying CT to Workplace Problems</a:t>
            </a:r>
          </a:p>
          <a:p>
            <a:pPr marL="514350" indent="-514350">
              <a:buFont typeface="+mj-lt"/>
              <a:buAutoNum type="arabicPeriod"/>
            </a:pPr>
            <a:r>
              <a:rPr lang="en-GB" dirty="0">
                <a:solidFill>
                  <a:schemeClr val="tx2">
                    <a:lumMod val="50000"/>
                  </a:schemeClr>
                </a:solidFill>
              </a:rPr>
              <a:t>Reflective Practice &amp; self-critique</a:t>
            </a:r>
          </a:p>
          <a:p>
            <a:pPr marL="514350" indent="-514350">
              <a:buFont typeface="+mj-lt"/>
              <a:buAutoNum type="arabicPeriod"/>
            </a:pPr>
            <a:r>
              <a:rPr lang="en-GB" dirty="0">
                <a:solidFill>
                  <a:schemeClr val="tx2">
                    <a:lumMod val="50000"/>
                  </a:schemeClr>
                </a:solidFill>
              </a:rPr>
              <a:t>CT &amp; Decision Making</a:t>
            </a:r>
          </a:p>
          <a:p>
            <a:pPr marL="514350" indent="-514350">
              <a:buFont typeface="+mj-lt"/>
              <a:buAutoNum type="arabicPeriod"/>
            </a:pPr>
            <a:r>
              <a:rPr lang="en-GB" dirty="0">
                <a:solidFill>
                  <a:schemeClr val="tx2">
                    <a:lumMod val="50000"/>
                  </a:schemeClr>
                </a:solidFill>
              </a:rPr>
              <a:t>Problem Solving &amp; Innovation</a:t>
            </a:r>
          </a:p>
          <a:p>
            <a:pPr marL="514350" indent="-514350">
              <a:buFont typeface="+mj-lt"/>
              <a:buAutoNum type="arabicPeriod"/>
            </a:pPr>
            <a:r>
              <a:rPr lang="en-GB" dirty="0">
                <a:solidFill>
                  <a:schemeClr val="tx2">
                    <a:lumMod val="50000"/>
                  </a:schemeClr>
                </a:solidFill>
              </a:rPr>
              <a:t>Managing Conflict with CT</a:t>
            </a:r>
          </a:p>
          <a:p>
            <a:pPr marL="514350" indent="-514350">
              <a:buFont typeface="+mj-lt"/>
              <a:buAutoNum type="arabicPeriod"/>
            </a:pPr>
            <a:r>
              <a:rPr lang="en-GB" dirty="0">
                <a:solidFill>
                  <a:schemeClr val="tx2">
                    <a:lumMod val="50000"/>
                  </a:schemeClr>
                </a:solidFill>
              </a:rPr>
              <a:t>Evaluating Information &amp; Sources at Work</a:t>
            </a:r>
          </a:p>
          <a:p>
            <a:pPr marL="514350" indent="-514350">
              <a:buFont typeface="+mj-lt"/>
              <a:buAutoNum type="arabicPeriod"/>
            </a:pPr>
            <a:r>
              <a:rPr lang="en-GB" dirty="0">
                <a:solidFill>
                  <a:schemeClr val="tx2">
                    <a:lumMod val="50000"/>
                  </a:schemeClr>
                </a:solidFill>
              </a:rPr>
              <a:t>CT &amp; Ethical Decision Making</a:t>
            </a:r>
          </a:p>
          <a:p>
            <a:pPr marL="514350" indent="-514350">
              <a:buFont typeface="+mj-lt"/>
              <a:buAutoNum type="arabicPeriod"/>
            </a:pPr>
            <a:r>
              <a:rPr lang="en-GB" dirty="0">
                <a:solidFill>
                  <a:schemeClr val="tx2">
                    <a:lumMod val="50000"/>
                  </a:schemeClr>
                </a:solidFill>
              </a:rPr>
              <a:t>Strategic Thinking &amp; Long-Term Decision Making</a:t>
            </a:r>
          </a:p>
          <a:p>
            <a:pPr marL="514350" indent="-514350">
              <a:buFont typeface="+mj-lt"/>
              <a:buAutoNum type="arabicPeriod"/>
            </a:pPr>
            <a:r>
              <a:rPr lang="en-GB" dirty="0">
                <a:solidFill>
                  <a:schemeClr val="tx2">
                    <a:lumMod val="50000"/>
                  </a:schemeClr>
                </a:solidFill>
              </a:rPr>
              <a:t>Consolidation &amp; Guidance</a:t>
            </a:r>
          </a:p>
          <a:p>
            <a:pPr marL="514350" indent="-514350">
              <a:buFont typeface="+mj-lt"/>
              <a:buAutoNum type="arabicPeriod"/>
            </a:pPr>
            <a:endParaRPr lang="en-GB" dirty="0">
              <a:solidFill>
                <a:schemeClr val="tx2">
                  <a:lumMod val="50000"/>
                </a:schemeClr>
              </a:solidFill>
            </a:endParaRPr>
          </a:p>
        </p:txBody>
      </p:sp>
    </p:spTree>
    <p:extLst>
      <p:ext uri="{BB962C8B-B14F-4D97-AF65-F5344CB8AC3E}">
        <p14:creationId xmlns:p14="http://schemas.microsoft.com/office/powerpoint/2010/main" val="2701234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5A3D2-99B0-8D12-0CD2-210F32C21DD6}"/>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E5B81C15-7381-9656-0CC9-FED98D5045ED}"/>
              </a:ext>
            </a:extLst>
          </p:cNvPr>
          <p:cNvSpPr>
            <a:spLocks noGrp="1"/>
          </p:cNvSpPr>
          <p:nvPr>
            <p:ph idx="1"/>
          </p:nvPr>
        </p:nvSpPr>
        <p:spPr>
          <a:xfrm>
            <a:off x="301657" y="2881427"/>
            <a:ext cx="11594969" cy="2993594"/>
          </a:xfrm>
        </p:spPr>
        <p:txBody>
          <a:bodyPr/>
          <a:lstStyle/>
          <a:p>
            <a:pPr marL="0" indent="0">
              <a:buNone/>
            </a:pPr>
            <a:r>
              <a:rPr lang="en-GB" sz="1800" b="1" dirty="0">
                <a:effectLst/>
                <a:latin typeface="Arial" panose="020B0604020202020204" pitchFamily="34" charset="0"/>
                <a:ea typeface="Times New Roman" panose="02020603050405020304" pitchFamily="18" charset="0"/>
              </a:rPr>
              <a:t>Critical Thinking in the Workplace: The use of Critical Thinking for Workplace Decision Making.</a:t>
            </a:r>
          </a:p>
          <a:p>
            <a:pPr marL="0" indent="0">
              <a:buNone/>
            </a:pPr>
            <a:endParaRPr lang="en-GB" sz="1800" b="1" dirty="0">
              <a:latin typeface="Arial" panose="020B0604020202020204" pitchFamily="34" charset="0"/>
            </a:endParaRPr>
          </a:p>
          <a:p>
            <a:pPr marL="0" indent="0">
              <a:buNone/>
            </a:pPr>
            <a:r>
              <a:rPr lang="en-GB" sz="1800" b="1" dirty="0">
                <a:latin typeface="Arial" panose="020B0604020202020204" pitchFamily="34" charset="0"/>
              </a:rPr>
              <a:t>4000 word report</a:t>
            </a:r>
          </a:p>
          <a:p>
            <a:pPr marL="0" indent="0">
              <a:buNone/>
            </a:pPr>
            <a:endParaRPr lang="en-GB" sz="1800" b="1" dirty="0">
              <a:latin typeface="Arial" panose="020B0604020202020204" pitchFamily="34" charset="0"/>
            </a:endParaRPr>
          </a:p>
          <a:p>
            <a:pPr marL="0" indent="0">
              <a:buNone/>
            </a:pPr>
            <a:r>
              <a:rPr lang="en-GB" sz="1800" b="1" dirty="0">
                <a:latin typeface="Arial" panose="020B0604020202020204" pitchFamily="34" charset="0"/>
              </a:rPr>
              <a:t>Minimum of 15 references</a:t>
            </a:r>
          </a:p>
          <a:p>
            <a:pPr marL="0" indent="0">
              <a:buNone/>
            </a:pPr>
            <a:endParaRPr lang="en-GB" sz="1800" b="1" dirty="0">
              <a:latin typeface="Arial" panose="020B0604020202020204" pitchFamily="34" charset="0"/>
            </a:endParaRPr>
          </a:p>
          <a:p>
            <a:pPr marL="0" indent="0">
              <a:buNone/>
            </a:pPr>
            <a:r>
              <a:rPr lang="en-GB" sz="1800" b="1" dirty="0">
                <a:latin typeface="Arial" panose="020B0604020202020204" pitchFamily="34" charset="0"/>
              </a:rPr>
              <a:t>Due date: 16</a:t>
            </a:r>
            <a:r>
              <a:rPr lang="en-GB" sz="1800" b="1" baseline="30000" dirty="0">
                <a:latin typeface="Arial" panose="020B0604020202020204" pitchFamily="34" charset="0"/>
              </a:rPr>
              <a:t>th</a:t>
            </a:r>
            <a:r>
              <a:rPr lang="en-GB" sz="1800" b="1" dirty="0">
                <a:latin typeface="Arial" panose="020B0604020202020204" pitchFamily="34" charset="0"/>
              </a:rPr>
              <a:t> March 23:59pm </a:t>
            </a:r>
            <a:endParaRPr lang="en-GB" dirty="0"/>
          </a:p>
        </p:txBody>
      </p:sp>
    </p:spTree>
    <p:extLst>
      <p:ext uri="{BB962C8B-B14F-4D97-AF65-F5344CB8AC3E}">
        <p14:creationId xmlns:p14="http://schemas.microsoft.com/office/powerpoint/2010/main" val="1199294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46B18B-F3F9-210C-D14F-2DCA111883A9}"/>
              </a:ext>
            </a:extLst>
          </p:cNvPr>
          <p:cNvSpPr txBox="1"/>
          <p:nvPr/>
        </p:nvSpPr>
        <p:spPr>
          <a:xfrm>
            <a:off x="298515" y="1268730"/>
            <a:ext cx="11594969" cy="5355312"/>
          </a:xfrm>
          <a:prstGeom prst="rect">
            <a:avLst/>
          </a:prstGeom>
          <a:noFill/>
        </p:spPr>
        <p:txBody>
          <a:bodyPr wrap="square">
            <a:spAutoFit/>
          </a:bodyPr>
          <a:lstStyle/>
          <a:p>
            <a:r>
              <a:rPr lang="en-GB" sz="1800" b="1" dirty="0">
                <a:effectLst/>
                <a:latin typeface="Arial" panose="020B0604020202020204" pitchFamily="34" charset="0"/>
                <a:ea typeface="Times New Roman" panose="02020603050405020304" pitchFamily="18" charset="0"/>
              </a:rPr>
              <a:t>Assessment Title: Critical Thinking in the Workplace: The use of Critical Thinking for Workplace Decision Making.</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Through the application of the skills and knowledge gained through this module, you should:</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FF0000"/>
                </a:solidFill>
                <a:effectLst/>
                <a:latin typeface="Arial" panose="020B0604020202020204" pitchFamily="34" charset="0"/>
                <a:ea typeface="Times New Roman" panose="02020603050405020304" pitchFamily="18" charset="0"/>
              </a:rPr>
              <a:t>Critically evaluate the role of Critical Thinking in decision-making, and problem-solving in the workplace.</a:t>
            </a:r>
            <a:endParaRPr lang="en-GB" sz="1200" dirty="0">
              <a:effectLst/>
              <a:latin typeface="Times New Roman" panose="02020603050405020304" pitchFamily="18" charset="0"/>
              <a:ea typeface="Times New Roman" panose="02020603050405020304" pitchFamily="18" charset="0"/>
            </a:endParaRPr>
          </a:p>
          <a:p>
            <a:pPr marL="457200"/>
            <a:r>
              <a:rPr lang="en-GB" sz="1800" b="1" dirty="0">
                <a:solidFill>
                  <a:srgbClr val="FF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FF0000"/>
                </a:solidFill>
                <a:effectLst/>
                <a:latin typeface="Arial" panose="020B0604020202020204" pitchFamily="34" charset="0"/>
                <a:ea typeface="Times New Roman" panose="02020603050405020304" pitchFamily="18" charset="0"/>
              </a:rPr>
              <a:t>Demonstrate how biases and assumptions (values, attitudes &amp; beliefs) can impact or influence the process.</a:t>
            </a:r>
            <a:endParaRPr lang="en-GB" sz="1200" dirty="0">
              <a:effectLst/>
              <a:latin typeface="Times New Roman" panose="02020603050405020304" pitchFamily="18" charset="0"/>
              <a:ea typeface="Times New Roman" panose="02020603050405020304" pitchFamily="18" charset="0"/>
            </a:endParaRPr>
          </a:p>
          <a:p>
            <a:r>
              <a:rPr lang="en-GB" sz="1800" b="1" dirty="0">
                <a:solidFill>
                  <a:srgbClr val="FF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FF0000"/>
                </a:solidFill>
                <a:effectLst/>
                <a:latin typeface="Arial" panose="020B0604020202020204" pitchFamily="34" charset="0"/>
                <a:ea typeface="Times New Roman" panose="02020603050405020304" pitchFamily="18" charset="0"/>
              </a:rPr>
              <a:t>Apply critical thinking frameworks to a workplace scenario.</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To achieve this, you must demonstrate a thorough understanding of critical thinking theory and frameworks (such as Bloom’s, and Krathwohl’s Taxonomies, RED model, Paul-Elder…), how they are applied within the workplace setting to aid decision-making and consider how biases and assumptions can influence outcomes.</a:t>
            </a:r>
            <a:endParaRPr lang="en-GB" sz="12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gn="ctr"/>
            <a:r>
              <a:rPr lang="en-GB" sz="1800" b="1" dirty="0">
                <a:effectLst/>
                <a:latin typeface="Arial" panose="020B0604020202020204" pitchFamily="34" charset="0"/>
                <a:ea typeface="Times New Roman" panose="02020603050405020304" pitchFamily="18" charset="0"/>
              </a:rPr>
              <a:t>You are required to include a minimum of 15 sources of evidence, following the approved referencing convention (APA v7)</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6654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6DFEC-3BFE-D8F6-54E4-F8A94AA9CDB9}"/>
              </a:ext>
            </a:extLst>
          </p:cNvPr>
          <p:cNvSpPr>
            <a:spLocks noGrp="1"/>
          </p:cNvSpPr>
          <p:nvPr>
            <p:ph type="title"/>
          </p:nvPr>
        </p:nvSpPr>
        <p:spPr/>
        <p:txBody>
          <a:bodyPr/>
          <a:lstStyle/>
          <a:p>
            <a:r>
              <a:rPr lang="en-GB" dirty="0"/>
              <a:t>Discussion: What is Critical Thinking?</a:t>
            </a:r>
          </a:p>
        </p:txBody>
      </p:sp>
      <p:sp>
        <p:nvSpPr>
          <p:cNvPr id="3" name="Content Placeholder 2">
            <a:extLst>
              <a:ext uri="{FF2B5EF4-FFF2-40B4-BE49-F238E27FC236}">
                <a16:creationId xmlns:a16="http://schemas.microsoft.com/office/drawing/2014/main" id="{E3028B40-A2BD-7C73-B9ED-B2234F1A442A}"/>
              </a:ext>
            </a:extLst>
          </p:cNvPr>
          <p:cNvSpPr>
            <a:spLocks noGrp="1"/>
          </p:cNvSpPr>
          <p:nvPr>
            <p:ph idx="1"/>
          </p:nvPr>
        </p:nvSpPr>
        <p:spPr>
          <a:xfrm>
            <a:off x="301657" y="2881427"/>
            <a:ext cx="11594969" cy="1416254"/>
          </a:xfrm>
        </p:spPr>
        <p:txBody>
          <a:bodyPr>
            <a:normAutofit/>
          </a:bodyPr>
          <a:lstStyle/>
          <a:p>
            <a:pPr marL="0" indent="0">
              <a:buNone/>
            </a:pPr>
            <a:r>
              <a:rPr lang="en-GB" sz="2400" b="0" i="1" dirty="0">
                <a:solidFill>
                  <a:srgbClr val="3A3A3A"/>
                </a:solidFill>
                <a:effectLst/>
                <a:latin typeface="Source Sans Pro" panose="020F0502020204030204" pitchFamily="34" charset="0"/>
              </a:rPr>
              <a:t>“Critical thinking is the art of making clear, reasoned judgements based on interpreting, understanding, applying and synthesising evidence gathered from observation, reading and experimentation”</a:t>
            </a:r>
            <a:endParaRPr lang="en-GB" sz="2400" dirty="0"/>
          </a:p>
        </p:txBody>
      </p:sp>
      <p:sp>
        <p:nvSpPr>
          <p:cNvPr id="4" name="TextBox 3">
            <a:extLst>
              <a:ext uri="{FF2B5EF4-FFF2-40B4-BE49-F238E27FC236}">
                <a16:creationId xmlns:a16="http://schemas.microsoft.com/office/drawing/2014/main" id="{335A1FA1-955D-B554-D7BF-7DDE3A60373C}"/>
              </a:ext>
            </a:extLst>
          </p:cNvPr>
          <p:cNvSpPr txBox="1"/>
          <p:nvPr/>
        </p:nvSpPr>
        <p:spPr>
          <a:xfrm>
            <a:off x="8754150" y="3749040"/>
            <a:ext cx="2595839" cy="369332"/>
          </a:xfrm>
          <a:prstGeom prst="rect">
            <a:avLst/>
          </a:prstGeom>
          <a:noFill/>
        </p:spPr>
        <p:txBody>
          <a:bodyPr wrap="none" rtlCol="0">
            <a:spAutoFit/>
          </a:bodyPr>
          <a:lstStyle/>
          <a:p>
            <a:r>
              <a:rPr lang="en-GB" dirty="0"/>
              <a:t>(Burns and Sinfield, 2016)</a:t>
            </a:r>
          </a:p>
        </p:txBody>
      </p:sp>
      <p:sp>
        <p:nvSpPr>
          <p:cNvPr id="6" name="TextBox 5">
            <a:extLst>
              <a:ext uri="{FF2B5EF4-FFF2-40B4-BE49-F238E27FC236}">
                <a16:creationId xmlns:a16="http://schemas.microsoft.com/office/drawing/2014/main" id="{E0B527D7-7F81-1A07-7E3F-FDAAA6BE8F1C}"/>
              </a:ext>
            </a:extLst>
          </p:cNvPr>
          <p:cNvSpPr txBox="1"/>
          <p:nvPr/>
        </p:nvSpPr>
        <p:spPr>
          <a:xfrm>
            <a:off x="301656" y="4553426"/>
            <a:ext cx="11048333" cy="1569660"/>
          </a:xfrm>
          <a:prstGeom prst="rect">
            <a:avLst/>
          </a:prstGeom>
          <a:noFill/>
        </p:spPr>
        <p:txBody>
          <a:bodyPr wrap="square">
            <a:spAutoFit/>
          </a:bodyPr>
          <a:lstStyle/>
          <a:p>
            <a:r>
              <a:rPr lang="en-GB" sz="2400" b="0" i="1" dirty="0">
                <a:solidFill>
                  <a:srgbClr val="333333"/>
                </a:solidFill>
                <a:effectLst/>
                <a:latin typeface="Source Sans Pro" panose="020B0503030403020204" pitchFamily="34" charset="0"/>
                <a:ea typeface="Source Sans Pro" panose="020B0503030403020204" pitchFamily="34" charset="0"/>
              </a:rPr>
              <a:t>“Critical thinking is the intellectually disciplined process of actively and </a:t>
            </a:r>
            <a:r>
              <a:rPr lang="en-GB" sz="2400" b="0" i="1" dirty="0" err="1">
                <a:solidFill>
                  <a:srgbClr val="333333"/>
                </a:solidFill>
                <a:effectLst/>
                <a:latin typeface="Source Sans Pro" panose="020B0503030403020204" pitchFamily="34" charset="0"/>
                <a:ea typeface="Source Sans Pro" panose="020B0503030403020204" pitchFamily="34" charset="0"/>
              </a:rPr>
              <a:t>skillfully</a:t>
            </a:r>
            <a:r>
              <a:rPr lang="en-GB" sz="2400" b="0" i="1" dirty="0">
                <a:solidFill>
                  <a:srgbClr val="333333"/>
                </a:solidFill>
                <a:effectLst/>
                <a:latin typeface="Source Sans Pro" panose="020B0503030403020204" pitchFamily="34" charset="0"/>
                <a:ea typeface="Source Sans Pro" panose="020B0503030403020204" pitchFamily="34" charset="0"/>
              </a:rPr>
              <a:t> conceptualizing, applying, </a:t>
            </a:r>
            <a:r>
              <a:rPr lang="en-GB" sz="2400" b="0" i="1" dirty="0" err="1">
                <a:solidFill>
                  <a:srgbClr val="333333"/>
                </a:solidFill>
                <a:effectLst/>
                <a:latin typeface="Source Sans Pro" panose="020B0503030403020204" pitchFamily="34" charset="0"/>
                <a:ea typeface="Source Sans Pro" panose="020B0503030403020204" pitchFamily="34" charset="0"/>
              </a:rPr>
              <a:t>analyzing</a:t>
            </a:r>
            <a:r>
              <a:rPr lang="en-GB" sz="2400" b="0" i="1" dirty="0">
                <a:solidFill>
                  <a:srgbClr val="333333"/>
                </a:solidFill>
                <a:effectLst/>
                <a:latin typeface="Source Sans Pro" panose="020B0503030403020204" pitchFamily="34" charset="0"/>
                <a:ea typeface="Source Sans Pro" panose="020B0503030403020204" pitchFamily="34" charset="0"/>
              </a:rPr>
              <a:t>, synthesizing, and/or evaluating information gathered from, or generated by, observation, experience, reflection, reasoning, or communication, as a guide to belief and action”</a:t>
            </a:r>
            <a:endParaRPr lang="en-GB" sz="2400" i="1" dirty="0">
              <a:latin typeface="Source Sans Pro" panose="020B0503030403020204" pitchFamily="34" charset="0"/>
              <a:ea typeface="Source Sans Pro" panose="020B0503030403020204" pitchFamily="34" charset="0"/>
            </a:endParaRPr>
          </a:p>
        </p:txBody>
      </p:sp>
      <p:sp>
        <p:nvSpPr>
          <p:cNvPr id="7" name="TextBox 6">
            <a:extLst>
              <a:ext uri="{FF2B5EF4-FFF2-40B4-BE49-F238E27FC236}">
                <a16:creationId xmlns:a16="http://schemas.microsoft.com/office/drawing/2014/main" id="{405E2140-77CB-D8F7-B2A2-C336C8B6C6CD}"/>
              </a:ext>
            </a:extLst>
          </p:cNvPr>
          <p:cNvSpPr txBox="1"/>
          <p:nvPr/>
        </p:nvSpPr>
        <p:spPr>
          <a:xfrm>
            <a:off x="8754149" y="5987989"/>
            <a:ext cx="2439322" cy="369332"/>
          </a:xfrm>
          <a:prstGeom prst="rect">
            <a:avLst/>
          </a:prstGeom>
          <a:noFill/>
        </p:spPr>
        <p:txBody>
          <a:bodyPr wrap="none" rtlCol="0">
            <a:spAutoFit/>
          </a:bodyPr>
          <a:lstStyle/>
          <a:p>
            <a:r>
              <a:rPr lang="en-GB" dirty="0"/>
              <a:t>(Scriven and Paul, 2003)</a:t>
            </a:r>
          </a:p>
        </p:txBody>
      </p:sp>
    </p:spTree>
    <p:extLst>
      <p:ext uri="{BB962C8B-B14F-4D97-AF65-F5344CB8AC3E}">
        <p14:creationId xmlns:p14="http://schemas.microsoft.com/office/powerpoint/2010/main" val="388821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1D61A-271E-12CE-3DEA-DE7203C30220}"/>
              </a:ext>
            </a:extLst>
          </p:cNvPr>
          <p:cNvSpPr>
            <a:spLocks noGrp="1"/>
          </p:cNvSpPr>
          <p:nvPr>
            <p:ph type="title"/>
          </p:nvPr>
        </p:nvSpPr>
        <p:spPr>
          <a:xfrm>
            <a:off x="473107" y="2403906"/>
            <a:ext cx="11594969" cy="1325563"/>
          </a:xfrm>
        </p:spPr>
        <p:txBody>
          <a:bodyPr>
            <a:normAutofit fontScale="90000"/>
          </a:bodyPr>
          <a:lstStyle/>
          <a:p>
            <a:r>
              <a:rPr lang="en-GB" dirty="0"/>
              <a:t>Discussion:</a:t>
            </a:r>
            <a:br>
              <a:rPr lang="en-GB" dirty="0"/>
            </a:br>
            <a:br>
              <a:rPr lang="en-GB" dirty="0"/>
            </a:br>
            <a:r>
              <a:rPr lang="en-GB" dirty="0"/>
              <a:t>What challenges do you currently face within your workplace?</a:t>
            </a:r>
          </a:p>
        </p:txBody>
      </p:sp>
      <p:sp>
        <p:nvSpPr>
          <p:cNvPr id="4" name="Title 1">
            <a:extLst>
              <a:ext uri="{FF2B5EF4-FFF2-40B4-BE49-F238E27FC236}">
                <a16:creationId xmlns:a16="http://schemas.microsoft.com/office/drawing/2014/main" id="{44CF387C-07BF-19FA-A99B-0A68BC229B42}"/>
              </a:ext>
            </a:extLst>
          </p:cNvPr>
          <p:cNvSpPr txBox="1">
            <a:spLocks/>
          </p:cNvSpPr>
          <p:nvPr/>
        </p:nvSpPr>
        <p:spPr>
          <a:xfrm>
            <a:off x="3513486" y="4579416"/>
            <a:ext cx="8053673" cy="122702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4000" dirty="0"/>
            </a:br>
            <a:br>
              <a:rPr lang="en-GB" sz="4000" dirty="0"/>
            </a:br>
            <a:r>
              <a:rPr lang="en-GB" sz="4000" dirty="0"/>
              <a:t>…What role can Critical Thinking play?</a:t>
            </a:r>
          </a:p>
        </p:txBody>
      </p:sp>
    </p:spTree>
    <p:extLst>
      <p:ext uri="{BB962C8B-B14F-4D97-AF65-F5344CB8AC3E}">
        <p14:creationId xmlns:p14="http://schemas.microsoft.com/office/powerpoint/2010/main" val="3701793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8E632-34BD-B179-F434-3CCEEC2E0B09}"/>
              </a:ext>
            </a:extLst>
          </p:cNvPr>
          <p:cNvSpPr>
            <a:spLocks noGrp="1"/>
          </p:cNvSpPr>
          <p:nvPr>
            <p:ph type="title"/>
          </p:nvPr>
        </p:nvSpPr>
        <p:spPr/>
        <p:txBody>
          <a:bodyPr/>
          <a:lstStyle/>
          <a:p>
            <a:r>
              <a:rPr lang="en-GB" dirty="0"/>
              <a:t>Carry out a Critical Thinking self assessment:</a:t>
            </a:r>
          </a:p>
        </p:txBody>
      </p:sp>
      <p:sp>
        <p:nvSpPr>
          <p:cNvPr id="3" name="Content Placeholder 2">
            <a:extLst>
              <a:ext uri="{FF2B5EF4-FFF2-40B4-BE49-F238E27FC236}">
                <a16:creationId xmlns:a16="http://schemas.microsoft.com/office/drawing/2014/main" id="{BD108EE5-4D28-D77D-F292-110F1ACC01FD}"/>
              </a:ext>
            </a:extLst>
          </p:cNvPr>
          <p:cNvSpPr>
            <a:spLocks noGrp="1"/>
          </p:cNvSpPr>
          <p:nvPr>
            <p:ph idx="1"/>
          </p:nvPr>
        </p:nvSpPr>
        <p:spPr/>
        <p:txBody>
          <a:bodyPr/>
          <a:lstStyle/>
          <a:p>
            <a:r>
              <a:rPr lang="en-GB" dirty="0"/>
              <a:t>How did you do?</a:t>
            </a:r>
          </a:p>
        </p:txBody>
      </p:sp>
    </p:spTree>
    <p:extLst>
      <p:ext uri="{BB962C8B-B14F-4D97-AF65-F5344CB8AC3E}">
        <p14:creationId xmlns:p14="http://schemas.microsoft.com/office/powerpoint/2010/main" val="1134600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53734-89D4-6A08-71A8-B21C0F3B8025}"/>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BD9E1AFD-67D6-7083-2B23-B5D875707992}"/>
              </a:ext>
            </a:extLst>
          </p:cNvPr>
          <p:cNvSpPr>
            <a:spLocks noGrp="1"/>
          </p:cNvSpPr>
          <p:nvPr>
            <p:ph idx="1"/>
          </p:nvPr>
        </p:nvSpPr>
        <p:spPr/>
        <p:txBody>
          <a:bodyPr/>
          <a:lstStyle/>
          <a:p>
            <a:r>
              <a:rPr lang="en-GB" dirty="0"/>
              <a:t>Read the pre-reading materials ready for the </a:t>
            </a:r>
            <a:r>
              <a:rPr lang="en-GB"/>
              <a:t>next session</a:t>
            </a:r>
            <a:endParaRPr lang="en-GB" dirty="0"/>
          </a:p>
        </p:txBody>
      </p:sp>
    </p:spTree>
    <p:extLst>
      <p:ext uri="{BB962C8B-B14F-4D97-AF65-F5344CB8AC3E}">
        <p14:creationId xmlns:p14="http://schemas.microsoft.com/office/powerpoint/2010/main" val="1751342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6F48B-DB26-5B4C-308D-6B50B79FD70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60DBDB5-313A-0251-17F3-943B9ACA0681}"/>
              </a:ext>
            </a:extLst>
          </p:cNvPr>
          <p:cNvSpPr>
            <a:spLocks noGrp="1"/>
          </p:cNvSpPr>
          <p:nvPr>
            <p:ph idx="1"/>
          </p:nvPr>
        </p:nvSpPr>
        <p:spPr/>
        <p:txBody>
          <a:bodyPr/>
          <a:lstStyle/>
          <a:p>
            <a:r>
              <a:rPr lang="en-GB" b="0" i="0" dirty="0">
                <a:solidFill>
                  <a:schemeClr val="tx2">
                    <a:lumMod val="50000"/>
                  </a:schemeClr>
                </a:solidFill>
                <a:effectLst/>
                <a:latin typeface="Source Sans Pro" panose="020B0503030403020204" pitchFamily="34" charset="0"/>
              </a:rPr>
              <a:t>Burns, T., &amp; Sinfield, S. (2016) Essential Study Skills: The Complete Guide to Success at University (4th ed.) London: SAGE, p94</a:t>
            </a:r>
          </a:p>
          <a:p>
            <a:pPr algn="l"/>
            <a:r>
              <a:rPr lang="en-GB" b="0" i="0" dirty="0">
                <a:solidFill>
                  <a:srgbClr val="231F20"/>
                </a:solidFill>
                <a:effectLst/>
                <a:latin typeface="ff3"/>
              </a:rPr>
              <a:t>Paul, R. and Scriven, M. (2003) Defining Critical Thinking. The Critical Thinking Community. [Online]. Available at: </a:t>
            </a:r>
            <a:r>
              <a:rPr lang="en-GB" dirty="0">
                <a:solidFill>
                  <a:srgbClr val="231F20"/>
                </a:solidFill>
                <a:latin typeface="ff3"/>
                <a:hlinkClick r:id="rId2"/>
              </a:rPr>
              <a:t>http://www.criticalthinking.org/pages/defining-critical-thinking/766</a:t>
            </a:r>
            <a:r>
              <a:rPr lang="en-GB" dirty="0">
                <a:solidFill>
                  <a:srgbClr val="231F20"/>
                </a:solidFill>
                <a:latin typeface="ff3"/>
              </a:rPr>
              <a:t> </a:t>
            </a:r>
            <a:r>
              <a:rPr lang="en-GB" b="0" i="0" dirty="0">
                <a:solidFill>
                  <a:srgbClr val="231F20"/>
                </a:solidFill>
                <a:effectLst/>
                <a:latin typeface="ff3"/>
              </a:rPr>
              <a:t>[Accessed: 5 January 2025].</a:t>
            </a:r>
          </a:p>
          <a:p>
            <a:endParaRPr lang="en-GB" dirty="0">
              <a:solidFill>
                <a:schemeClr val="tx2">
                  <a:lumMod val="50000"/>
                </a:schemeClr>
              </a:solidFill>
            </a:endParaRPr>
          </a:p>
        </p:txBody>
      </p:sp>
    </p:spTree>
    <p:extLst>
      <p:ext uri="{BB962C8B-B14F-4D97-AF65-F5344CB8AC3E}">
        <p14:creationId xmlns:p14="http://schemas.microsoft.com/office/powerpoint/2010/main" val="260599195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833</Words>
  <Application>Microsoft Office PowerPoint</Application>
  <PresentationFormat>Widescreen</PresentationFormat>
  <Paragraphs>81</Paragraphs>
  <Slides>13</Slides>
  <Notes>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13</vt:i4>
      </vt:variant>
    </vt:vector>
  </HeadingPairs>
  <TitlesOfParts>
    <vt:vector size="23" baseType="lpstr">
      <vt:lpstr>ff3</vt:lpstr>
      <vt:lpstr>Aptos</vt:lpstr>
      <vt:lpstr>Arial</vt:lpstr>
      <vt:lpstr>Calibri</vt:lpstr>
      <vt:lpstr>Calibri Light</vt:lpstr>
      <vt:lpstr>Source Sans Pro</vt:lpstr>
      <vt:lpstr>Symbol</vt:lpstr>
      <vt:lpstr>Times New Roman</vt:lpstr>
      <vt:lpstr>UWTSD Text 2</vt:lpstr>
      <vt:lpstr>3_Title Slide 1</vt:lpstr>
      <vt:lpstr>   BMSK5011 Developing Workplace Critical Thinking  Session: 1  </vt:lpstr>
      <vt:lpstr>Agenda:</vt:lpstr>
      <vt:lpstr>Level 5 Scheme of Work</vt:lpstr>
      <vt:lpstr>TimeTable:</vt:lpstr>
      <vt:lpstr>The use of Artificial Intelligence:</vt:lpstr>
      <vt:lpstr>Module Scheme of Work:</vt:lpstr>
      <vt:lpstr>Assessment:</vt:lpstr>
      <vt:lpstr>PowerPoint Presentation</vt:lpstr>
      <vt:lpstr>Discussion: What is Critical Thinking?</vt:lpstr>
      <vt:lpstr>Discussion:  What challenges do you currently face within your workplace?</vt:lpstr>
      <vt:lpstr>Carry out a Critical Thinking self assessment:</vt:lpstr>
      <vt:lpstr>Homework</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32</cp:revision>
  <dcterms:created xsi:type="dcterms:W3CDTF">2024-11-04T09:28:33Z</dcterms:created>
  <dcterms:modified xsi:type="dcterms:W3CDTF">2025-01-06T15:39:28Z</dcterms:modified>
</cp:coreProperties>
</file>