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56" r:id="rId5"/>
    <p:sldId id="259" r:id="rId6"/>
    <p:sldId id="422" r:id="rId7"/>
    <p:sldId id="303" r:id="rId8"/>
    <p:sldId id="304" r:id="rId9"/>
    <p:sldId id="306" r:id="rId10"/>
    <p:sldId id="413" r:id="rId11"/>
    <p:sldId id="264" r:id="rId12"/>
    <p:sldId id="305" r:id="rId13"/>
    <p:sldId id="414" r:id="rId14"/>
    <p:sldId id="415" r:id="rId15"/>
    <p:sldId id="416" r:id="rId16"/>
    <p:sldId id="417" r:id="rId17"/>
    <p:sldId id="418" r:id="rId18"/>
    <p:sldId id="423" r:id="rId19"/>
    <p:sldId id="419" r:id="rId20"/>
    <p:sldId id="420" r:id="rId21"/>
    <p:sldId id="421" r:id="rId22"/>
    <p:sldId id="42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69573" autoAdjust="0"/>
  </p:normalViewPr>
  <p:slideViewPr>
    <p:cSldViewPr snapToGrid="0">
      <p:cViewPr varScale="1">
        <p:scale>
          <a:sx n="50" d="100"/>
          <a:sy n="50" d="100"/>
        </p:scale>
        <p:origin x="1782" y="48"/>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28/01/2020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3</a:t>
            </a:fld>
            <a:endParaRPr lang="en-US"/>
          </a:p>
        </p:txBody>
      </p:sp>
    </p:spTree>
    <p:extLst>
      <p:ext uri="{BB962C8B-B14F-4D97-AF65-F5344CB8AC3E}">
        <p14:creationId xmlns:p14="http://schemas.microsoft.com/office/powerpoint/2010/main" val="29454275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8</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4928719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17559792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15316623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10157159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10439585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343843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differencebetween.com/difference-between-citation-and-vs-quotatio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univers.com/"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reference.co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ariadne.ac.uk/issue55/jiscdebates-rp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dirty="0">
                <a:solidFill>
                  <a:schemeClr val="bg1"/>
                </a:solidFill>
              </a:rPr>
              <a:t>Harvard Referencing  </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FDD8B50F-1A2C-4B92-8E33-321F8F55CE43}"/>
              </a:ext>
            </a:extLst>
          </p:cNvPr>
          <p:cNvSpPr>
            <a:spLocks noGrp="1" noChangeArrowheads="1"/>
          </p:cNvSpPr>
          <p:nvPr>
            <p:ph type="title"/>
          </p:nvPr>
        </p:nvSpPr>
        <p:spPr>
          <a:xfrm>
            <a:off x="688975" y="569913"/>
            <a:ext cx="7756525" cy="1054100"/>
          </a:xfrm>
        </p:spPr>
        <p:txBody>
          <a:bodyPr>
            <a:noAutofit/>
          </a:bodyPr>
          <a:lstStyle/>
          <a:p>
            <a:pPr eaLnBrk="1" hangingPunct="1"/>
            <a:r>
              <a:rPr lang="en-GB" altLang="en-US" sz="3200" b="1" dirty="0">
                <a:latin typeface="Arial" panose="020B0604020202020204" pitchFamily="34" charset="0"/>
              </a:rPr>
              <a:t>What is the Harvard Referencing System?</a:t>
            </a:r>
          </a:p>
        </p:txBody>
      </p:sp>
      <p:sp>
        <p:nvSpPr>
          <p:cNvPr id="3" name="Rectangle 3">
            <a:extLst>
              <a:ext uri="{FF2B5EF4-FFF2-40B4-BE49-F238E27FC236}">
                <a16:creationId xmlns:a16="http://schemas.microsoft.com/office/drawing/2014/main" id="{7F78599A-4364-4071-9987-B1735F310173}"/>
              </a:ext>
            </a:extLst>
          </p:cNvPr>
          <p:cNvSpPr>
            <a:spLocks noGrp="1" noChangeArrowheads="1"/>
          </p:cNvSpPr>
          <p:nvPr>
            <p:ph idx="1"/>
          </p:nvPr>
        </p:nvSpPr>
        <p:spPr>
          <a:xfrm>
            <a:off x="457200" y="1600200"/>
            <a:ext cx="8229600" cy="4953000"/>
          </a:xfrm>
        </p:spPr>
        <p:txBody>
          <a:bodyPr/>
          <a:lstStyle/>
          <a:p>
            <a:pPr eaLnBrk="1" hangingPunct="1"/>
            <a:endParaRPr lang="en-GB" altLang="en-US" sz="3600" dirty="0">
              <a:latin typeface="Arial" panose="020B0604020202020204" pitchFamily="34" charset="0"/>
            </a:endParaRPr>
          </a:p>
          <a:p>
            <a:pPr marL="0" indent="0" algn="ctr" eaLnBrk="1" hangingPunct="1">
              <a:buNone/>
            </a:pPr>
            <a:r>
              <a:rPr lang="en-GB" altLang="en-US" dirty="0">
                <a:latin typeface="Arial" panose="020B0604020202020204" pitchFamily="34" charset="0"/>
              </a:rPr>
              <a:t>The Harvard system of referencing is the most commonly used system in the UK and determines the manner in which students are to set out references and bibliographies. </a:t>
            </a:r>
          </a:p>
          <a:p>
            <a:pPr algn="ctr" eaLnBrk="1" hangingPunct="1">
              <a:buFont typeface="Wingdings" panose="05000000000000000000" pitchFamily="2" charset="2"/>
              <a:buNone/>
            </a:pPr>
            <a:endParaRPr lang="en-GB" altLang="en-US" sz="3600" dirty="0">
              <a:latin typeface="Arial" panose="020B0604020202020204" pitchFamily="34" charset="0"/>
            </a:endParaRPr>
          </a:p>
          <a:p>
            <a:pPr algn="ctr" eaLnBrk="1" hangingPunct="1">
              <a:buFont typeface="Wingdings" panose="05000000000000000000" pitchFamily="2" charset="2"/>
              <a:buNone/>
            </a:pPr>
            <a:endParaRPr lang="en-GB" altLang="en-US" sz="3600" dirty="0">
              <a:latin typeface="Arial" panose="020B0604020202020204" pitchFamily="34" charset="0"/>
            </a:endParaRPr>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FDD8B50F-1A2C-4B92-8E33-321F8F55CE43}"/>
              </a:ext>
            </a:extLst>
          </p:cNvPr>
          <p:cNvSpPr>
            <a:spLocks noGrp="1" noChangeArrowheads="1"/>
          </p:cNvSpPr>
          <p:nvPr>
            <p:ph type="title"/>
          </p:nvPr>
        </p:nvSpPr>
        <p:spPr>
          <a:xfrm>
            <a:off x="688975" y="569913"/>
            <a:ext cx="7756525" cy="1054100"/>
          </a:xfrm>
        </p:spPr>
        <p:txBody>
          <a:bodyPr>
            <a:noAutofit/>
          </a:bodyPr>
          <a:lstStyle/>
          <a:p>
            <a:pPr eaLnBrk="1" hangingPunct="1"/>
            <a:r>
              <a:rPr lang="en-GB" altLang="en-US" sz="3200" b="1" dirty="0">
                <a:latin typeface="Arial" panose="020B0604020202020204" pitchFamily="34" charset="0"/>
              </a:rPr>
              <a:t>What is the Harvard Referencing System?</a:t>
            </a:r>
          </a:p>
        </p:txBody>
      </p:sp>
      <p:sp>
        <p:nvSpPr>
          <p:cNvPr id="6" name="Rectangle 3">
            <a:extLst>
              <a:ext uri="{FF2B5EF4-FFF2-40B4-BE49-F238E27FC236}">
                <a16:creationId xmlns:a16="http://schemas.microsoft.com/office/drawing/2014/main" id="{F065FF63-85FC-4D88-8C9E-5D0730247CAC}"/>
              </a:ext>
            </a:extLst>
          </p:cNvPr>
          <p:cNvSpPr>
            <a:spLocks noGrp="1" noChangeArrowheads="1"/>
          </p:cNvSpPr>
          <p:nvPr>
            <p:ph idx="1"/>
          </p:nvPr>
        </p:nvSpPr>
        <p:spPr>
          <a:xfrm>
            <a:off x="470693" y="1487487"/>
            <a:ext cx="8193088" cy="4800600"/>
          </a:xfrm>
        </p:spPr>
        <p:txBody>
          <a:bodyPr>
            <a:normAutofit/>
          </a:bodyPr>
          <a:lstStyle/>
          <a:p>
            <a:pPr marL="609600" indent="-609600" eaLnBrk="1" hangingPunct="1">
              <a:buFont typeface="Wingdings" panose="05000000000000000000" pitchFamily="2" charset="2"/>
              <a:buNone/>
            </a:pPr>
            <a:endParaRPr lang="en-GB" altLang="en-US" dirty="0">
              <a:latin typeface="Arial" panose="020B0604020202020204" pitchFamily="34" charset="0"/>
            </a:endParaRPr>
          </a:p>
          <a:p>
            <a:pPr marL="609600" indent="-609600" eaLnBrk="1" hangingPunct="1">
              <a:buFont typeface="Wingdings" panose="05000000000000000000" pitchFamily="2" charset="2"/>
              <a:buAutoNum type="arabicPeriod"/>
            </a:pPr>
            <a:r>
              <a:rPr lang="en-GB" altLang="en-US" sz="2400" dirty="0">
                <a:latin typeface="Arial" panose="020B0604020202020204" pitchFamily="34" charset="0"/>
              </a:rPr>
              <a:t>Curtesy to the person whose ideas you have used or referred to</a:t>
            </a:r>
          </a:p>
          <a:p>
            <a:pPr marL="609600" indent="-609600" eaLnBrk="1" hangingPunct="1">
              <a:buFont typeface="Wingdings" panose="05000000000000000000" pitchFamily="2" charset="2"/>
              <a:buAutoNum type="arabicPeriod"/>
            </a:pPr>
            <a:r>
              <a:rPr lang="en-GB" altLang="en-US" sz="2400" dirty="0">
                <a:latin typeface="Arial" panose="020B0604020202020204" pitchFamily="34" charset="0"/>
              </a:rPr>
              <a:t>Makes it clear that you are not trying to pretend the work is yours</a:t>
            </a:r>
          </a:p>
          <a:p>
            <a:pPr marL="609600" indent="-609600" eaLnBrk="1" hangingPunct="1">
              <a:buFont typeface="Wingdings" panose="05000000000000000000" pitchFamily="2" charset="2"/>
              <a:buAutoNum type="arabicPeriod"/>
            </a:pPr>
            <a:r>
              <a:rPr lang="en-GB" altLang="en-US" sz="2400" dirty="0">
                <a:latin typeface="Arial" panose="020B0604020202020204" pitchFamily="34" charset="0"/>
              </a:rPr>
              <a:t>Helps the reader find the original text</a:t>
            </a:r>
          </a:p>
          <a:p>
            <a:pPr marL="609600" indent="-609600" eaLnBrk="1" hangingPunct="1">
              <a:buFont typeface="Wingdings" panose="05000000000000000000" pitchFamily="2" charset="2"/>
              <a:buAutoNum type="arabicPeriod"/>
            </a:pPr>
            <a:r>
              <a:rPr lang="en-GB" altLang="en-US" sz="2400" dirty="0">
                <a:latin typeface="Arial" panose="020B0604020202020204" pitchFamily="34" charset="0"/>
              </a:rPr>
              <a:t>Helps you to find the original text again</a:t>
            </a:r>
          </a:p>
          <a:p>
            <a:pPr marL="609600" indent="-609600" eaLnBrk="1" hangingPunct="1">
              <a:buFont typeface="Wingdings" panose="05000000000000000000" pitchFamily="2" charset="2"/>
              <a:buAutoNum type="arabicPeriod"/>
            </a:pPr>
            <a:r>
              <a:rPr lang="en-GB" altLang="en-US" sz="2400" dirty="0">
                <a:latin typeface="Arial" panose="020B0604020202020204" pitchFamily="34" charset="0"/>
              </a:rPr>
              <a:t>Thoroughness in referencing suggests you have been thorough in checking your facts</a:t>
            </a:r>
          </a:p>
          <a:p>
            <a:pPr marL="609600" indent="-609600" eaLnBrk="1" hangingPunct="1">
              <a:buFont typeface="Wingdings" panose="05000000000000000000" pitchFamily="2" charset="2"/>
              <a:buAutoNum type="arabicPeriod"/>
            </a:pPr>
            <a:endParaRPr lang="en-GB" altLang="en-US" dirty="0">
              <a:latin typeface="Arial" panose="020B0604020202020204" pitchFamily="34" charset="0"/>
            </a:endParaRPr>
          </a:p>
        </p:txBody>
      </p:sp>
    </p:spTree>
    <p:extLst>
      <p:ext uri="{BB962C8B-B14F-4D97-AF65-F5344CB8AC3E}">
        <p14:creationId xmlns:p14="http://schemas.microsoft.com/office/powerpoint/2010/main" val="2535171512"/>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732193D-30BA-46DA-B443-B86817FA3A89}"/>
              </a:ext>
            </a:extLst>
          </p:cNvPr>
          <p:cNvSpPr>
            <a:spLocks noGrp="1"/>
          </p:cNvSpPr>
          <p:nvPr>
            <p:ph type="title"/>
          </p:nvPr>
        </p:nvSpPr>
        <p:spPr>
          <a:xfrm>
            <a:off x="688974" y="292100"/>
            <a:ext cx="7756525" cy="1054100"/>
          </a:xfrm>
        </p:spPr>
        <p:txBody>
          <a:bodyPr/>
          <a:lstStyle/>
          <a:p>
            <a:pPr eaLnBrk="1" hangingPunct="1"/>
            <a:r>
              <a:rPr lang="en-GB" altLang="en-US" dirty="0"/>
              <a:t>What is plagiarism?</a:t>
            </a:r>
          </a:p>
        </p:txBody>
      </p:sp>
      <p:sp>
        <p:nvSpPr>
          <p:cNvPr id="4" name="Content Placeholder 2">
            <a:extLst>
              <a:ext uri="{FF2B5EF4-FFF2-40B4-BE49-F238E27FC236}">
                <a16:creationId xmlns:a16="http://schemas.microsoft.com/office/drawing/2014/main" id="{FE1E1A6C-FA63-408A-BCB8-350BCDA183A2}"/>
              </a:ext>
            </a:extLst>
          </p:cNvPr>
          <p:cNvSpPr txBox="1">
            <a:spLocks/>
          </p:cNvSpPr>
          <p:nvPr/>
        </p:nvSpPr>
        <p:spPr>
          <a:xfrm>
            <a:off x="688974" y="1524000"/>
            <a:ext cx="7464426" cy="42672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defRPr/>
            </a:pPr>
            <a:r>
              <a:rPr lang="en-GB" sz="2800" dirty="0">
                <a:ea typeface="ＭＳ Ｐゴシック" charset="0"/>
              </a:rPr>
              <a:t>Plagiarism is a specific form of cheating and is generally defined as presenting another persons work as your own.</a:t>
            </a:r>
          </a:p>
          <a:p>
            <a:pPr algn="ctr">
              <a:buFont typeface="Wingdings" charset="0"/>
              <a:buChar char=""/>
              <a:defRPr/>
            </a:pPr>
            <a:endParaRPr lang="en-GB" sz="2800" dirty="0">
              <a:ea typeface="ＭＳ Ｐゴシック" charset="0"/>
            </a:endParaRPr>
          </a:p>
          <a:p>
            <a:pPr marL="0" indent="0" algn="ctr">
              <a:buNone/>
              <a:defRPr/>
            </a:pPr>
            <a:r>
              <a:rPr lang="en-GB" sz="2800" dirty="0">
                <a:ea typeface="ＭＳ Ｐゴシック" charset="0"/>
              </a:rPr>
              <a:t>It is even possible to plagiarise yourself if you paraphrase or copy from work you submitted elsewhere and do not acknowledge the fact.</a:t>
            </a:r>
          </a:p>
          <a:p>
            <a:pPr marL="0" indent="0">
              <a:buFont typeface="Wingdings" charset="0"/>
              <a:buNone/>
              <a:defRPr/>
            </a:pPr>
            <a:endParaRPr lang="en-GB" dirty="0">
              <a:ea typeface="ＭＳ Ｐゴシック" charset="0"/>
            </a:endParaRPr>
          </a:p>
          <a:p>
            <a:pPr marL="0" indent="0" algn="ctr">
              <a:buFont typeface="Wingdings" charset="0"/>
              <a:buNone/>
              <a:defRPr/>
            </a:pPr>
            <a:r>
              <a:rPr lang="en-GB" sz="1400" dirty="0">
                <a:ea typeface="ＭＳ Ｐゴシック" charset="0"/>
              </a:rPr>
              <a:t>Pears, R and </a:t>
            </a:r>
            <a:r>
              <a:rPr lang="en-GB" sz="1400" dirty="0" err="1">
                <a:ea typeface="ＭＳ Ｐゴシック" charset="0"/>
              </a:rPr>
              <a:t>Sheilds</a:t>
            </a:r>
            <a:r>
              <a:rPr lang="en-GB" sz="1400" dirty="0">
                <a:ea typeface="ＭＳ Ｐゴシック" charset="0"/>
              </a:rPr>
              <a:t>, G (2010) </a:t>
            </a:r>
            <a:r>
              <a:rPr lang="en-GB" sz="1400" u="sng" dirty="0">
                <a:ea typeface="ＭＳ Ｐゴシック" charset="0"/>
              </a:rPr>
              <a:t>Cite them Right, The Essential Referencing Guide</a:t>
            </a:r>
            <a:r>
              <a:rPr lang="en-GB" sz="1400" dirty="0">
                <a:ea typeface="ＭＳ Ｐゴシック" charset="0"/>
              </a:rPr>
              <a:t>, </a:t>
            </a:r>
          </a:p>
          <a:p>
            <a:pPr marL="0" indent="0" algn="ctr">
              <a:buFont typeface="Wingdings" charset="0"/>
              <a:buNone/>
              <a:defRPr/>
            </a:pPr>
            <a:r>
              <a:rPr lang="en-GB" sz="1400" dirty="0">
                <a:ea typeface="ＭＳ Ｐゴシック" charset="0"/>
              </a:rPr>
              <a:t>Hampshire: Palgrave </a:t>
            </a:r>
            <a:r>
              <a:rPr lang="en-GB" sz="1400" dirty="0" err="1">
                <a:ea typeface="ＭＳ Ｐゴシック" charset="0"/>
              </a:rPr>
              <a:t>Macmillian</a:t>
            </a:r>
            <a:endParaRPr lang="en-GB" sz="1400" u="sng" dirty="0">
              <a:ea typeface="ＭＳ Ｐゴシック" charset="0"/>
            </a:endParaRPr>
          </a:p>
        </p:txBody>
      </p:sp>
    </p:spTree>
    <p:extLst>
      <p:ext uri="{BB962C8B-B14F-4D97-AF65-F5344CB8AC3E}">
        <p14:creationId xmlns:p14="http://schemas.microsoft.com/office/powerpoint/2010/main" val="150570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0560F3CF-A549-4A21-8CAD-D2D3B201A52C}"/>
              </a:ext>
            </a:extLst>
          </p:cNvPr>
          <p:cNvSpPr>
            <a:spLocks noGrp="1"/>
          </p:cNvSpPr>
          <p:nvPr>
            <p:ph type="title"/>
          </p:nvPr>
        </p:nvSpPr>
        <p:spPr>
          <a:xfrm>
            <a:off x="708025" y="301624"/>
            <a:ext cx="7756525" cy="1054100"/>
          </a:xfrm>
        </p:spPr>
        <p:txBody>
          <a:bodyPr/>
          <a:lstStyle/>
          <a:p>
            <a:r>
              <a:rPr lang="en-GB" altLang="en-US" sz="4000" b="1" dirty="0">
                <a:latin typeface="Arial" panose="020B0604020202020204" pitchFamily="34" charset="0"/>
              </a:rPr>
              <a:t>Avoiding Plagiarism!</a:t>
            </a:r>
            <a:endParaRPr lang="en-GB" altLang="en-US" sz="4000" dirty="0"/>
          </a:p>
        </p:txBody>
      </p:sp>
      <p:sp>
        <p:nvSpPr>
          <p:cNvPr id="3" name="Content Placeholder 1">
            <a:extLst>
              <a:ext uri="{FF2B5EF4-FFF2-40B4-BE49-F238E27FC236}">
                <a16:creationId xmlns:a16="http://schemas.microsoft.com/office/drawing/2014/main" id="{EEE45039-D8E3-482E-93DA-BBEF48386CE7}"/>
              </a:ext>
            </a:extLst>
          </p:cNvPr>
          <p:cNvSpPr>
            <a:spLocks noGrp="1"/>
          </p:cNvSpPr>
          <p:nvPr>
            <p:ph idx="1"/>
          </p:nvPr>
        </p:nvSpPr>
        <p:spPr>
          <a:xfrm>
            <a:off x="708025" y="1355724"/>
            <a:ext cx="7747000" cy="3671887"/>
          </a:xfrm>
        </p:spPr>
        <p:txBody>
          <a:bodyPr>
            <a:normAutofit fontScale="77500" lnSpcReduction="20000"/>
          </a:bodyPr>
          <a:lstStyle/>
          <a:p>
            <a:pPr marL="365760" indent="-365760" algn="ctr" eaLnBrk="1" fontAlgn="auto" hangingPunct="1">
              <a:lnSpc>
                <a:spcPct val="90000"/>
              </a:lnSpc>
              <a:spcAft>
                <a:spcPts val="0"/>
              </a:spcAft>
              <a:buFont typeface="Wingdings" charset="0"/>
              <a:buNone/>
              <a:defRPr/>
            </a:pPr>
            <a:r>
              <a:rPr lang="en-GB" dirty="0">
                <a:solidFill>
                  <a:schemeClr val="tx1">
                    <a:lumMod val="85000"/>
                    <a:lumOff val="15000"/>
                  </a:schemeClr>
                </a:solidFill>
                <a:latin typeface="Arial" charset="0"/>
              </a:rPr>
              <a:t>Wherever you quote (copy directly from </a:t>
            </a:r>
          </a:p>
          <a:p>
            <a:pPr marL="365760" indent="-365760" algn="ctr" eaLnBrk="1" fontAlgn="auto" hangingPunct="1">
              <a:lnSpc>
                <a:spcPct val="90000"/>
              </a:lnSpc>
              <a:spcAft>
                <a:spcPts val="0"/>
              </a:spcAft>
              <a:buFont typeface="Wingdings" charset="0"/>
              <a:buNone/>
              <a:defRPr/>
            </a:pPr>
            <a:r>
              <a:rPr lang="en-GB" dirty="0">
                <a:solidFill>
                  <a:schemeClr val="tx1">
                    <a:lumMod val="85000"/>
                    <a:lumOff val="15000"/>
                  </a:schemeClr>
                </a:solidFill>
                <a:latin typeface="Arial" charset="0"/>
              </a:rPr>
              <a:t>another author) or use their ideas </a:t>
            </a:r>
          </a:p>
          <a:p>
            <a:pPr marL="365760" indent="-365760" algn="ctr" eaLnBrk="1" fontAlgn="auto" hangingPunct="1">
              <a:lnSpc>
                <a:spcPct val="90000"/>
              </a:lnSpc>
              <a:spcAft>
                <a:spcPts val="0"/>
              </a:spcAft>
              <a:buFont typeface="Wingdings" charset="0"/>
              <a:buNone/>
              <a:defRPr/>
            </a:pPr>
            <a:r>
              <a:rPr lang="en-GB" dirty="0">
                <a:solidFill>
                  <a:schemeClr val="tx1">
                    <a:lumMod val="85000"/>
                    <a:lumOff val="15000"/>
                  </a:schemeClr>
                </a:solidFill>
                <a:latin typeface="Arial" charset="0"/>
              </a:rPr>
              <a:t>(paraphrase), you must acknowledge that </a:t>
            </a:r>
          </a:p>
          <a:p>
            <a:pPr marL="365760" indent="-365760" algn="ctr" eaLnBrk="1" fontAlgn="auto" hangingPunct="1">
              <a:lnSpc>
                <a:spcPct val="90000"/>
              </a:lnSpc>
              <a:spcAft>
                <a:spcPts val="0"/>
              </a:spcAft>
              <a:buFont typeface="Wingdings" charset="0"/>
              <a:buNone/>
              <a:defRPr/>
            </a:pPr>
            <a:r>
              <a:rPr lang="en-GB" dirty="0">
                <a:solidFill>
                  <a:schemeClr val="tx1">
                    <a:lumMod val="85000"/>
                    <a:lumOff val="15000"/>
                  </a:schemeClr>
                </a:solidFill>
                <a:latin typeface="Arial" charset="0"/>
              </a:rPr>
              <a:t>you have done so. Failure to acknowledge </a:t>
            </a:r>
          </a:p>
          <a:p>
            <a:pPr marL="365760" indent="-365760" algn="ctr" eaLnBrk="1" fontAlgn="auto" hangingPunct="1">
              <a:lnSpc>
                <a:spcPct val="90000"/>
              </a:lnSpc>
              <a:spcAft>
                <a:spcPts val="0"/>
              </a:spcAft>
              <a:buFont typeface="Wingdings" charset="0"/>
              <a:buNone/>
              <a:defRPr/>
            </a:pPr>
            <a:r>
              <a:rPr lang="en-GB" dirty="0">
                <a:solidFill>
                  <a:schemeClr val="tx1">
                    <a:lumMod val="85000"/>
                    <a:lumOff val="15000"/>
                  </a:schemeClr>
                </a:solidFill>
                <a:latin typeface="Arial" charset="0"/>
              </a:rPr>
              <a:t>your sources of information may result in </a:t>
            </a:r>
          </a:p>
          <a:p>
            <a:pPr marL="365760" indent="-365760" algn="ctr" eaLnBrk="1" fontAlgn="auto" hangingPunct="1">
              <a:lnSpc>
                <a:spcPct val="90000"/>
              </a:lnSpc>
              <a:spcAft>
                <a:spcPts val="0"/>
              </a:spcAft>
              <a:buFont typeface="Wingdings" charset="0"/>
              <a:buNone/>
              <a:defRPr/>
            </a:pPr>
            <a:r>
              <a:rPr lang="en-GB" dirty="0">
                <a:solidFill>
                  <a:schemeClr val="tx1">
                    <a:lumMod val="85000"/>
                    <a:lumOff val="15000"/>
                  </a:schemeClr>
                </a:solidFill>
                <a:latin typeface="Arial" charset="0"/>
              </a:rPr>
              <a:t>your facing charges of plagiarism.</a:t>
            </a:r>
          </a:p>
          <a:p>
            <a:pPr marL="365760" indent="-365760" algn="ctr" eaLnBrk="1" fontAlgn="auto" hangingPunct="1">
              <a:lnSpc>
                <a:spcPct val="90000"/>
              </a:lnSpc>
              <a:spcAft>
                <a:spcPts val="0"/>
              </a:spcAft>
              <a:buFont typeface="Wingdings" charset="0"/>
              <a:buNone/>
              <a:defRPr/>
            </a:pPr>
            <a:endParaRPr lang="en-GB" sz="2600" b="1" u="sng" dirty="0">
              <a:solidFill>
                <a:schemeClr val="tx1">
                  <a:lumMod val="85000"/>
                  <a:lumOff val="15000"/>
                </a:schemeClr>
              </a:solidFill>
              <a:latin typeface="Arial" charset="0"/>
            </a:endParaRPr>
          </a:p>
          <a:p>
            <a:pPr marL="365760" indent="-365760" algn="ctr" eaLnBrk="1" fontAlgn="auto" hangingPunct="1">
              <a:lnSpc>
                <a:spcPct val="90000"/>
              </a:lnSpc>
              <a:spcAft>
                <a:spcPts val="0"/>
              </a:spcAft>
              <a:buFont typeface="Wingdings" charset="0"/>
              <a:buNone/>
              <a:defRPr/>
            </a:pPr>
            <a:r>
              <a:rPr lang="en-GB" sz="2600" b="1" u="sng" dirty="0">
                <a:solidFill>
                  <a:schemeClr val="tx1">
                    <a:lumMod val="85000"/>
                    <a:lumOff val="15000"/>
                  </a:schemeClr>
                </a:solidFill>
                <a:latin typeface="Arial" charset="0"/>
              </a:rPr>
              <a:t>Remember to:</a:t>
            </a:r>
          </a:p>
          <a:p>
            <a:pPr marL="365760" indent="-365760" algn="ctr" eaLnBrk="1" fontAlgn="auto" hangingPunct="1">
              <a:lnSpc>
                <a:spcPct val="90000"/>
              </a:lnSpc>
              <a:spcAft>
                <a:spcPts val="0"/>
              </a:spcAft>
              <a:buFont typeface="Wingdings" charset="0"/>
              <a:buNone/>
              <a:defRPr/>
            </a:pPr>
            <a:endParaRPr lang="en-GB" sz="2600" b="1" u="sng" dirty="0">
              <a:solidFill>
                <a:schemeClr val="tx1">
                  <a:lumMod val="85000"/>
                  <a:lumOff val="15000"/>
                </a:schemeClr>
              </a:solidFill>
              <a:latin typeface="Arial" charset="0"/>
            </a:endParaRPr>
          </a:p>
          <a:p>
            <a:pPr marL="365760" indent="-365760" algn="ctr" eaLnBrk="1" fontAlgn="auto" hangingPunct="1">
              <a:lnSpc>
                <a:spcPct val="90000"/>
              </a:lnSpc>
              <a:spcAft>
                <a:spcPts val="0"/>
              </a:spcAft>
              <a:buFont typeface="Wingdings" charset="0"/>
              <a:buNone/>
              <a:defRPr/>
            </a:pPr>
            <a:r>
              <a:rPr lang="en-GB" sz="2600" b="1" dirty="0">
                <a:solidFill>
                  <a:schemeClr val="tx1">
                    <a:lumMod val="85000"/>
                    <a:lumOff val="15000"/>
                  </a:schemeClr>
                </a:solidFill>
                <a:latin typeface="Arial" charset="0"/>
              </a:rPr>
              <a:t>USE YOUR OWN WORDS and GIVE  </a:t>
            </a:r>
          </a:p>
          <a:p>
            <a:pPr marL="365760" indent="-365760" algn="ctr" eaLnBrk="1" fontAlgn="auto" hangingPunct="1">
              <a:lnSpc>
                <a:spcPct val="90000"/>
              </a:lnSpc>
              <a:spcAft>
                <a:spcPts val="0"/>
              </a:spcAft>
              <a:buFont typeface="Wingdings" charset="0"/>
              <a:buNone/>
              <a:defRPr/>
            </a:pPr>
            <a:r>
              <a:rPr lang="en-GB" sz="2600" b="1" dirty="0">
                <a:solidFill>
                  <a:schemeClr val="tx1">
                    <a:lumMod val="85000"/>
                    <a:lumOff val="15000"/>
                  </a:schemeClr>
                </a:solidFill>
                <a:latin typeface="Arial" charset="0"/>
              </a:rPr>
              <a:t>CREDIT WHERE IT IS DUE</a:t>
            </a:r>
          </a:p>
          <a:p>
            <a:pPr>
              <a:defRPr/>
            </a:pPr>
            <a:endParaRPr lang="en-GB" dirty="0"/>
          </a:p>
        </p:txBody>
      </p:sp>
    </p:spTree>
    <p:extLst>
      <p:ext uri="{BB962C8B-B14F-4D97-AF65-F5344CB8AC3E}">
        <p14:creationId xmlns:p14="http://schemas.microsoft.com/office/powerpoint/2010/main" val="77074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fade">
                                      <p:cBhvr>
                                        <p:cTn id="32" dur="500"/>
                                        <p:tgtEl>
                                          <p:spTgt spid="3">
                                            <p:txEl>
                                              <p:pRg st="9" end="9"/>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Effect transition="in" filter="fade">
                                      <p:cBhvr>
                                        <p:cTn id="35"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6FC5632A-5E62-4DEC-9F37-67BF751FEDC7}"/>
              </a:ext>
            </a:extLst>
          </p:cNvPr>
          <p:cNvSpPr>
            <a:spLocks noGrp="1" noChangeArrowheads="1"/>
          </p:cNvSpPr>
          <p:nvPr>
            <p:ph type="title"/>
          </p:nvPr>
        </p:nvSpPr>
        <p:spPr>
          <a:xfrm>
            <a:off x="688975" y="569913"/>
            <a:ext cx="7756525" cy="1054100"/>
          </a:xfrm>
        </p:spPr>
        <p:txBody>
          <a:bodyPr/>
          <a:lstStyle/>
          <a:p>
            <a:pPr eaLnBrk="1" hangingPunct="1"/>
            <a:r>
              <a:rPr lang="en-GB" altLang="en-US" sz="4000" b="1" u="sng" dirty="0">
                <a:latin typeface="Arial" panose="020B0604020202020204" pitchFamily="34" charset="0"/>
              </a:rPr>
              <a:t>Referencing</a:t>
            </a:r>
          </a:p>
        </p:txBody>
      </p:sp>
      <p:sp>
        <p:nvSpPr>
          <p:cNvPr id="3" name="Rectangle 6">
            <a:extLst>
              <a:ext uri="{FF2B5EF4-FFF2-40B4-BE49-F238E27FC236}">
                <a16:creationId xmlns:a16="http://schemas.microsoft.com/office/drawing/2014/main" id="{8A815339-2E62-40B5-B326-AB09EB007441}"/>
              </a:ext>
            </a:extLst>
          </p:cNvPr>
          <p:cNvSpPr>
            <a:spLocks noGrp="1" noChangeArrowheads="1"/>
          </p:cNvSpPr>
          <p:nvPr>
            <p:ph idx="1"/>
          </p:nvPr>
        </p:nvSpPr>
        <p:spPr>
          <a:xfrm>
            <a:off x="698500" y="1624013"/>
            <a:ext cx="7747000" cy="3878263"/>
          </a:xfrm>
        </p:spPr>
        <p:txBody>
          <a:bodyPr/>
          <a:lstStyle/>
          <a:p>
            <a:pPr algn="ctr" eaLnBrk="1" hangingPunct="1">
              <a:buFont typeface="Wingdings" panose="05000000000000000000" pitchFamily="2" charset="2"/>
              <a:buNone/>
            </a:pPr>
            <a:r>
              <a:rPr lang="en-GB" altLang="en-US" dirty="0">
                <a:latin typeface="Arial" panose="020B0604020202020204" pitchFamily="34" charset="0"/>
              </a:rPr>
              <a:t>Keep a record of all the sources you use as </a:t>
            </a:r>
          </a:p>
          <a:p>
            <a:pPr algn="ctr" eaLnBrk="1" hangingPunct="1">
              <a:buFont typeface="Wingdings" panose="05000000000000000000" pitchFamily="2" charset="2"/>
              <a:buNone/>
            </a:pPr>
            <a:r>
              <a:rPr lang="en-GB" altLang="en-US" dirty="0">
                <a:latin typeface="Arial" panose="020B0604020202020204" pitchFamily="34" charset="0"/>
              </a:rPr>
              <a:t>you go along.  </a:t>
            </a:r>
          </a:p>
          <a:p>
            <a:pPr algn="ctr" eaLnBrk="1" hangingPunct="1">
              <a:buFont typeface="Wingdings" panose="05000000000000000000" pitchFamily="2" charset="2"/>
              <a:buNone/>
            </a:pPr>
            <a:endParaRPr lang="en-GB" altLang="en-US" dirty="0">
              <a:latin typeface="Arial" panose="020B0604020202020204" pitchFamily="34" charset="0"/>
            </a:endParaRPr>
          </a:p>
          <a:p>
            <a:pPr eaLnBrk="1" hangingPunct="1">
              <a:buFont typeface="Wingdings" panose="05000000000000000000" pitchFamily="2" charset="2"/>
              <a:buNone/>
            </a:pPr>
            <a:endParaRPr lang="en-GB" altLang="en-US" dirty="0">
              <a:latin typeface="Arial" panose="020B0604020202020204" pitchFamily="34" charset="0"/>
            </a:endParaRPr>
          </a:p>
        </p:txBody>
      </p:sp>
      <p:pic>
        <p:nvPicPr>
          <p:cNvPr id="4" name="Picture 8" descr="MPj03877780000[1]">
            <a:extLst>
              <a:ext uri="{FF2B5EF4-FFF2-40B4-BE49-F238E27FC236}">
                <a16:creationId xmlns:a16="http://schemas.microsoft.com/office/drawing/2014/main" id="{145BA310-4084-4B8B-9060-16FCC48AB0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3212" y="3563144"/>
            <a:ext cx="3448050" cy="1842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3515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F1B5E7DB-F9B0-4169-8501-C461F9AF6527}"/>
              </a:ext>
            </a:extLst>
          </p:cNvPr>
          <p:cNvSpPr>
            <a:spLocks noGrp="1"/>
          </p:cNvSpPr>
          <p:nvPr>
            <p:ph type="title"/>
          </p:nvPr>
        </p:nvSpPr>
        <p:spPr>
          <a:xfrm>
            <a:off x="708025" y="0"/>
            <a:ext cx="7756525" cy="1054100"/>
          </a:xfrm>
        </p:spPr>
        <p:txBody>
          <a:bodyPr/>
          <a:lstStyle/>
          <a:p>
            <a:r>
              <a:rPr lang="en-GB" altLang="en-US" sz="3600" b="1" dirty="0"/>
              <a:t>Citation vs Quotation</a:t>
            </a:r>
            <a:endParaRPr lang="en-GB" altLang="en-US" sz="3600" dirty="0"/>
          </a:p>
        </p:txBody>
      </p:sp>
      <p:sp>
        <p:nvSpPr>
          <p:cNvPr id="3" name="Content Placeholder 1">
            <a:extLst>
              <a:ext uri="{FF2B5EF4-FFF2-40B4-BE49-F238E27FC236}">
                <a16:creationId xmlns:a16="http://schemas.microsoft.com/office/drawing/2014/main" id="{1F46FF4C-62A5-44E3-A147-8AE9875428C0}"/>
              </a:ext>
            </a:extLst>
          </p:cNvPr>
          <p:cNvSpPr>
            <a:spLocks noGrp="1"/>
          </p:cNvSpPr>
          <p:nvPr>
            <p:ph idx="1"/>
          </p:nvPr>
        </p:nvSpPr>
        <p:spPr>
          <a:xfrm>
            <a:off x="708025" y="1054100"/>
            <a:ext cx="7747000" cy="4660900"/>
          </a:xfrm>
        </p:spPr>
        <p:txBody>
          <a:bodyPr>
            <a:normAutofit fontScale="77500" lnSpcReduction="20000"/>
          </a:bodyPr>
          <a:lstStyle/>
          <a:p>
            <a:pPr marL="0" indent="0" algn="ctr">
              <a:buNone/>
              <a:defRPr/>
            </a:pPr>
            <a:r>
              <a:rPr lang="en-GB" dirty="0"/>
              <a:t>Citation and quotation are two ways to refer to earlier works to bolster one’s point of view</a:t>
            </a:r>
          </a:p>
          <a:p>
            <a:pPr marL="0" indent="0" algn="ctr">
              <a:buNone/>
              <a:defRPr/>
            </a:pPr>
            <a:endParaRPr lang="en-GB" dirty="0"/>
          </a:p>
          <a:p>
            <a:pPr marL="0" indent="0" algn="ctr">
              <a:buNone/>
              <a:defRPr/>
            </a:pPr>
            <a:r>
              <a:rPr lang="en-GB" dirty="0"/>
              <a:t>Quotation requires you reproduce entire text along with quotation marks. On the other had, you are at liberty to paraphrase the text in your own words and there is no need to make use of quotation marks.</a:t>
            </a:r>
          </a:p>
          <a:p>
            <a:pPr marL="0" indent="0" algn="ctr">
              <a:buNone/>
              <a:defRPr/>
            </a:pPr>
            <a:endParaRPr lang="en-GB" dirty="0"/>
          </a:p>
          <a:p>
            <a:pPr marL="0" indent="0" algn="ctr">
              <a:buNone/>
              <a:defRPr/>
            </a:pPr>
            <a:r>
              <a:rPr lang="en-GB" dirty="0"/>
              <a:t>Citation is general where you casually refer to an earlier view point. On the other hand, quotation is specific and requires reproduction of the actual text.</a:t>
            </a:r>
          </a:p>
          <a:p>
            <a:pPr algn="ctr">
              <a:defRPr/>
            </a:pPr>
            <a:endParaRPr lang="en-GB" sz="800" dirty="0"/>
          </a:p>
          <a:p>
            <a:pPr marL="0" indent="0" algn="ctr">
              <a:buNone/>
              <a:defRPr/>
            </a:pPr>
            <a:r>
              <a:rPr lang="en-GB" sz="1500" dirty="0"/>
              <a:t>Difference between citations &amp; Quotes (2001) Online Available at: </a:t>
            </a:r>
            <a:r>
              <a:rPr lang="en-GB" sz="1500" dirty="0">
                <a:hlinkClick r:id="rId3"/>
              </a:rPr>
              <a:t>https://www.differencebetween.com/difference-between-citation-and-vs-quotation/</a:t>
            </a:r>
            <a:r>
              <a:rPr lang="en-GB" sz="1500" dirty="0"/>
              <a:t> </a:t>
            </a:r>
            <a:r>
              <a:rPr lang="en-GB" sz="1500" dirty="0">
                <a:solidFill>
                  <a:schemeClr val="tx1"/>
                </a:solidFill>
              </a:rPr>
              <a:t>(Accessed 4</a:t>
            </a:r>
            <a:r>
              <a:rPr lang="en-GB" sz="1500" baseline="30000" dirty="0">
                <a:solidFill>
                  <a:schemeClr val="tx1"/>
                </a:solidFill>
              </a:rPr>
              <a:t>th</a:t>
            </a:r>
            <a:r>
              <a:rPr lang="en-GB" sz="1500" dirty="0">
                <a:solidFill>
                  <a:schemeClr val="tx1"/>
                </a:solidFill>
              </a:rPr>
              <a:t> October 2018)</a:t>
            </a:r>
            <a:endParaRPr lang="en-GB" sz="1500" dirty="0"/>
          </a:p>
          <a:p>
            <a:pPr marL="0" indent="0">
              <a:buFont typeface="Wingdings" panose="05000000000000000000" pitchFamily="2" charset="2"/>
              <a:buNone/>
              <a:defRPr/>
            </a:pPr>
            <a:endParaRPr lang="en-GB" dirty="0"/>
          </a:p>
        </p:txBody>
      </p:sp>
    </p:spTree>
    <p:extLst>
      <p:ext uri="{BB962C8B-B14F-4D97-AF65-F5344CB8AC3E}">
        <p14:creationId xmlns:p14="http://schemas.microsoft.com/office/powerpoint/2010/main" val="100328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3B121CDA-FA6B-44A0-9092-EA7EFE1D5097}"/>
              </a:ext>
            </a:extLst>
          </p:cNvPr>
          <p:cNvSpPr>
            <a:spLocks noGrp="1" noChangeArrowheads="1"/>
          </p:cNvSpPr>
          <p:nvPr>
            <p:ph type="title"/>
          </p:nvPr>
        </p:nvSpPr>
        <p:spPr>
          <a:xfrm>
            <a:off x="688975" y="569913"/>
            <a:ext cx="7756525" cy="1054100"/>
          </a:xfrm>
        </p:spPr>
        <p:txBody>
          <a:bodyPr/>
          <a:lstStyle/>
          <a:p>
            <a:pPr eaLnBrk="1" hangingPunct="1"/>
            <a:r>
              <a:rPr lang="en-GB" altLang="en-US" sz="4000" b="1" u="sng" dirty="0">
                <a:latin typeface="Arial" panose="020B0604020202020204" pitchFamily="34" charset="0"/>
              </a:rPr>
              <a:t>Citations in a text</a:t>
            </a:r>
          </a:p>
        </p:txBody>
      </p:sp>
      <p:sp>
        <p:nvSpPr>
          <p:cNvPr id="3" name="Rectangle 3">
            <a:extLst>
              <a:ext uri="{FF2B5EF4-FFF2-40B4-BE49-F238E27FC236}">
                <a16:creationId xmlns:a16="http://schemas.microsoft.com/office/drawing/2014/main" id="{21F29747-C45D-448F-94E5-F21588AEBC4F}"/>
              </a:ext>
            </a:extLst>
          </p:cNvPr>
          <p:cNvSpPr>
            <a:spLocks noGrp="1" noChangeArrowheads="1"/>
          </p:cNvSpPr>
          <p:nvPr>
            <p:ph idx="1"/>
          </p:nvPr>
        </p:nvSpPr>
        <p:spPr>
          <a:xfrm>
            <a:off x="1028700" y="1624013"/>
            <a:ext cx="7416800" cy="3486150"/>
          </a:xfrm>
        </p:spPr>
        <p:txBody>
          <a:bodyPr>
            <a:normAutofit lnSpcReduction="10000"/>
          </a:bodyPr>
          <a:lstStyle/>
          <a:p>
            <a:pPr marL="0" indent="0" eaLnBrk="1" hangingPunct="1">
              <a:buNone/>
            </a:pPr>
            <a:endParaRPr lang="en-GB" altLang="en-US" dirty="0">
              <a:latin typeface="Arial" panose="020B0604020202020204" pitchFamily="34" charset="0"/>
            </a:endParaRPr>
          </a:p>
          <a:p>
            <a:pPr eaLnBrk="1" hangingPunct="1"/>
            <a:r>
              <a:rPr lang="en-GB" altLang="en-US" sz="2400" dirty="0">
                <a:latin typeface="Arial" panose="020B0604020202020204" pitchFamily="34" charset="0"/>
              </a:rPr>
              <a:t>Citations in the text direct readers to the referenced list at the end of the text. </a:t>
            </a:r>
          </a:p>
          <a:p>
            <a:pPr eaLnBrk="1" hangingPunct="1"/>
            <a:r>
              <a:rPr lang="en-GB" altLang="en-US" sz="2400" dirty="0">
                <a:latin typeface="Arial" panose="020B0604020202020204" pitchFamily="34" charset="0"/>
              </a:rPr>
              <a:t>Citations include the author’s surname and year of publication</a:t>
            </a:r>
          </a:p>
          <a:p>
            <a:pPr eaLnBrk="1" hangingPunct="1"/>
            <a:r>
              <a:rPr lang="en-GB" altLang="en-US" sz="2400" dirty="0">
                <a:latin typeface="Arial" panose="020B0604020202020204" pitchFamily="34" charset="0"/>
              </a:rPr>
              <a:t>E.g.  As observed by Jones (2011) ...</a:t>
            </a:r>
          </a:p>
          <a:p>
            <a:pPr marL="0" indent="0" eaLnBrk="1" hangingPunct="1">
              <a:buNone/>
            </a:pPr>
            <a:r>
              <a:rPr lang="en-GB" altLang="en-US" sz="2400" dirty="0">
                <a:latin typeface="Arial" panose="020B0604020202020204" pitchFamily="34" charset="0"/>
              </a:rPr>
              <a:t>Or</a:t>
            </a:r>
          </a:p>
          <a:p>
            <a:pPr eaLnBrk="1" hangingPunct="1"/>
            <a:r>
              <a:rPr lang="en-GB" altLang="en-US" sz="2400" dirty="0">
                <a:latin typeface="Arial" panose="020B0604020202020204" pitchFamily="34" charset="0"/>
              </a:rPr>
              <a:t>It has been observed (Jones, 2011) that ...</a:t>
            </a:r>
          </a:p>
          <a:p>
            <a:pPr eaLnBrk="1" hangingPunct="1">
              <a:buFont typeface="Wingdings" panose="05000000000000000000" pitchFamily="2" charset="2"/>
              <a:buNone/>
            </a:pPr>
            <a:endParaRPr lang="en-GB" altLang="en-US" dirty="0">
              <a:latin typeface="Arial" panose="020B0604020202020204" pitchFamily="34" charset="0"/>
            </a:endParaRPr>
          </a:p>
        </p:txBody>
      </p:sp>
    </p:spTree>
    <p:extLst>
      <p:ext uri="{BB962C8B-B14F-4D97-AF65-F5344CB8AC3E}">
        <p14:creationId xmlns:p14="http://schemas.microsoft.com/office/powerpoint/2010/main" val="110125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ox(i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ox(i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ox(i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ox(in)">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ox(in)">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0266BD9-B2BC-4A81-BED2-1E7187E682AF}"/>
              </a:ext>
            </a:extLst>
          </p:cNvPr>
          <p:cNvSpPr>
            <a:spLocks noGrp="1" noChangeArrowheads="1"/>
          </p:cNvSpPr>
          <p:nvPr>
            <p:ph type="title"/>
          </p:nvPr>
        </p:nvSpPr>
        <p:spPr>
          <a:xfrm>
            <a:off x="693737" y="335429"/>
            <a:ext cx="7756525" cy="1054100"/>
          </a:xfrm>
        </p:spPr>
        <p:txBody>
          <a:bodyPr/>
          <a:lstStyle/>
          <a:p>
            <a:pPr eaLnBrk="1" hangingPunct="1"/>
            <a:r>
              <a:rPr lang="en-GB" altLang="en-US" sz="4000" b="1">
                <a:latin typeface="Arial" panose="020B0604020202020204" pitchFamily="34" charset="0"/>
              </a:rPr>
              <a:t>Quotations</a:t>
            </a:r>
          </a:p>
        </p:txBody>
      </p:sp>
      <p:sp>
        <p:nvSpPr>
          <p:cNvPr id="4" name="Rectangle 3">
            <a:extLst>
              <a:ext uri="{FF2B5EF4-FFF2-40B4-BE49-F238E27FC236}">
                <a16:creationId xmlns:a16="http://schemas.microsoft.com/office/drawing/2014/main" id="{90559682-3382-4113-BF6E-D54387D9605C}"/>
              </a:ext>
            </a:extLst>
          </p:cNvPr>
          <p:cNvSpPr>
            <a:spLocks noGrp="1" noChangeArrowheads="1"/>
          </p:cNvSpPr>
          <p:nvPr>
            <p:ph idx="1"/>
          </p:nvPr>
        </p:nvSpPr>
        <p:spPr>
          <a:xfrm>
            <a:off x="892174" y="1407458"/>
            <a:ext cx="7756525" cy="3333750"/>
          </a:xfrm>
        </p:spPr>
        <p:txBody>
          <a:bodyPr>
            <a:noAutofit/>
          </a:bodyPr>
          <a:lstStyle/>
          <a:p>
            <a:pPr marL="609600" indent="-609600" eaLnBrk="1" hangingPunct="1">
              <a:buFont typeface="Wingdings" panose="05000000000000000000" pitchFamily="2" charset="2"/>
              <a:buNone/>
            </a:pPr>
            <a:r>
              <a:rPr lang="en-GB" altLang="en-US" sz="2200" dirty="0">
                <a:latin typeface="Arial" panose="020B0604020202020204" pitchFamily="34" charset="0"/>
              </a:rPr>
              <a:t>This is where you quote somebody and use their </a:t>
            </a:r>
            <a:r>
              <a:rPr lang="en-GB" altLang="en-US" sz="2200" u="sng" dirty="0">
                <a:latin typeface="Arial" panose="020B0604020202020204" pitchFamily="34" charset="0"/>
              </a:rPr>
              <a:t>exact</a:t>
            </a:r>
            <a:endParaRPr lang="en-GB" altLang="en-US" sz="2200" dirty="0">
              <a:latin typeface="Arial" panose="020B0604020202020204" pitchFamily="34" charset="0"/>
            </a:endParaRPr>
          </a:p>
          <a:p>
            <a:pPr marL="609600" indent="-609600" eaLnBrk="1" hangingPunct="1">
              <a:buFont typeface="Wingdings" panose="05000000000000000000" pitchFamily="2" charset="2"/>
              <a:buNone/>
            </a:pPr>
            <a:r>
              <a:rPr lang="en-GB" altLang="en-US" sz="2200" dirty="0">
                <a:latin typeface="Arial" panose="020B0604020202020204" pitchFamily="34" charset="0"/>
              </a:rPr>
              <a:t>words in order to support your point of view or argument.</a:t>
            </a:r>
          </a:p>
          <a:p>
            <a:pPr marL="609600" indent="-609600" eaLnBrk="1" hangingPunct="1">
              <a:buFont typeface="Wingdings" panose="05000000000000000000" pitchFamily="2" charset="2"/>
              <a:buNone/>
            </a:pPr>
            <a:endParaRPr lang="en-GB" altLang="en-US" sz="2200" dirty="0">
              <a:latin typeface="Arial" panose="020B0604020202020204" pitchFamily="34" charset="0"/>
            </a:endParaRPr>
          </a:p>
          <a:p>
            <a:pPr marL="609600" indent="-609600" eaLnBrk="1" hangingPunct="1"/>
            <a:r>
              <a:rPr lang="en-GB" altLang="en-US" sz="2200" dirty="0">
                <a:latin typeface="Arial" panose="020B0604020202020204" pitchFamily="34" charset="0"/>
              </a:rPr>
              <a:t>Use double inverted commas  </a:t>
            </a:r>
            <a:r>
              <a:rPr lang="ja-JP" altLang="en-GB" sz="2200" dirty="0">
                <a:latin typeface="Arial" panose="020B0604020202020204" pitchFamily="34" charset="0"/>
                <a:ea typeface="HGS明朝E" panose="02020800000000000000" pitchFamily="18" charset="-128"/>
              </a:rPr>
              <a:t>“</a:t>
            </a:r>
            <a:r>
              <a:rPr lang="en-GB" altLang="ja-JP" sz="2200" dirty="0">
                <a:latin typeface="Arial" panose="020B0604020202020204" pitchFamily="34" charset="0"/>
              </a:rPr>
              <a:t> ……</a:t>
            </a:r>
            <a:r>
              <a:rPr lang="ja-JP" altLang="en-GB" sz="2200" dirty="0">
                <a:latin typeface="Arial" panose="020B0604020202020204" pitchFamily="34" charset="0"/>
                <a:ea typeface="HGS明朝E" panose="02020800000000000000" pitchFamily="18" charset="-128"/>
              </a:rPr>
              <a:t>”</a:t>
            </a:r>
            <a:endParaRPr lang="en-GB" altLang="ja-JP" sz="2200" dirty="0">
              <a:latin typeface="Arial" panose="020B0604020202020204" pitchFamily="34" charset="0"/>
            </a:endParaRPr>
          </a:p>
          <a:p>
            <a:pPr marL="609600" indent="-609600" eaLnBrk="1" hangingPunct="1"/>
            <a:r>
              <a:rPr lang="en-GB" altLang="en-US" sz="2200" dirty="0">
                <a:latin typeface="Arial" panose="020B0604020202020204" pitchFamily="34" charset="0"/>
              </a:rPr>
              <a:t>Include the Page Number</a:t>
            </a:r>
          </a:p>
          <a:p>
            <a:pPr marL="609600" indent="-609600" eaLnBrk="1" hangingPunct="1"/>
            <a:r>
              <a:rPr lang="en-GB" altLang="en-US" sz="2200" dirty="0">
                <a:latin typeface="Arial" panose="020B0604020202020204" pitchFamily="34" charset="0"/>
              </a:rPr>
              <a:t>Introduce the quote - E.g. As Edworthy (1990, p. 24) argues </a:t>
            </a:r>
            <a:r>
              <a:rPr lang="ja-JP" altLang="en-GB" sz="2200" dirty="0">
                <a:latin typeface="Arial" panose="020B0604020202020204" pitchFamily="34" charset="0"/>
                <a:ea typeface="HGS明朝E" panose="02020800000000000000" pitchFamily="18" charset="-128"/>
              </a:rPr>
              <a:t>“</a:t>
            </a:r>
            <a:r>
              <a:rPr lang="en-GB" altLang="ja-JP" sz="2200" dirty="0">
                <a:latin typeface="Arial" panose="020B0604020202020204" pitchFamily="34" charset="0"/>
              </a:rPr>
              <a:t>…………..</a:t>
            </a:r>
            <a:r>
              <a:rPr lang="ja-JP" altLang="en-GB" sz="2200" dirty="0">
                <a:latin typeface="Arial" panose="020B0604020202020204" pitchFamily="34" charset="0"/>
                <a:ea typeface="HGS明朝E" panose="02020800000000000000" pitchFamily="18" charset="-128"/>
              </a:rPr>
              <a:t>”</a:t>
            </a:r>
            <a:endParaRPr lang="en-GB" altLang="ja-JP" sz="2200" dirty="0">
              <a:latin typeface="Arial" panose="020B0604020202020204" pitchFamily="34" charset="0"/>
            </a:endParaRPr>
          </a:p>
          <a:p>
            <a:pPr marL="609600" indent="-609600" eaLnBrk="1" hangingPunct="1"/>
            <a:r>
              <a:rPr lang="en-GB" altLang="en-US" sz="2200" dirty="0">
                <a:latin typeface="Arial" panose="020B0604020202020204" pitchFamily="34" charset="0"/>
              </a:rPr>
              <a:t>If short, include as part of text</a:t>
            </a:r>
          </a:p>
          <a:p>
            <a:pPr marL="609600" indent="-609600" eaLnBrk="1" hangingPunct="1"/>
            <a:r>
              <a:rPr lang="en-GB" altLang="en-US" sz="2200" dirty="0">
                <a:latin typeface="Arial" panose="020B0604020202020204" pitchFamily="34" charset="0"/>
              </a:rPr>
              <a:t>If long, separate and indent.</a:t>
            </a:r>
          </a:p>
        </p:txBody>
      </p:sp>
    </p:spTree>
    <p:extLst>
      <p:ext uri="{BB962C8B-B14F-4D97-AF65-F5344CB8AC3E}">
        <p14:creationId xmlns:p14="http://schemas.microsoft.com/office/powerpoint/2010/main" val="170030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ox(in)">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box(in)">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box(in)">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box(in)">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box(in)">
                                      <p:cBhvr>
                                        <p:cTn id="32" dur="500"/>
                                        <p:tgtEl>
                                          <p:spTgt spid="4">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box(in)">
                                      <p:cBhvr>
                                        <p:cTn id="3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AFD4EB06-1F83-46DE-A24E-476B04738D3D}"/>
              </a:ext>
            </a:extLst>
          </p:cNvPr>
          <p:cNvSpPr>
            <a:spLocks noGrp="1" noChangeArrowheads="1"/>
          </p:cNvSpPr>
          <p:nvPr>
            <p:ph idx="1"/>
          </p:nvPr>
        </p:nvSpPr>
        <p:spPr>
          <a:xfrm>
            <a:off x="609600" y="228600"/>
            <a:ext cx="8229600" cy="4876800"/>
          </a:xfrm>
        </p:spPr>
        <p:txBody>
          <a:bodyPr>
            <a:normAutofit lnSpcReduction="10000"/>
          </a:bodyPr>
          <a:lstStyle/>
          <a:p>
            <a:pPr eaLnBrk="1" hangingPunct="1">
              <a:buFont typeface="Wingdings" panose="05000000000000000000" pitchFamily="2" charset="2"/>
              <a:buNone/>
            </a:pPr>
            <a:endParaRPr lang="en-GB" altLang="en-US" b="1" dirty="0">
              <a:latin typeface="Arial" panose="020B0604020202020204" pitchFamily="34" charset="0"/>
            </a:endParaRPr>
          </a:p>
          <a:p>
            <a:pPr eaLnBrk="1" hangingPunct="1">
              <a:buFont typeface="Wingdings" panose="05000000000000000000" pitchFamily="2" charset="2"/>
              <a:buNone/>
            </a:pPr>
            <a:endParaRPr lang="en-GB" altLang="en-US" b="1" dirty="0">
              <a:latin typeface="Arial" panose="020B0604020202020204" pitchFamily="34" charset="0"/>
            </a:endParaRPr>
          </a:p>
          <a:p>
            <a:pPr algn="ctr" eaLnBrk="1" hangingPunct="1">
              <a:buFont typeface="Wingdings" panose="05000000000000000000" pitchFamily="2" charset="2"/>
              <a:buNone/>
            </a:pPr>
            <a:r>
              <a:rPr lang="en-GB" altLang="en-US" sz="2600" dirty="0">
                <a:latin typeface="Arial" panose="020B0604020202020204" pitchFamily="34" charset="0"/>
              </a:rPr>
              <a:t>Page Numbers are only needed where a direct quote is used</a:t>
            </a:r>
          </a:p>
          <a:p>
            <a:pPr eaLnBrk="1" hangingPunct="1">
              <a:buFont typeface="Wingdings" panose="05000000000000000000" pitchFamily="2" charset="2"/>
              <a:buNone/>
            </a:pPr>
            <a:endParaRPr lang="en-GB" altLang="en-US" sz="2600" b="1" u="sng" dirty="0">
              <a:latin typeface="Arial" panose="020B0604020202020204" pitchFamily="34" charset="0"/>
            </a:endParaRPr>
          </a:p>
          <a:p>
            <a:pPr eaLnBrk="1" hangingPunct="1">
              <a:buFont typeface="Wingdings" panose="05000000000000000000" pitchFamily="2" charset="2"/>
              <a:buNone/>
            </a:pPr>
            <a:r>
              <a:rPr lang="en-GB" altLang="en-US" sz="2600" b="1" u="sng" dirty="0">
                <a:latin typeface="Arial" panose="020B0604020202020204" pitchFamily="34" charset="0"/>
              </a:rPr>
              <a:t>Example</a:t>
            </a:r>
            <a:endParaRPr lang="en-GB" altLang="en-US" sz="2600" u="sng" dirty="0">
              <a:latin typeface="Arial" panose="020B0604020202020204" pitchFamily="34" charset="0"/>
            </a:endParaRPr>
          </a:p>
          <a:p>
            <a:pPr eaLnBrk="1" hangingPunct="1">
              <a:buFont typeface="Wingdings" panose="05000000000000000000" pitchFamily="2" charset="2"/>
              <a:buNone/>
            </a:pPr>
            <a:endParaRPr lang="en-GB" altLang="en-US" sz="2600" i="1" dirty="0">
              <a:latin typeface="Arial" panose="020B0604020202020204" pitchFamily="34" charset="0"/>
            </a:endParaRPr>
          </a:p>
          <a:p>
            <a:pPr eaLnBrk="1" hangingPunct="1">
              <a:buFont typeface="Wingdings" panose="05000000000000000000" pitchFamily="2" charset="2"/>
              <a:buNone/>
            </a:pPr>
            <a:r>
              <a:rPr lang="en-GB" altLang="en-US" sz="2600" i="1" dirty="0">
                <a:latin typeface="Arial" panose="020B0604020202020204" pitchFamily="34" charset="0"/>
              </a:rPr>
              <a:t>There is evidence (Edworthy, 1990, p. 23) </a:t>
            </a:r>
          </a:p>
          <a:p>
            <a:pPr eaLnBrk="1" hangingPunct="1">
              <a:buFont typeface="Wingdings" panose="05000000000000000000" pitchFamily="2" charset="2"/>
              <a:buNone/>
            </a:pPr>
            <a:r>
              <a:rPr lang="en-GB" altLang="en-US" sz="2600" i="1" dirty="0">
                <a:latin typeface="Arial" panose="020B0604020202020204" pitchFamily="34" charset="0"/>
              </a:rPr>
              <a:t>that the </a:t>
            </a:r>
            <a:r>
              <a:rPr lang="ja-JP" altLang="en-GB" sz="2600" i="1" dirty="0">
                <a:latin typeface="Arial" panose="020B0604020202020204" pitchFamily="34" charset="0"/>
                <a:ea typeface="HGS明朝E" panose="02020800000000000000" pitchFamily="18" charset="-128"/>
              </a:rPr>
              <a:t>“</a:t>
            </a:r>
            <a:r>
              <a:rPr lang="en-GB" altLang="ja-JP" sz="2600" i="1" dirty="0">
                <a:latin typeface="Arial" panose="020B0604020202020204" pitchFamily="34" charset="0"/>
              </a:rPr>
              <a:t>main cause of stress in teaching is </a:t>
            </a:r>
          </a:p>
          <a:p>
            <a:pPr eaLnBrk="1" hangingPunct="1">
              <a:buFont typeface="Wingdings" panose="05000000000000000000" pitchFamily="2" charset="2"/>
              <a:buNone/>
            </a:pPr>
            <a:r>
              <a:rPr lang="en-GB" altLang="en-US" sz="2600" i="1" dirty="0">
                <a:latin typeface="Arial" panose="020B0604020202020204" pitchFamily="34" charset="0"/>
              </a:rPr>
              <a:t>rapid change</a:t>
            </a:r>
            <a:r>
              <a:rPr lang="ja-JP" altLang="en-GB" sz="2600" i="1" dirty="0">
                <a:latin typeface="Arial" panose="020B0604020202020204" pitchFamily="34" charset="0"/>
                <a:ea typeface="HGS明朝E" panose="02020800000000000000" pitchFamily="18" charset="-128"/>
              </a:rPr>
              <a:t>”</a:t>
            </a:r>
            <a:r>
              <a:rPr lang="en-GB" altLang="ja-JP" i="1" dirty="0">
                <a:latin typeface="Arial" panose="020B0604020202020204" pitchFamily="34" charset="0"/>
              </a:rPr>
              <a:t>. </a:t>
            </a:r>
          </a:p>
          <a:p>
            <a:pPr eaLnBrk="1" hangingPunct="1">
              <a:buFont typeface="Wingdings" panose="05000000000000000000" pitchFamily="2" charset="2"/>
              <a:buNone/>
            </a:pPr>
            <a:endParaRPr lang="en-GB" altLang="en-US" dirty="0">
              <a:latin typeface="Arial" panose="020B0604020202020204" pitchFamily="34" charset="0"/>
            </a:endParaRPr>
          </a:p>
        </p:txBody>
      </p:sp>
    </p:spTree>
    <p:extLst>
      <p:ext uri="{BB962C8B-B14F-4D97-AF65-F5344CB8AC3E}">
        <p14:creationId xmlns:p14="http://schemas.microsoft.com/office/powerpoint/2010/main" val="1398889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ox(in)">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ox(in)">
                                      <p:cBhvr>
                                        <p:cTn id="12" dur="500"/>
                                        <p:tgtEl>
                                          <p:spTgt spid="3">
                                            <p:txEl>
                                              <p:pRg st="4" end="4"/>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Effect transition="in" filter="box(in)">
                                      <p:cBhvr>
                                        <p:cTn id="15" dur="500"/>
                                        <p:tgtEl>
                                          <p:spTgt spid="3">
                                            <p:txEl>
                                              <p:pRg st="6" end="6"/>
                                            </p:txEl>
                                          </p:spTgt>
                                        </p:tgtEl>
                                      </p:cBhvr>
                                    </p:animEffect>
                                  </p:childTnLst>
                                </p:cTn>
                              </p:par>
                              <p:par>
                                <p:cTn id="16" presetID="4" presetClass="entr" presetSubtype="16" fill="hold" nodeType="withEffect">
                                  <p:stCondLst>
                                    <p:cond delay="0"/>
                                  </p:stCondLst>
                                  <p:childTnLst>
                                    <p:set>
                                      <p:cBhvr>
                                        <p:cTn id="17" dur="1" fill="hold">
                                          <p:stCondLst>
                                            <p:cond delay="0"/>
                                          </p:stCondLst>
                                        </p:cTn>
                                        <p:tgtEl>
                                          <p:spTgt spid="3">
                                            <p:txEl>
                                              <p:pRg st="7" end="7"/>
                                            </p:txEl>
                                          </p:spTgt>
                                        </p:tgtEl>
                                        <p:attrNameLst>
                                          <p:attrName>style.visibility</p:attrName>
                                        </p:attrNameLst>
                                      </p:cBhvr>
                                      <p:to>
                                        <p:strVal val="visible"/>
                                      </p:to>
                                    </p:set>
                                    <p:animEffect transition="in" filter="box(in)">
                                      <p:cBhvr>
                                        <p:cTn id="18" dur="500"/>
                                        <p:tgtEl>
                                          <p:spTgt spid="3">
                                            <p:txEl>
                                              <p:pRg st="7" end="7"/>
                                            </p:txEl>
                                          </p:spTgt>
                                        </p:tgtEl>
                                      </p:cBhvr>
                                    </p:animEffect>
                                  </p:childTnLst>
                                </p:cTn>
                              </p:par>
                              <p:par>
                                <p:cTn id="19" presetID="4" presetClass="entr" presetSubtype="16"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animEffect transition="in" filter="box(in)">
                                      <p:cBhvr>
                                        <p:cTn id="2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9FC0CBD-B505-4CC4-97AC-2A99B6DDCA46}"/>
              </a:ext>
            </a:extLst>
          </p:cNvPr>
          <p:cNvSpPr>
            <a:spLocks noGrp="1" noChangeArrowheads="1"/>
          </p:cNvSpPr>
          <p:nvPr>
            <p:ph type="title"/>
          </p:nvPr>
        </p:nvSpPr>
        <p:spPr>
          <a:xfrm>
            <a:off x="693737" y="393700"/>
            <a:ext cx="7756525" cy="1054100"/>
          </a:xfrm>
        </p:spPr>
        <p:txBody>
          <a:bodyPr/>
          <a:lstStyle/>
          <a:p>
            <a:pPr eaLnBrk="1" hangingPunct="1"/>
            <a:r>
              <a:rPr lang="en-GB" altLang="en-US" sz="4000" b="1" dirty="0">
                <a:latin typeface="Arial" panose="020B0604020202020204" pitchFamily="34" charset="0"/>
              </a:rPr>
              <a:t>References/Bibliography</a:t>
            </a:r>
          </a:p>
        </p:txBody>
      </p:sp>
      <p:sp>
        <p:nvSpPr>
          <p:cNvPr id="4" name="Rectangle 3">
            <a:extLst>
              <a:ext uri="{FF2B5EF4-FFF2-40B4-BE49-F238E27FC236}">
                <a16:creationId xmlns:a16="http://schemas.microsoft.com/office/drawing/2014/main" id="{4CDF2C6E-8694-4ACE-AFFD-B8782DDB6DBF}"/>
              </a:ext>
            </a:extLst>
          </p:cNvPr>
          <p:cNvSpPr txBox="1">
            <a:spLocks noChangeArrowheads="1"/>
          </p:cNvSpPr>
          <p:nvPr/>
        </p:nvSpPr>
        <p:spPr>
          <a:xfrm>
            <a:off x="514350" y="1339850"/>
            <a:ext cx="3467100" cy="4876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None/>
            </a:pPr>
            <a:r>
              <a:rPr lang="en-GB" altLang="en-US" dirty="0">
                <a:latin typeface="Arial" panose="020B0604020202020204" pitchFamily="34" charset="0"/>
              </a:rPr>
              <a:t>	</a:t>
            </a:r>
            <a:endParaRPr lang="en-GB" altLang="en-US" sz="2000" dirty="0">
              <a:latin typeface="Arial" panose="020B0604020202020204" pitchFamily="34" charset="0"/>
            </a:endParaRPr>
          </a:p>
          <a:p>
            <a:pPr algn="ctr">
              <a:buFont typeface="Wingdings" panose="05000000000000000000" pitchFamily="2" charset="2"/>
              <a:buNone/>
            </a:pPr>
            <a:r>
              <a:rPr lang="en-GB" altLang="en-US" sz="2000" dirty="0">
                <a:latin typeface="Arial" panose="020B0604020202020204" pitchFamily="34" charset="0"/>
              </a:rPr>
              <a:t>This is where you list all  the sources of information you have researched in order to complete your report / assignment.</a:t>
            </a:r>
          </a:p>
          <a:p>
            <a:pPr algn="ctr">
              <a:buFont typeface="Wingdings" panose="05000000000000000000" pitchFamily="2" charset="2"/>
              <a:buNone/>
            </a:pPr>
            <a:endParaRPr lang="en-GB" altLang="en-US" sz="2000" dirty="0">
              <a:latin typeface="Arial" panose="020B0604020202020204" pitchFamily="34" charset="0"/>
            </a:endParaRPr>
          </a:p>
          <a:p>
            <a:pPr algn="ctr">
              <a:buFont typeface="Wingdings" panose="05000000000000000000" pitchFamily="2" charset="2"/>
              <a:buNone/>
            </a:pPr>
            <a:r>
              <a:rPr lang="en-GB" altLang="en-US" sz="2000" dirty="0">
                <a:latin typeface="Arial" panose="020B0604020202020204" pitchFamily="34" charset="0"/>
              </a:rPr>
              <a:t>	References and Bibliographies are arranged in </a:t>
            </a:r>
            <a:r>
              <a:rPr lang="en-GB" altLang="en-US" sz="2000" b="1" u="sng" dirty="0">
                <a:latin typeface="Arial" panose="020B0604020202020204" pitchFamily="34" charset="0"/>
              </a:rPr>
              <a:t>alphabetical order by author</a:t>
            </a:r>
            <a:r>
              <a:rPr lang="en-GB" altLang="ja-JP" sz="2000" b="1" u="sng" dirty="0">
                <a:latin typeface="Arial" panose="020B0604020202020204" pitchFamily="34" charset="0"/>
              </a:rPr>
              <a:t> surname</a:t>
            </a:r>
            <a:r>
              <a:rPr lang="en-GB" altLang="ja-JP" sz="2000" b="1" dirty="0">
                <a:latin typeface="Arial" panose="020B0604020202020204" pitchFamily="34" charset="0"/>
              </a:rPr>
              <a:t>. </a:t>
            </a:r>
            <a:endParaRPr lang="en-GB" altLang="en-US" sz="2000" b="1" dirty="0">
              <a:latin typeface="Arial" panose="020B0604020202020204" pitchFamily="34" charset="0"/>
            </a:endParaRPr>
          </a:p>
        </p:txBody>
      </p:sp>
      <p:sp>
        <p:nvSpPr>
          <p:cNvPr id="5" name="Rectangle 4">
            <a:extLst>
              <a:ext uri="{FF2B5EF4-FFF2-40B4-BE49-F238E27FC236}">
                <a16:creationId xmlns:a16="http://schemas.microsoft.com/office/drawing/2014/main" id="{F8E0D600-405C-4CE1-8302-D41A79DED374}"/>
              </a:ext>
            </a:extLst>
          </p:cNvPr>
          <p:cNvSpPr txBox="1">
            <a:spLocks noChangeArrowheads="1"/>
          </p:cNvSpPr>
          <p:nvPr/>
        </p:nvSpPr>
        <p:spPr>
          <a:xfrm>
            <a:off x="4648200" y="1676400"/>
            <a:ext cx="4038600" cy="4876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Wingdings" panose="05000000000000000000" pitchFamily="2" charset="2"/>
              <a:buNone/>
            </a:pPr>
            <a:r>
              <a:rPr lang="en-GB" altLang="en-US" dirty="0">
                <a:latin typeface="Arial" panose="020B0604020202020204" pitchFamily="34" charset="0"/>
              </a:rPr>
              <a:t>	</a:t>
            </a:r>
            <a:r>
              <a:rPr lang="en-GB" altLang="en-US" sz="2000" dirty="0">
                <a:latin typeface="Arial" panose="020B0604020202020204" pitchFamily="34" charset="0"/>
              </a:rPr>
              <a:t>Please refer to the guide provided  to see how to correctly list:</a:t>
            </a:r>
          </a:p>
          <a:p>
            <a:pPr algn="ctr">
              <a:buFont typeface="Wingdings" panose="05000000000000000000" pitchFamily="2" charset="2"/>
              <a:buNone/>
            </a:pPr>
            <a:endParaRPr lang="en-GB" altLang="en-US" sz="2000" dirty="0">
              <a:latin typeface="Arial" panose="020B0604020202020204" pitchFamily="34" charset="0"/>
            </a:endParaRPr>
          </a:p>
          <a:p>
            <a:pPr algn="ctr">
              <a:buFontTx/>
              <a:buChar char="•"/>
            </a:pPr>
            <a:r>
              <a:rPr lang="en-GB" altLang="en-US" sz="2000" dirty="0">
                <a:latin typeface="Arial" panose="020B0604020202020204" pitchFamily="34" charset="0"/>
              </a:rPr>
              <a:t>Books </a:t>
            </a:r>
          </a:p>
          <a:p>
            <a:pPr algn="ctr">
              <a:buFontTx/>
              <a:buChar char="•"/>
            </a:pPr>
            <a:r>
              <a:rPr lang="en-GB" altLang="en-US" sz="2000" dirty="0">
                <a:latin typeface="Arial" panose="020B0604020202020204" pitchFamily="34" charset="0"/>
              </a:rPr>
              <a:t>Articles in Journals</a:t>
            </a:r>
          </a:p>
          <a:p>
            <a:pPr algn="ctr">
              <a:buFontTx/>
              <a:buChar char="•"/>
            </a:pPr>
            <a:r>
              <a:rPr lang="en-GB" altLang="en-US" sz="2000" dirty="0">
                <a:latin typeface="Arial" panose="020B0604020202020204" pitchFamily="34" charset="0"/>
              </a:rPr>
              <a:t>Newspaper articles</a:t>
            </a:r>
          </a:p>
          <a:p>
            <a:pPr algn="ctr">
              <a:buFontTx/>
              <a:buChar char="•"/>
            </a:pPr>
            <a:r>
              <a:rPr lang="en-GB" altLang="en-US" sz="2000" dirty="0">
                <a:latin typeface="Arial" panose="020B0604020202020204" pitchFamily="34" charset="0"/>
              </a:rPr>
              <a:t>Chapters in books</a:t>
            </a:r>
          </a:p>
          <a:p>
            <a:pPr algn="ctr">
              <a:buFontTx/>
              <a:buChar char="•"/>
            </a:pPr>
            <a:r>
              <a:rPr lang="en-GB" altLang="en-US" sz="2000" dirty="0">
                <a:latin typeface="Arial" panose="020B0604020202020204" pitchFamily="34" charset="0"/>
              </a:rPr>
              <a:t>Websites</a:t>
            </a:r>
          </a:p>
          <a:p>
            <a:pPr algn="ctr">
              <a:buFontTx/>
              <a:buChar char="•"/>
            </a:pPr>
            <a:r>
              <a:rPr lang="en-GB" altLang="en-US" sz="2000" dirty="0">
                <a:latin typeface="Arial" panose="020B0604020202020204" pitchFamily="34" charset="0"/>
              </a:rPr>
              <a:t>Etc.</a:t>
            </a:r>
          </a:p>
        </p:txBody>
      </p:sp>
    </p:spTree>
    <p:extLst>
      <p:ext uri="{BB962C8B-B14F-4D97-AF65-F5344CB8AC3E}">
        <p14:creationId xmlns:p14="http://schemas.microsoft.com/office/powerpoint/2010/main" val="383298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ox(in)">
                                      <p:cBhvr>
                                        <p:cTn id="12" dur="500"/>
                                        <p:tgtEl>
                                          <p:spTgt spid="4">
                                            <p:txEl>
                                              <p:pRg st="1" end="1"/>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box(in)">
                                      <p:cBhvr>
                                        <p:cTn id="15" dur="500"/>
                                        <p:tgtEl>
                                          <p:spTgt spid="4">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nodeType="clickEffect">
                                  <p:stCondLst>
                                    <p:cond delay="0"/>
                                  </p:stCondLst>
                                  <p:childTnLst>
                                    <p:set>
                                      <p:cBhvr>
                                        <p:cTn id="19" dur="1" fill="hold">
                                          <p:stCondLst>
                                            <p:cond delay="0"/>
                                          </p:stCondLst>
                                        </p:cTn>
                                        <p:tgtEl>
                                          <p:spTgt spid="5">
                                            <p:txEl>
                                              <p:pRg st="0" end="0"/>
                                            </p:txEl>
                                          </p:spTgt>
                                        </p:tgtEl>
                                        <p:attrNameLst>
                                          <p:attrName>style.visibility</p:attrName>
                                        </p:attrNameLst>
                                      </p:cBhvr>
                                      <p:to>
                                        <p:strVal val="visible"/>
                                      </p:to>
                                    </p:set>
                                    <p:animEffect transition="in" filter="box(in)">
                                      <p:cBhvr>
                                        <p:cTn id="20" dur="500"/>
                                        <p:tgtEl>
                                          <p:spTgt spid="5">
                                            <p:txEl>
                                              <p:pRg st="0" end="0"/>
                                            </p:txEl>
                                          </p:spTgt>
                                        </p:tgtEl>
                                      </p:cBhvr>
                                    </p:animEffect>
                                  </p:childTnLst>
                                </p:cTn>
                              </p:par>
                              <p:par>
                                <p:cTn id="21" presetID="4" presetClass="entr" presetSubtype="16" fill="hold" nodeType="with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box(in)">
                                      <p:cBhvr>
                                        <p:cTn id="23" dur="500"/>
                                        <p:tgtEl>
                                          <p:spTgt spid="5">
                                            <p:txEl>
                                              <p:pRg st="2" end="2"/>
                                            </p:txEl>
                                          </p:spTgt>
                                        </p:tgtEl>
                                      </p:cBhvr>
                                    </p:animEffect>
                                  </p:childTnLst>
                                </p:cTn>
                              </p:par>
                              <p:par>
                                <p:cTn id="24" presetID="4" presetClass="entr" presetSubtype="16" fill="hold"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box(in)">
                                      <p:cBhvr>
                                        <p:cTn id="26" dur="500"/>
                                        <p:tgtEl>
                                          <p:spTgt spid="5">
                                            <p:txEl>
                                              <p:pRg st="3" end="3"/>
                                            </p:txEl>
                                          </p:spTgt>
                                        </p:tgtEl>
                                      </p:cBhvr>
                                    </p:animEffect>
                                  </p:childTnLst>
                                </p:cTn>
                              </p:par>
                              <p:par>
                                <p:cTn id="27" presetID="4" presetClass="entr" presetSubtype="16" fill="hold" nodeType="with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box(in)">
                                      <p:cBhvr>
                                        <p:cTn id="29" dur="500"/>
                                        <p:tgtEl>
                                          <p:spTgt spid="5">
                                            <p:txEl>
                                              <p:pRg st="4" end="4"/>
                                            </p:txEl>
                                          </p:spTgt>
                                        </p:tgtEl>
                                      </p:cBhvr>
                                    </p:animEffect>
                                  </p:childTnLst>
                                </p:cTn>
                              </p:par>
                              <p:par>
                                <p:cTn id="30" presetID="4" presetClass="entr" presetSubtype="16" fill="hold"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box(in)">
                                      <p:cBhvr>
                                        <p:cTn id="32" dur="500"/>
                                        <p:tgtEl>
                                          <p:spTgt spid="5">
                                            <p:txEl>
                                              <p:pRg st="5" end="5"/>
                                            </p:txEl>
                                          </p:spTgt>
                                        </p:tgtEl>
                                      </p:cBhvr>
                                    </p:animEffect>
                                  </p:childTnLst>
                                </p:cTn>
                              </p:par>
                              <p:par>
                                <p:cTn id="33" presetID="4" presetClass="entr" presetSubtype="16" fill="hold" nodeType="with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box(in)">
                                      <p:cBhvr>
                                        <p:cTn id="35" dur="500"/>
                                        <p:tgtEl>
                                          <p:spTgt spid="5">
                                            <p:txEl>
                                              <p:pRg st="6" end="6"/>
                                            </p:txEl>
                                          </p:spTgt>
                                        </p:tgtEl>
                                      </p:cBhvr>
                                    </p:animEffect>
                                  </p:childTnLst>
                                </p:cTn>
                              </p:par>
                              <p:par>
                                <p:cTn id="36" presetID="4" presetClass="entr" presetSubtype="16" fill="hold" nodeType="withEffect">
                                  <p:stCondLst>
                                    <p:cond delay="0"/>
                                  </p:stCondLst>
                                  <p:childTnLst>
                                    <p:set>
                                      <p:cBhvr>
                                        <p:cTn id="37" dur="1" fill="hold">
                                          <p:stCondLst>
                                            <p:cond delay="0"/>
                                          </p:stCondLst>
                                        </p:cTn>
                                        <p:tgtEl>
                                          <p:spTgt spid="5">
                                            <p:txEl>
                                              <p:pRg st="7" end="7"/>
                                            </p:txEl>
                                          </p:spTgt>
                                        </p:tgtEl>
                                        <p:attrNameLst>
                                          <p:attrName>style.visibility</p:attrName>
                                        </p:attrNameLst>
                                      </p:cBhvr>
                                      <p:to>
                                        <p:strVal val="visible"/>
                                      </p:to>
                                    </p:set>
                                    <p:animEffect transition="in" filter="box(in)">
                                      <p:cBhvr>
                                        <p:cTn id="38"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FF9E85E-271F-4D94-B6D2-7E1BF5E6BF41}"/>
              </a:ext>
            </a:extLst>
          </p:cNvPr>
          <p:cNvSpPr>
            <a:spLocks noGrp="1" noChangeArrowheads="1"/>
          </p:cNvSpPr>
          <p:nvPr>
            <p:ph type="title"/>
          </p:nvPr>
        </p:nvSpPr>
        <p:spPr>
          <a:xfrm>
            <a:off x="688975" y="569913"/>
            <a:ext cx="7756525" cy="1054100"/>
          </a:xfrm>
        </p:spPr>
        <p:txBody>
          <a:bodyPr/>
          <a:lstStyle/>
          <a:p>
            <a:pPr eaLnBrk="1" hangingPunct="1"/>
            <a:r>
              <a:rPr lang="en-GB" altLang="en-US" b="1" dirty="0">
                <a:latin typeface="Arial" panose="020B0604020202020204" pitchFamily="34" charset="0"/>
              </a:rPr>
              <a:t>Books</a:t>
            </a:r>
          </a:p>
        </p:txBody>
      </p:sp>
      <p:sp>
        <p:nvSpPr>
          <p:cNvPr id="4" name="Rectangle 3">
            <a:extLst>
              <a:ext uri="{FF2B5EF4-FFF2-40B4-BE49-F238E27FC236}">
                <a16:creationId xmlns:a16="http://schemas.microsoft.com/office/drawing/2014/main" id="{E78D58D3-C919-4016-9C8A-FD5E9C3B996C}"/>
              </a:ext>
            </a:extLst>
          </p:cNvPr>
          <p:cNvSpPr>
            <a:spLocks noGrp="1" noChangeArrowheads="1"/>
          </p:cNvSpPr>
          <p:nvPr>
            <p:ph idx="1"/>
          </p:nvPr>
        </p:nvSpPr>
        <p:spPr>
          <a:xfrm>
            <a:off x="457200" y="1914525"/>
            <a:ext cx="8229600" cy="3028950"/>
          </a:xfrm>
        </p:spPr>
        <p:txBody>
          <a:bodyPr>
            <a:normAutofit/>
          </a:bodyPr>
          <a:lstStyle/>
          <a:p>
            <a:pPr marL="609600" indent="-609600" algn="ctr" eaLnBrk="1" hangingPunct="1">
              <a:buFont typeface="Wingdings" panose="05000000000000000000" pitchFamily="2" charset="2"/>
              <a:buNone/>
            </a:pPr>
            <a:r>
              <a:rPr lang="en-GB" altLang="en-US" sz="2400" dirty="0">
                <a:latin typeface="Arial" panose="020B0604020202020204" pitchFamily="34" charset="0"/>
              </a:rPr>
              <a:t>Author’s Surname, Initial. (Year), </a:t>
            </a:r>
            <a:r>
              <a:rPr lang="en-GB" altLang="en-US" sz="2400" u="sng" dirty="0">
                <a:latin typeface="Arial" panose="020B0604020202020204" pitchFamily="34" charset="0"/>
              </a:rPr>
              <a:t>Title</a:t>
            </a:r>
            <a:r>
              <a:rPr lang="en-GB" altLang="en-US" sz="2400" dirty="0">
                <a:latin typeface="Arial" panose="020B0604020202020204" pitchFamily="34" charset="0"/>
              </a:rPr>
              <a:t>, (Edition if not first), </a:t>
            </a:r>
          </a:p>
          <a:p>
            <a:pPr marL="609600" indent="-609600" algn="ctr" eaLnBrk="1" hangingPunct="1">
              <a:buFont typeface="Wingdings" panose="05000000000000000000" pitchFamily="2" charset="2"/>
              <a:buNone/>
            </a:pPr>
            <a:r>
              <a:rPr lang="en-GB" altLang="en-US" sz="2400" dirty="0">
                <a:latin typeface="Arial" panose="020B0604020202020204" pitchFamily="34" charset="0"/>
              </a:rPr>
              <a:t>Place of Publication: Publisher</a:t>
            </a:r>
          </a:p>
          <a:p>
            <a:pPr marL="609600" indent="-609600" eaLnBrk="1" hangingPunct="1">
              <a:buFont typeface="Wingdings" panose="05000000000000000000" pitchFamily="2" charset="2"/>
              <a:buNone/>
            </a:pPr>
            <a:endParaRPr lang="en-GB" altLang="en-US" sz="2400" b="1" dirty="0">
              <a:latin typeface="Arial" panose="020B0604020202020204" pitchFamily="34" charset="0"/>
            </a:endParaRPr>
          </a:p>
          <a:p>
            <a:pPr marL="609600" indent="-609600" eaLnBrk="1" hangingPunct="1">
              <a:buFont typeface="Wingdings" panose="05000000000000000000" pitchFamily="2" charset="2"/>
              <a:buNone/>
            </a:pPr>
            <a:r>
              <a:rPr lang="en-GB" altLang="en-US" sz="2400" b="1" dirty="0">
                <a:latin typeface="Arial" panose="020B0604020202020204" pitchFamily="34" charset="0"/>
              </a:rPr>
              <a:t>E.g.</a:t>
            </a:r>
          </a:p>
          <a:p>
            <a:pPr marL="609600" indent="-609600" eaLnBrk="1" hangingPunct="1">
              <a:buFont typeface="Wingdings" panose="05000000000000000000" pitchFamily="2" charset="2"/>
              <a:buNone/>
            </a:pPr>
            <a:r>
              <a:rPr lang="en-GB" altLang="en-US" sz="2400" dirty="0">
                <a:latin typeface="Arial" panose="020B0604020202020204" pitchFamily="34" charset="0"/>
              </a:rPr>
              <a:t>	</a:t>
            </a:r>
            <a:r>
              <a:rPr lang="en-GB" altLang="en-US" sz="2400" dirty="0" err="1">
                <a:latin typeface="Arial" panose="020B0604020202020204" pitchFamily="34" charset="0"/>
              </a:rPr>
              <a:t>Carpenito</a:t>
            </a:r>
            <a:r>
              <a:rPr lang="en-GB" altLang="en-US" sz="2400" dirty="0">
                <a:latin typeface="Arial" panose="020B0604020202020204" pitchFamily="34" charset="0"/>
              </a:rPr>
              <a:t>, L.J. (1999), </a:t>
            </a:r>
            <a:r>
              <a:rPr lang="en-GB" altLang="en-US" sz="2400" u="sng" dirty="0">
                <a:latin typeface="Arial" panose="020B0604020202020204" pitchFamily="34" charset="0"/>
              </a:rPr>
              <a:t>Nursing Care Plans</a:t>
            </a:r>
            <a:r>
              <a:rPr lang="en-GB" altLang="en-US" sz="2400" dirty="0">
                <a:latin typeface="Arial" panose="020B0604020202020204" pitchFamily="34" charset="0"/>
              </a:rPr>
              <a:t>, (3</a:t>
            </a:r>
            <a:r>
              <a:rPr lang="en-GB" altLang="en-US" sz="2400" baseline="30000" dirty="0">
                <a:latin typeface="Arial" panose="020B0604020202020204" pitchFamily="34" charset="0"/>
              </a:rPr>
              <a:t>rd</a:t>
            </a:r>
            <a:r>
              <a:rPr lang="en-GB" altLang="en-US" sz="2400" dirty="0">
                <a:latin typeface="Arial" panose="020B0604020202020204" pitchFamily="34" charset="0"/>
              </a:rPr>
              <a:t> Edition), London: MacMillan Press.</a:t>
            </a:r>
          </a:p>
        </p:txBody>
      </p:sp>
    </p:spTree>
    <p:extLst>
      <p:ext uri="{BB962C8B-B14F-4D97-AF65-F5344CB8AC3E}">
        <p14:creationId xmlns:p14="http://schemas.microsoft.com/office/powerpoint/2010/main" val="358796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ox(in)">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box(in)">
                                      <p:cBhvr>
                                        <p:cTn id="17" dur="500"/>
                                        <p:tgtEl>
                                          <p:spTgt spid="4">
                                            <p:txEl>
                                              <p:pRg st="3" end="3"/>
                                            </p:txEl>
                                          </p:spTgt>
                                        </p:tgtEl>
                                      </p:cBhvr>
                                    </p:animEffect>
                                  </p:childTnLst>
                                </p:cTn>
                              </p:par>
                              <p:par>
                                <p:cTn id="18" presetID="4" presetClass="entr" presetSubtype="16" fill="hold" nodeType="with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Effect transition="in" filter="box(in)">
                                      <p:cBhvr>
                                        <p:cTn id="20"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92D163FC-EDC5-4D1F-85A8-8D8150FFC24E}"/>
              </a:ext>
            </a:extLst>
          </p:cNvPr>
          <p:cNvSpPr>
            <a:spLocks noGrp="1" noChangeArrowheads="1"/>
          </p:cNvSpPr>
          <p:nvPr>
            <p:ph idx="1"/>
          </p:nvPr>
        </p:nvSpPr>
        <p:spPr>
          <a:xfrm>
            <a:off x="457200" y="381000"/>
            <a:ext cx="8229600" cy="5064125"/>
          </a:xfrm>
        </p:spPr>
        <p:txBody>
          <a:bodyPr>
            <a:normAutofit/>
          </a:bodyPr>
          <a:lstStyle/>
          <a:p>
            <a:pPr algn="ctr" eaLnBrk="1" hangingPunct="1">
              <a:buFont typeface="Wingdings" panose="05000000000000000000" pitchFamily="2" charset="2"/>
              <a:buNone/>
            </a:pPr>
            <a:r>
              <a:rPr lang="en-GB" altLang="en-US" b="1" dirty="0">
                <a:latin typeface="Arial" panose="020B0604020202020204" pitchFamily="34" charset="0"/>
              </a:rPr>
              <a:t>Articles</a:t>
            </a:r>
          </a:p>
          <a:p>
            <a:pPr eaLnBrk="1" hangingPunct="1">
              <a:buFont typeface="Wingdings" panose="05000000000000000000" pitchFamily="2" charset="2"/>
              <a:buNone/>
            </a:pPr>
            <a:r>
              <a:rPr lang="en-GB" altLang="en-US" sz="2800" dirty="0">
                <a:latin typeface="Arial" panose="020B0604020202020204" pitchFamily="34" charset="0"/>
              </a:rPr>
              <a:t>	</a:t>
            </a:r>
          </a:p>
          <a:p>
            <a:pPr eaLnBrk="1" hangingPunct="1">
              <a:buFont typeface="Wingdings" panose="05000000000000000000" pitchFamily="2" charset="2"/>
              <a:buNone/>
            </a:pPr>
            <a:r>
              <a:rPr lang="en-GB" altLang="en-US" sz="2800" dirty="0">
                <a:latin typeface="Arial" panose="020B0604020202020204" pitchFamily="34" charset="0"/>
              </a:rPr>
              <a:t>	Author Surname, Initial. (Year), </a:t>
            </a:r>
            <a:r>
              <a:rPr lang="ja-JP" altLang="en-GB" sz="2800" dirty="0">
                <a:latin typeface="Arial" panose="020B0604020202020204" pitchFamily="34" charset="0"/>
                <a:ea typeface="HGS明朝E" panose="02020800000000000000" pitchFamily="18" charset="-128"/>
              </a:rPr>
              <a:t>‘</a:t>
            </a:r>
            <a:r>
              <a:rPr lang="en-GB" altLang="ja-JP" sz="2800" dirty="0">
                <a:latin typeface="Arial" panose="020B0604020202020204" pitchFamily="34" charset="0"/>
              </a:rPr>
              <a:t>Title of article</a:t>
            </a:r>
            <a:r>
              <a:rPr lang="ja-JP" altLang="en-GB" sz="2800" dirty="0">
                <a:latin typeface="Arial" panose="020B0604020202020204" pitchFamily="34" charset="0"/>
                <a:ea typeface="HGS明朝E" panose="02020800000000000000" pitchFamily="18" charset="-128"/>
              </a:rPr>
              <a:t>’</a:t>
            </a:r>
            <a:r>
              <a:rPr lang="en-GB" altLang="ja-JP" sz="2800" dirty="0">
                <a:latin typeface="Arial" panose="020B0604020202020204" pitchFamily="34" charset="0"/>
              </a:rPr>
              <a:t>, </a:t>
            </a:r>
            <a:r>
              <a:rPr lang="en-GB" altLang="ja-JP" sz="2800" u="sng" dirty="0">
                <a:latin typeface="Arial" panose="020B0604020202020204" pitchFamily="34" charset="0"/>
              </a:rPr>
              <a:t>Title of Journal</a:t>
            </a:r>
            <a:r>
              <a:rPr lang="en-GB" altLang="ja-JP" sz="2800" dirty="0">
                <a:latin typeface="Arial" panose="020B0604020202020204" pitchFamily="34" charset="0"/>
              </a:rPr>
              <a:t>, Volume Number: Issue Number (if any), Page numbers.</a:t>
            </a:r>
          </a:p>
          <a:p>
            <a:pPr eaLnBrk="1" hangingPunct="1"/>
            <a:endParaRPr lang="en-GB" altLang="en-US" sz="2800" dirty="0">
              <a:latin typeface="Arial" panose="020B0604020202020204" pitchFamily="34" charset="0"/>
            </a:endParaRPr>
          </a:p>
          <a:p>
            <a:pPr eaLnBrk="1" hangingPunct="1">
              <a:buFont typeface="Wingdings" panose="05000000000000000000" pitchFamily="2" charset="2"/>
              <a:buNone/>
            </a:pPr>
            <a:r>
              <a:rPr lang="en-GB" altLang="en-US" sz="2800" dirty="0">
                <a:latin typeface="Arial" panose="020B0604020202020204" pitchFamily="34" charset="0"/>
              </a:rPr>
              <a:t>	Swan, C. (2002), </a:t>
            </a:r>
            <a:r>
              <a:rPr lang="ja-JP" altLang="en-GB" sz="2800" dirty="0">
                <a:latin typeface="Arial" panose="020B0604020202020204" pitchFamily="34" charset="0"/>
                <a:ea typeface="HGS明朝E" panose="02020800000000000000" pitchFamily="18" charset="-128"/>
              </a:rPr>
              <a:t>‘</a:t>
            </a:r>
            <a:r>
              <a:rPr lang="en-GB" altLang="ja-JP" sz="2800" dirty="0">
                <a:latin typeface="Arial" panose="020B0604020202020204" pitchFamily="34" charset="0"/>
              </a:rPr>
              <a:t>Referencing Rules</a:t>
            </a:r>
            <a:r>
              <a:rPr lang="ja-JP" altLang="en-GB" sz="2800" dirty="0">
                <a:latin typeface="Arial" panose="020B0604020202020204" pitchFamily="34" charset="0"/>
                <a:ea typeface="HGS明朝E" panose="02020800000000000000" pitchFamily="18" charset="-128"/>
              </a:rPr>
              <a:t>’</a:t>
            </a:r>
            <a:r>
              <a:rPr lang="en-GB" altLang="ja-JP" sz="2800" dirty="0">
                <a:latin typeface="Arial" panose="020B0604020202020204" pitchFamily="34" charset="0"/>
              </a:rPr>
              <a:t>, </a:t>
            </a:r>
            <a:r>
              <a:rPr lang="en-GB" altLang="ja-JP" sz="2800" u="sng" dirty="0">
                <a:latin typeface="Arial" panose="020B0604020202020204" pitchFamily="34" charset="0"/>
              </a:rPr>
              <a:t>Journal of Higher Study</a:t>
            </a:r>
            <a:r>
              <a:rPr lang="en-GB" altLang="ja-JP" sz="2800" dirty="0">
                <a:latin typeface="Arial" panose="020B0604020202020204" pitchFamily="34" charset="0"/>
              </a:rPr>
              <a:t>, 3:2, pp. 24-26.</a:t>
            </a:r>
            <a:endParaRPr lang="en-GB" altLang="en-US" sz="2800" dirty="0">
              <a:latin typeface="Arial" panose="020B0604020202020204" pitchFamily="34" charset="0"/>
            </a:endParaRPr>
          </a:p>
        </p:txBody>
      </p:sp>
    </p:spTree>
    <p:extLst>
      <p:ext uri="{BB962C8B-B14F-4D97-AF65-F5344CB8AC3E}">
        <p14:creationId xmlns:p14="http://schemas.microsoft.com/office/powerpoint/2010/main" val="19241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ox(i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ox(i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ox(in)">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9789671-0910-447C-81E3-4A5DFA11222B}"/>
              </a:ext>
            </a:extLst>
          </p:cNvPr>
          <p:cNvSpPr>
            <a:spLocks noGrp="1" noChangeArrowheads="1"/>
          </p:cNvSpPr>
          <p:nvPr>
            <p:ph type="title"/>
          </p:nvPr>
        </p:nvSpPr>
        <p:spPr>
          <a:xfrm>
            <a:off x="688975" y="569913"/>
            <a:ext cx="7756525" cy="1054100"/>
          </a:xfrm>
        </p:spPr>
        <p:txBody>
          <a:bodyPr/>
          <a:lstStyle/>
          <a:p>
            <a:pPr eaLnBrk="1" hangingPunct="1"/>
            <a:r>
              <a:rPr lang="en-GB" altLang="en-US" b="1" dirty="0">
                <a:latin typeface="Arial" panose="020B0604020202020204" pitchFamily="34" charset="0"/>
              </a:rPr>
              <a:t>Websites</a:t>
            </a:r>
          </a:p>
        </p:txBody>
      </p:sp>
      <p:sp>
        <p:nvSpPr>
          <p:cNvPr id="4" name="Rectangle 3">
            <a:extLst>
              <a:ext uri="{FF2B5EF4-FFF2-40B4-BE49-F238E27FC236}">
                <a16:creationId xmlns:a16="http://schemas.microsoft.com/office/drawing/2014/main" id="{4A6B10EA-A132-4415-8E93-3894CAC5D47D}"/>
              </a:ext>
            </a:extLst>
          </p:cNvPr>
          <p:cNvSpPr>
            <a:spLocks noGrp="1" noChangeArrowheads="1"/>
          </p:cNvSpPr>
          <p:nvPr>
            <p:ph idx="1"/>
          </p:nvPr>
        </p:nvSpPr>
        <p:spPr>
          <a:xfrm>
            <a:off x="457200" y="1600200"/>
            <a:ext cx="8229600" cy="3714750"/>
          </a:xfrm>
        </p:spPr>
        <p:txBody>
          <a:bodyPr>
            <a:normAutofit/>
          </a:bodyPr>
          <a:lstStyle/>
          <a:p>
            <a:pPr eaLnBrk="1" hangingPunct="1">
              <a:buFont typeface="Wingdings" panose="05000000000000000000" pitchFamily="2" charset="2"/>
              <a:buNone/>
            </a:pPr>
            <a:r>
              <a:rPr lang="en-GB" altLang="en-US" sz="2600" u="sng" dirty="0">
                <a:latin typeface="Arial" panose="020B0604020202020204" pitchFamily="34" charset="0"/>
              </a:rPr>
              <a:t>Author Known:</a:t>
            </a:r>
          </a:p>
          <a:p>
            <a:pPr eaLnBrk="1" hangingPunct="1">
              <a:buFont typeface="Wingdings" panose="05000000000000000000" pitchFamily="2" charset="2"/>
              <a:buNone/>
            </a:pPr>
            <a:r>
              <a:rPr lang="en-GB" altLang="en-US" sz="2600" dirty="0">
                <a:latin typeface="Arial" panose="020B0604020202020204" pitchFamily="34" charset="0"/>
              </a:rPr>
              <a:t>	Surname, Initial. (Year last updated), </a:t>
            </a:r>
            <a:r>
              <a:rPr lang="ja-JP" altLang="en-GB" sz="2600" dirty="0">
                <a:latin typeface="Arial" panose="020B0604020202020204" pitchFamily="34" charset="0"/>
                <a:ea typeface="HGS明朝E" panose="02020800000000000000" pitchFamily="18" charset="-128"/>
              </a:rPr>
              <a:t>‘</a:t>
            </a:r>
            <a:r>
              <a:rPr lang="en-GB" altLang="ja-JP" sz="2600" dirty="0">
                <a:latin typeface="Arial" panose="020B0604020202020204" pitchFamily="34" charset="0"/>
              </a:rPr>
              <a:t>Title</a:t>
            </a:r>
            <a:r>
              <a:rPr lang="ja-JP" altLang="en-GB" sz="2600" dirty="0">
                <a:latin typeface="Arial" panose="020B0604020202020204" pitchFamily="34" charset="0"/>
                <a:ea typeface="HGS明朝E" panose="02020800000000000000" pitchFamily="18" charset="-128"/>
              </a:rPr>
              <a:t>’</a:t>
            </a:r>
            <a:r>
              <a:rPr lang="en-GB" altLang="ja-JP" sz="2600" dirty="0">
                <a:latin typeface="Arial" panose="020B0604020202020204" pitchFamily="34" charset="0"/>
              </a:rPr>
              <a:t>, [Online]. Available: URL, [Accessed Date – Year, Month, Day].</a:t>
            </a:r>
          </a:p>
          <a:p>
            <a:pPr eaLnBrk="1" hangingPunct="1">
              <a:buFont typeface="Wingdings" panose="05000000000000000000" pitchFamily="2" charset="2"/>
              <a:buNone/>
            </a:pPr>
            <a:endParaRPr lang="en-GB" altLang="en-US" sz="2600" dirty="0">
              <a:latin typeface="Arial" panose="020B0604020202020204" pitchFamily="34" charset="0"/>
            </a:endParaRPr>
          </a:p>
          <a:p>
            <a:pPr eaLnBrk="1" hangingPunct="1">
              <a:buFont typeface="Wingdings" panose="05000000000000000000" pitchFamily="2" charset="2"/>
              <a:buNone/>
            </a:pPr>
            <a:r>
              <a:rPr lang="en-GB" altLang="en-US" sz="2600" dirty="0">
                <a:latin typeface="Arial" panose="020B0604020202020204" pitchFamily="34" charset="0"/>
              </a:rPr>
              <a:t>	Moor, J. (1998), </a:t>
            </a:r>
            <a:r>
              <a:rPr lang="ja-JP" altLang="en-GB" sz="2600" dirty="0">
                <a:latin typeface="Arial" panose="020B0604020202020204" pitchFamily="34" charset="0"/>
                <a:ea typeface="HGS明朝E" panose="02020800000000000000" pitchFamily="18" charset="-128"/>
              </a:rPr>
              <a:t>‘</a:t>
            </a:r>
            <a:r>
              <a:rPr lang="en-GB" altLang="ja-JP" sz="2600" dirty="0">
                <a:latin typeface="Arial" panose="020B0604020202020204" pitchFamily="34" charset="0"/>
              </a:rPr>
              <a:t>Can Cyberspace Be Just</a:t>
            </a:r>
            <a:r>
              <a:rPr lang="ja-JP" altLang="en-GB" sz="2600" dirty="0">
                <a:latin typeface="Arial" panose="020B0604020202020204" pitchFamily="34" charset="0"/>
                <a:ea typeface="HGS明朝E" panose="02020800000000000000" pitchFamily="18" charset="-128"/>
              </a:rPr>
              <a:t>’</a:t>
            </a:r>
            <a:r>
              <a:rPr lang="en-GB" altLang="ja-JP" sz="2600" dirty="0">
                <a:latin typeface="Arial" panose="020B0604020202020204" pitchFamily="34" charset="0"/>
              </a:rPr>
              <a:t>, [Online]. Available: </a:t>
            </a:r>
            <a:r>
              <a:rPr lang="en-GB" altLang="ja-JP" sz="2600" dirty="0">
                <a:latin typeface="Arial" panose="020B0604020202020204" pitchFamily="34" charset="0"/>
                <a:hlinkClick r:id="rId3"/>
              </a:rPr>
              <a:t>www.univers.com</a:t>
            </a:r>
            <a:r>
              <a:rPr lang="en-GB" altLang="ja-JP" sz="2600" dirty="0">
                <a:latin typeface="Arial" panose="020B0604020202020204" pitchFamily="34" charset="0"/>
              </a:rPr>
              <a:t>, [2007, November, 28].</a:t>
            </a:r>
          </a:p>
          <a:p>
            <a:pPr eaLnBrk="1" hangingPunct="1">
              <a:buFont typeface="Wingdings" panose="05000000000000000000" pitchFamily="2" charset="2"/>
              <a:buNone/>
            </a:pPr>
            <a:endParaRPr lang="en-GB" altLang="en-US" dirty="0">
              <a:latin typeface="Arial" panose="020B0604020202020204" pitchFamily="34" charset="0"/>
            </a:endParaRPr>
          </a:p>
        </p:txBody>
      </p:sp>
    </p:spTree>
    <p:extLst>
      <p:ext uri="{BB962C8B-B14F-4D97-AF65-F5344CB8AC3E}">
        <p14:creationId xmlns:p14="http://schemas.microsoft.com/office/powerpoint/2010/main" val="163422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9789671-0910-447C-81E3-4A5DFA11222B}"/>
              </a:ext>
            </a:extLst>
          </p:cNvPr>
          <p:cNvSpPr>
            <a:spLocks noGrp="1" noChangeArrowheads="1"/>
          </p:cNvSpPr>
          <p:nvPr>
            <p:ph type="title"/>
          </p:nvPr>
        </p:nvSpPr>
        <p:spPr>
          <a:xfrm>
            <a:off x="688975" y="569913"/>
            <a:ext cx="7756525" cy="1054100"/>
          </a:xfrm>
        </p:spPr>
        <p:txBody>
          <a:bodyPr/>
          <a:lstStyle/>
          <a:p>
            <a:pPr eaLnBrk="1" hangingPunct="1"/>
            <a:r>
              <a:rPr lang="en-GB" altLang="en-US" b="1" dirty="0">
                <a:latin typeface="Arial" panose="020B0604020202020204" pitchFamily="34" charset="0"/>
              </a:rPr>
              <a:t>Websites</a:t>
            </a:r>
          </a:p>
        </p:txBody>
      </p:sp>
      <p:sp>
        <p:nvSpPr>
          <p:cNvPr id="6" name="Rectangle 3">
            <a:extLst>
              <a:ext uri="{FF2B5EF4-FFF2-40B4-BE49-F238E27FC236}">
                <a16:creationId xmlns:a16="http://schemas.microsoft.com/office/drawing/2014/main" id="{483F5AD7-2016-45F6-B3EE-0BAF2164542E}"/>
              </a:ext>
            </a:extLst>
          </p:cNvPr>
          <p:cNvSpPr>
            <a:spLocks noGrp="1" noChangeArrowheads="1"/>
          </p:cNvSpPr>
          <p:nvPr>
            <p:ph idx="1"/>
          </p:nvPr>
        </p:nvSpPr>
        <p:spPr>
          <a:xfrm>
            <a:off x="688975" y="1624013"/>
            <a:ext cx="7747000" cy="3710782"/>
          </a:xfrm>
        </p:spPr>
        <p:txBody>
          <a:bodyPr>
            <a:normAutofit/>
          </a:bodyPr>
          <a:lstStyle/>
          <a:p>
            <a:pPr eaLnBrk="1" hangingPunct="1">
              <a:lnSpc>
                <a:spcPct val="90000"/>
              </a:lnSpc>
              <a:buFont typeface="Wingdings" panose="05000000000000000000" pitchFamily="2" charset="2"/>
              <a:buNone/>
            </a:pPr>
            <a:r>
              <a:rPr lang="en-GB" altLang="en-US" dirty="0">
                <a:latin typeface="Arial" panose="020B0604020202020204" pitchFamily="34" charset="0"/>
              </a:rPr>
              <a:t>	</a:t>
            </a:r>
            <a:r>
              <a:rPr lang="en-GB" altLang="en-US" sz="2400" u="sng" dirty="0">
                <a:latin typeface="Arial" panose="020B0604020202020204" pitchFamily="34" charset="0"/>
              </a:rPr>
              <a:t>Author Unknown:</a:t>
            </a:r>
          </a:p>
          <a:p>
            <a:pPr eaLnBrk="1" hangingPunct="1">
              <a:lnSpc>
                <a:spcPct val="90000"/>
              </a:lnSpc>
              <a:buFont typeface="Wingdings" panose="05000000000000000000" pitchFamily="2" charset="2"/>
              <a:buNone/>
            </a:pPr>
            <a:endParaRPr lang="en-GB" altLang="en-US" sz="2400" u="sng" dirty="0">
              <a:latin typeface="Arial" panose="020B0604020202020204" pitchFamily="34" charset="0"/>
            </a:endParaRPr>
          </a:p>
          <a:p>
            <a:pPr eaLnBrk="1" hangingPunct="1">
              <a:lnSpc>
                <a:spcPct val="90000"/>
              </a:lnSpc>
              <a:buFont typeface="Wingdings" panose="05000000000000000000" pitchFamily="2" charset="2"/>
              <a:buNone/>
            </a:pPr>
            <a:r>
              <a:rPr lang="en-GB" altLang="en-US" sz="2400" dirty="0">
                <a:latin typeface="Arial" panose="020B0604020202020204" pitchFamily="34" charset="0"/>
              </a:rPr>
              <a:t>	</a:t>
            </a:r>
            <a:r>
              <a:rPr lang="en-GB" altLang="ja-JP" sz="2400" dirty="0">
                <a:latin typeface="Arial" panose="020B0604020202020204" pitchFamily="34" charset="0"/>
              </a:rPr>
              <a:t>Title,</a:t>
            </a:r>
            <a:r>
              <a:rPr lang="en-GB" altLang="en-US" sz="2400" dirty="0">
                <a:latin typeface="Arial" panose="020B0604020202020204" pitchFamily="34" charset="0"/>
              </a:rPr>
              <a:t> (Year last updated – </a:t>
            </a:r>
            <a:r>
              <a:rPr lang="en-GB" altLang="en-US" sz="2400" i="1" dirty="0">
                <a:latin typeface="Arial" panose="020B0604020202020204" pitchFamily="34" charset="0"/>
              </a:rPr>
              <a:t>where known</a:t>
            </a:r>
            <a:r>
              <a:rPr lang="en-GB" altLang="en-US" sz="2400" dirty="0">
                <a:latin typeface="Arial" panose="020B0604020202020204" pitchFamily="34" charset="0"/>
              </a:rPr>
              <a:t>), </a:t>
            </a:r>
            <a:r>
              <a:rPr lang="en-GB" altLang="ja-JP" sz="2400" dirty="0">
                <a:latin typeface="Arial" panose="020B0604020202020204" pitchFamily="34" charset="0"/>
              </a:rPr>
              <a:t>[Online]. Available: URL, [Accessed Date – Year, Month, Day].</a:t>
            </a:r>
          </a:p>
          <a:p>
            <a:pPr eaLnBrk="1" hangingPunct="1">
              <a:lnSpc>
                <a:spcPct val="90000"/>
              </a:lnSpc>
              <a:buFont typeface="Wingdings" panose="05000000000000000000" pitchFamily="2" charset="2"/>
              <a:buNone/>
            </a:pPr>
            <a:endParaRPr lang="en-GB" altLang="en-US" sz="2400" dirty="0">
              <a:latin typeface="Arial" panose="020B0604020202020204" pitchFamily="34" charset="0"/>
            </a:endParaRPr>
          </a:p>
          <a:p>
            <a:pPr eaLnBrk="1" hangingPunct="1">
              <a:lnSpc>
                <a:spcPct val="90000"/>
              </a:lnSpc>
              <a:buFont typeface="Wingdings" panose="05000000000000000000" pitchFamily="2" charset="2"/>
              <a:buNone/>
            </a:pPr>
            <a:r>
              <a:rPr lang="en-GB" altLang="en-US" sz="2400" dirty="0">
                <a:latin typeface="Arial" panose="020B0604020202020204" pitchFamily="34" charset="0"/>
              </a:rPr>
              <a:t>	Referencing Guide (2005), </a:t>
            </a:r>
            <a:r>
              <a:rPr lang="en-GB" altLang="ja-JP" sz="2400" dirty="0">
                <a:latin typeface="Arial" panose="020B0604020202020204" pitchFamily="34" charset="0"/>
              </a:rPr>
              <a:t>[Online]. Available: </a:t>
            </a:r>
            <a:r>
              <a:rPr lang="en-GB" altLang="ja-JP" sz="2400" dirty="0">
                <a:latin typeface="Arial" panose="020B0604020202020204" pitchFamily="34" charset="0"/>
                <a:hlinkClick r:id="rId3"/>
              </a:rPr>
              <a:t>www.reference.com</a:t>
            </a:r>
            <a:r>
              <a:rPr lang="en-GB" altLang="ja-JP" sz="2400" dirty="0">
                <a:latin typeface="Arial" panose="020B0604020202020204" pitchFamily="34" charset="0"/>
              </a:rPr>
              <a:t>, [2007, November, 28].</a:t>
            </a:r>
          </a:p>
          <a:p>
            <a:pPr eaLnBrk="1" hangingPunct="1">
              <a:lnSpc>
                <a:spcPct val="90000"/>
              </a:lnSpc>
            </a:pPr>
            <a:endParaRPr lang="en-GB" altLang="en-US" dirty="0">
              <a:latin typeface="Arial" panose="020B0604020202020204" pitchFamily="34" charset="0"/>
            </a:endParaRPr>
          </a:p>
        </p:txBody>
      </p:sp>
    </p:spTree>
    <p:extLst>
      <p:ext uri="{BB962C8B-B14F-4D97-AF65-F5344CB8AC3E}">
        <p14:creationId xmlns:p14="http://schemas.microsoft.com/office/powerpoint/2010/main" val="70425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3C57D77-719C-40F1-BA00-2219483F45DF}"/>
              </a:ext>
            </a:extLst>
          </p:cNvPr>
          <p:cNvSpPr>
            <a:spLocks noGrp="1"/>
          </p:cNvSpPr>
          <p:nvPr>
            <p:ph type="title"/>
          </p:nvPr>
        </p:nvSpPr>
        <p:spPr>
          <a:xfrm>
            <a:off x="688974" y="65087"/>
            <a:ext cx="7756525" cy="1054100"/>
          </a:xfrm>
        </p:spPr>
        <p:txBody>
          <a:bodyPr/>
          <a:lstStyle/>
          <a:p>
            <a:pPr eaLnBrk="1" hangingPunct="1"/>
            <a:r>
              <a:rPr lang="en-GB" altLang="en-US" dirty="0"/>
              <a:t>E-journals</a:t>
            </a:r>
          </a:p>
        </p:txBody>
      </p:sp>
      <p:sp>
        <p:nvSpPr>
          <p:cNvPr id="4" name="Content Placeholder 2">
            <a:extLst>
              <a:ext uri="{FF2B5EF4-FFF2-40B4-BE49-F238E27FC236}">
                <a16:creationId xmlns:a16="http://schemas.microsoft.com/office/drawing/2014/main" id="{3D289025-1093-4806-875D-A9101B1B356D}"/>
              </a:ext>
            </a:extLst>
          </p:cNvPr>
          <p:cNvSpPr txBox="1">
            <a:spLocks/>
          </p:cNvSpPr>
          <p:nvPr/>
        </p:nvSpPr>
        <p:spPr>
          <a:xfrm>
            <a:off x="509587" y="1119187"/>
            <a:ext cx="838200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000" dirty="0"/>
              <a:t>Author</a:t>
            </a:r>
          </a:p>
          <a:p>
            <a:r>
              <a:rPr lang="en-GB" altLang="en-US" sz="2000" dirty="0"/>
              <a:t>Year of Publication (in brackets)</a:t>
            </a:r>
          </a:p>
          <a:p>
            <a:r>
              <a:rPr lang="en-GB" altLang="en-US" sz="2000" dirty="0"/>
              <a:t>Title of article ‘in single quotation marks’</a:t>
            </a:r>
          </a:p>
          <a:p>
            <a:r>
              <a:rPr lang="en-GB" altLang="en-US" sz="2000" dirty="0"/>
              <a:t>Title of journal </a:t>
            </a:r>
          </a:p>
          <a:p>
            <a:r>
              <a:rPr lang="en-GB" altLang="en-US" sz="2000" dirty="0"/>
              <a:t>Volume, issue or month/season</a:t>
            </a:r>
          </a:p>
          <a:p>
            <a:r>
              <a:rPr lang="en-GB" altLang="en-US" sz="2000" dirty="0"/>
              <a:t>[online]</a:t>
            </a:r>
          </a:p>
          <a:p>
            <a:r>
              <a:rPr lang="en-GB" altLang="en-US" sz="2000" dirty="0"/>
              <a:t>Available at: URL of web page</a:t>
            </a:r>
          </a:p>
          <a:p>
            <a:r>
              <a:rPr lang="en-GB" altLang="en-US" sz="2000" dirty="0"/>
              <a:t>(date accessed/viewed)</a:t>
            </a:r>
          </a:p>
          <a:p>
            <a:endParaRPr lang="en-GB" altLang="en-US" sz="2000" dirty="0"/>
          </a:p>
          <a:p>
            <a:pPr marL="0" indent="0">
              <a:buNone/>
            </a:pPr>
            <a:r>
              <a:rPr lang="en-GB" altLang="en-US" sz="2000" dirty="0"/>
              <a:t>Example</a:t>
            </a:r>
          </a:p>
          <a:p>
            <a:r>
              <a:rPr lang="en-GB" altLang="en-US" sz="2000" dirty="0"/>
              <a:t>Pauli, M. (2008) ‘Libraries of the future’, Ariadne, 55, April [online]. Available at: </a:t>
            </a:r>
            <a:r>
              <a:rPr lang="en-GB" altLang="en-US" sz="2000" dirty="0">
                <a:hlinkClick r:id="rId3"/>
              </a:rPr>
              <a:t>http://www.ariadne.ac.uk/issue55/jiscdebates-rpt/</a:t>
            </a:r>
            <a:r>
              <a:rPr lang="en-GB" altLang="en-US" sz="2000" dirty="0"/>
              <a:t> (Accessed: 16 March 2010)</a:t>
            </a:r>
          </a:p>
        </p:txBody>
      </p:sp>
    </p:spTree>
    <p:extLst>
      <p:ext uri="{BB962C8B-B14F-4D97-AF65-F5344CB8AC3E}">
        <p14:creationId xmlns:p14="http://schemas.microsoft.com/office/powerpoint/2010/main" val="1752089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animEffect transition="in" filter="fade">
                                      <p:cBhvr>
                                        <p:cTn id="47" dur="500"/>
                                        <p:tgtEl>
                                          <p:spTgt spid="4">
                                            <p:txEl>
                                              <p:pRg st="9" end="9"/>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4">
                                            <p:txEl>
                                              <p:pRg st="10" end="10"/>
                                            </p:txEl>
                                          </p:spTgt>
                                        </p:tgtEl>
                                        <p:attrNameLst>
                                          <p:attrName>style.visibility</p:attrName>
                                        </p:attrNameLst>
                                      </p:cBhvr>
                                      <p:to>
                                        <p:strVal val="visible"/>
                                      </p:to>
                                    </p:set>
                                    <p:animEffect transition="in" filter="fade">
                                      <p:cBhvr>
                                        <p:cTn id="50"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E29A9D4-A7BC-4BA4-8B8F-5792115D9713}"/>
              </a:ext>
            </a:extLst>
          </p:cNvPr>
          <p:cNvSpPr>
            <a:spLocks noGrp="1"/>
          </p:cNvSpPr>
          <p:nvPr>
            <p:ph type="title"/>
          </p:nvPr>
        </p:nvSpPr>
        <p:spPr>
          <a:xfrm>
            <a:off x="688975" y="360363"/>
            <a:ext cx="7756525" cy="1054100"/>
          </a:xfrm>
        </p:spPr>
        <p:txBody>
          <a:bodyPr/>
          <a:lstStyle/>
          <a:p>
            <a:pPr eaLnBrk="1" hangingPunct="1"/>
            <a:r>
              <a:rPr lang="en-GB" altLang="en-US" dirty="0"/>
              <a:t>Unpublished Works</a:t>
            </a:r>
          </a:p>
        </p:txBody>
      </p:sp>
      <p:sp>
        <p:nvSpPr>
          <p:cNvPr id="4" name="Content Placeholder 2">
            <a:extLst>
              <a:ext uri="{FF2B5EF4-FFF2-40B4-BE49-F238E27FC236}">
                <a16:creationId xmlns:a16="http://schemas.microsoft.com/office/drawing/2014/main" id="{F3A36846-FF79-47D3-B0B1-416288168FAE}"/>
              </a:ext>
            </a:extLst>
          </p:cNvPr>
          <p:cNvSpPr txBox="1">
            <a:spLocks/>
          </p:cNvSpPr>
          <p:nvPr/>
        </p:nvSpPr>
        <p:spPr>
          <a:xfrm>
            <a:off x="688975" y="1624013"/>
            <a:ext cx="7766050" cy="3595687"/>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pPr>
            <a:r>
              <a:rPr lang="en-GB" altLang="en-US" sz="2800" dirty="0"/>
              <a:t>You can cite and reference unpublished documents, research and so on just as you do for published works, including all available information.  </a:t>
            </a:r>
          </a:p>
          <a:p>
            <a:pPr>
              <a:lnSpc>
                <a:spcPct val="120000"/>
              </a:lnSpc>
            </a:pPr>
            <a:r>
              <a:rPr lang="en-GB" altLang="en-US" sz="2800" dirty="0"/>
              <a:t>You must make it clear, however, that the work remains unpublished, </a:t>
            </a:r>
          </a:p>
          <a:p>
            <a:pPr marL="0" indent="0">
              <a:lnSpc>
                <a:spcPct val="120000"/>
              </a:lnSpc>
              <a:buNone/>
            </a:pPr>
            <a:endParaRPr lang="en-GB" altLang="en-US" sz="2800" dirty="0"/>
          </a:p>
          <a:p>
            <a:pPr marL="0" indent="0">
              <a:lnSpc>
                <a:spcPct val="120000"/>
              </a:lnSpc>
              <a:buNone/>
            </a:pPr>
            <a:r>
              <a:rPr lang="en-GB" altLang="en-US" sz="2800" dirty="0"/>
              <a:t>Example:</a:t>
            </a:r>
          </a:p>
          <a:p>
            <a:pPr>
              <a:lnSpc>
                <a:spcPct val="120000"/>
              </a:lnSpc>
            </a:pPr>
            <a:endParaRPr lang="en-GB" altLang="en-US" sz="2800" dirty="0"/>
          </a:p>
          <a:p>
            <a:pPr marL="0" indent="0">
              <a:lnSpc>
                <a:spcPct val="120000"/>
              </a:lnSpc>
              <a:buNone/>
            </a:pPr>
            <a:r>
              <a:rPr lang="en-GB" altLang="en-US" sz="2800" dirty="0"/>
              <a:t>Wendell, R. (2007) Training for Primary Healthcare.  Unpublished PhD thesis. University of Blaydon</a:t>
            </a:r>
          </a:p>
          <a:p>
            <a:pPr marL="0" indent="0">
              <a:lnSpc>
                <a:spcPct val="120000"/>
              </a:lnSpc>
              <a:buNone/>
            </a:pPr>
            <a:endParaRPr lang="en-GB" altLang="en-US" sz="2800" dirty="0"/>
          </a:p>
          <a:p>
            <a:pPr marL="0" indent="0" algn="ctr">
              <a:buNone/>
            </a:pPr>
            <a:r>
              <a:rPr lang="en-GB" altLang="en-US" sz="2200" dirty="0"/>
              <a:t>Pears, R and </a:t>
            </a:r>
            <a:r>
              <a:rPr lang="en-GB" altLang="en-US" sz="2200" dirty="0" err="1"/>
              <a:t>Sheilds</a:t>
            </a:r>
            <a:r>
              <a:rPr lang="en-GB" altLang="en-US" sz="2200" dirty="0"/>
              <a:t>, G (2010) Cite them Right, The Essential Referencing Guide, Hampshire: Palgrave </a:t>
            </a:r>
            <a:r>
              <a:rPr lang="en-GB" altLang="en-US" sz="2200" dirty="0" err="1"/>
              <a:t>Macmillian</a:t>
            </a:r>
            <a:endParaRPr lang="en-GB" altLang="en-US" sz="2200" dirty="0"/>
          </a:p>
          <a:p>
            <a:endParaRPr lang="en-GB" altLang="en-US" sz="1100" dirty="0"/>
          </a:p>
        </p:txBody>
      </p:sp>
    </p:spTree>
    <p:extLst>
      <p:ext uri="{BB962C8B-B14F-4D97-AF65-F5344CB8AC3E}">
        <p14:creationId xmlns:p14="http://schemas.microsoft.com/office/powerpoint/2010/main" val="4218235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animEffect transition="in" filter="fade">
                                      <p:cBhvr>
                                        <p:cTn id="20" dur="500"/>
                                        <p:tgtEl>
                                          <p:spTgt spid="4">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animEffect transition="in" filter="fade">
                                      <p:cBhvr>
                                        <p:cTn id="25"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6301EC0-A833-4372-8036-124FD9E0382F}"/>
              </a:ext>
            </a:extLst>
          </p:cNvPr>
          <p:cNvSpPr>
            <a:spLocks noGrp="1"/>
          </p:cNvSpPr>
          <p:nvPr>
            <p:ph type="title"/>
          </p:nvPr>
        </p:nvSpPr>
        <p:spPr>
          <a:xfrm>
            <a:off x="688975" y="569913"/>
            <a:ext cx="7756525" cy="1054100"/>
          </a:xfrm>
        </p:spPr>
        <p:txBody>
          <a:bodyPr/>
          <a:lstStyle/>
          <a:p>
            <a:pPr eaLnBrk="1" hangingPunct="1"/>
            <a:r>
              <a:rPr lang="en-GB" altLang="en-US"/>
              <a:t>Harvard Referencing</a:t>
            </a:r>
          </a:p>
        </p:txBody>
      </p:sp>
      <p:sp>
        <p:nvSpPr>
          <p:cNvPr id="4" name="Content Placeholder 2">
            <a:extLst>
              <a:ext uri="{FF2B5EF4-FFF2-40B4-BE49-F238E27FC236}">
                <a16:creationId xmlns:a16="http://schemas.microsoft.com/office/drawing/2014/main" id="{144F9E84-9959-425A-B965-CE0F3A84179A}"/>
              </a:ext>
            </a:extLst>
          </p:cNvPr>
          <p:cNvSpPr txBox="1">
            <a:spLocks/>
          </p:cNvSpPr>
          <p:nvPr/>
        </p:nvSpPr>
        <p:spPr>
          <a:xfrm>
            <a:off x="688974" y="1828800"/>
            <a:ext cx="7756525" cy="3276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t>A Reference book such as dictionaries does not have an obvious author, and is therefore cited using its title, </a:t>
            </a:r>
          </a:p>
          <a:p>
            <a:pPr marL="0" indent="0">
              <a:buNone/>
            </a:pPr>
            <a:endParaRPr lang="en-GB" altLang="en-US" sz="2400" dirty="0"/>
          </a:p>
          <a:p>
            <a:pPr marL="0" indent="0">
              <a:buNone/>
            </a:pPr>
            <a:r>
              <a:rPr lang="en-GB" altLang="en-US" sz="2400" dirty="0"/>
              <a:t>Example:</a:t>
            </a:r>
          </a:p>
          <a:p>
            <a:pPr marL="0" indent="0">
              <a:buNone/>
            </a:pPr>
            <a:endParaRPr lang="en-GB" altLang="en-US" sz="2400" dirty="0"/>
          </a:p>
          <a:p>
            <a:pPr marL="0" indent="0">
              <a:buNone/>
            </a:pPr>
            <a:r>
              <a:rPr lang="en-GB" altLang="en-US" sz="2400" dirty="0"/>
              <a:t>Collins beginner’s German dictionary (2008) New York: Collins.</a:t>
            </a:r>
          </a:p>
        </p:txBody>
      </p:sp>
    </p:spTree>
    <p:extLst>
      <p:ext uri="{BB962C8B-B14F-4D97-AF65-F5344CB8AC3E}">
        <p14:creationId xmlns:p14="http://schemas.microsoft.com/office/powerpoint/2010/main" val="143063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animEffect transition="in" filter="fade">
                                      <p:cBhvr>
                                        <p:cTn id="15"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
            <a:extLst>
              <a:ext uri="{FF2B5EF4-FFF2-40B4-BE49-F238E27FC236}">
                <a16:creationId xmlns:a16="http://schemas.microsoft.com/office/drawing/2014/main" id="{BD4CE40B-90EB-42B5-A183-271666664B81}"/>
              </a:ext>
            </a:extLst>
          </p:cNvPr>
          <p:cNvSpPr>
            <a:spLocks noGrp="1" noChangeArrowheads="1"/>
          </p:cNvSpPr>
          <p:nvPr>
            <p:ph idx="1"/>
          </p:nvPr>
        </p:nvSpPr>
        <p:spPr>
          <a:xfrm>
            <a:off x="457200" y="914400"/>
            <a:ext cx="8229600" cy="4438650"/>
          </a:xfrm>
        </p:spPr>
        <p:txBody>
          <a:bodyPr>
            <a:normAutofit/>
          </a:bodyPr>
          <a:lstStyle/>
          <a:p>
            <a:pPr algn="ctr" eaLnBrk="1" hangingPunct="1">
              <a:buFont typeface="Wingdings" panose="05000000000000000000" pitchFamily="2" charset="2"/>
              <a:buNone/>
            </a:pPr>
            <a:r>
              <a:rPr lang="en-GB" altLang="en-US" dirty="0">
                <a:latin typeface="Arial" panose="020B0604020202020204" pitchFamily="34" charset="0"/>
              </a:rPr>
              <a:t>	</a:t>
            </a:r>
            <a:r>
              <a:rPr lang="en-GB" altLang="en-US" sz="2600" dirty="0">
                <a:latin typeface="Arial" panose="020B0604020202020204" pitchFamily="34" charset="0"/>
              </a:rPr>
              <a:t>When you come across various guides to the Harvard Referencing System you may notice </a:t>
            </a:r>
            <a:r>
              <a:rPr lang="en-GB" altLang="en-US" sz="2600" u="sng" dirty="0">
                <a:latin typeface="Arial" panose="020B0604020202020204" pitchFamily="34" charset="0"/>
              </a:rPr>
              <a:t>slight</a:t>
            </a:r>
            <a:r>
              <a:rPr lang="en-GB" altLang="en-US" sz="2600" dirty="0">
                <a:latin typeface="Arial" panose="020B0604020202020204" pitchFamily="34" charset="0"/>
              </a:rPr>
              <a:t> differences in the advice given …</a:t>
            </a:r>
          </a:p>
          <a:p>
            <a:pPr algn="ctr" eaLnBrk="1" hangingPunct="1">
              <a:buFont typeface="Wingdings" panose="05000000000000000000" pitchFamily="2" charset="2"/>
              <a:buNone/>
            </a:pPr>
            <a:endParaRPr lang="en-GB" altLang="en-US" sz="2600" dirty="0">
              <a:latin typeface="Arial" panose="020B0604020202020204" pitchFamily="34" charset="0"/>
            </a:endParaRPr>
          </a:p>
          <a:p>
            <a:pPr algn="ctr" eaLnBrk="1" hangingPunct="1">
              <a:buFont typeface="Wingdings" panose="05000000000000000000" pitchFamily="2" charset="2"/>
              <a:buNone/>
            </a:pPr>
            <a:r>
              <a:rPr lang="en-GB" altLang="en-US" sz="2600" dirty="0">
                <a:latin typeface="Arial" panose="020B0604020202020204" pitchFamily="34" charset="0"/>
              </a:rPr>
              <a:t>	The important thing to remember in relation to referencing is that, whichever version of the system you choose to use, stick to it!</a:t>
            </a:r>
          </a:p>
          <a:p>
            <a:pPr eaLnBrk="1" hangingPunct="1">
              <a:buFont typeface="Wingdings" panose="05000000000000000000" pitchFamily="2" charset="2"/>
              <a:buNone/>
            </a:pPr>
            <a:endParaRPr lang="en-GB" altLang="en-US" sz="2600" dirty="0">
              <a:latin typeface="Arial" panose="020B0604020202020204" pitchFamily="34" charset="0"/>
            </a:endParaRPr>
          </a:p>
          <a:p>
            <a:pPr algn="ctr" eaLnBrk="1" hangingPunct="1">
              <a:buFont typeface="Wingdings" panose="05000000000000000000" pitchFamily="2" charset="2"/>
              <a:buNone/>
            </a:pPr>
            <a:r>
              <a:rPr lang="en-GB" altLang="en-US" sz="2600" b="1" dirty="0">
                <a:latin typeface="Arial" panose="020B0604020202020204" pitchFamily="34" charset="0"/>
              </a:rPr>
              <a:t>BE CONSISTENT</a:t>
            </a:r>
          </a:p>
        </p:txBody>
      </p:sp>
    </p:spTree>
    <p:extLst>
      <p:ext uri="{BB962C8B-B14F-4D97-AF65-F5344CB8AC3E}">
        <p14:creationId xmlns:p14="http://schemas.microsoft.com/office/powerpoint/2010/main" val="1164432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2" ma:contentTypeDescription="Create a new document." ma:contentTypeScope="" ma:versionID="f3e79057454c99fdaca33b08046adc82">
  <xsd:schema xmlns:xsd="http://www.w3.org/2001/XMLSchema" xmlns:xs="http://www.w3.org/2001/XMLSchema" xmlns:p="http://schemas.microsoft.com/office/2006/metadata/properties" xmlns:ns3="5cce672a-2249-4bca-ab09-8f7b37c30eb2" xmlns:ns4="085339e8-869b-4c3a-a446-745e05ea898f" targetNamespace="http://schemas.microsoft.com/office/2006/metadata/properties" ma:root="true" ma:fieldsID="e478d7a493e3e434bb1194c86b894a0f" ns3:_="" ns4:_="">
    <xsd:import namespace="5cce672a-2249-4bca-ab09-8f7b37c30eb2"/>
    <xsd:import namespace="085339e8-869b-4c3a-a446-745e05ea89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BFC7021-3ED2-404E-A200-4A9A696C5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ce672a-2249-4bca-ab09-8f7b37c30eb2"/>
    <ds:schemaRef ds:uri="085339e8-869b-4c3a-a446-745e05ea8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Theme1.thmx first page pp</Template>
  <TotalTime>566</TotalTime>
  <Words>788</Words>
  <Application>Microsoft Office PowerPoint</Application>
  <PresentationFormat>On-screen Show (4:3)</PresentationFormat>
  <Paragraphs>152</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Myriad Pro</vt:lpstr>
      <vt:lpstr>Wingdings</vt:lpstr>
      <vt:lpstr>Theme1.thmx first page pp</vt:lpstr>
      <vt:lpstr>Harvard Referencing  </vt:lpstr>
      <vt:lpstr>What is the Harvard Referencing System?</vt:lpstr>
      <vt:lpstr>What is the Harvard Referencing System?</vt:lpstr>
      <vt:lpstr>What is plagiarism?</vt:lpstr>
      <vt:lpstr>Avoiding Plagiarism!</vt:lpstr>
      <vt:lpstr>Referencing</vt:lpstr>
      <vt:lpstr>Citation vs Quotation</vt:lpstr>
      <vt:lpstr>Citations in a text</vt:lpstr>
      <vt:lpstr>Quotations</vt:lpstr>
      <vt:lpstr>PowerPoint Presentation</vt:lpstr>
      <vt:lpstr>References/Bibliography</vt:lpstr>
      <vt:lpstr>Books</vt:lpstr>
      <vt:lpstr>PowerPoint Presentation</vt:lpstr>
      <vt:lpstr>Websites</vt:lpstr>
      <vt:lpstr>Websites</vt:lpstr>
      <vt:lpstr>E-journals</vt:lpstr>
      <vt:lpstr>Unpublished Works</vt:lpstr>
      <vt:lpstr>Harvard Referencing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lastModifiedBy>Sarah Jones (IMH)</cp:lastModifiedBy>
  <cp:revision>30</cp:revision>
  <dcterms:created xsi:type="dcterms:W3CDTF">2020-01-03T17:59:45Z</dcterms:created>
  <dcterms:modified xsi:type="dcterms:W3CDTF">2020-01-28T10:24:44Z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ies>
</file>