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A05D28-1AC9-470D-6C1B-E5F96D7B7FFC}" v="164" dt="2026-02-14T18:09:02.011"/>
    <p1510:client id="{D13CF06E-AD0D-EF0C-C4EE-E7DDD7AE1BF5}" v="178" dt="2026-02-14T18:20:38.6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7563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816995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13852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982328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1134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2429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60856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00518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13616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57731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44613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70918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556027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15885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305659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05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95686107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drbecker-phelps.com/blog/a-simple-guide-to-attachment-theory" TargetMode="External"/><Relationship Id="rId3" Type="http://schemas.openxmlformats.org/officeDocument/2006/relationships/hyperlink" Target="https://www.researchgate.net/publication/337198439_Attachment_Across_the_Lifecourse_a_brief_introduction" TargetMode="External"/><Relationship Id="rId7" Type="http://schemas.openxmlformats.org/officeDocument/2006/relationships/hyperlink" Target="http://www.personalityresearch.org/papers/lee.html" TargetMode="External"/><Relationship Id="rId2" Type="http://schemas.openxmlformats.org/officeDocument/2006/relationships/hyperlink" Target="https://www.simplypsychology.org/naturevsnurture.html" TargetMode="External"/><Relationship Id="rId1" Type="http://schemas.openxmlformats.org/officeDocument/2006/relationships/slideLayout" Target="../slideLayouts/slideLayout2.xml"/><Relationship Id="rId6" Type="http://schemas.openxmlformats.org/officeDocument/2006/relationships/hyperlink" Target="https://carerswandsworth.org.uk/what-to-expect-from-a-mental-health-care-plan-as-a-carer-essential-information-and-tips/" TargetMode="External"/><Relationship Id="rId5" Type="http://schemas.openxmlformats.org/officeDocument/2006/relationships/hyperlink" Target="https://www.ncbi.nlm.nih.gov/books/NBK356194/" TargetMode="External"/><Relationship Id="rId4" Type="http://schemas.openxmlformats.org/officeDocument/2006/relationships/hyperlink" Target="https://doi.org/10.2478/sjcapp-2024-00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1795" y="1525775"/>
            <a:ext cx="9155205" cy="3810747"/>
          </a:xfrm>
        </p:spPr>
        <p:txBody>
          <a:bodyPr vert="horz" lIns="91440" tIns="45720" rIns="91440" bIns="45720" rtlCol="0" anchor="b">
            <a:noAutofit/>
          </a:bodyPr>
          <a:lstStyle/>
          <a:p>
            <a:pPr algn="ctr"/>
            <a:r>
              <a:rPr lang="en-GB" sz="4000"/>
              <a:t>Psychology in health and social care </a:t>
            </a:r>
            <a:br>
              <a:rPr lang="en-GB" sz="4000"/>
            </a:br>
            <a:r>
              <a:rPr lang="en-GB" sz="4000"/>
              <a:t>module code LCHS4010</a:t>
            </a:r>
            <a:br>
              <a:rPr lang="en-GB" sz="4000"/>
            </a:br>
            <a:r>
              <a:rPr lang="en-GB" sz="4000"/>
              <a:t>Student name Saiqa Qasim </a:t>
            </a:r>
            <a:br>
              <a:rPr lang="en-GB" sz="4000"/>
            </a:br>
            <a:r>
              <a:rPr lang="en-GB" sz="4000"/>
              <a:t>Student number 2435762</a:t>
            </a:r>
            <a:br>
              <a:rPr lang="en-GB" sz="4000"/>
            </a:br>
            <a:r>
              <a:rPr lang="en-GB" sz="4000"/>
              <a:t>Tutor name: Helen Parsons </a:t>
            </a:r>
            <a:br>
              <a:rPr lang="en-GB" sz="4000"/>
            </a:br>
            <a:r>
              <a:rPr lang="en-GB" sz="4000"/>
              <a:t>Date 16.2.26</a:t>
            </a:r>
            <a:endParaRPr lang="en-US"/>
          </a:p>
        </p:txBody>
      </p:sp>
      <p:sp>
        <p:nvSpPr>
          <p:cNvPr id="3" name="Subtitle 2"/>
          <p:cNvSpPr>
            <a:spLocks noGrp="1"/>
          </p:cNvSpPr>
          <p:nvPr>
            <p:ph type="subTitle" idx="1"/>
          </p:nvPr>
        </p:nvSpPr>
        <p:spPr/>
        <p:txBody>
          <a:bodyPr vert="horz" lIns="91440" tIns="45720" rIns="91440" bIns="45720" rtlCol="0" anchor="t">
            <a:normAutofit/>
          </a:bodyPr>
          <a:lstStyle/>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383E1-D8AE-367C-88CA-5298A5763666}"/>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031D7CBA-4D4D-A9BD-6BDD-5514CCB1D91E}"/>
              </a:ext>
            </a:extLst>
          </p:cNvPr>
          <p:cNvSpPr>
            <a:spLocks noGrp="1"/>
          </p:cNvSpPr>
          <p:nvPr>
            <p:ph idx="1"/>
          </p:nvPr>
        </p:nvSpPr>
        <p:spPr>
          <a:xfrm>
            <a:off x="677334" y="1488236"/>
            <a:ext cx="8596668" cy="3880773"/>
          </a:xfrm>
        </p:spPr>
        <p:txBody>
          <a:bodyPr vert="horz" lIns="91440" tIns="45720" rIns="91440" bIns="45720" rtlCol="0" anchor="t">
            <a:normAutofit lnSpcReduction="10000"/>
          </a:bodyPr>
          <a:lstStyle/>
          <a:p>
            <a:pPr marL="0" indent="0">
              <a:buNone/>
            </a:pPr>
            <a:r>
              <a:rPr lang="en-GB" sz="2400"/>
              <a:t>•When Jenny’s father was alive, he was the main adult figure who had cared for her mother due to her mobility and memory issues. Following his death 5 years ago, 16 year old Jenny has been providing all the care, helping her mother with physical tasks such as cooking as well as administrative tasks like managing calendars</a:t>
            </a:r>
            <a:endParaRPr lang="en-US" sz="2400"/>
          </a:p>
          <a:p>
            <a:endParaRPr lang="en-GB" sz="2400">
              <a:latin typeface="Calibri"/>
              <a:ea typeface="Calibri"/>
              <a:cs typeface="Calibri"/>
            </a:endParaRPr>
          </a:p>
          <a:p>
            <a:pPr marL="0" indent="0">
              <a:buNone/>
            </a:pPr>
            <a:r>
              <a:rPr lang="en-GB" sz="2400"/>
              <a:t>•Research shows that young carers face increased limitations in life regarding a lack of proper education, well-being, and restrictive social development (Becker, 2007).</a:t>
            </a:r>
          </a:p>
          <a:p>
            <a:pPr marL="0" indent="0">
              <a:buNone/>
            </a:pPr>
            <a:r>
              <a:rPr lang="en-GB" sz="2400"/>
              <a:t>We will be using Bowlby's attachment theory to explain the impact of being a young carer on her development, as well as exploring ways to help her using a care plan. </a:t>
            </a:r>
          </a:p>
        </p:txBody>
      </p:sp>
    </p:spTree>
    <p:extLst>
      <p:ext uri="{BB962C8B-B14F-4D97-AF65-F5344CB8AC3E}">
        <p14:creationId xmlns:p14="http://schemas.microsoft.com/office/powerpoint/2010/main" val="2195503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5671E-E0B4-CC6F-14F2-19F62F1010C7}"/>
              </a:ext>
            </a:extLst>
          </p:cNvPr>
          <p:cNvSpPr>
            <a:spLocks noGrp="1"/>
          </p:cNvSpPr>
          <p:nvPr>
            <p:ph type="title"/>
          </p:nvPr>
        </p:nvSpPr>
        <p:spPr/>
        <p:txBody>
          <a:bodyPr/>
          <a:lstStyle/>
          <a:p>
            <a:r>
              <a:rPr lang="en-GB" sz="3600">
                <a:solidFill>
                  <a:schemeClr val="accent1">
                    <a:lumMod val="76000"/>
                  </a:schemeClr>
                </a:solidFill>
                <a:latin typeface="Trebuchet MS"/>
              </a:rPr>
              <a:t>Bowlby's attachment theory</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360DDEBE-9CF6-C4C6-CAE6-03BAB19AEAA0}"/>
              </a:ext>
            </a:extLst>
          </p:cNvPr>
          <p:cNvSpPr>
            <a:spLocks noGrp="1"/>
          </p:cNvSpPr>
          <p:nvPr>
            <p:ph idx="1"/>
          </p:nvPr>
        </p:nvSpPr>
        <p:spPr>
          <a:xfrm>
            <a:off x="490818" y="1825625"/>
            <a:ext cx="10862982" cy="4351338"/>
          </a:xfrm>
        </p:spPr>
        <p:txBody>
          <a:bodyPr vert="horz" lIns="91440" tIns="45720" rIns="91440" bIns="45720" rtlCol="0" anchor="t">
            <a:normAutofit/>
          </a:bodyPr>
          <a:lstStyle/>
          <a:p>
            <a:pPr>
              <a:buNone/>
            </a:pPr>
            <a:r>
              <a:rPr lang="en-GB" sz="2000">
                <a:solidFill>
                  <a:srgbClr val="404040"/>
                </a:solidFill>
                <a:latin typeface="Trebuchet MS"/>
              </a:rPr>
              <a:t>Bowlby's attachment theory is widely used within health and social care in order to understand the impact of early relationships and caregiving roles. Factors such as maternal deprivation and loss play a part in development, too. </a:t>
            </a:r>
            <a:endParaRPr lang="en-US" sz="2000"/>
          </a:p>
          <a:p>
            <a:pPr>
              <a:buNone/>
            </a:pPr>
            <a:r>
              <a:rPr lang="en-GB" sz="2000">
                <a:solidFill>
                  <a:srgbClr val="404040"/>
                </a:solidFill>
                <a:latin typeface="Trebuchet MS"/>
              </a:rPr>
              <a:t>In the 1950s, Bowlby first started developing his ideas regarding the attachment of a child to its caregiver, releasing his first volume on attachment and loss in 1969. </a:t>
            </a:r>
            <a:endParaRPr lang="en-GB" sz="2000"/>
          </a:p>
          <a:p>
            <a:pPr>
              <a:buNone/>
            </a:pPr>
            <a:r>
              <a:rPr lang="en-GB" sz="2000">
                <a:solidFill>
                  <a:srgbClr val="404040"/>
                </a:solidFill>
                <a:latin typeface="Trebuchet MS"/>
              </a:rPr>
              <a:t>He argued that children need to have consistent and emotionally available caregivers to advance in their own sense of security, as well as be able to create good relationships with others when they get older. This is where nature vs nurture of children comes into play and will allow us to fully understand how her reversal role has impacted her.</a:t>
            </a:r>
            <a:endParaRPr lang="en-GB" sz="2000"/>
          </a:p>
          <a:p>
            <a:pPr marL="0" indent="0">
              <a:buNone/>
            </a:pPr>
            <a:endParaRPr lang="en-GB"/>
          </a:p>
        </p:txBody>
      </p:sp>
    </p:spTree>
    <p:extLst>
      <p:ext uri="{BB962C8B-B14F-4D97-AF65-F5344CB8AC3E}">
        <p14:creationId xmlns:p14="http://schemas.microsoft.com/office/powerpoint/2010/main" val="2868404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409BB-9E91-765F-62D7-F2E9EA27E412}"/>
              </a:ext>
            </a:extLst>
          </p:cNvPr>
          <p:cNvSpPr>
            <a:spLocks noGrp="1"/>
          </p:cNvSpPr>
          <p:nvPr>
            <p:ph type="title"/>
          </p:nvPr>
        </p:nvSpPr>
        <p:spPr/>
        <p:txBody>
          <a:bodyPr/>
          <a:lstStyle/>
          <a:p>
            <a:r>
              <a:rPr lang="en-GB" sz="3600">
                <a:solidFill>
                  <a:schemeClr val="accent1">
                    <a:lumMod val="76000"/>
                  </a:schemeClr>
                </a:solidFill>
                <a:latin typeface="Trebuchet MS"/>
              </a:rPr>
              <a:t>Nature vs Nurture</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7651E323-6C87-417C-53D1-7AA4E9CAC954}"/>
              </a:ext>
            </a:extLst>
          </p:cNvPr>
          <p:cNvSpPr>
            <a:spLocks noGrp="1"/>
          </p:cNvSpPr>
          <p:nvPr>
            <p:ph idx="1"/>
          </p:nvPr>
        </p:nvSpPr>
        <p:spPr>
          <a:xfrm>
            <a:off x="726141" y="1691154"/>
            <a:ext cx="10627659" cy="4485809"/>
          </a:xfrm>
        </p:spPr>
        <p:txBody>
          <a:bodyPr vert="horz" lIns="91440" tIns="45720" rIns="91440" bIns="45720" rtlCol="0" anchor="t">
            <a:noAutofit/>
          </a:bodyPr>
          <a:lstStyle/>
          <a:p>
            <a:pPr>
              <a:buNone/>
            </a:pPr>
            <a:r>
              <a:rPr lang="en-GB">
                <a:solidFill>
                  <a:srgbClr val="404040"/>
                </a:solidFill>
                <a:latin typeface="Trebuchet MS"/>
              </a:rPr>
              <a:t> In attachment theory, nature refers to the innate biological drive in babies to form attachment in order to survive environmental hazards. These factors that the baby can create to form these bonds may be emotional responses, such as crying or smiling to get care from the parental figure.</a:t>
            </a:r>
            <a:endParaRPr lang="en-US"/>
          </a:p>
          <a:p>
            <a:pPr>
              <a:buNone/>
            </a:pPr>
            <a:r>
              <a:rPr lang="en-GB">
                <a:solidFill>
                  <a:srgbClr val="404040"/>
                </a:solidFill>
                <a:latin typeface="Trebuchet MS"/>
              </a:rPr>
              <a:t>John Bowlby stated that babies are hardwired to attach for survival, giving credit to their instinctive nature. Also, further studies show that without these attachments, the babies are easily stressed, which can, in turn, cause illness. This shows that, unlike earlier theories, which assumed babies only rely on the mother for needs such as hunger, the importance of personal relationships is crucial in allowing the baby to develop properly.    </a:t>
            </a:r>
            <a:endParaRPr lang="en-GB"/>
          </a:p>
          <a:p>
            <a:pPr>
              <a:buNone/>
            </a:pPr>
            <a:r>
              <a:rPr lang="en-GB">
                <a:solidFill>
                  <a:srgbClr val="404040"/>
                </a:solidFill>
                <a:latin typeface="Trebuchet MS"/>
              </a:rPr>
              <a:t>Nurture represents the responsive care that the caregiver provides the child, which determines the security of their bond. The amount of care the parents provide determines the individual factors that the child will be raised with and will be affected with. </a:t>
            </a:r>
            <a:endParaRPr lang="en-GB"/>
          </a:p>
          <a:p>
            <a:pPr>
              <a:buNone/>
            </a:pPr>
            <a:r>
              <a:rPr lang="en-GB">
                <a:solidFill>
                  <a:srgbClr val="404040"/>
                </a:solidFill>
                <a:latin typeface="Trebuchet MS"/>
              </a:rPr>
              <a:t>If the caregiver is successful in being reliable and responsive for their child, then we would see that a secure attachment has been created</a:t>
            </a:r>
            <a:endParaRPr lang="en-GB"/>
          </a:p>
          <a:p>
            <a:pPr marL="0" indent="0">
              <a:buNone/>
            </a:pPr>
            <a:endParaRPr lang="en-GB"/>
          </a:p>
        </p:txBody>
      </p:sp>
    </p:spTree>
    <p:extLst>
      <p:ext uri="{BB962C8B-B14F-4D97-AF65-F5344CB8AC3E}">
        <p14:creationId xmlns:p14="http://schemas.microsoft.com/office/powerpoint/2010/main" val="330796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D9D96-E763-E758-9CCE-FF1A9C9367DC}"/>
              </a:ext>
            </a:extLst>
          </p:cNvPr>
          <p:cNvSpPr>
            <a:spLocks noGrp="1"/>
          </p:cNvSpPr>
          <p:nvPr>
            <p:ph type="title"/>
          </p:nvPr>
        </p:nvSpPr>
        <p:spPr/>
        <p:txBody>
          <a:bodyPr/>
          <a:lstStyle/>
          <a:p>
            <a:r>
              <a:rPr lang="en-GB"/>
              <a:t>However..</a:t>
            </a:r>
          </a:p>
        </p:txBody>
      </p:sp>
      <p:sp>
        <p:nvSpPr>
          <p:cNvPr id="3" name="Content Placeholder 2">
            <a:extLst>
              <a:ext uri="{FF2B5EF4-FFF2-40B4-BE49-F238E27FC236}">
                <a16:creationId xmlns:a16="http://schemas.microsoft.com/office/drawing/2014/main" id="{0E347877-E678-210D-527F-EBF71A7AD515}"/>
              </a:ext>
            </a:extLst>
          </p:cNvPr>
          <p:cNvSpPr>
            <a:spLocks noGrp="1"/>
          </p:cNvSpPr>
          <p:nvPr>
            <p:ph idx="1"/>
          </p:nvPr>
        </p:nvSpPr>
        <p:spPr>
          <a:xfrm>
            <a:off x="677334" y="1275324"/>
            <a:ext cx="8596668" cy="3880773"/>
          </a:xfrm>
        </p:spPr>
        <p:txBody>
          <a:bodyPr vert="horz" lIns="91440" tIns="45720" rIns="91440" bIns="45720" rtlCol="0" anchor="t">
            <a:noAutofit/>
          </a:bodyPr>
          <a:lstStyle/>
          <a:p>
            <a:pPr>
              <a:buNone/>
            </a:pPr>
            <a:r>
              <a:rPr lang="en-GB" sz="1900">
                <a:solidFill>
                  <a:srgbClr val="404040"/>
                </a:solidFill>
                <a:latin typeface="Trebuchet MS"/>
              </a:rPr>
              <a:t>Disruptions to the relationship, such as bereavement ( after loss) or illness in a parental figure, can affect the emotional well-being and later relationships of the child negatively (Howe, 2011). We can then see that this has become an insecure attachment, which will manifest later in the child’s life.</a:t>
            </a:r>
            <a:endParaRPr lang="en-US" sz="1900"/>
          </a:p>
          <a:p>
            <a:pPr>
              <a:buNone/>
            </a:pPr>
            <a:r>
              <a:rPr lang="en-GB" sz="1900">
                <a:solidFill>
                  <a:srgbClr val="404040"/>
                </a:solidFill>
                <a:latin typeface="Trebuchet MS"/>
              </a:rPr>
              <a:t>We can see that Jenny’s experience of loss and role reversal makes this theory relevant to her situation.</a:t>
            </a:r>
            <a:endParaRPr lang="en-GB" sz="1900"/>
          </a:p>
          <a:p>
            <a:pPr>
              <a:buNone/>
            </a:pPr>
            <a:r>
              <a:rPr lang="en-GB" sz="1900">
                <a:solidFill>
                  <a:srgbClr val="404040"/>
                </a:solidFill>
                <a:latin typeface="Trebuchet MS"/>
              </a:rPr>
              <a:t>Jenny had lost her father at the age of 11 which is a critical development stage in her life. Parental loss has been linked to an increase in anxiety, depression as well as emotional stress in teenagers. Jenny then had to take the role of a caregiver for her mother, this process is known as parentification. This process has been linked with emotional burden as well as role confusion as Jenny is still just a child and is not supposed to handle the responsibility of an adult. </a:t>
            </a:r>
            <a:endParaRPr lang="en-GB" sz="1900"/>
          </a:p>
          <a:p>
            <a:pPr>
              <a:buNone/>
            </a:pPr>
            <a:r>
              <a:rPr lang="en-GB" sz="1900">
                <a:solidFill>
                  <a:srgbClr val="404040"/>
                </a:solidFill>
                <a:latin typeface="Trebuchet MS"/>
              </a:rPr>
              <a:t>Regarding Jenny’s attachment, her needs for care and emotional support may have been met due to these circumstances.</a:t>
            </a:r>
            <a:endParaRPr lang="en-GB" sz="1900"/>
          </a:p>
          <a:p>
            <a:pPr marL="0" indent="0">
              <a:buNone/>
            </a:pPr>
            <a:endParaRPr lang="en-GB"/>
          </a:p>
        </p:txBody>
      </p:sp>
    </p:spTree>
    <p:extLst>
      <p:ext uri="{BB962C8B-B14F-4D97-AF65-F5344CB8AC3E}">
        <p14:creationId xmlns:p14="http://schemas.microsoft.com/office/powerpoint/2010/main" val="2024562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623A2-FA04-05C3-F214-7FC8EEFDCA5E}"/>
              </a:ext>
            </a:extLst>
          </p:cNvPr>
          <p:cNvSpPr>
            <a:spLocks noGrp="1"/>
          </p:cNvSpPr>
          <p:nvPr>
            <p:ph type="title"/>
          </p:nvPr>
        </p:nvSpPr>
        <p:spPr/>
        <p:txBody>
          <a:bodyPr/>
          <a:lstStyle/>
          <a:p>
            <a:r>
              <a:rPr lang="en-GB"/>
              <a:t>The impact</a:t>
            </a:r>
          </a:p>
        </p:txBody>
      </p:sp>
      <p:sp>
        <p:nvSpPr>
          <p:cNvPr id="3" name="Content Placeholder 2">
            <a:extLst>
              <a:ext uri="{FF2B5EF4-FFF2-40B4-BE49-F238E27FC236}">
                <a16:creationId xmlns:a16="http://schemas.microsoft.com/office/drawing/2014/main" id="{83177431-C5BF-F59C-51E2-706EF849228F}"/>
              </a:ext>
            </a:extLst>
          </p:cNvPr>
          <p:cNvSpPr>
            <a:spLocks noGrp="1"/>
          </p:cNvSpPr>
          <p:nvPr>
            <p:ph idx="1"/>
          </p:nvPr>
        </p:nvSpPr>
        <p:spPr>
          <a:xfrm>
            <a:off x="677334" y="1488236"/>
            <a:ext cx="8596668" cy="3880773"/>
          </a:xfrm>
        </p:spPr>
        <p:txBody>
          <a:bodyPr vert="horz" lIns="91440" tIns="45720" rIns="91440" bIns="45720" rtlCol="0" anchor="t">
            <a:noAutofit/>
          </a:bodyPr>
          <a:lstStyle/>
          <a:p>
            <a:pPr marL="0" indent="0">
              <a:buNone/>
            </a:pPr>
            <a:r>
              <a:rPr lang="en-GB" sz="2000">
                <a:solidFill>
                  <a:srgbClr val="404040"/>
                </a:solidFill>
                <a:latin typeface="Trebuchet MS"/>
              </a:rPr>
              <a:t>Studies suggest that young carers like Jenny are more likely to experience things such as</a:t>
            </a:r>
            <a:endParaRPr lang="en-GB" sz="2000"/>
          </a:p>
          <a:p>
            <a:r>
              <a:rPr lang="en-GB" sz="2000">
                <a:solidFill>
                  <a:srgbClr val="404040"/>
                </a:solidFill>
                <a:latin typeface="Trebuchet MS"/>
              </a:rPr>
              <a:t>Emotional stress</a:t>
            </a:r>
            <a:endParaRPr lang="en-GB" sz="2000"/>
          </a:p>
          <a:p>
            <a:r>
              <a:rPr lang="en-GB" sz="2000">
                <a:solidFill>
                  <a:srgbClr val="404040"/>
                </a:solidFill>
                <a:latin typeface="Trebuchet MS"/>
              </a:rPr>
              <a:t>Social isolation</a:t>
            </a:r>
            <a:endParaRPr lang="en-GB" sz="2000"/>
          </a:p>
          <a:p>
            <a:r>
              <a:rPr lang="en-GB" sz="2000">
                <a:solidFill>
                  <a:srgbClr val="404040"/>
                </a:solidFill>
                <a:latin typeface="Trebuchet MS"/>
              </a:rPr>
              <a:t>Fewer academic opportunities</a:t>
            </a:r>
            <a:endParaRPr lang="en-GB" sz="2000"/>
          </a:p>
          <a:p>
            <a:r>
              <a:rPr lang="en-GB" sz="2000">
                <a:solidFill>
                  <a:srgbClr val="404040"/>
                </a:solidFill>
                <a:latin typeface="Trebuchet MS"/>
              </a:rPr>
              <a:t>Reduced personal identity development</a:t>
            </a:r>
            <a:endParaRPr lang="en-GB" sz="2000"/>
          </a:p>
          <a:p>
            <a:pPr marL="0" indent="0">
              <a:buNone/>
            </a:pPr>
            <a:r>
              <a:rPr lang="en-GB" sz="2000">
                <a:solidFill>
                  <a:srgbClr val="404040"/>
                </a:solidFill>
                <a:latin typeface="Trebuchet MS"/>
              </a:rPr>
              <a:t>Attachment theory shows us how continued emotional responsibility may lead to Jenny suppressing her own needs, which then increases the risk of her developing insecure attachment patterns and poor mental health as the outcome.</a:t>
            </a:r>
            <a:endParaRPr lang="en-GB" sz="2000"/>
          </a:p>
          <a:p>
            <a:pPr marL="0" indent="0">
              <a:buNone/>
            </a:pPr>
            <a:r>
              <a:rPr lang="en-GB" sz="2000">
                <a:solidFill>
                  <a:srgbClr val="404040"/>
                </a:solidFill>
                <a:latin typeface="Trebuchet MS"/>
              </a:rPr>
              <a:t> Research shows caring for a parent with cognitive disabilities can increase the emotional strain that young carers feel (Aldrich and Becker,2003)</a:t>
            </a:r>
            <a:endParaRPr lang="en-GB" sz="2000"/>
          </a:p>
          <a:p>
            <a:pPr marL="0" indent="0">
              <a:buNone/>
            </a:pPr>
            <a:endParaRPr lang="en-GB"/>
          </a:p>
        </p:txBody>
      </p:sp>
    </p:spTree>
    <p:extLst>
      <p:ext uri="{BB962C8B-B14F-4D97-AF65-F5344CB8AC3E}">
        <p14:creationId xmlns:p14="http://schemas.microsoft.com/office/powerpoint/2010/main" val="3443551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3305D-E2A7-41B9-13A1-87DC53D34A89}"/>
              </a:ext>
            </a:extLst>
          </p:cNvPr>
          <p:cNvSpPr>
            <a:spLocks noGrp="1"/>
          </p:cNvSpPr>
          <p:nvPr>
            <p:ph type="title"/>
          </p:nvPr>
        </p:nvSpPr>
        <p:spPr/>
        <p:txBody>
          <a:bodyPr/>
          <a:lstStyle/>
          <a:p>
            <a:r>
              <a:rPr lang="en-GB"/>
              <a:t>Care plan</a:t>
            </a:r>
          </a:p>
        </p:txBody>
      </p:sp>
      <p:sp>
        <p:nvSpPr>
          <p:cNvPr id="3" name="Content Placeholder 2">
            <a:extLst>
              <a:ext uri="{FF2B5EF4-FFF2-40B4-BE49-F238E27FC236}">
                <a16:creationId xmlns:a16="http://schemas.microsoft.com/office/drawing/2014/main" id="{9E2A4C44-0F48-467F-C9FE-B64ED2DCD645}"/>
              </a:ext>
            </a:extLst>
          </p:cNvPr>
          <p:cNvSpPr>
            <a:spLocks noGrp="1"/>
          </p:cNvSpPr>
          <p:nvPr>
            <p:ph idx="1"/>
          </p:nvPr>
        </p:nvSpPr>
        <p:spPr>
          <a:xfrm>
            <a:off x="838200" y="1444625"/>
            <a:ext cx="10515600" cy="4934043"/>
          </a:xfrm>
        </p:spPr>
        <p:txBody>
          <a:bodyPr vert="horz" lIns="91440" tIns="45720" rIns="91440" bIns="45720" rtlCol="0" anchor="t">
            <a:normAutofit/>
          </a:bodyPr>
          <a:lstStyle/>
          <a:p>
            <a:pPr>
              <a:buNone/>
            </a:pPr>
            <a:r>
              <a:rPr lang="en-GB" sz="2000">
                <a:solidFill>
                  <a:srgbClr val="404040"/>
                </a:solidFill>
                <a:latin typeface="Trebuchet MS"/>
              </a:rPr>
              <a:t>Studies show that it is very important to reduce the caring responsibilities young carers are struggling with (Children's Society, 2013). Some suggestions may include:</a:t>
            </a:r>
            <a:endParaRPr lang="en-US"/>
          </a:p>
          <a:p>
            <a:pPr>
              <a:buNone/>
            </a:pPr>
            <a:r>
              <a:rPr lang="en-GB" sz="2000">
                <a:solidFill>
                  <a:srgbClr val="404040"/>
                </a:solidFill>
                <a:latin typeface="Trebuchet MS"/>
              </a:rPr>
              <a:t>-Therapeutic interventions and strategies:</a:t>
            </a:r>
            <a:endParaRPr lang="en-GB"/>
          </a:p>
          <a:p>
            <a:pPr>
              <a:buNone/>
            </a:pPr>
            <a:r>
              <a:rPr lang="en-GB" sz="2000">
                <a:solidFill>
                  <a:srgbClr val="404040"/>
                </a:solidFill>
                <a:latin typeface="Trebuchet MS"/>
              </a:rPr>
              <a:t>Jenny is struggling with her mental health due to the number of tasks she must do at her age. Due to this, it is important to make sure she is receiving therapy to fight these unhealthy thought patterns.</a:t>
            </a:r>
            <a:endParaRPr lang="en-GB"/>
          </a:p>
          <a:p>
            <a:pPr>
              <a:buNone/>
            </a:pPr>
            <a:r>
              <a:rPr lang="en-GB" sz="2000">
                <a:solidFill>
                  <a:srgbClr val="404040"/>
                </a:solidFill>
                <a:latin typeface="Trebuchet MS"/>
              </a:rPr>
              <a:t>The type of therapy we can help Jenny with is Dialectical Behaviour Therapy (DBT). This type of therapy will help Jenny with intense emotions, as well as help improve personal relationships. This is especially useful as we can see that she is developing insecure attachment styles that will impact her soon if it hasn’t already. </a:t>
            </a:r>
            <a:endParaRPr lang="en-GB"/>
          </a:p>
          <a:p>
            <a:pPr>
              <a:buNone/>
            </a:pPr>
            <a:r>
              <a:rPr lang="en-GB" sz="2000">
                <a:solidFill>
                  <a:srgbClr val="404040"/>
                </a:solidFill>
                <a:latin typeface="Trebuchet MS"/>
              </a:rPr>
              <a:t> It is important to get her a counsellor or psychologist who specialises in working with kids to help her through this process, as they are specialised in navigating the situation and this field of work. It is important to get her a counsellor or psychologist who specialises in working with kids</a:t>
            </a:r>
            <a:endParaRPr lang="en-GB"/>
          </a:p>
          <a:p>
            <a:pPr marL="0" indent="0">
              <a:buNone/>
            </a:pPr>
            <a:endParaRPr lang="en-GB"/>
          </a:p>
        </p:txBody>
      </p:sp>
    </p:spTree>
    <p:extLst>
      <p:ext uri="{BB962C8B-B14F-4D97-AF65-F5344CB8AC3E}">
        <p14:creationId xmlns:p14="http://schemas.microsoft.com/office/powerpoint/2010/main" val="1064653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A4E25-BA4D-4035-8AB2-8DE0FB39407A}"/>
              </a:ext>
            </a:extLst>
          </p:cNvPr>
          <p:cNvSpPr>
            <a:spLocks noGrp="1"/>
          </p:cNvSpPr>
          <p:nvPr>
            <p:ph type="title"/>
          </p:nvPr>
        </p:nvSpPr>
        <p:spPr/>
        <p:txBody>
          <a:bodyPr/>
          <a:lstStyle/>
          <a:p>
            <a:r>
              <a:rPr lang="en-GB"/>
              <a:t>Daily routine and structure</a:t>
            </a:r>
          </a:p>
        </p:txBody>
      </p:sp>
      <p:sp>
        <p:nvSpPr>
          <p:cNvPr id="3" name="Content Placeholder 2">
            <a:extLst>
              <a:ext uri="{FF2B5EF4-FFF2-40B4-BE49-F238E27FC236}">
                <a16:creationId xmlns:a16="http://schemas.microsoft.com/office/drawing/2014/main" id="{5341B7B1-B0E8-41F4-F610-A05A981764F7}"/>
              </a:ext>
            </a:extLst>
          </p:cNvPr>
          <p:cNvSpPr>
            <a:spLocks noGrp="1"/>
          </p:cNvSpPr>
          <p:nvPr>
            <p:ph idx="1"/>
          </p:nvPr>
        </p:nvSpPr>
        <p:spPr/>
        <p:txBody>
          <a:bodyPr vert="horz" lIns="91440" tIns="45720" rIns="91440" bIns="45720" rtlCol="0" anchor="t">
            <a:normAutofit/>
          </a:bodyPr>
          <a:lstStyle/>
          <a:p>
            <a:r>
              <a:rPr lang="en-GB" sz="1700">
                <a:solidFill>
                  <a:srgbClr val="404040"/>
                </a:solidFill>
                <a:latin typeface="Trebuchet MS"/>
              </a:rPr>
              <a:t>Jenny has an unbalanced and unstructured relationship with her parents due to the passing of her father, as well as adopting a parental role for her mother. To implement some structure into her life so she doesn’t seek it in unhealthy places ( such as causing bodily harm ), it is important to help her regain it in her daily life (</a:t>
            </a:r>
            <a:r>
              <a:rPr lang="en-GB" sz="1700" err="1">
                <a:solidFill>
                  <a:srgbClr val="404040"/>
                </a:solidFill>
                <a:latin typeface="Trebuchet MS"/>
              </a:rPr>
              <a:t>Carewandsworth</a:t>
            </a:r>
            <a:r>
              <a:rPr lang="en-GB" sz="1700">
                <a:solidFill>
                  <a:srgbClr val="404040"/>
                </a:solidFill>
                <a:latin typeface="Trebuchet MS"/>
              </a:rPr>
              <a:t>, 2025)</a:t>
            </a:r>
            <a:endParaRPr lang="en-GB"/>
          </a:p>
          <a:p>
            <a:r>
              <a:rPr lang="en-GB" sz="1700">
                <a:solidFill>
                  <a:srgbClr val="874EA9"/>
                </a:solidFill>
                <a:ea typeface="+mn-lt"/>
                <a:cs typeface="+mn-lt"/>
              </a:rPr>
              <a:t>-</a:t>
            </a:r>
            <a:r>
              <a:rPr lang="en-GB" sz="1700">
                <a:solidFill>
                  <a:srgbClr val="404040"/>
                </a:solidFill>
                <a:latin typeface="Trebuchet MS"/>
              </a:rPr>
              <a:t>Exercise regime: Having a set time every day to get some exercise will not only boost mental health and reduce stress but also improve physical health. Jenny may have a designated time every day to exercise in order to help her achieve this.</a:t>
            </a:r>
            <a:endParaRPr lang="en-GB"/>
          </a:p>
          <a:p>
            <a:r>
              <a:rPr lang="en-GB" sz="1700">
                <a:solidFill>
                  <a:srgbClr val="874EA9"/>
                </a:solidFill>
                <a:ea typeface="+mn-lt"/>
                <a:cs typeface="+mn-lt"/>
              </a:rPr>
              <a:t>-</a:t>
            </a:r>
            <a:r>
              <a:rPr lang="en-GB" sz="1700">
                <a:solidFill>
                  <a:srgbClr val="404040"/>
                </a:solidFill>
                <a:latin typeface="Trebuchet MS"/>
              </a:rPr>
              <a:t>Balanced meals: Eating a balanced amount of carbs, protein and other nutrients will allow Jenny to not feel sluggish or tired easily. This will also help with daily exercise and emotional stability.</a:t>
            </a:r>
            <a:endParaRPr lang="en-GB"/>
          </a:p>
          <a:p>
            <a:r>
              <a:rPr lang="en-GB" sz="1700">
                <a:solidFill>
                  <a:srgbClr val="874EA9"/>
                </a:solidFill>
                <a:ea typeface="+mn-lt"/>
                <a:cs typeface="+mn-lt"/>
              </a:rPr>
              <a:t>-</a:t>
            </a:r>
            <a:r>
              <a:rPr lang="en-GB" sz="1700">
                <a:solidFill>
                  <a:srgbClr val="404040"/>
                </a:solidFill>
                <a:latin typeface="Trebuchet MS"/>
              </a:rPr>
              <a:t>Sleep patterns: A growing teen must get at least 8 – 10 hours of sleep every night. A consistent time to sleep as well as quality will significantly improve her mental health. Getting her mother to follow a similar sleep pattern may also be beneficial so Jenny doesn’t feel complied to stay up later with her.</a:t>
            </a:r>
            <a:endParaRPr lang="en-GB"/>
          </a:p>
          <a:p>
            <a:endParaRPr lang="en-GB"/>
          </a:p>
        </p:txBody>
      </p:sp>
    </p:spTree>
    <p:extLst>
      <p:ext uri="{BB962C8B-B14F-4D97-AF65-F5344CB8AC3E}">
        <p14:creationId xmlns:p14="http://schemas.microsoft.com/office/powerpoint/2010/main" val="2299617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0B6F6-7648-3F0A-9102-749D10D28EBC}"/>
              </a:ext>
            </a:extLst>
          </p:cNvPr>
          <p:cNvSpPr>
            <a:spLocks noGrp="1"/>
          </p:cNvSpPr>
          <p:nvPr>
            <p:ph type="title"/>
          </p:nvPr>
        </p:nvSpPr>
        <p:spPr/>
        <p:txBody>
          <a:bodyPr/>
          <a:lstStyle/>
          <a:p>
            <a:r>
              <a:rPr lang="en-GB"/>
              <a:t>Support for carers</a:t>
            </a:r>
          </a:p>
        </p:txBody>
      </p:sp>
      <p:sp>
        <p:nvSpPr>
          <p:cNvPr id="3" name="Content Placeholder 2">
            <a:extLst>
              <a:ext uri="{FF2B5EF4-FFF2-40B4-BE49-F238E27FC236}">
                <a16:creationId xmlns:a16="http://schemas.microsoft.com/office/drawing/2014/main" id="{D52C2CAB-AD00-A5BC-2E9B-F32DEE8ECABC}"/>
              </a:ext>
            </a:extLst>
          </p:cNvPr>
          <p:cNvSpPr>
            <a:spLocks noGrp="1"/>
          </p:cNvSpPr>
          <p:nvPr>
            <p:ph idx="1"/>
          </p:nvPr>
        </p:nvSpPr>
        <p:spPr/>
        <p:txBody>
          <a:bodyPr vert="horz" lIns="91440" tIns="45720" rIns="91440" bIns="45720" rtlCol="0" anchor="t">
            <a:normAutofit/>
          </a:bodyPr>
          <a:lstStyle/>
          <a:p>
            <a:r>
              <a:rPr lang="en-GB" sz="2000">
                <a:solidFill>
                  <a:srgbClr val="404040"/>
                </a:solidFill>
                <a:latin typeface="Trebuchet MS"/>
              </a:rPr>
              <a:t>The role of a young carer is both physically and mentally demanding. Due to this, Jenny must be able to know where and how she can receive support for her problems. Being able to look after herself allows Jenny to provide care without feeling burned out or fatigued. </a:t>
            </a:r>
            <a:endParaRPr lang="en-GB"/>
          </a:p>
          <a:p>
            <a:r>
              <a:rPr lang="en-GB" sz="2000">
                <a:solidFill>
                  <a:srgbClr val="404040"/>
                </a:solidFill>
                <a:latin typeface="Trebuchet MS"/>
              </a:rPr>
              <a:t> She must know she can get support from:</a:t>
            </a:r>
            <a:endParaRPr lang="en-GB"/>
          </a:p>
          <a:p>
            <a:r>
              <a:rPr lang="en-GB" sz="2000">
                <a:solidFill>
                  <a:srgbClr val="874EA9"/>
                </a:solidFill>
                <a:ea typeface="+mn-lt"/>
                <a:cs typeface="+mn-lt"/>
              </a:rPr>
              <a:t>-</a:t>
            </a:r>
            <a:r>
              <a:rPr lang="en-GB" sz="2000">
                <a:solidFill>
                  <a:srgbClr val="404040"/>
                </a:solidFill>
                <a:latin typeface="Trebuchet MS"/>
              </a:rPr>
              <a:t>Carer support networks: these networks provide emotional support and assistance through online and in real life groups. Here, carers can connect, share experiences and get advice from those in similar situations</a:t>
            </a:r>
            <a:endParaRPr lang="en-GB"/>
          </a:p>
          <a:p>
            <a:r>
              <a:rPr lang="en-GB" sz="2000">
                <a:solidFill>
                  <a:srgbClr val="874EA9"/>
                </a:solidFill>
                <a:ea typeface="+mn-lt"/>
                <a:cs typeface="+mn-lt"/>
              </a:rPr>
              <a:t>-</a:t>
            </a:r>
            <a:r>
              <a:rPr lang="en-GB" sz="2000">
                <a:solidFill>
                  <a:srgbClr val="404040"/>
                </a:solidFill>
                <a:latin typeface="Trebuchet MS"/>
              </a:rPr>
              <a:t>Community programs: These are local services designed to support mental health. Educational workshops or counselling services can help carers access more resources and build a stronger support system.</a:t>
            </a:r>
            <a:endParaRPr lang="en-GB"/>
          </a:p>
          <a:p>
            <a:endParaRPr lang="en-GB"/>
          </a:p>
          <a:p>
            <a:endParaRPr lang="en-GB"/>
          </a:p>
        </p:txBody>
      </p:sp>
    </p:spTree>
    <p:extLst>
      <p:ext uri="{BB962C8B-B14F-4D97-AF65-F5344CB8AC3E}">
        <p14:creationId xmlns:p14="http://schemas.microsoft.com/office/powerpoint/2010/main" val="1700034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209D5-92D4-66EF-756C-A9ACFA85BBB0}"/>
              </a:ext>
            </a:extLst>
          </p:cNvPr>
          <p:cNvSpPr>
            <a:spLocks noGrp="1"/>
          </p:cNvSpPr>
          <p:nvPr>
            <p:ph type="title"/>
          </p:nvPr>
        </p:nvSpPr>
        <p:spPr/>
        <p:txBody>
          <a:bodyPr/>
          <a:lstStyle/>
          <a:p>
            <a:r>
              <a:rPr lang="en-GB"/>
              <a:t>Support for carers</a:t>
            </a:r>
          </a:p>
        </p:txBody>
      </p:sp>
      <p:sp>
        <p:nvSpPr>
          <p:cNvPr id="3" name="Content Placeholder 2">
            <a:extLst>
              <a:ext uri="{FF2B5EF4-FFF2-40B4-BE49-F238E27FC236}">
                <a16:creationId xmlns:a16="http://schemas.microsoft.com/office/drawing/2014/main" id="{3CE24321-690C-E354-7A76-7B35A0CC469B}"/>
              </a:ext>
            </a:extLst>
          </p:cNvPr>
          <p:cNvSpPr>
            <a:spLocks noGrp="1"/>
          </p:cNvSpPr>
          <p:nvPr>
            <p:ph idx="1"/>
          </p:nvPr>
        </p:nvSpPr>
        <p:spPr>
          <a:xfrm>
            <a:off x="677334" y="1566678"/>
            <a:ext cx="8596668" cy="4474684"/>
          </a:xfrm>
        </p:spPr>
        <p:txBody>
          <a:bodyPr vert="horz" lIns="91440" tIns="45720" rIns="91440" bIns="45720" rtlCol="0" anchor="t">
            <a:normAutofit/>
          </a:bodyPr>
          <a:lstStyle/>
          <a:p>
            <a:r>
              <a:rPr lang="en-GB" sz="2000">
                <a:solidFill>
                  <a:srgbClr val="404040"/>
                </a:solidFill>
                <a:latin typeface="Trebuchet MS"/>
              </a:rPr>
              <a:t>Respite care options: This option gives temporary relief for carers by providing professional care for the person with mental illness, allowing them to have some time to rest and recharge. Allowing Jenny to have this option will further prevent her from feeling fatigue, as well as help her mental health from declining further.  </a:t>
            </a:r>
            <a:endParaRPr lang="en-GB" sz="2000"/>
          </a:p>
          <a:p>
            <a:pPr marL="0" indent="0">
              <a:buNone/>
            </a:pPr>
            <a:endParaRPr lang="en-GB" sz="2000">
              <a:solidFill>
                <a:srgbClr val="874EA9"/>
              </a:solidFill>
            </a:endParaRPr>
          </a:p>
          <a:p>
            <a:r>
              <a:rPr lang="en-GB" sz="2000">
                <a:solidFill>
                  <a:srgbClr val="874EA9"/>
                </a:solidFill>
                <a:latin typeface="Wingdings 3"/>
                <a:sym typeface="Wingdings 3"/>
              </a:rPr>
              <a:t> </a:t>
            </a:r>
            <a:r>
              <a:rPr lang="en-GB" sz="2000">
                <a:solidFill>
                  <a:srgbClr val="404040"/>
                </a:solidFill>
                <a:latin typeface="Trebuchet MS"/>
              </a:rPr>
              <a:t>In addition to these support systems, Jenny may need to be enrolled on relapse prevention systems in the case of her needing it. Due to the overwhelming amount of stress she feels from her carer position, there is a high chance that she uses methods to cope with the stress. When Jenny is going through therapy, we can use the information she may give to further improve her care plan with additions such as this to help her further. </a:t>
            </a:r>
            <a:endParaRPr lang="en-GB" sz="2000"/>
          </a:p>
          <a:p>
            <a:endParaRPr lang="en-GB"/>
          </a:p>
        </p:txBody>
      </p:sp>
    </p:spTree>
    <p:extLst>
      <p:ext uri="{BB962C8B-B14F-4D97-AF65-F5344CB8AC3E}">
        <p14:creationId xmlns:p14="http://schemas.microsoft.com/office/powerpoint/2010/main" val="262089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DEEC3-900E-44C1-183B-8AB040FC8CF7}"/>
              </a:ext>
            </a:extLst>
          </p:cNvPr>
          <p:cNvSpPr>
            <a:spLocks noGrp="1"/>
          </p:cNvSpPr>
          <p:nvPr>
            <p:ph type="title"/>
          </p:nvPr>
        </p:nvSpPr>
        <p:spPr/>
        <p:txBody>
          <a:bodyPr/>
          <a:lstStyle/>
          <a:p>
            <a:r>
              <a:rPr lang="en-GB"/>
              <a:t>Attachment theory</a:t>
            </a:r>
          </a:p>
        </p:txBody>
      </p:sp>
      <p:sp>
        <p:nvSpPr>
          <p:cNvPr id="3" name="Content Placeholder 2">
            <a:extLst>
              <a:ext uri="{FF2B5EF4-FFF2-40B4-BE49-F238E27FC236}">
                <a16:creationId xmlns:a16="http://schemas.microsoft.com/office/drawing/2014/main" id="{87FB142C-8DC4-3773-721A-CD43BCD8A7C0}"/>
              </a:ext>
            </a:extLst>
          </p:cNvPr>
          <p:cNvSpPr>
            <a:spLocks noGrp="1"/>
          </p:cNvSpPr>
          <p:nvPr>
            <p:ph idx="1"/>
          </p:nvPr>
        </p:nvSpPr>
        <p:spPr/>
        <p:txBody>
          <a:bodyPr vert="horz" lIns="91440" tIns="45720" rIns="91440" bIns="45720" rtlCol="0" anchor="t">
            <a:normAutofit/>
          </a:bodyPr>
          <a:lstStyle/>
          <a:p>
            <a:r>
              <a:rPr lang="en-GB" sz="1800">
                <a:solidFill>
                  <a:srgbClr val="404040"/>
                </a:solidFill>
                <a:latin typeface="Trebuchet MS"/>
              </a:rPr>
              <a:t>Using the attachment theory, we have been able to help Jenny by creating a care plan to help her get through the struggles she may be feeling. It allowed us to get important insight on Jennys though patterns and emotional well-being from her attachment styles and life, allowing her to improve her mental health as well as give care to her mother without feelings of fatigue or burnout. </a:t>
            </a:r>
            <a:endParaRPr lang="en-GB"/>
          </a:p>
          <a:p>
            <a:r>
              <a:rPr lang="en-GB" sz="1800">
                <a:solidFill>
                  <a:srgbClr val="404040"/>
                </a:solidFill>
                <a:latin typeface="Trebuchet MS"/>
              </a:rPr>
              <a:t>The theory allows for effective communication on what problems Jenny may be facing with her mental health and her bond with her mother. It gives Jenny clarity on her issues without her feeling left in the dark on what is wrong which may further impact her mental health. The transparency helps us to use this information to create a care plan that is centred around her needs and not just a vague plan that may not be beneficial.</a:t>
            </a:r>
            <a:endParaRPr lang="en-GB"/>
          </a:p>
          <a:p>
            <a:r>
              <a:rPr lang="en-GB" sz="1800">
                <a:solidFill>
                  <a:srgbClr val="404040"/>
                </a:solidFill>
                <a:latin typeface="Trebuchet MS"/>
              </a:rPr>
              <a:t>We can figure out how to help Jenny have healthy relationships even if she had been affected in her developing years. Without this theory, we may have been unable to provide Jenny with the care needed, which may have resulted in her finding herself in unhealthy relationships that could leave her feeling helpless and not know what to do.</a:t>
            </a:r>
            <a:endParaRPr lang="en-GB"/>
          </a:p>
          <a:p>
            <a:endParaRPr lang="en-GB"/>
          </a:p>
        </p:txBody>
      </p:sp>
    </p:spTree>
    <p:extLst>
      <p:ext uri="{BB962C8B-B14F-4D97-AF65-F5344CB8AC3E}">
        <p14:creationId xmlns:p14="http://schemas.microsoft.com/office/powerpoint/2010/main" val="1659036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291ED-1D0E-3ED7-C71D-691CC1E8C2B8}"/>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8AAFA4C1-92EB-2996-EFDE-B43554034927}"/>
              </a:ext>
            </a:extLst>
          </p:cNvPr>
          <p:cNvSpPr>
            <a:spLocks noGrp="1"/>
          </p:cNvSpPr>
          <p:nvPr>
            <p:ph idx="1"/>
          </p:nvPr>
        </p:nvSpPr>
        <p:spPr>
          <a:xfrm>
            <a:off x="677334" y="1465825"/>
            <a:ext cx="8596668" cy="4575537"/>
          </a:xfrm>
        </p:spPr>
        <p:txBody>
          <a:bodyPr vert="horz" lIns="91440" tIns="45720" rIns="91440" bIns="45720" rtlCol="0" anchor="t">
            <a:normAutofit lnSpcReduction="10000"/>
          </a:bodyPr>
          <a:lstStyle/>
          <a:p>
            <a:r>
              <a:rPr lang="en-GB" sz="1800">
                <a:solidFill>
                  <a:srgbClr val="404040"/>
                </a:solidFill>
                <a:latin typeface="Trebuchet MS"/>
              </a:rPr>
              <a:t>However, the theory may be exaggerating the impact of early experiences on an individual. Jenny has been a carer since she was 11 and has been showing great resilience to the factors that she is up against. Also, her school has not included anything about Jenny showing concerns, nor has she said so herself. </a:t>
            </a:r>
            <a:endParaRPr lang="en-GB"/>
          </a:p>
          <a:p>
            <a:r>
              <a:rPr lang="en-GB" sz="1800">
                <a:solidFill>
                  <a:srgbClr val="404040"/>
                </a:solidFill>
                <a:latin typeface="Trebuchet MS"/>
              </a:rPr>
              <a:t>Furthermore, the theory is reductive. It simplifies the complex human emotions that a person may feel, putting early human interactions into a box and generalising them to the wider population. This shows that the theory does not account for a variety of thought processes that an individual may have, resulting in an inaccurate depiction of their issues. </a:t>
            </a:r>
            <a:endParaRPr lang="en-GB"/>
          </a:p>
          <a:p>
            <a:r>
              <a:rPr lang="en-GB" sz="1800">
                <a:solidFill>
                  <a:srgbClr val="404040"/>
                </a:solidFill>
                <a:latin typeface="Trebuchet MS"/>
              </a:rPr>
              <a:t>Also, the theory puts emphasis on only the environmental factors and does not take into account the genetic influences that may make the caregiver react differently to their child. For example, two babies may have different innate personalities, where one is loud and difficult to control, whereas another may have a quieter personality, making it easier to handle them. This means that the babies have different thought patterns from birth, which may carry on into adulthood, without the influence of their environment.</a:t>
            </a:r>
            <a:endParaRPr lang="en-GB"/>
          </a:p>
          <a:p>
            <a:endParaRPr lang="en-GB"/>
          </a:p>
        </p:txBody>
      </p:sp>
    </p:spTree>
    <p:extLst>
      <p:ext uri="{BB962C8B-B14F-4D97-AF65-F5344CB8AC3E}">
        <p14:creationId xmlns:p14="http://schemas.microsoft.com/office/powerpoint/2010/main" val="1928665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1A95-D198-667D-A611-3AE416D0E7A6}"/>
              </a:ext>
            </a:extLst>
          </p:cNvPr>
          <p:cNvSpPr>
            <a:spLocks noGrp="1"/>
          </p:cNvSpPr>
          <p:nvPr>
            <p:ph type="title"/>
          </p:nvPr>
        </p:nvSpPr>
        <p:spPr/>
        <p:txBody>
          <a:bodyPr/>
          <a:lstStyle/>
          <a:p>
            <a:r>
              <a:rPr lang="en-GB"/>
              <a:t>In conclusion</a:t>
            </a:r>
          </a:p>
        </p:txBody>
      </p:sp>
      <p:sp>
        <p:nvSpPr>
          <p:cNvPr id="3" name="Content Placeholder 2">
            <a:extLst>
              <a:ext uri="{FF2B5EF4-FFF2-40B4-BE49-F238E27FC236}">
                <a16:creationId xmlns:a16="http://schemas.microsoft.com/office/drawing/2014/main" id="{DFCBE3CA-B2EC-FF40-40CA-4038C81ACC71}"/>
              </a:ext>
            </a:extLst>
          </p:cNvPr>
          <p:cNvSpPr>
            <a:spLocks noGrp="1"/>
          </p:cNvSpPr>
          <p:nvPr>
            <p:ph idx="1"/>
          </p:nvPr>
        </p:nvSpPr>
        <p:spPr/>
        <p:txBody>
          <a:bodyPr vert="horz" lIns="91440" tIns="45720" rIns="91440" bIns="45720" rtlCol="0" anchor="t">
            <a:normAutofit/>
          </a:bodyPr>
          <a:lstStyle/>
          <a:p>
            <a:pPr marL="0" indent="0">
              <a:buNone/>
            </a:pPr>
            <a:r>
              <a:rPr lang="en-GB" sz="2400">
                <a:solidFill>
                  <a:srgbClr val="404040"/>
                </a:solidFill>
                <a:latin typeface="Trebuchet MS"/>
              </a:rPr>
              <a:t>Bowlby’s attachment theory gives us the structure to understand the emotional impact of loss and caregiving roles on Jenny’s development as well as her mental health. When we combine this theory with physical and multi-agency support, we are able to provide Jenny with the correct help she needs, allowing us to boost her mental and physical health. It also helps us set her up for successful attachments in the future.</a:t>
            </a:r>
            <a:endParaRPr lang="en-GB"/>
          </a:p>
          <a:p>
            <a:endParaRPr lang="en-GB"/>
          </a:p>
        </p:txBody>
      </p:sp>
    </p:spTree>
    <p:extLst>
      <p:ext uri="{BB962C8B-B14F-4D97-AF65-F5344CB8AC3E}">
        <p14:creationId xmlns:p14="http://schemas.microsoft.com/office/powerpoint/2010/main" val="1956021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67E10-C230-2569-3A79-8436C78F7626}"/>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474B73AF-BBCA-F5A5-AC29-3C832B1D207E}"/>
              </a:ext>
            </a:extLst>
          </p:cNvPr>
          <p:cNvSpPr>
            <a:spLocks noGrp="1"/>
          </p:cNvSpPr>
          <p:nvPr>
            <p:ph idx="1"/>
          </p:nvPr>
        </p:nvSpPr>
        <p:spPr>
          <a:xfrm>
            <a:off x="677334" y="1488236"/>
            <a:ext cx="8596668" cy="3880773"/>
          </a:xfrm>
        </p:spPr>
        <p:txBody>
          <a:bodyPr vert="horz" lIns="91440" tIns="45720" rIns="91440" bIns="45720" rtlCol="0" anchor="t">
            <a:normAutofit/>
          </a:bodyPr>
          <a:lstStyle/>
          <a:p>
            <a:r>
              <a:rPr lang="en-GB" sz="1500">
                <a:latin typeface="Times New Roman"/>
                <a:cs typeface="Times New Roman"/>
              </a:rPr>
              <a:t>Simply Psychology. (2024, July 16). </a:t>
            </a:r>
            <a:r>
              <a:rPr lang="en-GB" sz="1500" i="1">
                <a:latin typeface="Times New Roman"/>
                <a:cs typeface="Times New Roman"/>
              </a:rPr>
              <a:t>Nature vs. Nurture in Psychology</a:t>
            </a:r>
            <a:r>
              <a:rPr lang="en-GB" sz="1500">
                <a:latin typeface="Times New Roman"/>
                <a:cs typeface="Times New Roman"/>
              </a:rPr>
              <a:t>. </a:t>
            </a:r>
            <a:r>
              <a:rPr lang="en-GB" sz="1500">
                <a:latin typeface="Times New Roman"/>
                <a:cs typeface="Times New Roman"/>
                <a:hlinkClick r:id="rId2"/>
              </a:rPr>
              <a:t>https://www.simplypsychology.org/naturevsnurture.html</a:t>
            </a:r>
            <a:endParaRPr lang="en-GB"/>
          </a:p>
          <a:p>
            <a:r>
              <a:rPr lang="en-GB" sz="1500">
                <a:latin typeface="Times New Roman"/>
                <a:cs typeface="Times New Roman"/>
              </a:rPr>
              <a:t>Howe, D. (2011). Attachment Across the </a:t>
            </a:r>
            <a:r>
              <a:rPr lang="en-GB" sz="1500" err="1">
                <a:latin typeface="Times New Roman"/>
                <a:cs typeface="Times New Roman"/>
              </a:rPr>
              <a:t>Lifecourse</a:t>
            </a:r>
            <a:r>
              <a:rPr lang="en-GB" sz="1500">
                <a:latin typeface="Times New Roman"/>
                <a:cs typeface="Times New Roman"/>
              </a:rPr>
              <a:t>: a brief introduction. </a:t>
            </a:r>
            <a:r>
              <a:rPr lang="en-GB" sz="1500" i="1">
                <a:latin typeface="Times New Roman"/>
                <a:cs typeface="Times New Roman"/>
              </a:rPr>
              <a:t>ResearchGate</a:t>
            </a:r>
            <a:r>
              <a:rPr lang="en-GB" sz="1500">
                <a:latin typeface="Times New Roman"/>
                <a:cs typeface="Times New Roman"/>
              </a:rPr>
              <a:t>. </a:t>
            </a:r>
            <a:r>
              <a:rPr lang="en-GB" sz="1500">
                <a:latin typeface="Times New Roman"/>
                <a:cs typeface="Times New Roman"/>
                <a:hlinkClick r:id="rId3"/>
              </a:rPr>
              <a:t>https://www.researchgate.net/publication/337198439_Attachment_Across_the_Lifecourse_a_brief_introduction</a:t>
            </a:r>
            <a:endParaRPr lang="en-GB"/>
          </a:p>
          <a:p>
            <a:r>
              <a:rPr lang="en-GB" sz="1500">
                <a:latin typeface="Times New Roman"/>
                <a:cs typeface="Times New Roman"/>
              </a:rPr>
              <a:t>Darling, P. J., Illum, D. B., &amp; Storebø, O. J. (2024). The Critical Role of Attachment Theory in Child and adolescent Mental Health Care. </a:t>
            </a:r>
            <a:r>
              <a:rPr lang="en-GB" sz="1500" i="1">
                <a:latin typeface="Times New Roman"/>
                <a:cs typeface="Times New Roman"/>
              </a:rPr>
              <a:t>Scandinavian Journal of Child and Adolescent Psychiatry and Psychology</a:t>
            </a:r>
            <a:r>
              <a:rPr lang="en-GB" sz="1500">
                <a:latin typeface="Times New Roman"/>
                <a:cs typeface="Times New Roman"/>
              </a:rPr>
              <a:t>, </a:t>
            </a:r>
            <a:r>
              <a:rPr lang="en-GB" sz="1500" i="1">
                <a:latin typeface="Times New Roman"/>
                <a:cs typeface="Times New Roman"/>
              </a:rPr>
              <a:t>12</a:t>
            </a:r>
            <a:r>
              <a:rPr lang="en-GB" sz="1500">
                <a:latin typeface="Times New Roman"/>
                <a:cs typeface="Times New Roman"/>
              </a:rPr>
              <a:t>(1), 47–49. </a:t>
            </a:r>
            <a:r>
              <a:rPr lang="en-GB" sz="1500">
                <a:latin typeface="Times New Roman"/>
                <a:cs typeface="Times New Roman"/>
                <a:hlinkClick r:id="rId4"/>
              </a:rPr>
              <a:t>https://doi.org/10.2478/sjcapp-2024-0005</a:t>
            </a:r>
            <a:endParaRPr lang="en-GB"/>
          </a:p>
          <a:p>
            <a:r>
              <a:rPr lang="en-GB" sz="1500">
                <a:latin typeface="Times New Roman"/>
                <a:cs typeface="Times New Roman"/>
              </a:rPr>
              <a:t>National Institute for Health and Care Excellence (NICE). (2015, November 1). </a:t>
            </a:r>
            <a:r>
              <a:rPr lang="en-GB" sz="1500" i="1">
                <a:latin typeface="Times New Roman"/>
                <a:cs typeface="Times New Roman"/>
              </a:rPr>
              <a:t>Environmental factors associated with the development of attachment difficulties in children and young people</a:t>
            </a:r>
            <a:r>
              <a:rPr lang="en-GB" sz="1500">
                <a:latin typeface="Times New Roman"/>
                <a:cs typeface="Times New Roman"/>
              </a:rPr>
              <a:t>. Children’s Attachment - NCBI Bookshelf. </a:t>
            </a:r>
            <a:r>
              <a:rPr lang="en-GB" sz="1500">
                <a:latin typeface="Times New Roman"/>
                <a:cs typeface="Times New Roman"/>
                <a:hlinkClick r:id="rId5"/>
              </a:rPr>
              <a:t>https://www.ncbi.nlm.nih.gov/books/NBK356194/</a:t>
            </a:r>
            <a:endParaRPr lang="en-GB"/>
          </a:p>
          <a:p>
            <a:r>
              <a:rPr lang="en-GB" sz="1500">
                <a:latin typeface="Times New Roman"/>
                <a:cs typeface="Times New Roman"/>
              </a:rPr>
              <a:t>Centre, W. C. (2025, April 25). </a:t>
            </a:r>
            <a:r>
              <a:rPr lang="en-GB" sz="1500" i="1">
                <a:latin typeface="Times New Roman"/>
                <a:cs typeface="Times New Roman"/>
              </a:rPr>
              <a:t>What to Expect from a mental health Care Plan as a Carer: Essential Information and Tips</a:t>
            </a:r>
            <a:r>
              <a:rPr lang="en-GB" sz="1500">
                <a:latin typeface="Times New Roman"/>
                <a:cs typeface="Times New Roman"/>
              </a:rPr>
              <a:t>. Wandsworth Carers’ Centre. </a:t>
            </a:r>
            <a:r>
              <a:rPr lang="en-GB" sz="1500">
                <a:latin typeface="Times New Roman"/>
                <a:cs typeface="Times New Roman"/>
                <a:hlinkClick r:id="rId6"/>
              </a:rPr>
              <a:t>https://carerswandsworth.org.uk/what-to-expect-from-a-mental-health-care-plan-as-a-carer-essential-information-and-tips/</a:t>
            </a:r>
            <a:endParaRPr lang="en-GB"/>
          </a:p>
          <a:p>
            <a:r>
              <a:rPr lang="en-GB" sz="1500" i="1">
                <a:latin typeface="Times New Roman"/>
                <a:cs typeface="Times New Roman"/>
              </a:rPr>
              <a:t>Review and criticisms of attachment Theory</a:t>
            </a:r>
            <a:r>
              <a:rPr lang="en-GB" sz="1500">
                <a:latin typeface="Times New Roman"/>
                <a:cs typeface="Times New Roman"/>
              </a:rPr>
              <a:t>. (n.d.). </a:t>
            </a:r>
            <a:r>
              <a:rPr lang="en-GB" sz="1500">
                <a:latin typeface="Times New Roman"/>
                <a:cs typeface="Times New Roman"/>
                <a:hlinkClick r:id="rId7"/>
              </a:rPr>
              <a:t>http://www.personalityresearch.org/papers/lee.html</a:t>
            </a:r>
            <a:endParaRPr lang="en-GB"/>
          </a:p>
          <a:p>
            <a:r>
              <a:rPr lang="en-GB" sz="1500">
                <a:latin typeface="Times New Roman"/>
                <a:cs typeface="Times New Roman"/>
              </a:rPr>
              <a:t>Becker-Phelps, L., PhD. (2024, December 4). </a:t>
            </a:r>
            <a:r>
              <a:rPr lang="en-GB" sz="1500" i="1">
                <a:latin typeface="Times New Roman"/>
                <a:cs typeface="Times New Roman"/>
              </a:rPr>
              <a:t>Attachment theory described and explained — Dr. Leslie Becker-Phelps</a:t>
            </a:r>
            <a:r>
              <a:rPr lang="en-GB" sz="1500">
                <a:latin typeface="Times New Roman"/>
                <a:cs typeface="Times New Roman"/>
              </a:rPr>
              <a:t>. Dr. Leslie Becker-Phelps. </a:t>
            </a:r>
            <a:r>
              <a:rPr lang="en-GB" sz="1500">
                <a:latin typeface="Times New Roman"/>
                <a:cs typeface="Times New Roman"/>
                <a:hlinkClick r:id="rId8"/>
              </a:rPr>
              <a:t>https://www.drbecker-phelps.com/blog/a-simple-guide-to-attachment-theory</a:t>
            </a:r>
            <a:endParaRPr lang="en-GB"/>
          </a:p>
          <a:p>
            <a:endParaRPr lang="en-GB"/>
          </a:p>
        </p:txBody>
      </p:sp>
    </p:spTree>
    <p:extLst>
      <p:ext uri="{BB962C8B-B14F-4D97-AF65-F5344CB8AC3E}">
        <p14:creationId xmlns:p14="http://schemas.microsoft.com/office/powerpoint/2010/main" val="36035752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2267</Words>
  <Application>Microsoft Office PowerPoint</Application>
  <PresentationFormat>Widescreen</PresentationFormat>
  <Paragraphs>66</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Times New Roman</vt:lpstr>
      <vt:lpstr>Trebuchet MS</vt:lpstr>
      <vt:lpstr>Wingdings 3</vt:lpstr>
      <vt:lpstr>Facet</vt:lpstr>
      <vt:lpstr>Psychology in health and social care  module code LCHS4010 Student name Saiqa Qasim  Student number 2435762 Tutor name: Helen Parsons  Date 16.2.26</vt:lpstr>
      <vt:lpstr>introduction</vt:lpstr>
      <vt:lpstr>Bowlby's attachment theory</vt:lpstr>
      <vt:lpstr>Nature vs Nurture</vt:lpstr>
      <vt:lpstr>However..</vt:lpstr>
      <vt:lpstr>The impact</vt:lpstr>
      <vt:lpstr>Care plan</vt:lpstr>
      <vt:lpstr>Daily routine and structure</vt:lpstr>
      <vt:lpstr>Support for carers</vt:lpstr>
      <vt:lpstr>Support for carers</vt:lpstr>
      <vt:lpstr>Attachment theory</vt:lpstr>
      <vt:lpstr>Limitations</vt:lpstr>
      <vt:lpstr>In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Saiqa Qasim (2435762)</cp:lastModifiedBy>
  <cp:revision>2</cp:revision>
  <dcterms:created xsi:type="dcterms:W3CDTF">2026-02-14T17:47:45Z</dcterms:created>
  <dcterms:modified xsi:type="dcterms:W3CDTF">2026-02-15T12:25:22Z</dcterms:modified>
</cp:coreProperties>
</file>