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87" autoAdjust="0"/>
    <p:restoredTop sz="89324" autoAdjust="0"/>
  </p:normalViewPr>
  <p:slideViewPr>
    <p:cSldViewPr>
      <p:cViewPr>
        <p:scale>
          <a:sx n="80" d="100"/>
          <a:sy n="80" d="100"/>
        </p:scale>
        <p:origin x="-1080" y="5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FFA898-1A9C-41CE-81C7-B0FE24C18D57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466B28-4950-4A0A-97A5-39BC90B29D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1354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ofessionalacademy.com/blogs-and-advice/marketing-theories---explaining-porters-five-forces" TargetMode="External"/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statista.com/topics/863/fast-food/" TargetMode="Externa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 fontAlgn="base"/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framework is used to assess the level of competitive intensity within an industry (Professional Academy, </a:t>
            </a:r>
            <a:r>
              <a:rPr lang="en-GB" sz="1200" b="0" i="0" u="none" strike="noStrike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n.d.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GB" sz="1200" b="1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Reference list: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Hooley, G., Saunders J. and Piercy N. (2004) </a:t>
            </a:r>
            <a:r>
              <a:rPr lang="en-GB" sz="1200" b="0" i="1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Marketing Strategy and Competitive Positioning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Pages 118-123. 3rd edition. Pearson Education Limited.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Professional Academy (</a:t>
            </a:r>
            <a:r>
              <a:rPr lang="en-GB" sz="1200" b="0" i="0" u="none" strike="noStrike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n.d.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 Marketing Theories – </a:t>
            </a:r>
            <a:r>
              <a:rPr lang="en-GB" sz="1200" b="0" i="1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Explaining Porters Five Forces.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Available at: 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https://www.professionalacademy.com/blogs-and-advice/marketing-theories---explaining-porters-five-forces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(Accessed: 4th March 2019).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Statista (2019) </a:t>
            </a:r>
            <a:r>
              <a:rPr lang="en-GB" sz="1200" b="0" i="1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Fast food industry - Statistics &amp; Facts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 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Available at 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/>
              </a:rPr>
              <a:t>https://www.statista.com/topics/863/fast-food/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(Accessed: 4th March 2019).</a:t>
            </a:r>
            <a:endParaRPr lang="en-US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466B28-4950-4A0A-97A5-39BC90B29D0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05165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 fontAlgn="base"/>
            <a:r>
              <a:rPr lang="en-GB" sz="1200" b="1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Reference list: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GB" sz="1200" b="0" i="0" u="none" strike="noStrike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Kokemuller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N (2018) </a:t>
            </a:r>
            <a:r>
              <a:rPr lang="en-GB" sz="1200" b="0" i="1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Six </a:t>
            </a:r>
            <a:r>
              <a:rPr lang="en-GB" sz="1200" b="0" i="1" u="none" strike="noStrike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Microenvironmental</a:t>
            </a:r>
            <a:r>
              <a:rPr lang="en-GB" sz="1200" b="0" i="1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Factors That Affect Businesses.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Available at https://smallbusiness.chron.com/six-microenvironmental-factors-affect-businesses-78023.html (Accessed: 4th March 2019).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466B28-4950-4A0A-97A5-39BC90B29D0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30005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 fontAlgn="base"/>
            <a:r>
              <a:rPr lang="en-GB" sz="1200" b="1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Reference list: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CIPD (2018) </a:t>
            </a:r>
            <a:r>
              <a:rPr lang="en-GB" sz="1200" b="0" i="1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PESTLE analysis. 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Available at https://www.cipd.co.uk/knowledge/strategy/organisational-development/pestle-analysis-factsheet (Accessed: 4th March 2019).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Foothold America </a:t>
            </a:r>
            <a:r>
              <a:rPr lang="en-GB" sz="1200" b="0" i="1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Is it easy for a British business to expand into the USA? 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Available at https://www.footholdamerica.com/faqs/establishing-a-presence/how-easy-for-british-businesses-in-us/ (Accessed: 5th March 2019).</a:t>
            </a:r>
            <a:endParaRPr lang="en-GB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466B28-4950-4A0A-97A5-39BC90B29D0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26420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E4A75-DCD4-4E98-8244-58BFE33C3432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01DB1-00C7-4C0C-9FFC-188FF311F7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60150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E4A75-DCD4-4E98-8244-58BFE33C3432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01DB1-00C7-4C0C-9FFC-188FF311F7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83116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E4A75-DCD4-4E98-8244-58BFE33C3432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01DB1-00C7-4C0C-9FFC-188FF311F7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04894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E4A75-DCD4-4E98-8244-58BFE33C3432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01DB1-00C7-4C0C-9FFC-188FF311F7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583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E4A75-DCD4-4E98-8244-58BFE33C3432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01DB1-00C7-4C0C-9FFC-188FF311F7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02069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E4A75-DCD4-4E98-8244-58BFE33C3432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01DB1-00C7-4C0C-9FFC-188FF311F7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16610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E4A75-DCD4-4E98-8244-58BFE33C3432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01DB1-00C7-4C0C-9FFC-188FF311F7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283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E4A75-DCD4-4E98-8244-58BFE33C3432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01DB1-00C7-4C0C-9FFC-188FF311F7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8791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E4A75-DCD4-4E98-8244-58BFE33C3432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01DB1-00C7-4C0C-9FFC-188FF311F7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48862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E4A75-DCD4-4E98-8244-58BFE33C3432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01DB1-00C7-4C0C-9FFC-188FF311F7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102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E4A75-DCD4-4E98-8244-58BFE33C3432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01DB1-00C7-4C0C-9FFC-188FF311F7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02169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3E4A75-DCD4-4E98-8244-58BFE33C3432}" type="datetimeFigureOut">
              <a:rPr lang="en-GB" smtClean="0"/>
              <a:t>05/03/2019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401DB1-00C7-4C0C-9FFC-188FF311F7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79002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wav"/><Relationship Id="rId1" Type="http://schemas.microsoft.com/office/2007/relationships/media" Target="../media/media2.wav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wav"/><Relationship Id="rId1" Type="http://schemas.microsoft.com/office/2007/relationships/media" Target="../media/media3.wav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wav"/><Relationship Id="rId1" Type="http://schemas.microsoft.com/office/2007/relationships/media" Target="../media/media4.wav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wav"/><Relationship Id="rId1" Type="http://schemas.microsoft.com/office/2007/relationships/media" Target="../media/media5.wav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wav"/><Relationship Id="rId1" Type="http://schemas.microsoft.com/office/2007/relationships/media" Target="../media/media6.wav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3792" y="1124744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Greggs plc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An expansion proposal to the United States of America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99592" y="2921859"/>
            <a:ext cx="6400800" cy="1752600"/>
          </a:xfrm>
        </p:spPr>
        <p:txBody>
          <a:bodyPr/>
          <a:lstStyle/>
          <a:p>
            <a:endParaRPr lang="en-GB" dirty="0" smtClean="0"/>
          </a:p>
          <a:p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Jordan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Evans</a:t>
            </a:r>
            <a:r>
              <a:rPr lang="en-GB" dirty="0" smtClean="0"/>
              <a:t>​</a:t>
            </a:r>
          </a:p>
        </p:txBody>
      </p:sp>
      <p:sp>
        <p:nvSpPr>
          <p:cNvPr id="4" name="AutoShape 2" descr="data:image/jpg;base64,%20/9j/4AAQSkZJRgABAQEAYABgAAD/2wBDAAUDBAQEAwUEBAQFBQUGBwwIBwcHBw8LCwkMEQ8SEhEPERETFhwXExQaFRERGCEYGh0dHx8fExciJCIeJBweHx7/2wBDAQUFBQcGBw4ICA4eFBEUHh4eHh4eHh4eHh4eHh4eHh4eHh4eHh4eHh4eHh4eHh4eHh4eHh4eHh4eHh4eHh4eHh7/wAARCABbAJg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D7LooooAKKKKACiiigAooooAKKKKACiiigAooooAKKKKACiiigAooooAAaK+H9Z+PvxNvdUuLqz14afbvITFbQ2sTLGvYZZSScdSTVT/heXxV/6G2b/wABIP8A4ivYWS4h9UeK89w6ezPuuivhYfHH4qf9DbN/4CQf/EU4fHH4qf8AQ2S/+AkH/wART/sTEd1/XyJ/t7D9mfc9FfDI+OHxT/6GyX/wEg/+Ip4+N3xS/wChsl/8BIP/AIin/YeI7r+vkL/WDDdmfceaM18PD42/FHv4rm/8BIP/AIinr8bPih/0Ncv/AICwf/EUf2FiO6/r5EviLDLoz7eor4kX41fE/wD6GqX/AMBYP/iKePjR8Tj/AMzVL/4Cwf8AxFP+wcR3X9fIl8SYVfZf9fM+2KK+K1+M3xM/6GmX/wABYP8A4inr8ZPiWf8AmaJv/AaH/wCIp/6v4nuv6+RD4nwq+y/w/wAz7Ror4yX4xfEk/wDM0Tf+A0P/AMRUq/GD4kf9DPL/AOA0P/xFP/V7E91/XyIfFWEX2Zfh/mfZFFfHa/F74jn/AJmaX/wGh/8AiKkX4ufEUnnxLL/4Dw//ABFUuHMV3X3/APAJfFuDX2Zfh/mfYFGa+RE+LPxDP/MyS/8AgPD/APEVKvxW+IB6+I5f/AeL/wCIqlw3iu6+9/5Gb4xwS+zL7l/mfW2aK+WNJ+Lfjm1v4bi51b7ZCrDzIJIIwrr3GQoIPvRWdTh3Gxdkk/R/5mlLi/Lpq8m16r/I+dByQK+jIvhz4L8hAdDQnYMsZ5ck46/er5zHWva4dG+L32ZNviSwC7BhSy7gMdM+V1/GvB48jWf1f2WLVDWW8mubbt2/U7uGHTXteeg6m2yTtv3Mn4P+FdA1q11eTVtPF21vdCKLdI67Vwf7pFZ3xn8P6PoOoaamj2YtUnhcyKHZgSGGD8xPrUfwy0/xvcwaifDWqW9lGkyrciZgd8mD0yje/PFVPidZ+KrS/sh4q1CG9laJjA0RG1VB+YYCrznHas8HGv8A60NvGJx/598zv8Hbb+8XiHS/sVWw7T/nsrfF338iz8GPAFz8Q/Fo0tZ2tbG3j86+uAMlI84AXPG5jwM9ME9sV6Jqnib4D+Fr6TRdN8By+IlgJjmvpZA29xwSpc8/UAD0qx+yT/pPhrx5pdm4TVJ7RDb/AN7BSRQR/wACIrxjwhPpek+KLObxLpMl/YW0jLd2WdrPhSu3tghsflX2sk8RWqRk3aNrJO1zwoyWGoU5RSvO921ex1PxZufhjeJp918P7HUbK4mUteW8pPlRDoFwxJ3Z5+U7cV6O2h/Czwt8I/C3ifxH4Pn1O51SNEkaC7kUmTYzFiN4A+72qn8S9F8BX3wHtvG3hbwqmjzXN8kS7nLOqh2VgeSOdtdXqeo+DNN+A/gFvG+hzatYy+VHGI5GTyG2NmQ4YEgLniuWpW5qdOMeb4mmr67HTTo8tWpKXLrFNO2nrY5HW/B3w78XfDDVvGfgO1v9GudHBNxZ3Dl1cKAxHLNztOQQeowRVj4deHfh5a/BFvG3i7w7LqcsN40LtDPIrkGQKvAdRxmtb4/aovgjwbbeEfB+g2dh4d1yLzGv4XLed0LJ9Su35iTlTgVL8NtS0XSP2Ypr7xDoo1nT01FhJaZA3kzKFPPocH8KXtKrw6ld2clbXW3a4lSpLFOLS5lB3092/exxmva/8FbjRL2HRvBOp2uovCy20zzuVjkx8pI808Z9jTvhB8PdH1Tw/e+NfGl49p4csSQEQlWuGGM8jnbkgYHJPH1g8U+NPhrqPh29sdG+G66ZfzR7YLsOh8ps9eK6vVIpdQ/ZH0v+zMstldbr1EOSFEz5z9CyN9Oa65OdOkox5o80krt3fyOGMadWtKcuWfJFtKKsm/MqQ+NPgpJcCwf4czRWOdouhjzQv944bd+ua4DxXbaDd+MZLPwRFeyWE0qxWqznLSOxx8uedpJGM81Y+GureEdLuLr/AISzw2+trNsW3Cvt8o5OT1HXI/KvUvGeh+GfCfxt8DrpmnQ6fZTFJJVUkguXKqTknoSK2TjhKzjFSvZ2u7p2VzkkpY+gpScUuZJ2VmruxDf+HPhz8L9OtIvFllL4j8Q3EYla3VsRxjp0yAFzkAnJOOnplaxrnwg1zw9fSR+GL3Q9UjTNstsceY3YZBK/XI6dKz/2kLS8t/irezXKuI7mCJ7diOGQLt4+hBrsfg3a/Dnxg0eiyeDtt/aWCSXFzJIdszrtViAG4yTmsdIYeGKqOUm9W09vl26GzbqYqeCpRhFLRKS1fz3v1OX+C3g/RdctdX8Q+JDLLpmkR7nt4iQZTtLHOOcADoOpPtV3U/E3wr1PQr2KHwXPp14kf+hvC4Uu3QZZTxjryD371z3w48d3/gbVLwW9tFeWFy22e1kbAbBIBU9jg46HNejWui+Afido+o3Ph7S5ND1u1j8xo1AVCTnGQPlIJByRg1vieenXdWvzcmlmnovVHJhOSrhVRwvL7TXmUlrL0fp0PFE7UUqD160V9Otj4iWjPMF65r3WL4veFxAu611UOEGVEKYzjpnfUms/sw+MI9UuF0jVtGnsPMJge4lkjk2Z4DAIRkex5qoP2ZfiF/z/AHh7/wACpf8A43X5vneV5RnqpvFyfuXtZ23tvp5H67l1fM8s51Qh8W91fY5j4XeONJ8NW+pxalBeE3VwJozAitgYOQckVR+KvirTvFN9YS6bHcoltE6uZ0CkliDwAT6V23/DM3xB/wCf7w9/4FS//G6Ufsz/ABA/5/vD3/gVJ/8AG6VHJ8mpZm80jJ+19dNuXb0Cpis1qYL6k4e56a73/M808A+LNY8F+JbfXtFlVbiPKyRuMpNGcbkYehwPcEAjpXrl78R/gx4ouDq3i34eXserPgzNZv8ALK3ckq6Z+pGaoD9mj4gf8/3h/wD8CZP/AI3Tx+zV4/8A+f7w/wD+BMn/AMbr2q1bA1ZcznZ907Hn0aOYUY8ip3XZq5n/ABO+KWi694Jg8E+FfCw0bRoJllUvIC2VJPCjjknJJJNZvjP4gWfiD4X+GfB8Om3EE+jMpknd1KS4Rl4A5H3q6Qfs2ePh/wAv2gf+BMn/AMbpw/Zu8fD/AJfdA/8AAmT/AON06dXL4ctp7O+/UirSzKo5Xg9VbZbGPa/EjT774QHwF4k0q6vZbdidOvY5FzBjlMg9cZK+6nFafw++J3hnRvhuPBviLwtcazbtcNNIBKqo2WDLx14IFWB+zj48H/L7oP8A4Eyf/G6eP2c/Hn/P5oX/AIEyf/G6JTy6UXHn0bvu9yIwzSMlJU9UrbLbzK+peNvhRcaZdQWXwxNtcyQukM3nKfLcqQrdexwaxvhP8SNS8DSz2ptk1LR7v/j6spWwCcYLKeQCRwQRgj866Qfs6+O/+fzQv/AmT/43T1/Z48dD/l80L/wIk/8AjdaRq5dyOnKd0+7bMZ0c1dSNSNOzXZJf8OWl8XfA4OL9fAF+LzO/yMjyg3Xp5m3H/Ace1cp8V/Hb+O9ettQXThp8VpD5MKCXc2N2ck4AB+ldKv7Pfjgf8vmh/wDgRJ/8bp6/s++Nx/y+aJ/4ESf/ABFOjVy6lNT9pdru2zPE0c1rU3T9jZPeySuTaZ8VtD1zRLbR/iR4b/tj7OAI72EgS/UjIIb1IIz6Voab8TfAHhPzpvBHgy4S7mTYZrqTbxnOCdzHHfAx0rNX4A+Nh/y96J/4ESf/ABFSL8A/Go/5e9F/8CJP/iKlrK3p7TTtd2+4d87jZ+yvJdeVX+8w/hv4q8OaNHqFn4k8MRapbX5/eTLzKgznaATjGeeCDmuou/iN4V0PQr3Tfh/4dmsJb5Nk11cN8yjBHHzMSQCccgDOarr8B/GY/wCXrRv/AAIf/wCIqVfgX4yH/L1o/wD4EP8A/EVvUqZXVnzyqfK7tp5HJTpZ1Sp+zhR768qur+Z5nHRXrGlfA3xIb+FdRv8ATYrXcPNaGRnfb3ABUc/jRXbPPcDTdue/ojy6fC+Z1Vzezt66H0RRRRX5wfsYUUUUAFFFFABRRRQAUUUUAFFFFABRRRQAUUUUAFFFFABRRRQAUUUUAFFFFABRRRQAUUUUAFFFFABRRRQAUUUUAFFFFABRRRQAUUUUAf/Z"/>
          <p:cNvSpPr>
            <a:spLocks noChangeAspect="1" noChangeArrowheads="1"/>
          </p:cNvSpPr>
          <p:nvPr/>
        </p:nvSpPr>
        <p:spPr bwMode="auto">
          <a:xfrm>
            <a:off x="21272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28" name="Picture 4" descr="Image result for gregg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644407"/>
            <a:ext cx="2973834" cy="1561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Audio 1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55310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376"/>
    </mc:Choice>
    <mc:Fallback>
      <p:transition spd="slow" advTm="393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10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5616" y="116632"/>
            <a:ext cx="7113984" cy="562074"/>
          </a:xfrm>
        </p:spPr>
        <p:txBody>
          <a:bodyPr>
            <a:no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Porter’s Five Forces Model – Greggs in the USA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620688"/>
            <a:ext cx="8229600" cy="6120680"/>
          </a:xfrm>
        </p:spPr>
        <p:txBody>
          <a:bodyPr>
            <a:noAutofit/>
          </a:bodyPr>
          <a:lstStyle/>
          <a:p>
            <a:pPr marL="0" indent="0" fontAlgn="base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Competitive </a:t>
            </a:r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Rivalry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quick service restaurant (QSR) industry in the United States had a revenue was $256 billion in 2018 (Statista, 2019).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majority of this large market is comprised of on-premises restaurants and drive-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thrus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the rest consists of off-premises dining (take out) and cafeterias and buffets (Statista, 2019).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In 2016, there were 186,977 franchised quick service restaurants in the United States; a figure which has grown by almost 28 thousand from almost a decade ago (Statista, 2019) – high market growth.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No large (if any) competitors in bakery food-on-the-go, therefore innovative and a competitive advantage – high level of differentiation.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New market with new customers – chance to be market leader and gain market share from wider fast food competitors, and build a loyal customer base.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Larger competitors will have more advertising resource though, which is key given the newness of the product portfolio.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marL="0" indent="0" fontAlgn="base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Threat of New </a:t>
            </a:r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Entrants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Largely new and unknown products to majority of the population – this does differentiate Greggs though. Potential gap in market.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Economy of scale could work in the market as it does with fellow QSR businesses.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Will have to build customer loyalty with great products and excellent customer service.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Could be replicated by competitors. Unlikely chance of new entrants given British origin and Greggs is the UK’s market leader.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marL="0" indent="0" fontAlgn="base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Threat of </a:t>
            </a:r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Substitution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Customers could substitute competitor products for Greggs’ products e.g. sausage rolls for burgers.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High level of differentiation for Greggs, but competitors could replicate similar products as part of their offering in order to compete.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Potentially cheaper option for customers when compared to some QSR products.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Easy for buyer to switch which could lead to increased competition in the sector.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marL="0" indent="0" fontAlgn="base">
              <a:buNone/>
            </a:pPr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Supplier Power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Given the size of the QSR sector, there are lots of large suppliers available – lots of scope to switch to suppliers. Low supplier power.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Scope to build a strong supply chain. Potentially large orders for suppliers which also limits supplier power.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marL="0" indent="0" fontAlgn="base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Buyer </a:t>
            </a:r>
            <a:r>
              <a:rPr lang="en-GB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Power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Two ways to look at this – not much power within bakery, but a lot within the QSR industry.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Differentiation from competitors – potentially limited buyer power</a:t>
            </a: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Audio 10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51602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5275"/>
    </mc:Choice>
    <mc:Fallback>
      <p:transition spd="slow" advTm="1352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10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Analysis of the micro-environment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836712"/>
            <a:ext cx="8229600" cy="5832648"/>
          </a:xfrm>
        </p:spPr>
        <p:txBody>
          <a:bodyPr>
            <a:noAutofit/>
          </a:bodyPr>
          <a:lstStyle/>
          <a:p>
            <a:pPr marL="0" indent="0" fontAlgn="base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Competitors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 high number of large competitors in the QSR sector, but no large like-for-like bakery on-the-go competitors.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Scope for competitors to replicate Greggs’ products in order to directly compete, but limited threat of new entrants.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marL="0" indent="0" fontAlgn="base"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base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Suppliers</a:t>
            </a:r>
            <a:r>
              <a:rPr lang="en-US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Will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need to set up supply chain in the USA to ensure quality of products – could take investment and time to introduce </a:t>
            </a: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refine.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However, due to the size of the QSR sector in USA, the infrastructure is in place to set this up, with relatively low supplier power.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marL="0" indent="0" fontAlgn="base"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base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Employees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Will need to recruit and train staff accordingly, using current HR policies, but with knowledge of local implications.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Wages will need to be in line with QSR sector to attract and retain staff.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Great products and excellent customer service are forefront of business, so well-trained staff will be key.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marL="0" indent="0" fontAlgn="base"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base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Shareholders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Will need investor buy-in.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marL="0" indent="0" fontAlgn="base"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base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Media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Positive engagement with local media and communities will help launch the business with a positive image.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Greggs’ CSR initiatives will be key here to launch with a positive image and PR.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marL="0" indent="0" fontAlgn="base"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base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Customers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As with the UK market, a very broad target market applies to the US market. Everyone can enjoy Greggs’ products.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Scope for viral/innovative marketing campaigns, given the uniqueness of products, and lack of understanding in the American market of the bakery on-the-go offering e.g. sausage rolls and pasties.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High-quality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products and excellent customer service will be vital for building a loyal customer base.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Scope to introduce regional takes on core products to help break into markets e.g. a Texan sausage roll, or New York pasty.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High differentiation with low buyer power.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endParaRPr lang="en-GB" sz="600" dirty="0"/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76451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2236"/>
    </mc:Choice>
    <mc:Fallback>
      <p:transition spd="slow" advTm="1422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10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Analysis of the macro-environment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5688632"/>
          </a:xfrm>
        </p:spPr>
        <p:txBody>
          <a:bodyPr>
            <a:noAutofit/>
          </a:bodyPr>
          <a:lstStyle/>
          <a:p>
            <a:pPr marL="0" indent="0" fontAlgn="base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Political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Will need to comply with regulations with relation to wages, hygiene and food quality.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Healthy options will be important.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Variances in tax levels by state and differences in fiscal policy.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Differences in political structures by state/devolved governance.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External health research which could impact on the QSR industry e.g. American Journal of Public Health.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Some states may offer incentives such as tax breaks in order to locate there, or even at the federal level.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marL="0" indent="0" fontAlgn="base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Economic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Menu price is very competitive, even during times of recession.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Access to workforce even in times of recession due to skill levels required.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Have to take into consideration exchange rate.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Variances in tax levels by state and differences in fiscal policy.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marL="0" indent="0" fontAlgn="base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Health and lifestyle trends influence on the sector.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Healthy options will be important.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US and UK are culturally similar, and speak the same primary language of English.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marL="0" indent="0" fontAlgn="base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Technological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Loyalty reward apps, which can capture customer data and inform marketing and business activities.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Social media channels to engage with customers.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Ways to order food are changing e.g. ordering touchscreens in store, online, via apps etc.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marL="0" indent="0" fontAlgn="base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Environmental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Sustainable approach to recycling and waste management will be important. Also CSR activities.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Sustainable supply chain.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Impact of time difference.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marL="0" indent="0" fontAlgn="base">
              <a:buNone/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Legal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Will need to comply with legal factors such as changes to food quality, packaging, waste management, marketing and sales etc.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American banking system can be complicated.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00" dirty="0"/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11987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3589"/>
    </mc:Choice>
    <mc:Fallback>
      <p:transition spd="slow" advTm="835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10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SWOT analysis of project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Autofit/>
          </a:bodyPr>
          <a:lstStyle/>
          <a:p>
            <a:pPr marL="0" indent="0" fontAlgn="base">
              <a:buNone/>
            </a:pPr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Potential for high profit margins and return for shareholders – economies of scale.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Access to large workforce and supply chain infrastructure.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Successful history in UK, which could be replicated in US.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Strong UK brand - family business at its core which could carry over to the US market well. 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High-quality, fresh and fast products at low cost, with excellent customer service.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Healthy options to differentiate its offering.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Stores are small so easier to penetrate market at lower cost.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marL="0" indent="0" fontAlgn="base">
              <a:buNone/>
            </a:pPr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Weaknesses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Little to no brand awareness in US – could be risky if there’s no demand.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Will need to set up supply chain in the US.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Lack of experience in US market.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marL="0" indent="0" fontAlgn="base">
              <a:buNone/>
            </a:pPr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Threats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Lots of competition, even if not directly in bakery on-the-go.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US market may not like the products on offer.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Complicated tax and legal structures which will need bespoke expertise in order to navigate.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Supply chain and other ‘teething’ issues.​</a:t>
            </a:r>
          </a:p>
          <a:p>
            <a:pPr fontAlgn="base"/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Exchange rates and other fiscal issues including difficulties in banking.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Negative reception in US could impact successful UK business.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Products could be replicated by established competitors.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Comprehensive risk register and subsequent management protocols required to continually navigate risks and threats.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marL="0" indent="0" fontAlgn="base">
              <a:buNone/>
            </a:pPr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Significant opportunity to gain market share and deliver long-term value for shareholders.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Opportunity to set up a franchising system once initial stores are established.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First mover advantage, with potential to build new business connections which could benefit UK business.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Potential for a huge demand which isn’t currently being met.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Potential for state and federal tax (and other) incentives.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The business can diversify its income, and offset negative growth in other markets.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Potential to introduce regional takings on core products.</a:t>
            </a:r>
            <a:r>
              <a:rPr lang="en-US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  <a:r>
              <a:rPr lang="en-GB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6474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6318"/>
    </mc:Choice>
    <mc:Fallback>
      <p:transition spd="slow" advTm="863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10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56490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Thank you!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Any questions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b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/>
              <a:t>​</a:t>
            </a:r>
            <a:endParaRPr lang="en-GB" dirty="0"/>
          </a:p>
        </p:txBody>
      </p:sp>
      <p:pic>
        <p:nvPicPr>
          <p:cNvPr id="4" name="Picture 4" descr="Image result for gregg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293096"/>
            <a:ext cx="2973834" cy="1561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8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44804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489"/>
    </mc:Choice>
    <mc:Fallback>
      <p:transition spd="slow" advTm="84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10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</TotalTime>
  <Words>781</Words>
  <Application>Microsoft Office PowerPoint</Application>
  <PresentationFormat>On-screen Show (4:3)</PresentationFormat>
  <Paragraphs>136</Paragraphs>
  <Slides>6</Slides>
  <Notes>3</Notes>
  <HiddenSlides>0</HiddenSlides>
  <MMClips>6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Greggs plc​ ​ An expansion proposal to the United States of America</vt:lpstr>
      <vt:lpstr>Porter’s Five Forces Model – Greggs in the USA​</vt:lpstr>
      <vt:lpstr>Analysis of the micro-environment​</vt:lpstr>
      <vt:lpstr>Analysis of the macro-environment​</vt:lpstr>
      <vt:lpstr>SWOT analysis of project​</vt:lpstr>
      <vt:lpstr>Thank you!​ Any questions? ​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Greggs plc​ ​ An expansion proposal to the United States of America</dc:title>
  <dc:creator>jordan</dc:creator>
  <cp:lastModifiedBy>jordan</cp:lastModifiedBy>
  <cp:revision>9</cp:revision>
  <dcterms:created xsi:type="dcterms:W3CDTF">2019-03-05T16:56:59Z</dcterms:created>
  <dcterms:modified xsi:type="dcterms:W3CDTF">2019-03-05T18:39:43Z</dcterms:modified>
</cp:coreProperties>
</file>