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handoutMasterIdLst>
    <p:handoutMasterId r:id="rId20"/>
  </p:handoutMasterIdLst>
  <p:sldIdLst>
    <p:sldId id="263" r:id="rId2"/>
    <p:sldId id="264" r:id="rId3"/>
    <p:sldId id="265" r:id="rId4"/>
    <p:sldId id="266" r:id="rId5"/>
    <p:sldId id="268" r:id="rId6"/>
    <p:sldId id="269" r:id="rId7"/>
    <p:sldId id="270" r:id="rId8"/>
    <p:sldId id="271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  <p:sldId id="281" r:id="rId1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0000" autoAdjust="0"/>
    <p:restoredTop sz="94660"/>
  </p:normalViewPr>
  <p:slideViewPr>
    <p:cSldViewPr>
      <p:cViewPr varScale="1">
        <p:scale>
          <a:sx n="110" d="100"/>
          <a:sy n="110" d="100"/>
        </p:scale>
        <p:origin x="189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847191-B669-458D-A8A6-602ADD41991C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EB973D06-BE55-4DB6-BC79-E1644C8D35A0}">
      <dgm:prSet phldrT="[Text]"/>
      <dgm:spPr/>
      <dgm:t>
        <a:bodyPr/>
        <a:lstStyle/>
        <a:p>
          <a:r>
            <a:rPr lang="en-GB" dirty="0"/>
            <a:t>2. Ownership</a:t>
          </a:r>
        </a:p>
      </dgm:t>
    </dgm:pt>
    <dgm:pt modelId="{C0452B7E-D1F3-4CB6-B9DB-F1E3FDD72826}" type="parTrans" cxnId="{0F7DEB16-9D95-41F0-B06B-C8ACD8EB6208}">
      <dgm:prSet/>
      <dgm:spPr/>
      <dgm:t>
        <a:bodyPr/>
        <a:lstStyle/>
        <a:p>
          <a:endParaRPr lang="en-GB"/>
        </a:p>
      </dgm:t>
    </dgm:pt>
    <dgm:pt modelId="{ECAAFA8B-F472-402A-9B9C-5D6E9DE8DEB1}" type="sibTrans" cxnId="{0F7DEB16-9D95-41F0-B06B-C8ACD8EB6208}">
      <dgm:prSet/>
      <dgm:spPr/>
      <dgm:t>
        <a:bodyPr/>
        <a:lstStyle/>
        <a:p>
          <a:endParaRPr lang="en-GB"/>
        </a:p>
      </dgm:t>
    </dgm:pt>
    <dgm:pt modelId="{59D8E28A-9EAE-40C4-B1A3-08C0C0023D4B}">
      <dgm:prSet phldrT="[Text]"/>
      <dgm:spPr/>
      <dgm:t>
        <a:bodyPr/>
        <a:lstStyle/>
        <a:p>
          <a:r>
            <a:rPr lang="en-GB"/>
            <a:t>3. Business</a:t>
          </a:r>
        </a:p>
      </dgm:t>
    </dgm:pt>
    <dgm:pt modelId="{2D2CB52B-16ED-4ACC-AED0-CE2C339B80E9}" type="parTrans" cxnId="{138C448D-1160-4510-9905-E8D1D717989F}">
      <dgm:prSet/>
      <dgm:spPr/>
      <dgm:t>
        <a:bodyPr/>
        <a:lstStyle/>
        <a:p>
          <a:endParaRPr lang="en-GB"/>
        </a:p>
      </dgm:t>
    </dgm:pt>
    <dgm:pt modelId="{245BCC14-DD49-4784-99AE-B226EDCDD38D}" type="sibTrans" cxnId="{138C448D-1160-4510-9905-E8D1D717989F}">
      <dgm:prSet/>
      <dgm:spPr/>
      <dgm:t>
        <a:bodyPr/>
        <a:lstStyle/>
        <a:p>
          <a:endParaRPr lang="en-GB"/>
        </a:p>
      </dgm:t>
    </dgm:pt>
    <dgm:pt modelId="{57F46B70-0716-4CA6-8BAE-21C20B8EBBD1}">
      <dgm:prSet phldrT="[Text]"/>
      <dgm:spPr/>
      <dgm:t>
        <a:bodyPr/>
        <a:lstStyle/>
        <a:p>
          <a:r>
            <a:rPr lang="en-GB"/>
            <a:t>1. Family</a:t>
          </a:r>
        </a:p>
      </dgm:t>
    </dgm:pt>
    <dgm:pt modelId="{3837D001-327C-4879-BCA5-E7DC65141424}" type="parTrans" cxnId="{F799CBA8-57D5-4922-B606-F68A9DBC2C32}">
      <dgm:prSet/>
      <dgm:spPr/>
      <dgm:t>
        <a:bodyPr/>
        <a:lstStyle/>
        <a:p>
          <a:endParaRPr lang="en-GB"/>
        </a:p>
      </dgm:t>
    </dgm:pt>
    <dgm:pt modelId="{DD0E29C8-1FE1-45CA-98E6-99691639E0C2}" type="sibTrans" cxnId="{F799CBA8-57D5-4922-B606-F68A9DBC2C32}">
      <dgm:prSet/>
      <dgm:spPr/>
      <dgm:t>
        <a:bodyPr/>
        <a:lstStyle/>
        <a:p>
          <a:endParaRPr lang="en-GB"/>
        </a:p>
      </dgm:t>
    </dgm:pt>
    <dgm:pt modelId="{4959A141-B209-4D6C-A099-533A456934DF}" type="pres">
      <dgm:prSet presAssocID="{29847191-B669-458D-A8A6-602ADD41991C}" presName="compositeShape" presStyleCnt="0">
        <dgm:presLayoutVars>
          <dgm:chMax val="7"/>
          <dgm:dir/>
          <dgm:resizeHandles val="exact"/>
        </dgm:presLayoutVars>
      </dgm:prSet>
      <dgm:spPr/>
    </dgm:pt>
    <dgm:pt modelId="{908EE8E5-E3FC-4F1D-B439-619B18CF8572}" type="pres">
      <dgm:prSet presAssocID="{EB973D06-BE55-4DB6-BC79-E1644C8D35A0}" presName="circ1" presStyleLbl="vennNode1" presStyleIdx="0" presStyleCnt="3"/>
      <dgm:spPr/>
    </dgm:pt>
    <dgm:pt modelId="{D3D2A7DD-0938-49FE-90BB-B7DB81137E09}" type="pres">
      <dgm:prSet presAssocID="{EB973D06-BE55-4DB6-BC79-E1644C8D35A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16BCB31F-9DFA-4F63-834F-3C5552EF22E9}" type="pres">
      <dgm:prSet presAssocID="{59D8E28A-9EAE-40C4-B1A3-08C0C0023D4B}" presName="circ2" presStyleLbl="vennNode1" presStyleIdx="1" presStyleCnt="3"/>
      <dgm:spPr/>
    </dgm:pt>
    <dgm:pt modelId="{C10F667C-917C-4189-B582-E6A2914492B2}" type="pres">
      <dgm:prSet presAssocID="{59D8E28A-9EAE-40C4-B1A3-08C0C0023D4B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80B94C79-9E75-47C4-B760-62C7D0C5BE5B}" type="pres">
      <dgm:prSet presAssocID="{57F46B70-0716-4CA6-8BAE-21C20B8EBBD1}" presName="circ3" presStyleLbl="vennNode1" presStyleIdx="2" presStyleCnt="3"/>
      <dgm:spPr/>
    </dgm:pt>
    <dgm:pt modelId="{9486FB1D-2C7C-4874-B2E7-E880B1E8C06C}" type="pres">
      <dgm:prSet presAssocID="{57F46B70-0716-4CA6-8BAE-21C20B8EBBD1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</dgm:pt>
  </dgm:ptLst>
  <dgm:cxnLst>
    <dgm:cxn modelId="{0F7DEB16-9D95-41F0-B06B-C8ACD8EB6208}" srcId="{29847191-B669-458D-A8A6-602ADD41991C}" destId="{EB973D06-BE55-4DB6-BC79-E1644C8D35A0}" srcOrd="0" destOrd="0" parTransId="{C0452B7E-D1F3-4CB6-B9DB-F1E3FDD72826}" sibTransId="{ECAAFA8B-F472-402A-9B9C-5D6E9DE8DEB1}"/>
    <dgm:cxn modelId="{D62D1617-050C-4D0C-A38F-ED82F51FDCF9}" type="presOf" srcId="{EB973D06-BE55-4DB6-BC79-E1644C8D35A0}" destId="{D3D2A7DD-0938-49FE-90BB-B7DB81137E09}" srcOrd="1" destOrd="0" presId="urn:microsoft.com/office/officeart/2005/8/layout/venn1"/>
    <dgm:cxn modelId="{939DA143-D548-43C5-8334-D0378C36127A}" type="presOf" srcId="{57F46B70-0716-4CA6-8BAE-21C20B8EBBD1}" destId="{80B94C79-9E75-47C4-B760-62C7D0C5BE5B}" srcOrd="0" destOrd="0" presId="urn:microsoft.com/office/officeart/2005/8/layout/venn1"/>
    <dgm:cxn modelId="{A2ED2B48-70E3-482C-849C-E98993296FC1}" type="presOf" srcId="{EB973D06-BE55-4DB6-BC79-E1644C8D35A0}" destId="{908EE8E5-E3FC-4F1D-B439-619B18CF8572}" srcOrd="0" destOrd="0" presId="urn:microsoft.com/office/officeart/2005/8/layout/venn1"/>
    <dgm:cxn modelId="{138C448D-1160-4510-9905-E8D1D717989F}" srcId="{29847191-B669-458D-A8A6-602ADD41991C}" destId="{59D8E28A-9EAE-40C4-B1A3-08C0C0023D4B}" srcOrd="1" destOrd="0" parTransId="{2D2CB52B-16ED-4ACC-AED0-CE2C339B80E9}" sibTransId="{245BCC14-DD49-4784-99AE-B226EDCDD38D}"/>
    <dgm:cxn modelId="{649B8492-626D-4CBC-8495-E73A3265F5BD}" type="presOf" srcId="{29847191-B669-458D-A8A6-602ADD41991C}" destId="{4959A141-B209-4D6C-A099-533A456934DF}" srcOrd="0" destOrd="0" presId="urn:microsoft.com/office/officeart/2005/8/layout/venn1"/>
    <dgm:cxn modelId="{F799CBA8-57D5-4922-B606-F68A9DBC2C32}" srcId="{29847191-B669-458D-A8A6-602ADD41991C}" destId="{57F46B70-0716-4CA6-8BAE-21C20B8EBBD1}" srcOrd="2" destOrd="0" parTransId="{3837D001-327C-4879-BCA5-E7DC65141424}" sibTransId="{DD0E29C8-1FE1-45CA-98E6-99691639E0C2}"/>
    <dgm:cxn modelId="{8F52ABD4-72C8-4507-9209-9C18B68D72B8}" type="presOf" srcId="{57F46B70-0716-4CA6-8BAE-21C20B8EBBD1}" destId="{9486FB1D-2C7C-4874-B2E7-E880B1E8C06C}" srcOrd="1" destOrd="0" presId="urn:microsoft.com/office/officeart/2005/8/layout/venn1"/>
    <dgm:cxn modelId="{0D7F0AD9-C736-474F-8371-B36C294F3A8A}" type="presOf" srcId="{59D8E28A-9EAE-40C4-B1A3-08C0C0023D4B}" destId="{16BCB31F-9DFA-4F63-834F-3C5552EF22E9}" srcOrd="0" destOrd="0" presId="urn:microsoft.com/office/officeart/2005/8/layout/venn1"/>
    <dgm:cxn modelId="{D4FFFDE4-1A1B-426B-99B3-76D0A12B0048}" type="presOf" srcId="{59D8E28A-9EAE-40C4-B1A3-08C0C0023D4B}" destId="{C10F667C-917C-4189-B582-E6A2914492B2}" srcOrd="1" destOrd="0" presId="urn:microsoft.com/office/officeart/2005/8/layout/venn1"/>
    <dgm:cxn modelId="{5FCE4A99-15AA-4290-B434-B3A21D58279E}" type="presParOf" srcId="{4959A141-B209-4D6C-A099-533A456934DF}" destId="{908EE8E5-E3FC-4F1D-B439-619B18CF8572}" srcOrd="0" destOrd="0" presId="urn:microsoft.com/office/officeart/2005/8/layout/venn1"/>
    <dgm:cxn modelId="{5CB45EB8-E255-4BA7-B981-2E074877F76B}" type="presParOf" srcId="{4959A141-B209-4D6C-A099-533A456934DF}" destId="{D3D2A7DD-0938-49FE-90BB-B7DB81137E09}" srcOrd="1" destOrd="0" presId="urn:microsoft.com/office/officeart/2005/8/layout/venn1"/>
    <dgm:cxn modelId="{0F487EDA-46EF-4AE0-997E-C04B1DCA44D2}" type="presParOf" srcId="{4959A141-B209-4D6C-A099-533A456934DF}" destId="{16BCB31F-9DFA-4F63-834F-3C5552EF22E9}" srcOrd="2" destOrd="0" presId="urn:microsoft.com/office/officeart/2005/8/layout/venn1"/>
    <dgm:cxn modelId="{EE9916D8-F4E2-4630-9A17-F5F5B494574C}" type="presParOf" srcId="{4959A141-B209-4D6C-A099-533A456934DF}" destId="{C10F667C-917C-4189-B582-E6A2914492B2}" srcOrd="3" destOrd="0" presId="urn:microsoft.com/office/officeart/2005/8/layout/venn1"/>
    <dgm:cxn modelId="{EE3ECE1C-5B3B-49C6-A8D8-0D03E2FDF7CD}" type="presParOf" srcId="{4959A141-B209-4D6C-A099-533A456934DF}" destId="{80B94C79-9E75-47C4-B760-62C7D0C5BE5B}" srcOrd="4" destOrd="0" presId="urn:microsoft.com/office/officeart/2005/8/layout/venn1"/>
    <dgm:cxn modelId="{966E8BD5-644D-438B-8BB2-C2547FE24526}" type="presParOf" srcId="{4959A141-B209-4D6C-A099-533A456934DF}" destId="{9486FB1D-2C7C-4874-B2E7-E880B1E8C06C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8EE8E5-E3FC-4F1D-B439-619B18CF8572}">
      <dsp:nvSpPr>
        <dsp:cNvPr id="0" name=""/>
        <dsp:cNvSpPr/>
      </dsp:nvSpPr>
      <dsp:spPr>
        <a:xfrm>
          <a:off x="2340259" y="49505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2. Ownership</a:t>
          </a:r>
        </a:p>
      </dsp:txBody>
      <dsp:txXfrm>
        <a:off x="2657094" y="465351"/>
        <a:ext cx="1742594" cy="1069319"/>
      </dsp:txXfrm>
    </dsp:sp>
    <dsp:sp modelId="{16BCB31F-9DFA-4F63-834F-3C5552EF22E9}">
      <dsp:nvSpPr>
        <dsp:cNvPr id="0" name=""/>
        <dsp:cNvSpPr/>
      </dsp:nvSpPr>
      <dsp:spPr>
        <a:xfrm>
          <a:off x="3197695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3. Business</a:t>
          </a:r>
        </a:p>
      </dsp:txBody>
      <dsp:txXfrm>
        <a:off x="3924436" y="2148539"/>
        <a:ext cx="1425758" cy="1306945"/>
      </dsp:txXfrm>
    </dsp:sp>
    <dsp:sp modelId="{80B94C79-9E75-47C4-B760-62C7D0C5BE5B}">
      <dsp:nvSpPr>
        <dsp:cNvPr id="0" name=""/>
        <dsp:cNvSpPr/>
      </dsp:nvSpPr>
      <dsp:spPr>
        <a:xfrm>
          <a:off x="1482824" y="1534670"/>
          <a:ext cx="2376264" cy="2376264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1. Family</a:t>
          </a:r>
        </a:p>
      </dsp:txBody>
      <dsp:txXfrm>
        <a:off x="1706589" y="2148539"/>
        <a:ext cx="1425758" cy="13069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6DBCC7-7BC4-4ED4-8DB0-31C1B1470B62}" type="datetimeFigureOut">
              <a:rPr lang="en-GB" smtClean="0"/>
              <a:pPr/>
              <a:t>05/08/2019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B5763C-62A4-4513-814A-CE170BD981C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4150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0443" y="0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768" y="4715153"/>
            <a:ext cx="543814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0443" y="9428583"/>
            <a:ext cx="2945659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198867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3395F5F-EBB5-4148-808A-35B8397FDC17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28F9B7C-3686-4803-9184-BF30603BE032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FFB0086-28F1-4105-9E44-92F8E3F31B73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88E40A-EBD9-433B-83BE-DF519F1EF8ED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51A2FE1-1744-435F-9543-09BF5B087636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40E3D70-7300-4B99-BA45-167432127C77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F7BC81-9D5F-4376-AB91-E3F2944FDA50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53838FC-8B42-4471-A11D-F48E8C31FAE9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AA7D5D9-3106-4568-BE32-3AE6FA52574E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36276E0-F61E-49AA-8664-F68B7ECAF093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C8174E4-8076-4CD9-AFAD-D3CC4977EB68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964C88DE-964A-41D5-81CA-16CFF5F36D56}" type="datetime1">
              <a:rPr lang="en-GB" smtClean="0"/>
              <a:pPr/>
              <a:t>05/08/2019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Entrepreneurship -  lecture 8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85pqiL1tNM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en-GB" sz="3200" b="1" dirty="0">
                <a:solidFill>
                  <a:schemeClr val="tx1"/>
                </a:solidFill>
              </a:rPr>
              <a:t>SBMA7111 </a:t>
            </a:r>
            <a:br>
              <a:rPr lang="en-GB" sz="3200" b="1" dirty="0">
                <a:solidFill>
                  <a:schemeClr val="tx1"/>
                </a:solidFill>
              </a:rPr>
            </a:br>
            <a:r>
              <a:rPr lang="en-GB" sz="3200" b="1" dirty="0">
                <a:solidFill>
                  <a:schemeClr val="tx1"/>
                </a:solidFill>
              </a:rPr>
              <a:t>Entrepreneurship</a:t>
            </a:r>
          </a:p>
        </p:txBody>
      </p:sp>
      <p:sp>
        <p:nvSpPr>
          <p:cNvPr id="6146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4365104"/>
            <a:ext cx="6400800" cy="576064"/>
          </a:xfrm>
        </p:spPr>
        <p:txBody>
          <a:bodyPr/>
          <a:lstStyle/>
          <a:p>
            <a:pPr eaLnBrk="1" hangingPunct="1"/>
            <a:r>
              <a:rPr lang="en-GB" sz="2400" dirty="0"/>
              <a:t>Lecture 8:  Family Business</a:t>
            </a:r>
          </a:p>
          <a:p>
            <a:pPr eaLnBrk="1" hangingPunct="1"/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Why are family businesses important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Collectively make a very large economic contribution in almost all parts of world</a:t>
            </a:r>
          </a:p>
          <a:p>
            <a:r>
              <a:rPr lang="en-GB" dirty="0"/>
              <a:t>Bring long term economic stability</a:t>
            </a:r>
          </a:p>
          <a:p>
            <a:r>
              <a:rPr lang="en-GB" dirty="0"/>
              <a:t>Particular commitment to local communities</a:t>
            </a:r>
          </a:p>
          <a:p>
            <a:r>
              <a:rPr lang="en-GB" dirty="0"/>
              <a:t>Specific values and responsibilities felt by owns of family businesses 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r>
              <a:rPr lang="en-GB" dirty="0"/>
              <a:t>For example family businesses make up more than 60% of all European companies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7"/>
            <a:ext cx="8229600" cy="1224135"/>
          </a:xfrm>
        </p:spPr>
        <p:txBody>
          <a:bodyPr/>
          <a:lstStyle/>
          <a:p>
            <a:pPr>
              <a:buNone/>
            </a:pPr>
            <a:r>
              <a:rPr lang="en-GB" dirty="0"/>
              <a:t>The following short presentation provides an introduction to some of the issues around the concept of family business.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8EE36B4-C067-42C5-ABE8-68EFD2FD031D}"/>
              </a:ext>
            </a:extLst>
          </p:cNvPr>
          <p:cNvSpPr/>
          <p:nvPr/>
        </p:nvSpPr>
        <p:spPr>
          <a:xfrm>
            <a:off x="2483768" y="3880979"/>
            <a:ext cx="4081310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https://www.youtube.com/watch?v=D85pqiL1tNM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Definitions of family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52" y="1628800"/>
            <a:ext cx="9036496" cy="4361655"/>
          </a:xfrm>
        </p:spPr>
        <p:txBody>
          <a:bodyPr/>
          <a:lstStyle/>
          <a:p>
            <a:pPr>
              <a:buNone/>
            </a:pPr>
            <a:r>
              <a:rPr lang="en-GB" dirty="0"/>
              <a:t>Much debate about detailed definition, but all focus on:</a:t>
            </a:r>
          </a:p>
          <a:p>
            <a:pPr>
              <a:buNone/>
            </a:pPr>
            <a:endParaRPr lang="en-GB" sz="2000" dirty="0"/>
          </a:p>
          <a:p>
            <a:r>
              <a:rPr lang="en-GB" sz="2000" dirty="0"/>
              <a:t>Majority of owners </a:t>
            </a:r>
          </a:p>
          <a:p>
            <a:r>
              <a:rPr lang="en-GB" sz="2000" dirty="0"/>
              <a:t>Majority of decision-making</a:t>
            </a:r>
          </a:p>
          <a:p>
            <a:r>
              <a:rPr lang="en-GB" sz="2000" dirty="0"/>
              <a:t>Significant proportion of management activities all undertaken by members of the family</a:t>
            </a:r>
          </a:p>
          <a:p>
            <a:r>
              <a:rPr lang="en-GB" sz="2000" dirty="0"/>
              <a:t>Family businesses can be SMEs</a:t>
            </a:r>
          </a:p>
          <a:p>
            <a:r>
              <a:rPr lang="en-GB" sz="2000" dirty="0"/>
              <a:t>Family businesses can be entrepreneurial businesses</a:t>
            </a:r>
          </a:p>
          <a:p>
            <a:r>
              <a:rPr lang="en-GB" sz="2000" dirty="0"/>
              <a:t>But not all family businesses are small and/or entrepreneurial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200" dirty="0"/>
              <a:t>Challenges faced by businesses in general will still apply and there are also some specific and some exclusive challenges</a:t>
            </a:r>
          </a:p>
          <a:p>
            <a:pPr lvl="1"/>
            <a:r>
              <a:rPr lang="en-GB" dirty="0"/>
              <a:t>Balance between the family itself, family ownership and business aspects</a:t>
            </a:r>
          </a:p>
          <a:p>
            <a:pPr lvl="1"/>
            <a:r>
              <a:rPr lang="en-GB" dirty="0"/>
              <a:t>Staff recruitment difficulties, possible lack of opportunities for non-family members</a:t>
            </a:r>
          </a:p>
          <a:p>
            <a:pPr lvl="1"/>
            <a:r>
              <a:rPr lang="en-GB" dirty="0"/>
              <a:t>Lack of specific skills within the family</a:t>
            </a:r>
          </a:p>
          <a:p>
            <a:pPr lvl="1"/>
            <a:r>
              <a:rPr lang="en-GB" dirty="0"/>
              <a:t>Financial issues (tax implications, access to finance, reinvestment processes)</a:t>
            </a:r>
          </a:p>
          <a:p>
            <a:pPr lvl="1"/>
            <a:r>
              <a:rPr lang="en-GB" dirty="0"/>
              <a:t>Succession issues (lack of early planning) </a:t>
            </a:r>
          </a:p>
          <a:p>
            <a:pPr lvl="1"/>
            <a:r>
              <a:rPr lang="en-GB" dirty="0"/>
              <a:t>Lack of policy makers awareness of specificities of family business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The 2-system model of family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/>
          <a:lstStyle/>
          <a:p>
            <a:r>
              <a:rPr lang="en-GB" dirty="0"/>
              <a:t>Family system</a:t>
            </a:r>
          </a:p>
          <a:p>
            <a:pPr lvl="1"/>
            <a:r>
              <a:rPr lang="en-GB" dirty="0"/>
              <a:t>Emotional concerns</a:t>
            </a:r>
          </a:p>
          <a:p>
            <a:pPr lvl="1"/>
            <a:r>
              <a:rPr lang="en-GB" dirty="0"/>
              <a:t>Family matters</a:t>
            </a:r>
          </a:p>
          <a:p>
            <a:pPr lvl="1"/>
            <a:r>
              <a:rPr lang="en-GB" dirty="0"/>
              <a:t>Maintaining stability</a:t>
            </a:r>
          </a:p>
          <a:p>
            <a:pPr>
              <a:buNone/>
            </a:pPr>
            <a:endParaRPr lang="en-GB" sz="1600" dirty="0"/>
          </a:p>
          <a:p>
            <a:r>
              <a:rPr lang="en-GB" dirty="0"/>
              <a:t>Business system</a:t>
            </a:r>
          </a:p>
          <a:p>
            <a:pPr lvl="1"/>
            <a:r>
              <a:rPr lang="en-GB" dirty="0"/>
              <a:t>Business performance</a:t>
            </a:r>
          </a:p>
          <a:p>
            <a:pPr lvl="1"/>
            <a:r>
              <a:rPr lang="en-GB" dirty="0"/>
              <a:t>Business demands</a:t>
            </a:r>
          </a:p>
          <a:p>
            <a:pPr lvl="1"/>
            <a:r>
              <a:rPr lang="en-GB" dirty="0"/>
              <a:t>Managing change</a:t>
            </a:r>
          </a:p>
          <a:p>
            <a:pPr lvl="1">
              <a:buNone/>
            </a:pPr>
            <a:endParaRPr lang="en-GB" sz="1200" dirty="0"/>
          </a:p>
          <a:p>
            <a:pPr algn="r">
              <a:buNone/>
            </a:pPr>
            <a:r>
              <a:rPr lang="en-GB" sz="1600" dirty="0" err="1"/>
              <a:t>Gersick</a:t>
            </a:r>
            <a:r>
              <a:rPr lang="en-GB" sz="1600" dirty="0"/>
              <a:t>, Davis, Hampton &amp; </a:t>
            </a:r>
            <a:r>
              <a:rPr lang="en-GB" sz="1600" dirty="0" err="1"/>
              <a:t>Lansberg</a:t>
            </a:r>
            <a:r>
              <a:rPr lang="en-GB" sz="1600" dirty="0"/>
              <a:t> (1997)  Generation to Generation – Life cycles of the Family Business. HBS Press</a:t>
            </a:r>
          </a:p>
          <a:p>
            <a:pPr algn="r">
              <a:buNone/>
            </a:pPr>
            <a:r>
              <a:rPr lang="en-GB" sz="1600" dirty="0" err="1"/>
              <a:t>Carlock</a:t>
            </a:r>
            <a:r>
              <a:rPr lang="en-GB" sz="1600" dirty="0"/>
              <a:t> R S &amp; Ward J L (2001)  Strategic Planning for the Family Business – Parallel Planning for the Family Business.  Palgrave.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The 3-system model of family business</a:t>
            </a:r>
            <a:br>
              <a:rPr lang="en-GB" sz="2800" b="1" dirty="0"/>
            </a:br>
            <a:r>
              <a:rPr lang="en-GB" sz="2800" b="1" dirty="0"/>
              <a:t>(extending the 2-system model)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1187624" y="1484783"/>
          <a:ext cx="7056784" cy="39604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The 3-system model of family business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200" dirty="0"/>
              <a:t>The intersections in the model are also important, giving 7 different contexts of family business in which individuals have to operate.</a:t>
            </a:r>
          </a:p>
          <a:p>
            <a:pPr lvl="0"/>
            <a:r>
              <a:rPr lang="en-GB" sz="2000" dirty="0"/>
              <a:t>Family</a:t>
            </a:r>
          </a:p>
          <a:p>
            <a:pPr lvl="0"/>
            <a:r>
              <a:rPr lang="en-GB" sz="2000" dirty="0"/>
              <a:t>Ownership</a:t>
            </a:r>
          </a:p>
          <a:p>
            <a:pPr lvl="0"/>
            <a:r>
              <a:rPr lang="en-GB" sz="2000" dirty="0"/>
              <a:t>Business</a:t>
            </a:r>
          </a:p>
          <a:p>
            <a:pPr lvl="0"/>
            <a:r>
              <a:rPr lang="en-GB" sz="2000" dirty="0"/>
              <a:t>Family / Ownership</a:t>
            </a:r>
          </a:p>
          <a:p>
            <a:pPr lvl="0"/>
            <a:r>
              <a:rPr lang="en-GB" sz="2000" dirty="0"/>
              <a:t>Ownership / Business</a:t>
            </a:r>
          </a:p>
          <a:p>
            <a:pPr lvl="0"/>
            <a:r>
              <a:rPr lang="en-GB" sz="2000" dirty="0"/>
              <a:t>Family / Business</a:t>
            </a:r>
          </a:p>
          <a:p>
            <a:pPr lvl="0"/>
            <a:r>
              <a:rPr lang="en-GB" sz="2000" dirty="0"/>
              <a:t>Family / Business / Ownership</a:t>
            </a:r>
          </a:p>
          <a:p>
            <a:pPr>
              <a:buNone/>
            </a:pPr>
            <a:endParaRPr lang="en-GB" sz="1800" dirty="0"/>
          </a:p>
          <a:p>
            <a:pPr>
              <a:buNone/>
            </a:pPr>
            <a:r>
              <a:rPr lang="en-GB" sz="1800" dirty="0"/>
              <a:t>Model originally proposed by </a:t>
            </a:r>
            <a:r>
              <a:rPr lang="en-GB" sz="1800" dirty="0" err="1"/>
              <a:t>Tagiuri</a:t>
            </a:r>
            <a:r>
              <a:rPr lang="en-GB" sz="1800" dirty="0"/>
              <a:t> and Davis (1982) and subsequently development and refined by  various researchers including Ward (2004)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Strengths of Family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Sense of belonging</a:t>
            </a:r>
          </a:p>
          <a:p>
            <a:r>
              <a:rPr lang="en-GB" dirty="0"/>
              <a:t>Common sense of purpose</a:t>
            </a:r>
          </a:p>
          <a:p>
            <a:r>
              <a:rPr lang="en-GB" dirty="0"/>
              <a:t>Flexibility</a:t>
            </a:r>
          </a:p>
          <a:p>
            <a:r>
              <a:rPr lang="en-GB" dirty="0"/>
              <a:t>Pride</a:t>
            </a:r>
          </a:p>
          <a:p>
            <a:r>
              <a:rPr lang="en-GB" dirty="0"/>
              <a:t>Stability</a:t>
            </a:r>
          </a:p>
          <a:p>
            <a:r>
              <a:rPr lang="en-GB" dirty="0"/>
              <a:t>Long term thinking</a:t>
            </a:r>
          </a:p>
          <a:p>
            <a:r>
              <a:rPr lang="en-GB" dirty="0"/>
              <a:t>Commitment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 dirty="0"/>
              <a:t>But need to beware of strengths becoming weaknesses</a:t>
            </a:r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2870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Strength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To weakness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Sense of belonging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Focus is internalised, rejection of external influences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Common sense of purpose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en-GB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Flexibility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Internal focus, quick decisions with limited professional thought, rapid change can mean moving in the wrong direction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Pride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Arrogance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Stability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Resistance to change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>
                          <a:latin typeface="Calibri"/>
                          <a:ea typeface="Calibri"/>
                          <a:cs typeface="Times New Roman"/>
                        </a:rPr>
                        <a:t>Long term thinking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Rigidity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Commitment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2000" dirty="0">
                          <a:latin typeface="Calibri"/>
                          <a:ea typeface="Calibri"/>
                          <a:cs typeface="Times New Roman"/>
                        </a:rPr>
                        <a:t>Rigidity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Difficulties arising in family businesses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Unwillingness to change</a:t>
            </a:r>
          </a:p>
          <a:p>
            <a:r>
              <a:rPr lang="en-GB" dirty="0"/>
              <a:t>Exclusion of ideas from outside	</a:t>
            </a:r>
          </a:p>
          <a:p>
            <a:r>
              <a:rPr lang="en-GB" dirty="0"/>
              <a:t>Ageing founder unwilling to let go, or allow for ideas from following generations</a:t>
            </a:r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640960" cy="1143000"/>
          </a:xfrm>
        </p:spPr>
        <p:txBody>
          <a:bodyPr/>
          <a:lstStyle/>
          <a:p>
            <a:r>
              <a:rPr lang="en-GB" sz="2800" b="1" dirty="0"/>
              <a:t>Conflict between family goals and business goals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best for business may not necessarily be best for the family</a:t>
            </a:r>
          </a:p>
          <a:p>
            <a:r>
              <a:rPr lang="en-GB" dirty="0"/>
              <a:t>Recruit a new manager from outside, or appoint family member (who is most competent, but what about long term commitment?)</a:t>
            </a:r>
          </a:p>
          <a:p>
            <a:r>
              <a:rPr lang="en-GB" dirty="0"/>
              <a:t>Conflict between growth and </a:t>
            </a:r>
            <a:r>
              <a:rPr lang="en-GB" dirty="0" err="1"/>
              <a:t>ownershio</a:t>
            </a:r>
            <a:r>
              <a:rPr lang="en-GB" dirty="0"/>
              <a:t>?</a:t>
            </a:r>
          </a:p>
          <a:p>
            <a:r>
              <a:rPr lang="en-GB" dirty="0"/>
              <a:t>Growth may require greater reliance on managers and experts from outside the family, could this lead to reduced control by the family?</a:t>
            </a:r>
          </a:p>
          <a:p>
            <a:r>
              <a:rPr lang="en-GB" dirty="0"/>
              <a:t>Pay and incentives?  Difference between family rate and market rate?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Succession Planning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Success factors include:</a:t>
            </a:r>
          </a:p>
          <a:p>
            <a:r>
              <a:rPr lang="en-GB" dirty="0"/>
              <a:t>Starting to plan early</a:t>
            </a:r>
          </a:p>
          <a:p>
            <a:r>
              <a:rPr lang="en-GB" dirty="0"/>
              <a:t>Working as inter-generational teams</a:t>
            </a:r>
          </a:p>
          <a:p>
            <a:r>
              <a:rPr lang="en-GB" dirty="0"/>
              <a:t>Writing a succession plan	</a:t>
            </a:r>
          </a:p>
          <a:p>
            <a:r>
              <a:rPr lang="en-GB" dirty="0"/>
              <a:t>Communication and involvement but different parts of the family</a:t>
            </a:r>
          </a:p>
          <a:p>
            <a:r>
              <a:rPr lang="en-GB" dirty="0"/>
              <a:t>Utilising outside assistance</a:t>
            </a:r>
          </a:p>
          <a:p>
            <a:r>
              <a:rPr lang="en-GB" dirty="0"/>
              <a:t>Building training into the process</a:t>
            </a:r>
          </a:p>
          <a:p>
            <a:r>
              <a:rPr lang="en-GB" dirty="0"/>
              <a:t>Planning retirements</a:t>
            </a:r>
          </a:p>
          <a:p>
            <a:r>
              <a:rPr lang="en-GB" dirty="0"/>
              <a:t>Agreeing roles for ‘retired’ individuals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/>
              <a:t>Alternatives to family succession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Sometime family succession becomes unimportant or not appropriate and then other options have to be considered: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Sale to a competitor</a:t>
            </a:r>
          </a:p>
          <a:p>
            <a:r>
              <a:rPr lang="en-GB" dirty="0"/>
              <a:t>Management buy-out</a:t>
            </a:r>
          </a:p>
          <a:p>
            <a:r>
              <a:rPr lang="en-GB" dirty="0"/>
              <a:t>Appointment of external professional management team</a:t>
            </a:r>
          </a:p>
          <a:p>
            <a:r>
              <a:rPr lang="en-GB" dirty="0"/>
              <a:t>Liquidation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Succession cycles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en-GB" sz="2200" dirty="0"/>
              <a:t>Many family businesses have seen many generations of success in the business, but there a centuries old sayings related to family business in many countries that talk about a three generation cycle </a:t>
            </a:r>
          </a:p>
          <a:p>
            <a:r>
              <a:rPr lang="en-GB" sz="2000" dirty="0"/>
              <a:t>Clogs to clogs in three generations (old English)  (clog is a wooden shoe worn by labourers 200 years ago)</a:t>
            </a:r>
          </a:p>
          <a:p>
            <a:r>
              <a:rPr lang="en-GB" sz="2000" dirty="0"/>
              <a:t>Rags to rags in three generations (Jewish)</a:t>
            </a:r>
          </a:p>
          <a:p>
            <a:r>
              <a:rPr lang="en-GB" sz="2000" dirty="0"/>
              <a:t>Wealth does not pass three generations (Chinese)</a:t>
            </a:r>
          </a:p>
          <a:p>
            <a:r>
              <a:rPr lang="en-GB" sz="2000" dirty="0"/>
              <a:t>Tavern owner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Millionaire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Beggar    (Spain)</a:t>
            </a:r>
          </a:p>
          <a:p>
            <a:r>
              <a:rPr lang="en-GB" sz="2000" dirty="0"/>
              <a:t>Rich Farmer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Noble son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Poor grandson  (Portugal)</a:t>
            </a:r>
          </a:p>
          <a:p>
            <a:r>
              <a:rPr lang="en-GB" sz="2000" dirty="0"/>
              <a:t>From bar and stalls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to the stars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to bar and stalls (Italy)</a:t>
            </a:r>
          </a:p>
          <a:p>
            <a:r>
              <a:rPr lang="en-GB" sz="2000" dirty="0"/>
              <a:t>Earn it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bequeath it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wreck it (German)</a:t>
            </a:r>
          </a:p>
          <a:p>
            <a:r>
              <a:rPr lang="en-GB" sz="2000" dirty="0"/>
              <a:t>Builds success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Lives like a gentlemen </a:t>
            </a:r>
            <a:r>
              <a:rPr lang="en-GB" sz="2000" dirty="0">
                <a:sym typeface="Wingdings"/>
              </a:rPr>
              <a:t></a:t>
            </a:r>
            <a:r>
              <a:rPr lang="en-GB" sz="2000" dirty="0"/>
              <a:t> nothing left (China)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Succession cycles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dirty="0"/>
              <a:t>Producing a ‘universal’ formula:</a:t>
            </a:r>
          </a:p>
          <a:p>
            <a:pPr>
              <a:buNone/>
            </a:pPr>
            <a:endParaRPr lang="en-GB" dirty="0"/>
          </a:p>
          <a:p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generation </a:t>
            </a:r>
            <a:r>
              <a:rPr lang="en-GB" b="1" dirty="0"/>
              <a:t>founds </a:t>
            </a:r>
            <a:r>
              <a:rPr lang="en-GB" dirty="0"/>
              <a:t>the business</a:t>
            </a:r>
          </a:p>
          <a:p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generation takes over and </a:t>
            </a:r>
            <a:r>
              <a:rPr lang="en-GB" b="1" dirty="0"/>
              <a:t>grows</a:t>
            </a:r>
            <a:r>
              <a:rPr lang="en-GB" dirty="0"/>
              <a:t> the business</a:t>
            </a:r>
          </a:p>
          <a:p>
            <a:r>
              <a:rPr lang="en-GB" dirty="0"/>
              <a:t>3</a:t>
            </a:r>
            <a:r>
              <a:rPr lang="en-GB" baseline="30000" dirty="0"/>
              <a:t>rd</a:t>
            </a:r>
            <a:r>
              <a:rPr lang="en-GB" dirty="0"/>
              <a:t> generation takes over and </a:t>
            </a:r>
            <a:r>
              <a:rPr lang="en-GB" b="1" dirty="0"/>
              <a:t>destroys</a:t>
            </a:r>
            <a:r>
              <a:rPr lang="en-GB" dirty="0"/>
              <a:t> the business</a:t>
            </a:r>
          </a:p>
          <a:p>
            <a:pPr>
              <a:buNone/>
            </a:pPr>
            <a:r>
              <a:rPr lang="en-GB" dirty="0"/>
              <a:t> 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>
              <a:buNone/>
            </a:pPr>
            <a:r>
              <a:rPr lang="en-GB" dirty="0"/>
              <a:t>Examples:</a:t>
            </a:r>
          </a:p>
          <a:p>
            <a:pPr>
              <a:buNone/>
            </a:pPr>
            <a:r>
              <a:rPr lang="en-GB" dirty="0"/>
              <a:t>Small family businesses known to you</a:t>
            </a:r>
          </a:p>
          <a:p>
            <a:pPr>
              <a:buNone/>
            </a:pPr>
            <a:r>
              <a:rPr lang="en-GB" dirty="0"/>
              <a:t>Well known ‘family’ businesses, some now sold out or sold on, but useful historical information:</a:t>
            </a:r>
          </a:p>
          <a:p>
            <a:pPr lvl="1"/>
            <a:r>
              <a:rPr lang="en-GB" dirty="0"/>
              <a:t>UK:  M&amp;S, </a:t>
            </a:r>
            <a:r>
              <a:rPr lang="en-GB" dirty="0" err="1"/>
              <a:t>Morrisons</a:t>
            </a:r>
            <a:r>
              <a:rPr lang="en-GB" dirty="0"/>
              <a:t>, Cadbury, Body Shop</a:t>
            </a:r>
          </a:p>
          <a:p>
            <a:pPr lvl="1"/>
            <a:r>
              <a:rPr lang="en-GB" dirty="0"/>
              <a:t>Germany:  </a:t>
            </a:r>
            <a:r>
              <a:rPr lang="en-GB" dirty="0" err="1"/>
              <a:t>Mittelstand</a:t>
            </a:r>
            <a:endParaRPr lang="en-GB" dirty="0"/>
          </a:p>
          <a:p>
            <a:pPr lvl="1"/>
            <a:r>
              <a:rPr lang="en-GB" dirty="0"/>
              <a:t>India: Tata</a:t>
            </a:r>
          </a:p>
          <a:p>
            <a:pPr marL="0" lvl="1">
              <a:buNone/>
            </a:pPr>
            <a:r>
              <a:rPr lang="en-GB" sz="2400" dirty="0"/>
              <a:t>Literature and advice:</a:t>
            </a:r>
          </a:p>
          <a:p>
            <a:pPr lvl="1"/>
            <a:r>
              <a:rPr lang="en-GB" dirty="0"/>
              <a:t>Ward J (2004) Perpetuating the Family Business – 50 lessons learning from long-lasting successful families in business.  Palgrave MacMillan.</a:t>
            </a:r>
          </a:p>
          <a:p>
            <a:pPr lvl="1"/>
            <a:r>
              <a:rPr lang="en-GB" dirty="0"/>
              <a:t>The BDO Centre for Family Business   at   http:www.bdo.co.uk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383</TotalTime>
  <Words>749</Words>
  <Application>Microsoft Office PowerPoint</Application>
  <PresentationFormat>On-screen Show (4:3)</PresentationFormat>
  <Paragraphs>135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Myriad Pro</vt:lpstr>
      <vt:lpstr>TSD_PP3</vt:lpstr>
      <vt:lpstr>SBMA7111  Entrepreneurship</vt:lpstr>
      <vt:lpstr>Why are family businesses important</vt:lpstr>
      <vt:lpstr>PowerPoint Presentation</vt:lpstr>
      <vt:lpstr>Definitions of family business</vt:lpstr>
      <vt:lpstr>Challenges</vt:lpstr>
      <vt:lpstr>The 2-system model of family business</vt:lpstr>
      <vt:lpstr>The 3-system model of family business (extending the 2-system model)</vt:lpstr>
      <vt:lpstr>The 3-system model of family business</vt:lpstr>
      <vt:lpstr>Strengths of Family Businesses</vt:lpstr>
      <vt:lpstr>But need to beware of strengths becoming weaknesses</vt:lpstr>
      <vt:lpstr>Difficulties arising in family businesses</vt:lpstr>
      <vt:lpstr>Conflict between family goals and business goals</vt:lpstr>
      <vt:lpstr>Succession Planning</vt:lpstr>
      <vt:lpstr>Alternatives to family succession</vt:lpstr>
      <vt:lpstr>Succession cycles</vt:lpstr>
      <vt:lpstr>Succession cycles</vt:lpstr>
      <vt:lpstr>Further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Seyed Navid Nasirpourosgoei</cp:lastModifiedBy>
  <cp:revision>48</cp:revision>
  <dcterms:created xsi:type="dcterms:W3CDTF">2011-06-23T09:06:05Z</dcterms:created>
  <dcterms:modified xsi:type="dcterms:W3CDTF">2019-08-05T22:25:14Z</dcterms:modified>
</cp:coreProperties>
</file>