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7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AD371-7B82-4F43-81F7-16C22E18F33D}" v="194" dt="2023-03-15T10:46:50.6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3842" autoAdjust="0"/>
  </p:normalViewPr>
  <p:slideViewPr>
    <p:cSldViewPr snapToGrid="0">
      <p:cViewPr>
        <p:scale>
          <a:sx n="67" d="100"/>
          <a:sy n="67" d="100"/>
        </p:scale>
        <p:origin x="-660" y="-13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9F123C-61F5-4678-8CA2-7970DA68636F}" type="datetimeFigureOut">
              <a:t>3/15/2023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4551D6-3060-42AA-BF75-CF0891D7AC72}" type="slidenum">
              <a:t>‹#›</a:t>
            </a:fld>
            <a:endParaRPr lang="en-US"/>
          </a:p>
        </p:txBody>
      </p:sp>
    </p:spTree>
    <p:extLst>
      <p:ext uri="{BB962C8B-B14F-4D97-AF65-F5344CB8AC3E}">
        <p14:creationId xmlns:p14="http://schemas.microsoft.com/office/powerpoint/2010/main" val="3734181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shrm.org/ResourcesAndTools/business-solutions/Documents/Talent-Acquisition-Report-All-Industries-All-FTEs.pdf" TargetMode="External"/><Relationship Id="rId3" Type="http://schemas.openxmlformats.org/officeDocument/2006/relationships/hyperlink" Target="https://caboodle-technology.co.uk/blog_post/best-non-monetary-rewards-motivate-employees/" TargetMode="External"/><Relationship Id="rId7" Type="http://schemas.openxmlformats.org/officeDocument/2006/relationships/hyperlink" Target="https://www.saviom.com/blog/how-to-plan-for-short-term-and-long-term-talent-acquisition-strategy/"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elearningindustry.com/non-monetary-incentives-that-motivate-employees" TargetMode="External"/><Relationship Id="rId5" Type="http://schemas.openxmlformats.org/officeDocument/2006/relationships/hyperlink" Target="https://kinsta.com/blog/linkedin-statistics/" TargetMode="External"/><Relationship Id="rId10" Type="http://schemas.openxmlformats.org/officeDocument/2006/relationships/hyperlink" Target="https://www.techfunnel.com/hr-tech/employer-brand/" TargetMode="External"/><Relationship Id="rId4" Type="http://schemas.openxmlformats.org/officeDocument/2006/relationships/hyperlink" Target="https://snacknation.com/blog/non-monetary-incentives/" TargetMode="External"/><Relationship Id="rId9" Type="http://schemas.openxmlformats.org/officeDocument/2006/relationships/hyperlink" Target="https://www.shrm.org/resourcesandtools/tools-and-samples/pages/what-is-talent-acquisition.aspx"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Talent acquisition is the process that identifies the staffing needs of an organisation and recruits talented candidates as per their areas of expertise (SHRM, 2023). The presentation will explain different talent acquisition strategies that are practised by HR functional units. Additionally, the paper will demonstrate the benefits of those talent management strategies to attract the maximum number of talented candidates to Yo! Sushi Restaurant. Furthermore, the study will include monetary and non-monetary incentive methods for the recruitment process of Yo! Sushi Restaurant. The discussion will mention the way these incentive methods can attract potential job aspirants to work with the restaurant.</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2</a:t>
            </a:fld>
            <a:endParaRPr lang="en-US"/>
          </a:p>
        </p:txBody>
      </p:sp>
    </p:spTree>
    <p:extLst>
      <p:ext uri="{BB962C8B-B14F-4D97-AF65-F5344CB8AC3E}">
        <p14:creationId xmlns:p14="http://schemas.microsoft.com/office/powerpoint/2010/main" val="353266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Talent acquisition develops effective strategies for identifying talent, recruiting and training them for meeting the business goals of the company. The short-term talent acquisition process may assist Yo! Sushi in </a:t>
            </a:r>
            <a:r>
              <a:rPr lang="en-US" dirty="0" err="1"/>
              <a:t>organising</a:t>
            </a:r>
            <a:r>
              <a:rPr lang="en-US" dirty="0"/>
              <a:t> an effective recruitment process. One of the short-term talent acquisition strategies includes </a:t>
            </a:r>
            <a:r>
              <a:rPr lang="en-US" dirty="0" err="1"/>
              <a:t>analysing</a:t>
            </a:r>
            <a:r>
              <a:rPr lang="en-US" dirty="0"/>
              <a:t> the skill demands and setting a time duration for the recruitment process. As the short-term talent recruitment process is conducted on the basis of sudden requirements for human resources, skill demand analysis is important (</a:t>
            </a:r>
            <a:r>
              <a:rPr lang="en-US" dirty="0" err="1"/>
              <a:t>Saviom</a:t>
            </a:r>
            <a:r>
              <a:rPr lang="en-US" dirty="0"/>
              <a:t>, 2022). Besides this, the short-term hiring process may recruit candidates on the basis of temporary or contractual allowances. This strategy is vital for the immediate human resource requirement of the </a:t>
            </a:r>
            <a:r>
              <a:rPr lang="en-US" dirty="0" err="1"/>
              <a:t>organisation</a:t>
            </a:r>
            <a:r>
              <a:rPr lang="en-US" dirty="0"/>
              <a:t> as it analyses the current skill requirement for business growth. The short-term talent management strategy assists the HR managers in meeting the project requirements of the </a:t>
            </a:r>
            <a:r>
              <a:rPr lang="en-US" dirty="0" err="1"/>
              <a:t>organisation</a:t>
            </a:r>
            <a:r>
              <a:rPr lang="en-US" dirty="0"/>
              <a:t>. The skill requirement analysis and schedule generation may assist the talent acquisition manager of Yo! Sushi Restaurant in executing an effective immediate recruitment process.</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3</a:t>
            </a:fld>
            <a:endParaRPr lang="en-US"/>
          </a:p>
        </p:txBody>
      </p:sp>
    </p:spTree>
    <p:extLst>
      <p:ext uri="{BB962C8B-B14F-4D97-AF65-F5344CB8AC3E}">
        <p14:creationId xmlns:p14="http://schemas.microsoft.com/office/powerpoint/2010/main" val="2789863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Another effective short-term hiring strategy includes coordinating with the vendor staff for meeting the immediate recruitment needs of an </a:t>
            </a:r>
            <a:r>
              <a:rPr lang="en-US" dirty="0" err="1"/>
              <a:t>organisation</a:t>
            </a:r>
            <a:r>
              <a:rPr lang="en-US" dirty="0"/>
              <a:t>. Selected vendor staff assist the talent acquisition managers in identifying, managing and negotiating with talented candidates through a contractual recruitment process. This is an effective process while recruiting for specific project execution within a short time duration. Companies that require immediate human resources may collaborate with these vendors to generate a contract format and specific service remuneration for the project workers (</a:t>
            </a:r>
            <a:r>
              <a:rPr lang="en-US" dirty="0" err="1"/>
              <a:t>Saviom</a:t>
            </a:r>
            <a:r>
              <a:rPr lang="en-US" dirty="0"/>
              <a:t>, 2022). As a result, </a:t>
            </a:r>
            <a:r>
              <a:rPr lang="en-US" dirty="0" err="1"/>
              <a:t>empanelled</a:t>
            </a:r>
            <a:r>
              <a:rPr lang="en-US" dirty="0"/>
              <a:t> vendors may help the company in meeting the project requirements by supplying the most efficient employees. In addition to this, the sourcing agencies assist the </a:t>
            </a:r>
            <a:r>
              <a:rPr lang="en-US" dirty="0" err="1"/>
              <a:t>organisation</a:t>
            </a:r>
            <a:r>
              <a:rPr lang="en-US" dirty="0"/>
              <a:t> in identifying the skill needs for the specific job role and shortlisting suitable job seekers for the project. However, the short-term hiring strategy may assist the talent acquisition manager of Yo! Sushi in handling the immediate talent requirement for specific projects.</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4</a:t>
            </a:fld>
            <a:endParaRPr lang="en-US"/>
          </a:p>
        </p:txBody>
      </p:sp>
    </p:spTree>
    <p:extLst>
      <p:ext uri="{BB962C8B-B14F-4D97-AF65-F5344CB8AC3E}">
        <p14:creationId xmlns:p14="http://schemas.microsoft.com/office/powerpoint/2010/main" val="80597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One of the most crucial short-term talent acquisition strategies involves developing informative job descriptions and person specifications for the job advertisement. The job description and person specification need to include all the important factors such as job role, criteria, skillsets, experience, job competencies and contract details. The job description involves contact details and a remuneration structure for helping the candidates.  The person's specification may include accurate job details, responsibilities, required qualifications and essential skills for the specific job role. An accurate and complete job advertisement may assist talented job aspirants in preparing themselves for securing the job. Furthermore, the person’s specifications may assist the candidates in figuring out whether their qualifications aligned with the specific job role. As a result, the talent acquisition manager may mitigate all the confusion regarding the job advertisement and recruitment process for the candidates.</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5</a:t>
            </a:fld>
            <a:endParaRPr lang="en-US"/>
          </a:p>
        </p:txBody>
      </p:sp>
    </p:spTree>
    <p:extLst>
      <p:ext uri="{BB962C8B-B14F-4D97-AF65-F5344CB8AC3E}">
        <p14:creationId xmlns:p14="http://schemas.microsoft.com/office/powerpoint/2010/main" val="545985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dirty="0">
                <a:effectLst/>
                <a:latin typeface="Times New Roman" panose="02020603050405020304" pitchFamily="18" charset="0"/>
                <a:ea typeface="Times New Roman" panose="02020603050405020304" pitchFamily="18" charset="0"/>
              </a:rPr>
              <a:t>Speaker’s note: One of the most important long-term talent acquisition strategies includes engaging employer branding before the recruitment process. Employer branding plays a vital role in enhancing the brand reputation of the organisation amongst job aspirants. Therefore, employers are required to focus on building an authentic brand reputation in the market to attract talented candidates (Tech Funnel, 2021). The organisations may introduce voting or survey methods to cultivate innovative suggestions for developing their brand image on job portals. The existing employees may share their personal working experience and post-employment testimonials on social media platforms in order to enhance the brand value of the company. The positive and encouraging work experience of the existing employees may motivate talented candidates in applying for the job role in the company. This long-term talent acquisition strategy may facilitate the organisation in hiring the most efficient candidates from the market. Studies have shown that more than 72% of UK companies prefer building a brand value worldwide in order to succeed in the recruitment process (Tech Funnel, 2021). </a:t>
            </a:r>
          </a:p>
        </p:txBody>
      </p:sp>
      <p:sp>
        <p:nvSpPr>
          <p:cNvPr id="4" name="Slide Number Placeholder 3"/>
          <p:cNvSpPr>
            <a:spLocks noGrp="1"/>
          </p:cNvSpPr>
          <p:nvPr>
            <p:ph type="sldNum" sz="quarter" idx="5"/>
          </p:nvPr>
        </p:nvSpPr>
        <p:spPr/>
        <p:txBody>
          <a:bodyPr/>
          <a:lstStyle/>
          <a:p>
            <a:fld id="{504551D6-3060-42AA-BF75-CF0891D7AC72}" type="slidenum">
              <a:t>6</a:t>
            </a:fld>
            <a:endParaRPr lang="en-US"/>
          </a:p>
        </p:txBody>
      </p:sp>
    </p:spTree>
    <p:extLst>
      <p:ext uri="{BB962C8B-B14F-4D97-AF65-F5344CB8AC3E}">
        <p14:creationId xmlns:p14="http://schemas.microsoft.com/office/powerpoint/2010/main" val="1107898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Another effective long-term talent acquisition strategy is to use online job portals for achieving success in recruitment. Online job websites can be used for posting the job advertisement and person’s specifications during the recruitment process. Topmost online job websites such as Reeds, Linkedin and Glassdoor have connected more than 24,000 employers with the candidates (Osman, 2022). Additionally, there are 35.5 million job aspirants connected to various companies in the UK via Linkedin (Osman, 2022). The employers of various companies may post their job vacancies online which will save monetary investment in advertising. Additionally, the job advertisement will reach a larger pool of talented job seekers over the internet.  Therefore, the online job portals may assist the talent acquisition manager at Yo! Sushi Restaurant in perceiving quick responses from talented candidates nationwide. Additionally, it will support the recruitment process to sustain transparency and clarity for the candidates.</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7</a:t>
            </a:fld>
            <a:endParaRPr lang="en-US"/>
          </a:p>
        </p:txBody>
      </p:sp>
    </p:spTree>
    <p:extLst>
      <p:ext uri="{BB962C8B-B14F-4D97-AF65-F5344CB8AC3E}">
        <p14:creationId xmlns:p14="http://schemas.microsoft.com/office/powerpoint/2010/main" val="2209524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Employers may encourage their existing subordinate workers in recommending talented job applicants for succeeding in the long-term recruitment process. This is considered one of the easiest and effective methods of managing talent acquisition for companies (SHRM, 2017). The organisations may ask the employees in referring suitable job aspirants as they are aware of the corporate culture, company policies, working patterns and objectives. This long-term talent acquisition strategy assists the HR department in saving time and monetary resources in the recruitment process. Additionally, the professional awareness of the employees may get enhanced while selecting and referring suitable job applicants for specific job roles. A hiring process generally takes 30-36 days in completing the appointment process for an established company (SHRM, 2017). The employee referral policy may reduce the length of the hiring process as there is no need for shortlisting candidates. Additionally, an employee referral strategy may facilitate the fresher candidates in becoming familiar with the workplace environment easily with the support of those existing employees. </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8</a:t>
            </a:fld>
            <a:endParaRPr lang="en-US"/>
          </a:p>
        </p:txBody>
      </p:sp>
    </p:spTree>
    <p:extLst>
      <p:ext uri="{BB962C8B-B14F-4D97-AF65-F5344CB8AC3E}">
        <p14:creationId xmlns:p14="http://schemas.microsoft.com/office/powerpoint/2010/main" val="1119207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The monetary incentive method rewards and </a:t>
            </a:r>
            <a:r>
              <a:rPr lang="en-US" dirty="0" err="1"/>
              <a:t>recognises</a:t>
            </a:r>
            <a:r>
              <a:rPr lang="en-US" dirty="0"/>
              <a:t> the employees for their excellent job execution through extra monetary allowance. The monetary incentives may include project bonuses, profit shares and seasonal bonuses as per the performance graph. Furthermore, the employees may get paid extra travel allowances for their excellent performance in the job role. One of the most popular monetary incentive methods is cash rewards which offer extra money to employees for outstanding job performance (Hua </a:t>
            </a:r>
            <a:r>
              <a:rPr lang="en-US" i="1" dirty="0"/>
              <a:t>et al.</a:t>
            </a:r>
            <a:r>
              <a:rPr lang="en-US" dirty="0"/>
              <a:t>, 2020). Cash rewards are the most valuable monetary incentive method that encourages workers in performing their job duties more efficiently. Cash rewards motivate especially the subordinate or lower-level workers in the </a:t>
            </a:r>
            <a:r>
              <a:rPr lang="en-US" dirty="0" err="1"/>
              <a:t>organisation</a:t>
            </a:r>
            <a:r>
              <a:rPr lang="en-US" dirty="0"/>
              <a:t> in achieving personal financial goals. Employers and HR managers pay cash rewards to the best performers in order to enhance their productivity (Smith </a:t>
            </a:r>
            <a:r>
              <a:rPr lang="en-US" i="1" dirty="0"/>
              <a:t>et al.</a:t>
            </a:r>
            <a:r>
              <a:rPr lang="en-US" dirty="0"/>
              <a:t>, 2019). As a result, the company faces enhanced production, sales growth and brand reputation in the market. Cash rewards are vital for influencing the workers in sustaining the brand value of the companies during the competitive market condition. </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9</a:t>
            </a:fld>
            <a:endParaRPr lang="en-US"/>
          </a:p>
        </p:txBody>
      </p:sp>
    </p:spTree>
    <p:extLst>
      <p:ext uri="{BB962C8B-B14F-4D97-AF65-F5344CB8AC3E}">
        <p14:creationId xmlns:p14="http://schemas.microsoft.com/office/powerpoint/2010/main" val="2757929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Another important method of monetary incentive includes profit sharing with the most successful employees of the </a:t>
            </a:r>
            <a:r>
              <a:rPr lang="en-US" dirty="0" err="1"/>
              <a:t>organisation</a:t>
            </a:r>
            <a:r>
              <a:rPr lang="en-US" dirty="0"/>
              <a:t>. This kind of monetary incentive method directs the HR managers in sharing a certain percentage of the business profit with specific employees (Smith </a:t>
            </a:r>
            <a:r>
              <a:rPr lang="en-US" i="1" dirty="0"/>
              <a:t>et al.</a:t>
            </a:r>
            <a:r>
              <a:rPr lang="en-US" dirty="0"/>
              <a:t>, 2019). The employees receive an amount from the sales earnings of the </a:t>
            </a:r>
            <a:r>
              <a:rPr lang="en-US" dirty="0" err="1"/>
              <a:t>organisation</a:t>
            </a:r>
            <a:r>
              <a:rPr lang="en-US" dirty="0"/>
              <a:t> for a specific time. Additionally, profit sharing is conducted by the managers in addition to the regular pay structure of the workers. The profit-sharing techniques motivate the employees in performing their job responsibilities more efficiently to earn more profits. Additionally, this monetary incentive method increases the strength of the team in achieving the business goals which in turn facilitates the team managers (Campos-Mercade </a:t>
            </a:r>
            <a:r>
              <a:rPr lang="en-US" i="1" dirty="0"/>
              <a:t>et al.</a:t>
            </a:r>
            <a:r>
              <a:rPr lang="en-US" dirty="0"/>
              <a:t>, 2021). The profit-sharing method influences the employees in cultivating innovative ideas for the fundamental development of the </a:t>
            </a:r>
            <a:r>
              <a:rPr lang="en-US" dirty="0" err="1"/>
              <a:t>organisation</a:t>
            </a:r>
            <a:r>
              <a:rPr lang="en-US" dirty="0"/>
              <a:t>. As a result, the </a:t>
            </a:r>
            <a:r>
              <a:rPr lang="en-US" dirty="0" err="1"/>
              <a:t>organisation</a:t>
            </a:r>
            <a:r>
              <a:rPr lang="en-US" dirty="0"/>
              <a:t> may get benefitted from the improved performance and strategic decisions of the workers. It also encourages them in sustaining the team performance which in turn improves the market reputation of the </a:t>
            </a:r>
            <a:r>
              <a:rPr lang="en-US" dirty="0" err="1"/>
              <a:t>organisation</a:t>
            </a:r>
            <a:r>
              <a:rPr lang="en-US" dirty="0"/>
              <a:t> (Cao </a:t>
            </a:r>
            <a:r>
              <a:rPr lang="en-US" i="1" dirty="0"/>
              <a:t>et al.</a:t>
            </a:r>
            <a:r>
              <a:rPr lang="en-US" dirty="0"/>
              <a:t>, 2019). The talent acquisition manager at Yo! Sushi Restaurant may introduce this monetary incentive technique to attract talented employees to work with the restaurant service.</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10</a:t>
            </a:fld>
            <a:endParaRPr lang="en-US"/>
          </a:p>
        </p:txBody>
      </p:sp>
    </p:spTree>
    <p:extLst>
      <p:ext uri="{BB962C8B-B14F-4D97-AF65-F5344CB8AC3E}">
        <p14:creationId xmlns:p14="http://schemas.microsoft.com/office/powerpoint/2010/main" val="3134033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The non-monetary incentive method offers several career opportunities that encourage employees in performing business tasks with more passion. The purpose of the non-monetary incentive method is to offer recognition to the excellent associates in the </a:t>
            </a:r>
            <a:r>
              <a:rPr lang="en-US" dirty="0" err="1"/>
              <a:t>organisation</a:t>
            </a:r>
            <a:r>
              <a:rPr lang="en-US" dirty="0"/>
              <a:t> for perceiving a better productivity rate. The non-monetary incentive method may include training facilities, the flexibility of office hours or extra leave allowances (Caboodle Technology, 2023). One of the most effective non-monetary incentive methods is the flexibility of official hours within the workplace. The flexibility of work hours facilitates the workers in performing a business operation without any interruption. Especially, the flexibility of official hours facilitates female employees while nurturing their infants during professional life. It further facilitates the injured workers in working at their convenient time and executing the official operations with efficacy (Esparza, 2023). The working hour flexibility supports the managers in influencing their team members to execute their specific job responsibilities efficiently. As a result, HR managers receive a cent per cent of work accuracy and productivity growth in the workplace. Therefore, the talent acquisition manager of Yo! Sushi Restaurant may introduce this method to the management operation for attracting talented candidates to work with them.</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11</a:t>
            </a:fld>
            <a:endParaRPr lang="en-US"/>
          </a:p>
        </p:txBody>
      </p:sp>
    </p:spTree>
    <p:extLst>
      <p:ext uri="{BB962C8B-B14F-4D97-AF65-F5344CB8AC3E}">
        <p14:creationId xmlns:p14="http://schemas.microsoft.com/office/powerpoint/2010/main" val="3630998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Speaker’s Note: Another important and effective non-monetary incentive method is to allow extra leave for employees with excellent business performance. Employees with outstanding job performances are offered extra leave as a non-monetary reward (Partida, 2023). The extra leave allowance assists the workers in maintaining performance quality during complex business situations in the local market. Additionally, this kind of non-monetary incentive method helps the staff in sustaining the corporate culture in the workplace without making unethical practices for leave. Additionally, the leave allowance for efficient employees motivates them to work more efficiently to achieve the long-term business objectives of the </a:t>
            </a:r>
            <a:r>
              <a:rPr lang="en-US" dirty="0" err="1"/>
              <a:t>organisation</a:t>
            </a:r>
            <a:r>
              <a:rPr lang="en-US" dirty="0"/>
              <a:t> (Partida, 2023). The leave allowance makes the staff loyal and trustworthy to the </a:t>
            </a:r>
            <a:r>
              <a:rPr lang="en-US" dirty="0" err="1"/>
              <a:t>organisation</a:t>
            </a:r>
            <a:r>
              <a:rPr lang="en-US" dirty="0"/>
              <a:t> which in turn boosts the productivity rate. Extra leave encourages the employees in executing their individual job responsibilities with accuracy in order to satisfy the loyal clientele of the </a:t>
            </a:r>
            <a:r>
              <a:rPr lang="en-US" dirty="0" err="1"/>
              <a:t>organisation</a:t>
            </a:r>
            <a:r>
              <a:rPr lang="en-US" dirty="0"/>
              <a:t>. Additionally, the extra leave allowance assists the higher management in maintaining the service quality and brand loyalty of the company.</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12</a:t>
            </a:fld>
            <a:endParaRPr lang="en-US"/>
          </a:p>
        </p:txBody>
      </p:sp>
    </p:spTree>
    <p:extLst>
      <p:ext uri="{BB962C8B-B14F-4D97-AF65-F5344CB8AC3E}">
        <p14:creationId xmlns:p14="http://schemas.microsoft.com/office/powerpoint/2010/main" val="4167473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explained the way a talent acquisition manager may </a:t>
            </a:r>
            <a:r>
              <a:rPr lang="en-US" dirty="0" err="1"/>
              <a:t>organise</a:t>
            </a:r>
            <a:r>
              <a:rPr lang="en-US" dirty="0"/>
              <a:t> the talent recruitment process. The study has identified some effective methods of successful hiring by defining the basic concept of talent management. The paper has briefly outlined the job roles of talent acquisition managers at Yo! Sushi Restaurant in the UK. Additionally, the paper has explained three short-term and three long-term talent acquisition techniques in order to attract talented candidates to work in restaurants. Furthermore, the presentation has demonstrated some monetary and non-monetary incentive methods to encourage talented candidates to join the business of Yo! Sushi.</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13</a:t>
            </a:fld>
            <a:endParaRPr lang="en-US"/>
          </a:p>
        </p:txBody>
      </p:sp>
    </p:spTree>
    <p:extLst>
      <p:ext uri="{BB962C8B-B14F-4D97-AF65-F5344CB8AC3E}">
        <p14:creationId xmlns:p14="http://schemas.microsoft.com/office/powerpoint/2010/main" val="22880472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Caboodle Technology, (2023). </a:t>
            </a:r>
            <a:r>
              <a:rPr lang="en-US" i="1" dirty="0"/>
              <a:t>The 15 best non-monetary rewards that will motivate your employees.</a:t>
            </a:r>
            <a:r>
              <a:rPr lang="en-US" dirty="0"/>
              <a:t> Available at: </a:t>
            </a:r>
            <a:r>
              <a:rPr lang="en-US" dirty="0">
                <a:hlinkClick r:id="rId3"/>
              </a:rPr>
              <a:t>https://caboodle-technology.co.uk/blog_post/best-non-monetary-rewards-motivate-employees/</a:t>
            </a:r>
            <a:r>
              <a:rPr lang="en-US" dirty="0"/>
              <a:t> [Accessed: 13th March, 2023]</a:t>
            </a:r>
          </a:p>
          <a:p>
            <a:r>
              <a:rPr lang="en-US" dirty="0"/>
              <a:t>Campos-Mercade, P., Meier, A.N., Schneider, F.H., Meier, S., Pope, D. and </a:t>
            </a:r>
            <a:r>
              <a:rPr lang="en-US" dirty="0" err="1"/>
              <a:t>Wengström</a:t>
            </a:r>
            <a:r>
              <a:rPr lang="en-US" dirty="0"/>
              <a:t>, E., (2021). Monetary incentives increase COVID-19 vaccinations. </a:t>
            </a:r>
            <a:r>
              <a:rPr lang="en-US" i="1" dirty="0"/>
              <a:t>Science</a:t>
            </a:r>
            <a:r>
              <a:rPr lang="en-US" dirty="0"/>
              <a:t>, </a:t>
            </a:r>
            <a:r>
              <a:rPr lang="en-US" i="1" dirty="0"/>
              <a:t>374</a:t>
            </a:r>
            <a:r>
              <a:rPr lang="en-US" dirty="0"/>
              <a:t>(6569), pp.879-882.</a:t>
            </a:r>
            <a:endParaRPr lang="en-US" dirty="0">
              <a:cs typeface="Calibri"/>
            </a:endParaRPr>
          </a:p>
          <a:p>
            <a:r>
              <a:rPr lang="en-US" dirty="0"/>
              <a:t>Cao, Z., Bennett, M., Orr, C., Icke, I., </a:t>
            </a:r>
            <a:r>
              <a:rPr lang="en-US" dirty="0" err="1"/>
              <a:t>Banaschewski</a:t>
            </a:r>
            <a:r>
              <a:rPr lang="en-US" dirty="0"/>
              <a:t>, T., Barker, G.J., Bokde, A.L., Bromberg, U., Büchel, C., Quinlan, E.B. and </a:t>
            </a:r>
            <a:r>
              <a:rPr lang="en-US" dirty="0" err="1"/>
              <a:t>Desrivières</a:t>
            </a:r>
            <a:r>
              <a:rPr lang="en-US" dirty="0"/>
              <a:t>, S., (2019). Mapping adolescent reward anticipation, receipt, and prediction error during the monetary incentive delay task. </a:t>
            </a:r>
            <a:r>
              <a:rPr lang="en-US" i="1" dirty="0"/>
              <a:t>Human brain mapping</a:t>
            </a:r>
            <a:r>
              <a:rPr lang="en-US" dirty="0"/>
              <a:t>, </a:t>
            </a:r>
            <a:r>
              <a:rPr lang="en-US" i="1" dirty="0"/>
              <a:t>40</a:t>
            </a:r>
            <a:r>
              <a:rPr lang="en-US" dirty="0"/>
              <a:t>(1), pp.262-283.</a:t>
            </a:r>
            <a:endParaRPr lang="en-US" dirty="0">
              <a:cs typeface="Calibri"/>
            </a:endParaRPr>
          </a:p>
          <a:p>
            <a:r>
              <a:rPr lang="en-US" dirty="0"/>
              <a:t>Esparza, A., (2023).</a:t>
            </a:r>
            <a:r>
              <a:rPr lang="en-US" i="1" dirty="0"/>
              <a:t> 12 Non-Monetary Incentives Guaranteed to Keep Your Employees Motivated and Happy In 2023.</a:t>
            </a:r>
            <a:r>
              <a:rPr lang="en-US" dirty="0"/>
              <a:t> Available at: </a:t>
            </a:r>
            <a:r>
              <a:rPr lang="en-US" dirty="0">
                <a:hlinkClick r:id="rId4"/>
              </a:rPr>
              <a:t>https://snacknation.com/blog/non-monetary-incentives/</a:t>
            </a:r>
            <a:r>
              <a:rPr lang="en-US" dirty="0"/>
              <a:t> [Accessed: 12th March, 2023]</a:t>
            </a:r>
            <a:endParaRPr lang="en-US" dirty="0">
              <a:cs typeface="Calibri"/>
            </a:endParaRPr>
          </a:p>
          <a:p>
            <a:r>
              <a:rPr lang="en-US" dirty="0"/>
              <a:t>Hua, Y., Cheng, X., Hou, T. and Luo, R., (2020). Monetary rewards, intrinsic motivators, and work engagement in the IT‐enabled sharing economy: A mixed‐methods investigation of Internet taxi drivers. </a:t>
            </a:r>
            <a:r>
              <a:rPr lang="en-US" i="1" dirty="0"/>
              <a:t>Decision Sciences</a:t>
            </a:r>
            <a:r>
              <a:rPr lang="en-US" dirty="0"/>
              <a:t>, </a:t>
            </a:r>
            <a:r>
              <a:rPr lang="en-US" i="1" dirty="0"/>
              <a:t>51</a:t>
            </a:r>
            <a:r>
              <a:rPr lang="en-US" dirty="0"/>
              <a:t>(3), pp.755-785.</a:t>
            </a:r>
            <a:endParaRPr lang="en-US" dirty="0">
              <a:cs typeface="Calibri"/>
            </a:endParaRPr>
          </a:p>
          <a:p>
            <a:r>
              <a:rPr lang="en-US" dirty="0"/>
              <a:t>Osman, M., (2022). </a:t>
            </a:r>
            <a:r>
              <a:rPr lang="en-US" i="1" dirty="0"/>
              <a:t>Mind-Blowing LinkedIn Statistics and Facts (2023).</a:t>
            </a:r>
            <a:r>
              <a:rPr lang="en-US" dirty="0"/>
              <a:t> Available at: </a:t>
            </a:r>
            <a:r>
              <a:rPr lang="en-US" dirty="0">
                <a:hlinkClick r:id="rId5"/>
              </a:rPr>
              <a:t>https://kinsta.com/blog/linkedin-statistics/</a:t>
            </a:r>
            <a:r>
              <a:rPr lang="en-US" dirty="0"/>
              <a:t> [Accessed: 11th March, 2023]</a:t>
            </a:r>
          </a:p>
          <a:p>
            <a:r>
              <a:rPr lang="en-US" dirty="0"/>
              <a:t>Partida, D., (2023). </a:t>
            </a:r>
            <a:r>
              <a:rPr lang="en-US" i="1" dirty="0"/>
              <a:t>10 Non-Monetary Incentives That Motivate Employees.</a:t>
            </a:r>
            <a:r>
              <a:rPr lang="en-US" dirty="0"/>
              <a:t> Available at: </a:t>
            </a:r>
            <a:r>
              <a:rPr lang="en-US" dirty="0">
                <a:hlinkClick r:id="rId6"/>
              </a:rPr>
              <a:t>https://elearningindustry.com/non-monetary-incentives-that-motivate-employees</a:t>
            </a:r>
            <a:r>
              <a:rPr lang="en-US" dirty="0"/>
              <a:t>  [Accessed: 10th March, 2023]</a:t>
            </a:r>
          </a:p>
          <a:p>
            <a:r>
              <a:rPr lang="en-US" dirty="0" err="1"/>
              <a:t>Savom</a:t>
            </a:r>
            <a:r>
              <a:rPr lang="en-US" dirty="0"/>
              <a:t>, (2022). </a:t>
            </a:r>
            <a:r>
              <a:rPr lang="en-US" i="1" dirty="0"/>
              <a:t>How to Plan for Short-term and Long-term Talent Acquisition Strategy.</a:t>
            </a:r>
            <a:r>
              <a:rPr lang="en-US" dirty="0"/>
              <a:t> Available at: </a:t>
            </a:r>
            <a:r>
              <a:rPr lang="en-US" dirty="0">
                <a:hlinkClick r:id="rId7"/>
              </a:rPr>
              <a:t>https://www.saviom.com/blog/how-to-plan-for-short-term-and-long-term-talent-acquisition-strategy/</a:t>
            </a:r>
            <a:r>
              <a:rPr lang="en-US" dirty="0"/>
              <a:t> [Accessed: 12th March, 2023]</a:t>
            </a:r>
          </a:p>
          <a:p>
            <a:r>
              <a:rPr lang="en-US" dirty="0"/>
              <a:t>SHRM, (2017). </a:t>
            </a:r>
            <a:r>
              <a:rPr lang="en-US" i="1" dirty="0"/>
              <a:t>SHRM customized talent acquisition benchmarking report.</a:t>
            </a:r>
            <a:r>
              <a:rPr lang="en-US" dirty="0"/>
              <a:t> Available at:</a:t>
            </a:r>
            <a:r>
              <a:rPr lang="en-US" dirty="0">
                <a:hlinkClick r:id="rId8"/>
              </a:rPr>
              <a:t>https://www.shrm.org/ResourcesAndTools/business-solutions/Documents/Talent-Acquisition-Report-All-Industries-All-FTEs.pdf</a:t>
            </a:r>
            <a:r>
              <a:rPr lang="en-US" dirty="0"/>
              <a:t>  [Accessed: 12th March, 2023]</a:t>
            </a:r>
          </a:p>
          <a:p>
            <a:r>
              <a:rPr lang="en-US" dirty="0"/>
              <a:t>SHRM, (2023). </a:t>
            </a:r>
            <a:r>
              <a:rPr lang="en-US" i="1" dirty="0"/>
              <a:t>What Is Talent Acquisition?.</a:t>
            </a:r>
            <a:r>
              <a:rPr lang="en-US" dirty="0"/>
              <a:t> Available at: </a:t>
            </a:r>
            <a:r>
              <a:rPr lang="en-US" dirty="0">
                <a:hlinkClick r:id="rId9"/>
              </a:rPr>
              <a:t>https://www.shrm.org/resourcesandtools/tools-and-samples/pages/what-is-talent-acquisition.aspx</a:t>
            </a:r>
            <a:r>
              <a:rPr lang="en-US" dirty="0"/>
              <a:t> [Accessed: 12th March, 2023]</a:t>
            </a:r>
          </a:p>
          <a:p>
            <a:r>
              <a:rPr lang="en-US" dirty="0"/>
              <a:t>Smith, M.G., Witte, M., Rocha, S. and Basner, M., (2019). Effectiveness of incentives and follow-up on increasing survey response rates and participation in field studies. </a:t>
            </a:r>
            <a:r>
              <a:rPr lang="en-US" i="1" dirty="0"/>
              <a:t>BMC medical research methodology</a:t>
            </a:r>
            <a:r>
              <a:rPr lang="en-US" dirty="0"/>
              <a:t>, </a:t>
            </a:r>
            <a:r>
              <a:rPr lang="en-US" i="1" dirty="0"/>
              <a:t>19</a:t>
            </a:r>
            <a:r>
              <a:rPr lang="en-US" dirty="0"/>
              <a:t>(1), pp.1-13.</a:t>
            </a:r>
          </a:p>
          <a:p>
            <a:r>
              <a:rPr lang="en-US" dirty="0"/>
              <a:t>Tech Funnel, (2021). </a:t>
            </a:r>
            <a:r>
              <a:rPr lang="en-US" i="1" dirty="0"/>
              <a:t>5 Key Benefits of a Strong Employer Brand.</a:t>
            </a:r>
            <a:r>
              <a:rPr lang="en-US" dirty="0"/>
              <a:t> Available at: </a:t>
            </a:r>
            <a:r>
              <a:rPr lang="en-US" dirty="0">
                <a:hlinkClick r:id="rId10"/>
              </a:rPr>
              <a:t>https://www.techfunnel.com/hr-tech/employer-brand/</a:t>
            </a:r>
            <a:r>
              <a:rPr lang="en-US" dirty="0"/>
              <a:t> [Accessed: 12th March, 2023]</a:t>
            </a:r>
          </a:p>
          <a:p>
            <a:endParaRPr lang="en-US" dirty="0">
              <a:cs typeface="Calibri"/>
            </a:endParaRPr>
          </a:p>
        </p:txBody>
      </p:sp>
      <p:sp>
        <p:nvSpPr>
          <p:cNvPr id="4" name="Slide Number Placeholder 3"/>
          <p:cNvSpPr>
            <a:spLocks noGrp="1"/>
          </p:cNvSpPr>
          <p:nvPr>
            <p:ph type="sldNum" sz="quarter" idx="5"/>
          </p:nvPr>
        </p:nvSpPr>
        <p:spPr/>
        <p:txBody>
          <a:bodyPr/>
          <a:lstStyle/>
          <a:p>
            <a:fld id="{504551D6-3060-42AA-BF75-CF0891D7AC72}" type="slidenum">
              <a:t>14</a:t>
            </a:fld>
            <a:endParaRPr lang="en-US"/>
          </a:p>
        </p:txBody>
      </p:sp>
    </p:spTree>
    <p:extLst>
      <p:ext uri="{BB962C8B-B14F-4D97-AF65-F5344CB8AC3E}">
        <p14:creationId xmlns:p14="http://schemas.microsoft.com/office/powerpoint/2010/main" val="1356608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3/31/2023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saviom.com/blog/how-to-plan-for-short-term-and-long-term-talent-acquisition-strategy/" TargetMode="External"/><Relationship Id="rId3" Type="http://schemas.openxmlformats.org/officeDocument/2006/relationships/image" Target="../media/image12.png"/><Relationship Id="rId7" Type="http://schemas.openxmlformats.org/officeDocument/2006/relationships/hyperlink" Target="https://elearningindustry.com/non-monetary-incentives-that-motivate-employe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kinsta.com/blog/linkedin-statistics/" TargetMode="External"/><Relationship Id="rId11" Type="http://schemas.openxmlformats.org/officeDocument/2006/relationships/hyperlink" Target="https://www.techfunnel.com/hr-tech/employer-brand/" TargetMode="External"/><Relationship Id="rId5" Type="http://schemas.openxmlformats.org/officeDocument/2006/relationships/hyperlink" Target="https://snacknation.com/blog/non-monetary-incentives/" TargetMode="External"/><Relationship Id="rId10" Type="http://schemas.openxmlformats.org/officeDocument/2006/relationships/hyperlink" Target="https://www.shrm.org/resourcesandtools/tools-and-samples/pages/what-is-talent-acquisition.aspx" TargetMode="External"/><Relationship Id="rId4" Type="http://schemas.openxmlformats.org/officeDocument/2006/relationships/hyperlink" Target="https://caboodle-technology.co.uk/blog_post/best-non-monetary-rewards-motivate-employees/" TargetMode="External"/><Relationship Id="rId9" Type="http://schemas.openxmlformats.org/officeDocument/2006/relationships/hyperlink" Target="https://www.shrm.org/ResourcesAndTools/business-solutions/Documents/Talent-Acquisition-Report-All-Industries-All-FT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 xmlns:a16="http://schemas.microsoft.com/office/drawing/2014/main" id="{71B2258F-86CA-4D4D-8270-BC05FCDEBFB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 xmlns:a16="http://schemas.microsoft.com/office/drawing/2014/main" id="{9FB23AA7-674C-C233-DD4F-53DDC4AC1A6E}"/>
              </a:ext>
            </a:extLst>
          </p:cNvPr>
          <p:cNvPicPr>
            <a:picLocks noChangeAspect="1"/>
          </p:cNvPicPr>
          <p:nvPr/>
        </p:nvPicPr>
        <p:blipFill rotWithShape="1">
          <a:blip r:embed="rId2">
            <a:alphaModFix amt="50000"/>
          </a:blip>
          <a:srcRect t="25435" b="552"/>
          <a:stretch/>
        </p:blipFill>
        <p:spPr>
          <a:xfrm>
            <a:off x="20" y="1"/>
            <a:ext cx="12191980" cy="6857999"/>
          </a:xfrm>
          <a:prstGeom prst="rect">
            <a:avLst/>
          </a:prstGeom>
        </p:spPr>
      </p:pic>
      <p:sp>
        <p:nvSpPr>
          <p:cNvPr id="2" name="Title 1"/>
          <p:cNvSpPr>
            <a:spLocks noGrp="1"/>
          </p:cNvSpPr>
          <p:nvPr>
            <p:ph type="ctrTitle"/>
          </p:nvPr>
        </p:nvSpPr>
        <p:spPr>
          <a:xfrm>
            <a:off x="1524000" y="-157163"/>
            <a:ext cx="9144000" cy="7015163"/>
          </a:xfrm>
        </p:spPr>
        <p:txBody>
          <a:bodyPr>
            <a:noAutofit/>
          </a:bodyPr>
          <a:lstStyle/>
          <a:p>
            <a:pPr>
              <a:lnSpc>
                <a:spcPct val="200000"/>
              </a:lnSpc>
            </a:pPr>
            <a:r>
              <a:rPr lang="en-GB" sz="2800" b="1" dirty="0">
                <a:latin typeface="Times New Roman"/>
                <a:ea typeface="Calibri"/>
              </a:rPr>
              <a:t>Module: Managing People</a:t>
            </a:r>
            <a:r>
              <a:rPr lang="en-GB" sz="2800" dirty="0">
                <a:latin typeface="Times New Roman"/>
                <a:ea typeface="Calibri"/>
              </a:rPr>
              <a:t/>
            </a:r>
            <a:br>
              <a:rPr lang="en-GB" sz="2800" dirty="0">
                <a:latin typeface="Times New Roman"/>
                <a:ea typeface="Calibri"/>
              </a:rPr>
            </a:br>
            <a:r>
              <a:rPr lang="en-GB" sz="2800" b="1" dirty="0">
                <a:latin typeface="Times New Roman"/>
                <a:ea typeface="Calibri"/>
              </a:rPr>
              <a:t>Module code: LCBB5004</a:t>
            </a:r>
            <a:r>
              <a:rPr lang="en-GB" sz="2800" dirty="0">
                <a:latin typeface="Times New Roman"/>
                <a:ea typeface="Calibri"/>
              </a:rPr>
              <a:t/>
            </a:r>
            <a:br>
              <a:rPr lang="en-GB" sz="2800" dirty="0">
                <a:latin typeface="Times New Roman"/>
                <a:ea typeface="Calibri"/>
              </a:rPr>
            </a:br>
            <a:r>
              <a:rPr lang="en-GB" sz="2800" b="1" dirty="0">
                <a:latin typeface="Times New Roman"/>
                <a:ea typeface="Calibri"/>
              </a:rPr>
              <a:t>Programme: BA Business Management</a:t>
            </a:r>
            <a:r>
              <a:rPr lang="en-GB" sz="2800" dirty="0">
                <a:latin typeface="Times New Roman"/>
                <a:ea typeface="Calibri"/>
              </a:rPr>
              <a:t/>
            </a:r>
            <a:br>
              <a:rPr lang="en-GB" sz="2800" dirty="0">
                <a:latin typeface="Times New Roman"/>
                <a:ea typeface="Calibri"/>
              </a:rPr>
            </a:br>
            <a:r>
              <a:rPr lang="en-GB" sz="2800" b="1" dirty="0">
                <a:latin typeface="Times New Roman"/>
                <a:ea typeface="Calibri"/>
              </a:rPr>
              <a:t>Assignment Title: Assessment 1: Individual Presentation</a:t>
            </a:r>
            <a:r>
              <a:rPr lang="en-GB" sz="2800" dirty="0">
                <a:latin typeface="Times New Roman"/>
                <a:ea typeface="Calibri"/>
              </a:rPr>
              <a:t/>
            </a:r>
            <a:br>
              <a:rPr lang="en-GB" sz="2800" dirty="0">
                <a:latin typeface="Times New Roman"/>
                <a:ea typeface="Calibri"/>
              </a:rPr>
            </a:br>
            <a:r>
              <a:rPr lang="en-GB" sz="2800" dirty="0">
                <a:latin typeface="Times New Roman"/>
                <a:ea typeface="Calibri"/>
              </a:rPr>
              <a:t>Student Name: </a:t>
            </a:r>
            <a:r>
              <a:rPr lang="en-GB" sz="2800" dirty="0" smtClean="0">
                <a:latin typeface="Times New Roman"/>
                <a:ea typeface="Calibri"/>
              </a:rPr>
              <a:t>Georgiana </a:t>
            </a:r>
            <a:r>
              <a:rPr lang="en-GB" sz="2800" dirty="0" err="1" smtClean="0">
                <a:latin typeface="Times New Roman"/>
                <a:ea typeface="Calibri"/>
              </a:rPr>
              <a:t>Repciuc</a:t>
            </a:r>
            <a:r>
              <a:rPr lang="en-GB" sz="2800" dirty="0">
                <a:latin typeface="Times New Roman"/>
                <a:ea typeface="Calibri"/>
              </a:rPr>
              <a:t/>
            </a:r>
            <a:br>
              <a:rPr lang="en-GB" sz="2800" dirty="0">
                <a:latin typeface="Times New Roman"/>
                <a:ea typeface="Calibri"/>
              </a:rPr>
            </a:br>
            <a:r>
              <a:rPr lang="en-GB" sz="2800" dirty="0">
                <a:latin typeface="Times New Roman"/>
                <a:ea typeface="Calibri"/>
              </a:rPr>
              <a:t>Student ID: </a:t>
            </a:r>
            <a:r>
              <a:rPr lang="en-GB" sz="2800" dirty="0" smtClean="0">
                <a:latin typeface="Times New Roman"/>
                <a:ea typeface="Calibri"/>
              </a:rPr>
              <a:t>2123846</a:t>
            </a:r>
            <a:r>
              <a:rPr lang="en-GB" sz="2400" dirty="0">
                <a:latin typeface="Times New Roman"/>
                <a:ea typeface="Calibri"/>
              </a:rPr>
              <a:t/>
            </a:r>
            <a:br>
              <a:rPr lang="en-GB" sz="2400" dirty="0">
                <a:latin typeface="Times New Roman"/>
                <a:ea typeface="Calibri"/>
              </a:rPr>
            </a:br>
            <a:endParaRPr lang="en-US" sz="2400" dirty="0">
              <a:solidFill>
                <a:srgbClr val="FFFFFF"/>
              </a:solidFill>
              <a:latin typeface="Times New Roman" pitchFamily="18" charset="0"/>
              <a:cs typeface="Times New Roman" pitchFamily="18" charset="0"/>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a:extLst>
              <a:ext uri="{FF2B5EF4-FFF2-40B4-BE49-F238E27FC236}">
                <a16:creationId xmlns="" xmlns:a16="http://schemas.microsoft.com/office/drawing/2014/main" id="{7C432AFE-B3D2-4BFF-BF8F-96C27AFF1A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 xmlns:a16="http://schemas.microsoft.com/office/drawing/2014/main" id="{FBDE32F1-0FBD-1F60-486A-E91557EAFB4F}"/>
              </a:ext>
            </a:extLst>
          </p:cNvPr>
          <p:cNvPicPr>
            <a:picLocks noChangeAspect="1"/>
          </p:cNvPicPr>
          <p:nvPr/>
        </p:nvPicPr>
        <p:blipFill rotWithShape="1">
          <a:blip r:embed="rId3">
            <a:alphaModFix amt="40000"/>
          </a:blip>
          <a:srcRect t="15730"/>
          <a:stretch/>
        </p:blipFill>
        <p:spPr>
          <a:xfrm>
            <a:off x="20" y="10"/>
            <a:ext cx="12191979" cy="6857990"/>
          </a:xfrm>
          <a:prstGeom prst="rect">
            <a:avLst/>
          </a:prstGeom>
        </p:spPr>
      </p:pic>
      <p:sp>
        <p:nvSpPr>
          <p:cNvPr id="2" name="Title 1">
            <a:extLst>
              <a:ext uri="{FF2B5EF4-FFF2-40B4-BE49-F238E27FC236}">
                <a16:creationId xmlns="" xmlns:a16="http://schemas.microsoft.com/office/drawing/2014/main" id="{BF37F54F-0CCD-ABAF-3E56-A439C1BD78E1}"/>
              </a:ext>
            </a:extLst>
          </p:cNvPr>
          <p:cNvSpPr>
            <a:spLocks noGrp="1"/>
          </p:cNvSpPr>
          <p:nvPr>
            <p:ph type="title"/>
          </p:nvPr>
        </p:nvSpPr>
        <p:spPr>
          <a:xfrm>
            <a:off x="841249" y="941832"/>
            <a:ext cx="10506456" cy="2057400"/>
          </a:xfrm>
        </p:spPr>
        <p:txBody>
          <a:bodyPr anchor="b">
            <a:normAutofit/>
          </a:bodyPr>
          <a:lstStyle/>
          <a:p>
            <a:r>
              <a:rPr lang="en-US" sz="5000" dirty="0">
                <a:latin typeface="Times New Roman" pitchFamily="18" charset="0"/>
                <a:ea typeface="+mj-lt"/>
                <a:cs typeface="Times New Roman" pitchFamily="18" charset="0"/>
              </a:rPr>
              <a:t>Introduction</a:t>
            </a:r>
            <a:r>
              <a:rPr lang="en-US" sz="5000" dirty="0">
                <a:ea typeface="+mj-lt"/>
                <a:cs typeface="+mj-lt"/>
              </a:rPr>
              <a:t> </a:t>
            </a:r>
            <a:endParaRPr lang="en-US" sz="5000" dirty="0"/>
          </a:p>
        </p:txBody>
      </p:sp>
      <p:sp>
        <p:nvSpPr>
          <p:cNvPr id="16" name="Rectangle 11">
            <a:extLst>
              <a:ext uri="{FF2B5EF4-FFF2-40B4-BE49-F238E27FC236}">
                <a16:creationId xmlns="" xmlns:a16="http://schemas.microsoft.com/office/drawing/2014/main" id="{AF2F604E-43BE-4DC3-B983-E071523364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 xmlns:a16="http://schemas.microsoft.com/office/drawing/2014/main" id="{08C9B587-E65E-4B52-B37C-ABEBB6E8792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 xmlns:a16="http://schemas.microsoft.com/office/drawing/2014/main" id="{8250DEEB-7300-1259-E8CB-A7A383EEDFC1}"/>
              </a:ext>
            </a:extLst>
          </p:cNvPr>
          <p:cNvSpPr>
            <a:spLocks noGrp="1"/>
          </p:cNvSpPr>
          <p:nvPr>
            <p:ph idx="1"/>
          </p:nvPr>
        </p:nvSpPr>
        <p:spPr>
          <a:xfrm>
            <a:off x="841248" y="3502152"/>
            <a:ext cx="10506456" cy="2670048"/>
          </a:xfrm>
        </p:spPr>
        <p:txBody>
          <a:bodyPr vert="horz" lIns="91440" tIns="45720" rIns="91440" bIns="45720" rtlCol="0">
            <a:normAutofit/>
          </a:bodyPr>
          <a:lstStyle/>
          <a:p>
            <a:pPr algn="just"/>
            <a:r>
              <a:rPr lang="en-US" sz="2400" dirty="0">
                <a:latin typeface="Times New Roman" pitchFamily="18" charset="0"/>
                <a:ea typeface="+mn-lt"/>
                <a:cs typeface="Times New Roman" pitchFamily="18" charset="0"/>
              </a:rPr>
              <a:t>Talent acquisition is the process that identifies the staffing needs of an </a:t>
            </a:r>
            <a:r>
              <a:rPr lang="en-US" sz="2400" dirty="0" err="1">
                <a:latin typeface="Times New Roman" pitchFamily="18" charset="0"/>
                <a:ea typeface="+mn-lt"/>
                <a:cs typeface="Times New Roman" pitchFamily="18" charset="0"/>
              </a:rPr>
              <a:t>organisation</a:t>
            </a:r>
            <a:r>
              <a:rPr lang="en-US" sz="2400" dirty="0">
                <a:latin typeface="Times New Roman" pitchFamily="18" charset="0"/>
                <a:ea typeface="+mn-lt"/>
                <a:cs typeface="Times New Roman" pitchFamily="18" charset="0"/>
              </a:rPr>
              <a:t> and recruits talented candidates as per their areas of expertise (SHRM, 2023).</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The presentation will explain different talent acquisition strategies that are </a:t>
            </a:r>
            <a:r>
              <a:rPr lang="en-US" sz="2400" dirty="0" err="1">
                <a:latin typeface="Times New Roman" pitchFamily="18" charset="0"/>
                <a:ea typeface="+mn-lt"/>
                <a:cs typeface="Times New Roman" pitchFamily="18" charset="0"/>
              </a:rPr>
              <a:t>practised</a:t>
            </a:r>
            <a:r>
              <a:rPr lang="en-US" sz="2400" dirty="0">
                <a:latin typeface="Times New Roman" pitchFamily="18" charset="0"/>
                <a:ea typeface="+mn-lt"/>
                <a:cs typeface="Times New Roman" pitchFamily="18" charset="0"/>
              </a:rPr>
              <a:t> by HR functional units of </a:t>
            </a:r>
            <a:r>
              <a:rPr lang="en-US" sz="2400" dirty="0" err="1">
                <a:latin typeface="Times New Roman" pitchFamily="18" charset="0"/>
                <a:ea typeface="+mn-lt"/>
                <a:cs typeface="Times New Roman" pitchFamily="18" charset="0"/>
              </a:rPr>
              <a:t>Yo</a:t>
            </a:r>
            <a:r>
              <a:rPr lang="en-US" sz="2400" dirty="0">
                <a:latin typeface="Times New Roman" pitchFamily="18" charset="0"/>
                <a:ea typeface="+mn-lt"/>
                <a:cs typeface="Times New Roman" pitchFamily="18" charset="0"/>
              </a:rPr>
              <a:t>! Sushi Restaurant.</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Furthermore, the study will include monetary and non-monetary incentive methods for the recruitment process of </a:t>
            </a:r>
            <a:r>
              <a:rPr lang="en-US" sz="2400" dirty="0" err="1">
                <a:latin typeface="Times New Roman" pitchFamily="18" charset="0"/>
                <a:ea typeface="+mn-lt"/>
                <a:cs typeface="Times New Roman" pitchFamily="18" charset="0"/>
              </a:rPr>
              <a:t>Yo</a:t>
            </a:r>
            <a:r>
              <a:rPr lang="en-US" sz="2400" dirty="0">
                <a:latin typeface="Times New Roman" pitchFamily="18" charset="0"/>
                <a:ea typeface="+mn-lt"/>
                <a:cs typeface="Times New Roman" pitchFamily="18" charset="0"/>
              </a:rPr>
              <a:t>! Sushi Restaurant.</a:t>
            </a:r>
            <a:endParaRPr lang="en-US" sz="2400" dirty="0">
              <a:latin typeface="Times New Roman" pitchFamily="18" charset="0"/>
              <a:cs typeface="Times New Roman" pitchFamily="18" charset="0"/>
            </a:endParaRPr>
          </a:p>
          <a:p>
            <a:endParaRPr lang="en-US" sz="2000" dirty="0">
              <a:cs typeface="Calibri"/>
            </a:endParaRPr>
          </a:p>
        </p:txBody>
      </p:sp>
      <p:sp>
        <p:nvSpPr>
          <p:cNvPr id="7" name="TextBox 6">
            <a:extLst>
              <a:ext uri="{FF2B5EF4-FFF2-40B4-BE49-F238E27FC236}">
                <a16:creationId xmlns="" xmlns:a16="http://schemas.microsoft.com/office/drawing/2014/main" id="{9CA977CD-B4AC-0060-E6FD-DEB057DA5778}"/>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38074650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79BB35BC-D5C2-4C8B-A22A-A71E619191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5554F124-7E88-12EB-10B6-19C55058EBDE}"/>
              </a:ext>
            </a:extLst>
          </p:cNvPr>
          <p:cNvSpPr>
            <a:spLocks noGrp="1"/>
          </p:cNvSpPr>
          <p:nvPr>
            <p:ph type="title"/>
          </p:nvPr>
        </p:nvSpPr>
        <p:spPr>
          <a:xfrm>
            <a:off x="6513788" y="365125"/>
            <a:ext cx="4840010" cy="1807305"/>
          </a:xfrm>
        </p:spPr>
        <p:txBody>
          <a:bodyPr>
            <a:normAutofit/>
          </a:bodyPr>
          <a:lstStyle/>
          <a:p>
            <a:r>
              <a:rPr lang="en-US" dirty="0">
                <a:latin typeface="Times New Roman" pitchFamily="18" charset="0"/>
                <a:ea typeface="+mj-lt"/>
                <a:cs typeface="Times New Roman" pitchFamily="18" charset="0"/>
              </a:rPr>
              <a:t>Talent acquisition strategies </a:t>
            </a:r>
            <a:endParaRPr lang="en-US" dirty="0">
              <a:latin typeface="Times New Roman" pitchFamily="18" charset="0"/>
              <a:cs typeface="Times New Roman" pitchFamily="18" charset="0"/>
            </a:endParaRPr>
          </a:p>
        </p:txBody>
      </p:sp>
      <p:pic>
        <p:nvPicPr>
          <p:cNvPr id="4" name="Picture 4">
            <a:extLst>
              <a:ext uri="{FF2B5EF4-FFF2-40B4-BE49-F238E27FC236}">
                <a16:creationId xmlns="" xmlns:a16="http://schemas.microsoft.com/office/drawing/2014/main" id="{6120CD4A-C8CA-1430-0EC8-D6E3A58C101B}"/>
              </a:ext>
            </a:extLst>
          </p:cNvPr>
          <p:cNvPicPr>
            <a:picLocks noChangeAspect="1"/>
          </p:cNvPicPr>
          <p:nvPr/>
        </p:nvPicPr>
        <p:blipFill rotWithShape="1">
          <a:blip r:embed="rId3"/>
          <a:srcRect l="34678" r="16938"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 xmlns:a16="http://schemas.microsoft.com/office/drawing/2014/main" id="{83564A41-538C-4B4D-5D44-84E9BE986F66}"/>
              </a:ext>
            </a:extLst>
          </p:cNvPr>
          <p:cNvSpPr>
            <a:spLocks noGrp="1"/>
          </p:cNvSpPr>
          <p:nvPr>
            <p:ph idx="1"/>
          </p:nvPr>
        </p:nvSpPr>
        <p:spPr>
          <a:xfrm>
            <a:off x="6116569" y="2333297"/>
            <a:ext cx="5742056" cy="4248600"/>
          </a:xfrm>
        </p:spPr>
        <p:txBody>
          <a:bodyPr vert="horz" lIns="91440" tIns="45720" rIns="91440" bIns="45720" rtlCol="0">
            <a:normAutofit lnSpcReduction="10000"/>
          </a:bodyPr>
          <a:lstStyle/>
          <a:p>
            <a:pPr algn="just"/>
            <a:r>
              <a:rPr lang="en-US" sz="2400" dirty="0">
                <a:latin typeface="Times New Roman" pitchFamily="18" charset="0"/>
                <a:ea typeface="+mn-lt"/>
                <a:cs typeface="Times New Roman" pitchFamily="18" charset="0"/>
              </a:rPr>
              <a:t>One of the short-term talent acquisition strategies includes </a:t>
            </a:r>
            <a:r>
              <a:rPr lang="en-US" sz="2400" dirty="0" err="1">
                <a:latin typeface="Times New Roman" pitchFamily="18" charset="0"/>
                <a:ea typeface="+mn-lt"/>
                <a:cs typeface="Times New Roman" pitchFamily="18" charset="0"/>
              </a:rPr>
              <a:t>analysing</a:t>
            </a:r>
            <a:r>
              <a:rPr lang="en-US" sz="2400" dirty="0">
                <a:latin typeface="Times New Roman" pitchFamily="18" charset="0"/>
                <a:ea typeface="+mn-lt"/>
                <a:cs typeface="Times New Roman" pitchFamily="18" charset="0"/>
              </a:rPr>
              <a:t> the skill demands and setting time duration for the recruitment process.</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This strategy is vital for the immediate human resource requirement of the </a:t>
            </a:r>
            <a:r>
              <a:rPr lang="en-US" sz="2400" dirty="0" err="1">
                <a:latin typeface="Times New Roman" pitchFamily="18" charset="0"/>
                <a:ea typeface="+mn-lt"/>
                <a:cs typeface="Times New Roman" pitchFamily="18" charset="0"/>
              </a:rPr>
              <a:t>organisation</a:t>
            </a:r>
            <a:r>
              <a:rPr lang="en-US" sz="2400" dirty="0">
                <a:latin typeface="Times New Roman" pitchFamily="18" charset="0"/>
                <a:ea typeface="+mn-lt"/>
                <a:cs typeface="Times New Roman" pitchFamily="18" charset="0"/>
              </a:rPr>
              <a:t> as it analyses the current skill requirement for business growth (</a:t>
            </a:r>
            <a:r>
              <a:rPr lang="en-US" sz="2400" dirty="0" err="1">
                <a:latin typeface="Times New Roman" pitchFamily="18" charset="0"/>
                <a:ea typeface="+mn-lt"/>
                <a:cs typeface="Times New Roman" pitchFamily="18" charset="0"/>
              </a:rPr>
              <a:t>Saviom</a:t>
            </a:r>
            <a:r>
              <a:rPr lang="en-US" sz="2400" dirty="0">
                <a:latin typeface="Times New Roman" pitchFamily="18" charset="0"/>
                <a:ea typeface="+mn-lt"/>
                <a:cs typeface="Times New Roman" pitchFamily="18" charset="0"/>
              </a:rPr>
              <a:t>, 2022).</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The skill requirement analysis and schedule generation may assist </a:t>
            </a:r>
            <a:r>
              <a:rPr lang="en-US" sz="2400" dirty="0" err="1">
                <a:latin typeface="Times New Roman" pitchFamily="18" charset="0"/>
                <a:ea typeface="+mn-lt"/>
                <a:cs typeface="Times New Roman" pitchFamily="18" charset="0"/>
              </a:rPr>
              <a:t>Yo</a:t>
            </a:r>
            <a:r>
              <a:rPr lang="en-US" sz="2400" dirty="0">
                <a:latin typeface="Times New Roman" pitchFamily="18" charset="0"/>
                <a:ea typeface="+mn-lt"/>
                <a:cs typeface="Times New Roman" pitchFamily="18" charset="0"/>
              </a:rPr>
              <a:t>! Sushi  Restaurant in executing an effective immediate recruitment process.</a:t>
            </a:r>
            <a:endParaRPr lang="en-US" sz="2400" dirty="0">
              <a:latin typeface="Times New Roman" pitchFamily="18" charset="0"/>
              <a:cs typeface="Times New Roman" pitchFamily="18" charset="0"/>
            </a:endParaRPr>
          </a:p>
          <a:p>
            <a:endParaRPr lang="en-US" sz="1900" dirty="0">
              <a:cs typeface="Calibri"/>
            </a:endParaRPr>
          </a:p>
        </p:txBody>
      </p:sp>
      <p:sp>
        <p:nvSpPr>
          <p:cNvPr id="5" name="TextBox 4">
            <a:extLst>
              <a:ext uri="{FF2B5EF4-FFF2-40B4-BE49-F238E27FC236}">
                <a16:creationId xmlns="" xmlns:a16="http://schemas.microsoft.com/office/drawing/2014/main" id="{EB0AC039-F3C4-5F0C-B555-D02F36C4FE9B}"/>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3436389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9228552E-C8B1-4A80-8448-0787CE0FC7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 xmlns:a16="http://schemas.microsoft.com/office/drawing/2014/main" id="{88AF9773-D6B7-A8DC-8A5D-BD165402ED00}"/>
              </a:ext>
            </a:extLst>
          </p:cNvPr>
          <p:cNvPicPr>
            <a:picLocks noChangeAspect="1"/>
          </p:cNvPicPr>
          <p:nvPr/>
        </p:nvPicPr>
        <p:blipFill rotWithShape="1">
          <a:blip r:embed="rId3">
            <a:alphaModFix amt="35000"/>
          </a:blip>
          <a:srcRect/>
          <a:stretch/>
        </p:blipFill>
        <p:spPr>
          <a:xfrm>
            <a:off x="20" y="10"/>
            <a:ext cx="12191980" cy="6857990"/>
          </a:xfrm>
          <a:prstGeom prst="rect">
            <a:avLst/>
          </a:prstGeom>
        </p:spPr>
      </p:pic>
      <p:sp>
        <p:nvSpPr>
          <p:cNvPr id="3" name="Content Placeholder 2">
            <a:extLst>
              <a:ext uri="{FF2B5EF4-FFF2-40B4-BE49-F238E27FC236}">
                <a16:creationId xmlns="" xmlns:a16="http://schemas.microsoft.com/office/drawing/2014/main" id="{D7B7A6DB-D382-8E89-9299-63214E007675}"/>
              </a:ext>
            </a:extLst>
          </p:cNvPr>
          <p:cNvSpPr>
            <a:spLocks noGrp="1"/>
          </p:cNvSpPr>
          <p:nvPr>
            <p:ph idx="1"/>
          </p:nvPr>
        </p:nvSpPr>
        <p:spPr>
          <a:xfrm>
            <a:off x="838200" y="1214437"/>
            <a:ext cx="10515600" cy="4962525"/>
          </a:xfrm>
        </p:spPr>
        <p:txBody>
          <a:bodyPr vert="horz" lIns="91440" tIns="45720" rIns="91440" bIns="45720" rtlCol="0">
            <a:normAutofit/>
          </a:bodyPr>
          <a:lstStyle/>
          <a:p>
            <a:pPr algn="just"/>
            <a:r>
              <a:rPr lang="en-US" sz="2400" dirty="0">
                <a:solidFill>
                  <a:srgbClr val="FFFFFF"/>
                </a:solidFill>
                <a:latin typeface="Times New Roman" pitchFamily="18" charset="0"/>
                <a:ea typeface="+mn-lt"/>
                <a:cs typeface="Times New Roman" pitchFamily="18" charset="0"/>
              </a:rPr>
              <a:t>Another effective short-term hiring strategy includes coordinating with the vendor staff for meeting the immediate recruitment needs of an </a:t>
            </a:r>
            <a:r>
              <a:rPr lang="en-US" sz="2400" dirty="0" err="1">
                <a:solidFill>
                  <a:srgbClr val="FFFFFF"/>
                </a:solidFill>
                <a:latin typeface="Times New Roman" pitchFamily="18" charset="0"/>
                <a:ea typeface="+mn-lt"/>
                <a:cs typeface="Times New Roman" pitchFamily="18" charset="0"/>
              </a:rPr>
              <a:t>organisation</a:t>
            </a:r>
            <a:r>
              <a:rPr lang="en-US" sz="2400" dirty="0">
                <a:solidFill>
                  <a:srgbClr val="FFFFFF"/>
                </a:solidFill>
                <a:latin typeface="Times New Roman" pitchFamily="18" charset="0"/>
                <a:ea typeface="+mn-lt"/>
                <a:cs typeface="Times New Roman" pitchFamily="18" charset="0"/>
              </a:rPr>
              <a:t>.</a:t>
            </a:r>
            <a:endParaRPr lang="en-US" sz="2400" dirty="0">
              <a:solidFill>
                <a:srgbClr val="FFFFFF"/>
              </a:solidFill>
              <a:latin typeface="Times New Roman" pitchFamily="18" charset="0"/>
              <a:cs typeface="Times New Roman" pitchFamily="18" charset="0"/>
            </a:endParaRPr>
          </a:p>
          <a:p>
            <a:pPr algn="just"/>
            <a:r>
              <a:rPr lang="en-US" sz="2400" dirty="0">
                <a:solidFill>
                  <a:srgbClr val="FFFFFF"/>
                </a:solidFill>
                <a:latin typeface="Times New Roman" pitchFamily="18" charset="0"/>
                <a:ea typeface="+mn-lt"/>
                <a:cs typeface="Times New Roman" pitchFamily="18" charset="0"/>
              </a:rPr>
              <a:t> This is an effective process while recruiting for specific project execution within a short time duration (</a:t>
            </a:r>
            <a:r>
              <a:rPr lang="en-US" sz="2400" dirty="0" err="1">
                <a:solidFill>
                  <a:srgbClr val="FFFFFF"/>
                </a:solidFill>
                <a:latin typeface="Times New Roman" pitchFamily="18" charset="0"/>
                <a:ea typeface="+mn-lt"/>
                <a:cs typeface="Times New Roman" pitchFamily="18" charset="0"/>
              </a:rPr>
              <a:t>Saviom</a:t>
            </a:r>
            <a:r>
              <a:rPr lang="en-US" sz="2400" dirty="0">
                <a:solidFill>
                  <a:srgbClr val="FFFFFF"/>
                </a:solidFill>
                <a:latin typeface="Times New Roman" pitchFamily="18" charset="0"/>
                <a:ea typeface="+mn-lt"/>
                <a:cs typeface="Times New Roman" pitchFamily="18" charset="0"/>
              </a:rPr>
              <a:t>, 2022).</a:t>
            </a:r>
            <a:endParaRPr lang="en-US" sz="2400" dirty="0">
              <a:solidFill>
                <a:srgbClr val="FFFFFF"/>
              </a:solidFill>
              <a:latin typeface="Times New Roman" pitchFamily="18" charset="0"/>
              <a:cs typeface="Times New Roman" pitchFamily="18" charset="0"/>
            </a:endParaRPr>
          </a:p>
          <a:p>
            <a:pPr algn="just"/>
            <a:r>
              <a:rPr lang="en-US" sz="2400" dirty="0">
                <a:solidFill>
                  <a:srgbClr val="FFFFFF"/>
                </a:solidFill>
                <a:latin typeface="Times New Roman" pitchFamily="18" charset="0"/>
                <a:ea typeface="+mn-lt"/>
                <a:cs typeface="Times New Roman" pitchFamily="18" charset="0"/>
              </a:rPr>
              <a:t>In addition to this, the sourcing agencies may assist </a:t>
            </a:r>
            <a:r>
              <a:rPr lang="en-US" sz="2400" dirty="0" err="1">
                <a:solidFill>
                  <a:srgbClr val="FFFFFF"/>
                </a:solidFill>
                <a:latin typeface="Times New Roman" pitchFamily="18" charset="0"/>
                <a:ea typeface="+mn-lt"/>
                <a:cs typeface="Times New Roman" pitchFamily="18" charset="0"/>
              </a:rPr>
              <a:t>Yo</a:t>
            </a:r>
            <a:r>
              <a:rPr lang="en-US" sz="2400" dirty="0">
                <a:solidFill>
                  <a:srgbClr val="FFFFFF"/>
                </a:solidFill>
                <a:latin typeface="Times New Roman" pitchFamily="18" charset="0"/>
                <a:ea typeface="+mn-lt"/>
                <a:cs typeface="Times New Roman" pitchFamily="18" charset="0"/>
              </a:rPr>
              <a:t>! Sushi in identifying the skill needs for the specific job role and shortlisting suitable job seekers for the project.</a:t>
            </a:r>
            <a:endParaRPr lang="en-US" sz="2400" dirty="0">
              <a:solidFill>
                <a:srgbClr val="FFFFFF"/>
              </a:solidFill>
              <a:latin typeface="Times New Roman" pitchFamily="18" charset="0"/>
              <a:cs typeface="Times New Roman" pitchFamily="18" charset="0"/>
            </a:endParaRPr>
          </a:p>
          <a:p>
            <a:endParaRPr lang="en-US" dirty="0">
              <a:solidFill>
                <a:srgbClr val="FFFFFF"/>
              </a:solidFill>
              <a:cs typeface="Calibri"/>
            </a:endParaRPr>
          </a:p>
        </p:txBody>
      </p:sp>
      <p:sp>
        <p:nvSpPr>
          <p:cNvPr id="6" name="TextBox 5">
            <a:extLst>
              <a:ext uri="{FF2B5EF4-FFF2-40B4-BE49-F238E27FC236}">
                <a16:creationId xmlns="" xmlns:a16="http://schemas.microsoft.com/office/drawing/2014/main" id="{69FE65C0-B4A5-6A37-D408-6352F9661D12}"/>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161890220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9D6EEA4-51EF-4796-BE5B-F3EB11F23ED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 xmlns:a16="http://schemas.microsoft.com/office/drawing/2014/main" id="{DF3B3E55-AA12-C26E-CFF9-5DE5E73E16D4}"/>
              </a:ext>
            </a:extLst>
          </p:cNvPr>
          <p:cNvPicPr>
            <a:picLocks noChangeAspect="1"/>
          </p:cNvPicPr>
          <p:nvPr/>
        </p:nvPicPr>
        <p:blipFill rotWithShape="1">
          <a:blip r:embed="rId3">
            <a:alphaModFix amt="25000"/>
          </a:blip>
          <a:srcRect/>
          <a:stretch/>
        </p:blipFill>
        <p:spPr>
          <a:xfrm>
            <a:off x="20" y="-1"/>
            <a:ext cx="12191980" cy="6858001"/>
          </a:xfrm>
          <a:prstGeom prst="rect">
            <a:avLst/>
          </a:prstGeom>
        </p:spPr>
      </p:pic>
      <p:sp>
        <p:nvSpPr>
          <p:cNvPr id="3" name="Content Placeholder 2">
            <a:extLst>
              <a:ext uri="{FF2B5EF4-FFF2-40B4-BE49-F238E27FC236}">
                <a16:creationId xmlns="" xmlns:a16="http://schemas.microsoft.com/office/drawing/2014/main" id="{855AE3DC-EC2A-1B21-8D8E-182C78E40BA7}"/>
              </a:ext>
            </a:extLst>
          </p:cNvPr>
          <p:cNvSpPr>
            <a:spLocks noGrp="1"/>
          </p:cNvSpPr>
          <p:nvPr>
            <p:ph idx="1"/>
          </p:nvPr>
        </p:nvSpPr>
        <p:spPr>
          <a:xfrm>
            <a:off x="838199" y="2014538"/>
            <a:ext cx="9720263" cy="4009784"/>
          </a:xfrm>
        </p:spPr>
        <p:txBody>
          <a:bodyPr vert="horz" lIns="91440" tIns="45720" rIns="91440" bIns="45720" rtlCol="0">
            <a:normAutofit/>
          </a:bodyPr>
          <a:lstStyle/>
          <a:p>
            <a:pPr algn="just"/>
            <a:r>
              <a:rPr lang="en-US" sz="2400" dirty="0">
                <a:solidFill>
                  <a:srgbClr val="FFFFFF"/>
                </a:solidFill>
                <a:latin typeface="Times New Roman" pitchFamily="18" charset="0"/>
                <a:ea typeface="+mn-lt"/>
                <a:cs typeface="Times New Roman" pitchFamily="18" charset="0"/>
              </a:rPr>
              <a:t>One of the most crucial short-term talent acquisition strategies involves developing informative job descriptions and person specifications.</a:t>
            </a:r>
            <a:endParaRPr lang="en-US" sz="2400" dirty="0">
              <a:solidFill>
                <a:srgbClr val="FFFFFF"/>
              </a:solidFill>
              <a:latin typeface="Times New Roman" pitchFamily="18" charset="0"/>
              <a:cs typeface="Times New Roman" pitchFamily="18" charset="0"/>
            </a:endParaRPr>
          </a:p>
          <a:p>
            <a:pPr algn="just"/>
            <a:r>
              <a:rPr lang="en-US" sz="2400" dirty="0">
                <a:solidFill>
                  <a:srgbClr val="FFFFFF"/>
                </a:solidFill>
                <a:latin typeface="Times New Roman" pitchFamily="18" charset="0"/>
                <a:ea typeface="+mn-lt"/>
                <a:cs typeface="Times New Roman" pitchFamily="18" charset="0"/>
              </a:rPr>
              <a:t>An accurate and complete job advertisement may assist talented job aspirants in preparing themselves for securing the job.</a:t>
            </a:r>
            <a:endParaRPr lang="en-US" sz="2400" dirty="0">
              <a:solidFill>
                <a:srgbClr val="FFFFFF"/>
              </a:solidFill>
              <a:latin typeface="Times New Roman" pitchFamily="18" charset="0"/>
              <a:cs typeface="Times New Roman" pitchFamily="18" charset="0"/>
            </a:endParaRPr>
          </a:p>
          <a:p>
            <a:pPr algn="just"/>
            <a:r>
              <a:rPr lang="en-US" sz="2400" dirty="0">
                <a:solidFill>
                  <a:srgbClr val="FFFFFF"/>
                </a:solidFill>
                <a:latin typeface="Times New Roman" pitchFamily="18" charset="0"/>
                <a:ea typeface="+mn-lt"/>
                <a:cs typeface="Times New Roman" pitchFamily="18" charset="0"/>
              </a:rPr>
              <a:t>Furthermore, the person’s specifications may assist the candidates in figuring out whether their qualifications aligned with the specific job role.</a:t>
            </a:r>
            <a:endParaRPr lang="en-US" sz="2400" dirty="0">
              <a:solidFill>
                <a:srgbClr val="FFFFFF"/>
              </a:solidFill>
              <a:latin typeface="Times New Roman" pitchFamily="18" charset="0"/>
              <a:cs typeface="Times New Roman" pitchFamily="18" charset="0"/>
            </a:endParaRPr>
          </a:p>
          <a:p>
            <a:endParaRPr lang="en-US" sz="1700" dirty="0">
              <a:solidFill>
                <a:srgbClr val="FFFFFF"/>
              </a:solidFill>
              <a:cs typeface="Calibri"/>
            </a:endParaRPr>
          </a:p>
        </p:txBody>
      </p:sp>
      <p:sp>
        <p:nvSpPr>
          <p:cNvPr id="7" name="TextBox 6">
            <a:extLst>
              <a:ext uri="{FF2B5EF4-FFF2-40B4-BE49-F238E27FC236}">
                <a16:creationId xmlns="" xmlns:a16="http://schemas.microsoft.com/office/drawing/2014/main" id="{CB65F67A-A5B4-E352-9997-4D9D2C026521}"/>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206215545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A9D6EEA4-51EF-4796-BE5B-F3EB11F23ED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 xmlns:a16="http://schemas.microsoft.com/office/drawing/2014/main" id="{DF3B3E55-AA12-C26E-CFF9-5DE5E73E16D4}"/>
              </a:ext>
            </a:extLst>
          </p:cNvPr>
          <p:cNvPicPr>
            <a:picLocks noChangeAspect="1"/>
          </p:cNvPicPr>
          <p:nvPr/>
        </p:nvPicPr>
        <p:blipFill rotWithShape="1">
          <a:blip r:embed="rId3">
            <a:alphaModFix amt="25000"/>
          </a:blip>
          <a:srcRect/>
          <a:stretch/>
        </p:blipFill>
        <p:spPr>
          <a:xfrm>
            <a:off x="20" y="-1"/>
            <a:ext cx="12191980" cy="6858001"/>
          </a:xfrm>
          <a:prstGeom prst="rect">
            <a:avLst/>
          </a:prstGeom>
        </p:spPr>
      </p:pic>
      <p:sp>
        <p:nvSpPr>
          <p:cNvPr id="3" name="Content Placeholder 2">
            <a:extLst>
              <a:ext uri="{FF2B5EF4-FFF2-40B4-BE49-F238E27FC236}">
                <a16:creationId xmlns="" xmlns:a16="http://schemas.microsoft.com/office/drawing/2014/main" id="{855AE3DC-EC2A-1B21-8D8E-182C78E40BA7}"/>
              </a:ext>
            </a:extLst>
          </p:cNvPr>
          <p:cNvSpPr>
            <a:spLocks noGrp="1"/>
          </p:cNvSpPr>
          <p:nvPr>
            <p:ph idx="1"/>
          </p:nvPr>
        </p:nvSpPr>
        <p:spPr>
          <a:xfrm>
            <a:off x="838199" y="1585913"/>
            <a:ext cx="10163175" cy="4438409"/>
          </a:xfrm>
        </p:spPr>
        <p:txBody>
          <a:bodyPr vert="horz" lIns="91440" tIns="45720" rIns="91440" bIns="45720" rtlCol="0">
            <a:normAutofit/>
          </a:bodyPr>
          <a:lstStyle/>
          <a:p>
            <a:pPr marL="342900" lvl="0" indent="-342900" algn="just">
              <a:lnSpc>
                <a:spcPct val="12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cs typeface="Times New Roman" pitchFamily="18" charset="0"/>
              </a:rPr>
              <a:t>One of the most important long-term talent acquisition strategies includes engaging employer branding before the recruitment process.</a:t>
            </a:r>
          </a:p>
          <a:p>
            <a:pPr marL="342900" lvl="0" indent="-342900" algn="just">
              <a:lnSpc>
                <a:spcPct val="12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cs typeface="Times New Roman" pitchFamily="18" charset="0"/>
              </a:rPr>
              <a:t>Studies have shown that more than 72% of UK companies prefer building a brand value worldwide in order to succeed in the recruitment process (Tech Funnel, 2021).</a:t>
            </a:r>
          </a:p>
          <a:p>
            <a:pPr marL="342900" lvl="0" indent="-342900" algn="just">
              <a:lnSpc>
                <a:spcPct val="120000"/>
              </a:lnSpc>
              <a:buFont typeface="Arial" panose="020B0604020202020204" pitchFamily="34" charset="0"/>
              <a:buChar char="●"/>
            </a:pPr>
            <a:r>
              <a:rPr lang="en-IN" sz="2400" u="none" strike="noStrike" dirty="0">
                <a:effectLst/>
                <a:latin typeface="Times New Roman" panose="02020603050405020304" pitchFamily="18" charset="0"/>
                <a:ea typeface="Times New Roman" panose="02020603050405020304" pitchFamily="18" charset="0"/>
                <a:cs typeface="Times New Roman" pitchFamily="18" charset="0"/>
              </a:rPr>
              <a:t>The positive and encouraging work experience of the existing employees may motivate talented candidates in applying for the job </a:t>
            </a:r>
            <a:r>
              <a:rPr lang="en-IN" sz="2400" u="none" strike="noStrike" dirty="0">
                <a:effectLst/>
                <a:latin typeface="Times New Roman" panose="02020603050405020304" pitchFamily="18" charset="0"/>
                <a:ea typeface="Times New Roman" panose="02020603050405020304" pitchFamily="18" charset="0"/>
              </a:rPr>
              <a:t>role in the company.</a:t>
            </a:r>
          </a:p>
        </p:txBody>
      </p:sp>
      <p:sp>
        <p:nvSpPr>
          <p:cNvPr id="7" name="TextBox 6">
            <a:extLst>
              <a:ext uri="{FF2B5EF4-FFF2-40B4-BE49-F238E27FC236}">
                <a16:creationId xmlns="" xmlns:a16="http://schemas.microsoft.com/office/drawing/2014/main" id="{CB65F67A-A5B4-E352-9997-4D9D2C026521}"/>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114981363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7AF03B51-5F88-FA4F-6BB1-DBC78E3ADCC6}"/>
              </a:ext>
            </a:extLst>
          </p:cNvPr>
          <p:cNvPicPr>
            <a:picLocks noChangeAspect="1"/>
          </p:cNvPicPr>
          <p:nvPr/>
        </p:nvPicPr>
        <p:blipFill rotWithShape="1">
          <a:blip r:embed="rId3">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3" name="Content Placeholder 2">
            <a:extLst>
              <a:ext uri="{FF2B5EF4-FFF2-40B4-BE49-F238E27FC236}">
                <a16:creationId xmlns="" xmlns:a16="http://schemas.microsoft.com/office/drawing/2014/main" id="{5FFB9F95-C870-AFD3-6E66-C88512E634BC}"/>
              </a:ext>
            </a:extLst>
          </p:cNvPr>
          <p:cNvSpPr>
            <a:spLocks noGrp="1"/>
          </p:cNvSpPr>
          <p:nvPr>
            <p:ph idx="1"/>
          </p:nvPr>
        </p:nvSpPr>
        <p:spPr>
          <a:xfrm>
            <a:off x="838200" y="1825625"/>
            <a:ext cx="10515600" cy="4351338"/>
          </a:xfrm>
        </p:spPr>
        <p:txBody>
          <a:bodyPr vert="horz" lIns="91440" tIns="45720" rIns="91440" bIns="45720" rtlCol="0">
            <a:normAutofit/>
          </a:bodyPr>
          <a:lstStyle/>
          <a:p>
            <a:pPr algn="just"/>
            <a:r>
              <a:rPr lang="en-US" sz="2400" dirty="0">
                <a:latin typeface="Times New Roman" pitchFamily="18" charset="0"/>
                <a:ea typeface="+mn-lt"/>
                <a:cs typeface="Times New Roman" pitchFamily="18" charset="0"/>
              </a:rPr>
              <a:t> Another effective long-term talent acquisition strategy is to use online job portals for achieving success in recruitment.</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Almost 35.5 million job aspirants are connected to various companies in the UK via Linkedin (Osman, 2022).</a:t>
            </a:r>
          </a:p>
          <a:p>
            <a:pPr algn="just"/>
            <a:r>
              <a:rPr lang="en-US" sz="2400" dirty="0">
                <a:latin typeface="Times New Roman" pitchFamily="18" charset="0"/>
                <a:ea typeface="+mn-lt"/>
                <a:cs typeface="Times New Roman" pitchFamily="18" charset="0"/>
              </a:rPr>
              <a:t>The online job portals may assist the talent acquisition manager at Yo! Sushi Restaurant in perceiving quick responses from talented candidates nationwide.</a:t>
            </a:r>
          </a:p>
          <a:p>
            <a:endParaRPr lang="en-US" dirty="0">
              <a:cs typeface="Calibri"/>
            </a:endParaRPr>
          </a:p>
        </p:txBody>
      </p:sp>
      <p:sp>
        <p:nvSpPr>
          <p:cNvPr id="6" name="TextBox 5">
            <a:extLst>
              <a:ext uri="{FF2B5EF4-FFF2-40B4-BE49-F238E27FC236}">
                <a16:creationId xmlns="" xmlns:a16="http://schemas.microsoft.com/office/drawing/2014/main" id="{F1A5809A-CC44-2828-B075-E3B9E550694C}"/>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382023948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04C21BAE-6866-4C7A-A7EC-C1B2E572D5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 xmlns:a16="http://schemas.microsoft.com/office/drawing/2014/main" id="{5BAF8DDF-F966-4B48-8AE5-B681BD32B365}"/>
              </a:ext>
            </a:extLst>
          </p:cNvPr>
          <p:cNvPicPr>
            <a:picLocks noChangeAspect="1"/>
          </p:cNvPicPr>
          <p:nvPr/>
        </p:nvPicPr>
        <p:blipFill rotWithShape="1">
          <a:blip r:embed="rId3"/>
          <a:srcRect/>
          <a:stretch/>
        </p:blipFill>
        <p:spPr>
          <a:xfrm>
            <a:off x="1" y="1"/>
            <a:ext cx="12192000" cy="6857999"/>
          </a:xfrm>
          <a:prstGeom prst="rect">
            <a:avLst/>
          </a:prstGeom>
        </p:spPr>
      </p:pic>
      <p:sp>
        <p:nvSpPr>
          <p:cNvPr id="11" name="Freeform: Shape 10">
            <a:extLst>
              <a:ext uri="{FF2B5EF4-FFF2-40B4-BE49-F238E27FC236}">
                <a16:creationId xmlns="" xmlns:a16="http://schemas.microsoft.com/office/drawing/2014/main" id="{C74F2646-08C7-4051-81DA-751C43A03F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chemeClr val="bg1"/>
          </a:solidFill>
          <a:ln>
            <a:noFill/>
          </a:ln>
          <a:effectLst>
            <a:outerShdw blurRad="50800" dist="25400" dir="5400000" algn="t"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 xmlns:a16="http://schemas.microsoft.com/office/drawing/2014/main" id="{DCD6552F-C98B-4FBA-842F-3EF2D5ACA1F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41099" y="585274"/>
            <a:ext cx="7036051" cy="5492212"/>
          </a:xfrm>
          <a:custGeom>
            <a:avLst/>
            <a:gdLst>
              <a:gd name="connsiteX0" fmla="*/ 0 w 7036051"/>
              <a:gd name="connsiteY0" fmla="*/ 0 h 5492212"/>
              <a:gd name="connsiteX1" fmla="*/ 7036051 w 7036051"/>
              <a:gd name="connsiteY1" fmla="*/ 0 h 5492212"/>
              <a:gd name="connsiteX2" fmla="*/ 7036051 w 7036051"/>
              <a:gd name="connsiteY2" fmla="*/ 5163846 h 5492212"/>
              <a:gd name="connsiteX3" fmla="*/ 7012593 w 7036051"/>
              <a:gd name="connsiteY3" fmla="*/ 5176898 h 5492212"/>
              <a:gd name="connsiteX4" fmla="*/ 6958601 w 7036051"/>
              <a:gd name="connsiteY4" fmla="*/ 5204359 h 5492212"/>
              <a:gd name="connsiteX5" fmla="*/ 6951226 w 7036051"/>
              <a:gd name="connsiteY5" fmla="*/ 5203241 h 5492212"/>
              <a:gd name="connsiteX6" fmla="*/ 6920864 w 7036051"/>
              <a:gd name="connsiteY6" fmla="*/ 5220003 h 5492212"/>
              <a:gd name="connsiteX7" fmla="*/ 6834841 w 7036051"/>
              <a:gd name="connsiteY7" fmla="*/ 5266115 h 5492212"/>
              <a:gd name="connsiteX8" fmla="*/ 6777937 w 7036051"/>
              <a:gd name="connsiteY8" fmla="*/ 5332502 h 5492212"/>
              <a:gd name="connsiteX9" fmla="*/ 6752874 w 7036051"/>
              <a:gd name="connsiteY9" fmla="*/ 5340428 h 5492212"/>
              <a:gd name="connsiteX10" fmla="*/ 6711115 w 7036051"/>
              <a:gd name="connsiteY10" fmla="*/ 5353924 h 5492212"/>
              <a:gd name="connsiteX11" fmla="*/ 6702149 w 7036051"/>
              <a:gd name="connsiteY11" fmla="*/ 5351500 h 5492212"/>
              <a:gd name="connsiteX12" fmla="*/ 6698458 w 7036051"/>
              <a:gd name="connsiteY12" fmla="*/ 5352743 h 5492212"/>
              <a:gd name="connsiteX13" fmla="*/ 6698049 w 7036051"/>
              <a:gd name="connsiteY13" fmla="*/ 5352570 h 5492212"/>
              <a:gd name="connsiteX14" fmla="*/ 6697297 w 7036051"/>
              <a:gd name="connsiteY14" fmla="*/ 5353134 h 5492212"/>
              <a:gd name="connsiteX15" fmla="*/ 6689118 w 7036051"/>
              <a:gd name="connsiteY15" fmla="*/ 5355890 h 5492212"/>
              <a:gd name="connsiteX16" fmla="*/ 6670605 w 7036051"/>
              <a:gd name="connsiteY16" fmla="*/ 5355427 h 5492212"/>
              <a:gd name="connsiteX17" fmla="*/ 6659606 w 7036051"/>
              <a:gd name="connsiteY17" fmla="*/ 5357084 h 5492212"/>
              <a:gd name="connsiteX18" fmla="*/ 6649636 w 7036051"/>
              <a:gd name="connsiteY18" fmla="*/ 5367869 h 5492212"/>
              <a:gd name="connsiteX19" fmla="*/ 6642159 w 7036051"/>
              <a:gd name="connsiteY19" fmla="*/ 5369506 h 5492212"/>
              <a:gd name="connsiteX20" fmla="*/ 6640764 w 7036051"/>
              <a:gd name="connsiteY20" fmla="*/ 5370991 h 5492212"/>
              <a:gd name="connsiteX21" fmla="*/ 6636665 w 7036051"/>
              <a:gd name="connsiteY21" fmla="*/ 5374002 h 5492212"/>
              <a:gd name="connsiteX22" fmla="*/ 6641287 w 7036051"/>
              <a:gd name="connsiteY22" fmla="*/ 5376181 h 5492212"/>
              <a:gd name="connsiteX23" fmla="*/ 6591018 w 7036051"/>
              <a:gd name="connsiteY23" fmla="*/ 5390981 h 5492212"/>
              <a:gd name="connsiteX24" fmla="*/ 6548326 w 7036051"/>
              <a:gd name="connsiteY24" fmla="*/ 5403583 h 5492212"/>
              <a:gd name="connsiteX25" fmla="*/ 6472868 w 7036051"/>
              <a:gd name="connsiteY25" fmla="*/ 5394733 h 5492212"/>
              <a:gd name="connsiteX26" fmla="*/ 6401194 w 7036051"/>
              <a:gd name="connsiteY26" fmla="*/ 5422870 h 5492212"/>
              <a:gd name="connsiteX27" fmla="*/ 6381961 w 7036051"/>
              <a:gd name="connsiteY27" fmla="*/ 5422940 h 5492212"/>
              <a:gd name="connsiteX28" fmla="*/ 6363834 w 7036051"/>
              <a:gd name="connsiteY28" fmla="*/ 5417751 h 5492212"/>
              <a:gd name="connsiteX29" fmla="*/ 6363997 w 7036051"/>
              <a:gd name="connsiteY29" fmla="*/ 5415912 h 5492212"/>
              <a:gd name="connsiteX30" fmla="*/ 6361124 w 7036051"/>
              <a:gd name="connsiteY30" fmla="*/ 5415066 h 5492212"/>
              <a:gd name="connsiteX31" fmla="*/ 6358507 w 7036051"/>
              <a:gd name="connsiteY31" fmla="*/ 5416224 h 5492212"/>
              <a:gd name="connsiteX32" fmla="*/ 6355073 w 7036051"/>
              <a:gd name="connsiteY32" fmla="*/ 5415242 h 5492212"/>
              <a:gd name="connsiteX33" fmla="*/ 6345676 w 7036051"/>
              <a:gd name="connsiteY33" fmla="*/ 5413049 h 5492212"/>
              <a:gd name="connsiteX34" fmla="*/ 6342596 w 7036051"/>
              <a:gd name="connsiteY34" fmla="*/ 5409297 h 5492212"/>
              <a:gd name="connsiteX35" fmla="*/ 6305742 w 7036051"/>
              <a:gd name="connsiteY35" fmla="*/ 5401622 h 5492212"/>
              <a:gd name="connsiteX36" fmla="*/ 6294445 w 7036051"/>
              <a:gd name="connsiteY36" fmla="*/ 5404149 h 5492212"/>
              <a:gd name="connsiteX37" fmla="*/ 6281414 w 7036051"/>
              <a:gd name="connsiteY37" fmla="*/ 5398024 h 5492212"/>
              <a:gd name="connsiteX38" fmla="*/ 6243972 w 7036051"/>
              <a:gd name="connsiteY38" fmla="*/ 5395807 h 5492212"/>
              <a:gd name="connsiteX39" fmla="*/ 6202379 w 7036051"/>
              <a:gd name="connsiteY39" fmla="*/ 5388661 h 5492212"/>
              <a:gd name="connsiteX40" fmla="*/ 6173010 w 7036051"/>
              <a:gd name="connsiteY40" fmla="*/ 5380606 h 5492212"/>
              <a:gd name="connsiteX41" fmla="*/ 6093421 w 7036051"/>
              <a:gd name="connsiteY41" fmla="*/ 5375473 h 5492212"/>
              <a:gd name="connsiteX42" fmla="*/ 5959474 w 7036051"/>
              <a:gd name="connsiteY42" fmla="*/ 5373386 h 5492212"/>
              <a:gd name="connsiteX43" fmla="*/ 5931492 w 7036051"/>
              <a:gd name="connsiteY43" fmla="*/ 5371513 h 5492212"/>
              <a:gd name="connsiteX44" fmla="*/ 5909558 w 7036051"/>
              <a:gd name="connsiteY44" fmla="*/ 5364228 h 5492212"/>
              <a:gd name="connsiteX45" fmla="*/ 5906319 w 7036051"/>
              <a:gd name="connsiteY45" fmla="*/ 5357590 h 5492212"/>
              <a:gd name="connsiteX46" fmla="*/ 5891268 w 7036051"/>
              <a:gd name="connsiteY46" fmla="*/ 5355650 h 5492212"/>
              <a:gd name="connsiteX47" fmla="*/ 5887711 w 7036051"/>
              <a:gd name="connsiteY47" fmla="*/ 5353947 h 5492212"/>
              <a:gd name="connsiteX48" fmla="*/ 5866852 w 7036051"/>
              <a:gd name="connsiteY48" fmla="*/ 5345374 h 5492212"/>
              <a:gd name="connsiteX49" fmla="*/ 5811310 w 7036051"/>
              <a:gd name="connsiteY49" fmla="*/ 5356530 h 5492212"/>
              <a:gd name="connsiteX50" fmla="*/ 5770689 w 7036051"/>
              <a:gd name="connsiteY50" fmla="*/ 5359014 h 5492212"/>
              <a:gd name="connsiteX51" fmla="*/ 5767719 w 7036051"/>
              <a:gd name="connsiteY51" fmla="*/ 5357260 h 5492212"/>
              <a:gd name="connsiteX52" fmla="*/ 5765688 w 7036051"/>
              <a:gd name="connsiteY52" fmla="*/ 5352793 h 5492212"/>
              <a:gd name="connsiteX53" fmla="*/ 5758598 w 7036051"/>
              <a:gd name="connsiteY53" fmla="*/ 5351053 h 5492212"/>
              <a:gd name="connsiteX54" fmla="*/ 5752036 w 7036051"/>
              <a:gd name="connsiteY54" fmla="*/ 5346019 h 5492212"/>
              <a:gd name="connsiteX55" fmla="*/ 5503590 w 7036051"/>
              <a:gd name="connsiteY55" fmla="*/ 5325537 h 5492212"/>
              <a:gd name="connsiteX56" fmla="*/ 5389848 w 7036051"/>
              <a:gd name="connsiteY56" fmla="*/ 5351472 h 5492212"/>
              <a:gd name="connsiteX57" fmla="*/ 5344450 w 7036051"/>
              <a:gd name="connsiteY57" fmla="*/ 5354840 h 5492212"/>
              <a:gd name="connsiteX58" fmla="*/ 5338428 w 7036051"/>
              <a:gd name="connsiteY58" fmla="*/ 5350516 h 5492212"/>
              <a:gd name="connsiteX59" fmla="*/ 5273489 w 7036051"/>
              <a:gd name="connsiteY59" fmla="*/ 5373945 h 5492212"/>
              <a:gd name="connsiteX60" fmla="*/ 5182701 w 7036051"/>
              <a:gd name="connsiteY60" fmla="*/ 5370075 h 5492212"/>
              <a:gd name="connsiteX61" fmla="*/ 5114856 w 7036051"/>
              <a:gd name="connsiteY61" fmla="*/ 5361037 h 5492212"/>
              <a:gd name="connsiteX62" fmla="*/ 5076532 w 7036051"/>
              <a:gd name="connsiteY62" fmla="*/ 5358612 h 5492212"/>
              <a:gd name="connsiteX63" fmla="*/ 5048954 w 7036051"/>
              <a:gd name="connsiteY63" fmla="*/ 5353915 h 5492212"/>
              <a:gd name="connsiteX64" fmla="*/ 4977087 w 7036051"/>
              <a:gd name="connsiteY64" fmla="*/ 5357736 h 5492212"/>
              <a:gd name="connsiteX65" fmla="*/ 4857261 w 7036051"/>
              <a:gd name="connsiteY65" fmla="*/ 5370659 h 5492212"/>
              <a:gd name="connsiteX66" fmla="*/ 4769845 w 7036051"/>
              <a:gd name="connsiteY66" fmla="*/ 5353264 h 5492212"/>
              <a:gd name="connsiteX67" fmla="*/ 4722220 w 7036051"/>
              <a:gd name="connsiteY67" fmla="*/ 5370534 h 5492212"/>
              <a:gd name="connsiteX68" fmla="*/ 4667552 w 7036051"/>
              <a:gd name="connsiteY68" fmla="*/ 5366753 h 5492212"/>
              <a:gd name="connsiteX69" fmla="*/ 4454472 w 7036051"/>
              <a:gd name="connsiteY69" fmla="*/ 5391442 h 5492212"/>
              <a:gd name="connsiteX70" fmla="*/ 4317219 w 7036051"/>
              <a:gd name="connsiteY70" fmla="*/ 5411554 h 5492212"/>
              <a:gd name="connsiteX71" fmla="*/ 4298346 w 7036051"/>
              <a:gd name="connsiteY71" fmla="*/ 5416146 h 5492212"/>
              <a:gd name="connsiteX72" fmla="*/ 4298228 w 7036051"/>
              <a:gd name="connsiteY72" fmla="*/ 5417983 h 5492212"/>
              <a:gd name="connsiteX73" fmla="*/ 4295233 w 7036051"/>
              <a:gd name="connsiteY73" fmla="*/ 5418735 h 5492212"/>
              <a:gd name="connsiteX74" fmla="*/ 4292799 w 7036051"/>
              <a:gd name="connsiteY74" fmla="*/ 5417494 h 5492212"/>
              <a:gd name="connsiteX75" fmla="*/ 4289225 w 7036051"/>
              <a:gd name="connsiteY75" fmla="*/ 5418364 h 5492212"/>
              <a:gd name="connsiteX76" fmla="*/ 4279515 w 7036051"/>
              <a:gd name="connsiteY76" fmla="*/ 5420247 h 5492212"/>
              <a:gd name="connsiteX77" fmla="*/ 4275872 w 7036051"/>
              <a:gd name="connsiteY77" fmla="*/ 5423890 h 5492212"/>
              <a:gd name="connsiteX78" fmla="*/ 4227055 w 7036051"/>
              <a:gd name="connsiteY78" fmla="*/ 5427466 h 5492212"/>
              <a:gd name="connsiteX79" fmla="*/ 4213123 w 7036051"/>
              <a:gd name="connsiteY79" fmla="*/ 5433155 h 5492212"/>
              <a:gd name="connsiteX80" fmla="*/ 4175436 w 7036051"/>
              <a:gd name="connsiteY80" fmla="*/ 5434156 h 5492212"/>
              <a:gd name="connsiteX81" fmla="*/ 4132856 w 7036051"/>
              <a:gd name="connsiteY81" fmla="*/ 5439937 h 5492212"/>
              <a:gd name="connsiteX82" fmla="*/ 4102333 w 7036051"/>
              <a:gd name="connsiteY82" fmla="*/ 5447021 h 5492212"/>
              <a:gd name="connsiteX83" fmla="*/ 4022159 w 7036051"/>
              <a:gd name="connsiteY83" fmla="*/ 5449566 h 5492212"/>
              <a:gd name="connsiteX84" fmla="*/ 3888224 w 7036051"/>
              <a:gd name="connsiteY84" fmla="*/ 5447312 h 5492212"/>
              <a:gd name="connsiteX85" fmla="*/ 3860026 w 7036051"/>
              <a:gd name="connsiteY85" fmla="*/ 5448274 h 5492212"/>
              <a:gd name="connsiteX86" fmla="*/ 3832796 w 7036051"/>
              <a:gd name="connsiteY86" fmla="*/ 5461349 h 5492212"/>
              <a:gd name="connsiteX87" fmla="*/ 3817485 w 7036051"/>
              <a:gd name="connsiteY87" fmla="*/ 5462797 h 5492212"/>
              <a:gd name="connsiteX88" fmla="*/ 3813676 w 7036051"/>
              <a:gd name="connsiteY88" fmla="*/ 5464379 h 5492212"/>
              <a:gd name="connsiteX89" fmla="*/ 3791563 w 7036051"/>
              <a:gd name="connsiteY89" fmla="*/ 5472259 h 5492212"/>
              <a:gd name="connsiteX90" fmla="*/ 3737858 w 7036051"/>
              <a:gd name="connsiteY90" fmla="*/ 5459331 h 5492212"/>
              <a:gd name="connsiteX91" fmla="*/ 3697716 w 7036051"/>
              <a:gd name="connsiteY91" fmla="*/ 5455539 h 5492212"/>
              <a:gd name="connsiteX92" fmla="*/ 3694487 w 7036051"/>
              <a:gd name="connsiteY92" fmla="*/ 5457193 h 5492212"/>
              <a:gd name="connsiteX93" fmla="*/ 3691779 w 7036051"/>
              <a:gd name="connsiteY93" fmla="*/ 5461582 h 5492212"/>
              <a:gd name="connsiteX94" fmla="*/ 3684442 w 7036051"/>
              <a:gd name="connsiteY94" fmla="*/ 5463086 h 5492212"/>
              <a:gd name="connsiteX95" fmla="*/ 3677129 w 7036051"/>
              <a:gd name="connsiteY95" fmla="*/ 5467898 h 5492212"/>
              <a:gd name="connsiteX96" fmla="*/ 3438897 w 7036051"/>
              <a:gd name="connsiteY96" fmla="*/ 5462195 h 5492212"/>
              <a:gd name="connsiteX97" fmla="*/ 3389756 w 7036051"/>
              <a:gd name="connsiteY97" fmla="*/ 5444428 h 5492212"/>
              <a:gd name="connsiteX98" fmla="*/ 3316666 w 7036051"/>
              <a:gd name="connsiteY98" fmla="*/ 5450736 h 5492212"/>
              <a:gd name="connsiteX99" fmla="*/ 3271894 w 7036051"/>
              <a:gd name="connsiteY99" fmla="*/ 5445907 h 5492212"/>
              <a:gd name="connsiteX100" fmla="*/ 3265228 w 7036051"/>
              <a:gd name="connsiteY100" fmla="*/ 5450024 h 5492212"/>
              <a:gd name="connsiteX101" fmla="*/ 3204017 w 7036051"/>
              <a:gd name="connsiteY101" fmla="*/ 5424552 h 5492212"/>
              <a:gd name="connsiteX102" fmla="*/ 3112867 w 7036051"/>
              <a:gd name="connsiteY102" fmla="*/ 5425473 h 5492212"/>
              <a:gd name="connsiteX103" fmla="*/ 3043809 w 7036051"/>
              <a:gd name="connsiteY103" fmla="*/ 5432293 h 5492212"/>
              <a:gd name="connsiteX104" fmla="*/ 3005211 w 7036051"/>
              <a:gd name="connsiteY104" fmla="*/ 5433472 h 5492212"/>
              <a:gd name="connsiteX105" fmla="*/ 2976986 w 7036051"/>
              <a:gd name="connsiteY105" fmla="*/ 5437264 h 5492212"/>
              <a:gd name="connsiteX106" fmla="*/ 2905879 w 7036051"/>
              <a:gd name="connsiteY106" fmla="*/ 5431128 h 5492212"/>
              <a:gd name="connsiteX107" fmla="*/ 2788318 w 7036051"/>
              <a:gd name="connsiteY107" fmla="*/ 5414358 h 5492212"/>
              <a:gd name="connsiteX108" fmla="*/ 2653590 w 7036051"/>
              <a:gd name="connsiteY108" fmla="*/ 5410111 h 5492212"/>
              <a:gd name="connsiteX109" fmla="*/ 2598481 w 7036051"/>
              <a:gd name="connsiteY109" fmla="*/ 5412114 h 5492212"/>
              <a:gd name="connsiteX110" fmla="*/ 2333897 w 7036051"/>
              <a:gd name="connsiteY110" fmla="*/ 5408505 h 5492212"/>
              <a:gd name="connsiteX111" fmla="*/ 2271841 w 7036051"/>
              <a:gd name="connsiteY111" fmla="*/ 5396433 h 5492212"/>
              <a:gd name="connsiteX112" fmla="*/ 2143705 w 7036051"/>
              <a:gd name="connsiteY112" fmla="*/ 5345095 h 5492212"/>
              <a:gd name="connsiteX113" fmla="*/ 1986408 w 7036051"/>
              <a:gd name="connsiteY113" fmla="*/ 5335524 h 5492212"/>
              <a:gd name="connsiteX114" fmla="*/ 1975333 w 7036051"/>
              <a:gd name="connsiteY114" fmla="*/ 5325099 h 5492212"/>
              <a:gd name="connsiteX115" fmla="*/ 1972441 w 7036051"/>
              <a:gd name="connsiteY115" fmla="*/ 5323775 h 5492212"/>
              <a:gd name="connsiteX116" fmla="*/ 1971497 w 7036051"/>
              <a:gd name="connsiteY116" fmla="*/ 5324412 h 5492212"/>
              <a:gd name="connsiteX117" fmla="*/ 1956886 w 7036051"/>
              <a:gd name="connsiteY117" fmla="*/ 5327069 h 5492212"/>
              <a:gd name="connsiteX118" fmla="*/ 1924833 w 7036051"/>
              <a:gd name="connsiteY118" fmla="*/ 5344911 h 5492212"/>
              <a:gd name="connsiteX119" fmla="*/ 1885856 w 7036051"/>
              <a:gd name="connsiteY119" fmla="*/ 5367299 h 5492212"/>
              <a:gd name="connsiteX120" fmla="*/ 1855937 w 7036051"/>
              <a:gd name="connsiteY120" fmla="*/ 5372820 h 5492212"/>
              <a:gd name="connsiteX121" fmla="*/ 1784500 w 7036051"/>
              <a:gd name="connsiteY121" fmla="*/ 5395926 h 5492212"/>
              <a:gd name="connsiteX122" fmla="*/ 1737998 w 7036051"/>
              <a:gd name="connsiteY122" fmla="*/ 5407426 h 5492212"/>
              <a:gd name="connsiteX123" fmla="*/ 1736716 w 7036051"/>
              <a:gd name="connsiteY123" fmla="*/ 5407939 h 5492212"/>
              <a:gd name="connsiteX124" fmla="*/ 1726742 w 7036051"/>
              <a:gd name="connsiteY124" fmla="*/ 5405934 h 5492212"/>
              <a:gd name="connsiteX125" fmla="*/ 1726849 w 7036051"/>
              <a:gd name="connsiteY125" fmla="*/ 5401221 h 5492212"/>
              <a:gd name="connsiteX126" fmla="*/ 1718134 w 7036051"/>
              <a:gd name="connsiteY126" fmla="*/ 5398128 h 5492212"/>
              <a:gd name="connsiteX127" fmla="*/ 1701063 w 7036051"/>
              <a:gd name="connsiteY127" fmla="*/ 5400545 h 5492212"/>
              <a:gd name="connsiteX128" fmla="*/ 1694634 w 7036051"/>
              <a:gd name="connsiteY128" fmla="*/ 5398728 h 5492212"/>
              <a:gd name="connsiteX129" fmla="*/ 1692270 w 7036051"/>
              <a:gd name="connsiteY129" fmla="*/ 5399053 h 5492212"/>
              <a:gd name="connsiteX130" fmla="*/ 1686657 w 7036051"/>
              <a:gd name="connsiteY130" fmla="*/ 5399247 h 5492212"/>
              <a:gd name="connsiteX131" fmla="*/ 1687479 w 7036051"/>
              <a:gd name="connsiteY131" fmla="*/ 5402165 h 5492212"/>
              <a:gd name="connsiteX132" fmla="*/ 1680969 w 7036051"/>
              <a:gd name="connsiteY132" fmla="*/ 5407963 h 5492212"/>
              <a:gd name="connsiteX133" fmla="*/ 1648682 w 7036051"/>
              <a:gd name="connsiteY133" fmla="*/ 5407558 h 5492212"/>
              <a:gd name="connsiteX134" fmla="*/ 1646819 w 7036051"/>
              <a:gd name="connsiteY134" fmla="*/ 5404306 h 5492212"/>
              <a:gd name="connsiteX135" fmla="*/ 1642743 w 7036051"/>
              <a:gd name="connsiteY135" fmla="*/ 5403927 h 5492212"/>
              <a:gd name="connsiteX136" fmla="*/ 1639788 w 7036051"/>
              <a:gd name="connsiteY136" fmla="*/ 5407135 h 5492212"/>
              <a:gd name="connsiteX137" fmla="*/ 1585803 w 7036051"/>
              <a:gd name="connsiteY137" fmla="*/ 5416574 h 5492212"/>
              <a:gd name="connsiteX138" fmla="*/ 1513331 w 7036051"/>
              <a:gd name="connsiteY138" fmla="*/ 5423805 h 5492212"/>
              <a:gd name="connsiteX139" fmla="*/ 1460734 w 7036051"/>
              <a:gd name="connsiteY139" fmla="*/ 5411778 h 5492212"/>
              <a:gd name="connsiteX140" fmla="*/ 1456045 w 7036051"/>
              <a:gd name="connsiteY140" fmla="*/ 5414928 h 5492212"/>
              <a:gd name="connsiteX141" fmla="*/ 1419653 w 7036051"/>
              <a:gd name="connsiteY141" fmla="*/ 5415060 h 5492212"/>
              <a:gd name="connsiteX142" fmla="*/ 1292605 w 7036051"/>
              <a:gd name="connsiteY142" fmla="*/ 5394671 h 5492212"/>
              <a:gd name="connsiteX143" fmla="*/ 1221477 w 7036051"/>
              <a:gd name="connsiteY143" fmla="*/ 5395509 h 5492212"/>
              <a:gd name="connsiteX144" fmla="*/ 1196159 w 7036051"/>
              <a:gd name="connsiteY144" fmla="*/ 5399169 h 5492212"/>
              <a:gd name="connsiteX145" fmla="*/ 1153748 w 7036051"/>
              <a:gd name="connsiteY145" fmla="*/ 5405093 h 5492212"/>
              <a:gd name="connsiteX146" fmla="*/ 1121874 w 7036051"/>
              <a:gd name="connsiteY146" fmla="*/ 5417803 h 5492212"/>
              <a:gd name="connsiteX147" fmla="*/ 1086481 w 7036051"/>
              <a:gd name="connsiteY147" fmla="*/ 5419474 h 5492212"/>
              <a:gd name="connsiteX148" fmla="*/ 1078485 w 7036051"/>
              <a:gd name="connsiteY148" fmla="*/ 5409150 h 5492212"/>
              <a:gd name="connsiteX149" fmla="*/ 1040550 w 7036051"/>
              <a:gd name="connsiteY149" fmla="*/ 5414415 h 5492212"/>
              <a:gd name="connsiteX150" fmla="*/ 982981 w 7036051"/>
              <a:gd name="connsiteY150" fmla="*/ 5423575 h 5492212"/>
              <a:gd name="connsiteX151" fmla="*/ 949836 w 7036051"/>
              <a:gd name="connsiteY151" fmla="*/ 5426093 h 5492212"/>
              <a:gd name="connsiteX152" fmla="*/ 859237 w 7036051"/>
              <a:gd name="connsiteY152" fmla="*/ 5435973 h 5492212"/>
              <a:gd name="connsiteX153" fmla="*/ 768445 w 7036051"/>
              <a:gd name="connsiteY153" fmla="*/ 5448159 h 5492212"/>
              <a:gd name="connsiteX154" fmla="*/ 714393 w 7036051"/>
              <a:gd name="connsiteY154" fmla="*/ 5468302 h 5492212"/>
              <a:gd name="connsiteX155" fmla="*/ 639791 w 7036051"/>
              <a:gd name="connsiteY155" fmla="*/ 5476924 h 5492212"/>
              <a:gd name="connsiteX156" fmla="*/ 627266 w 7036051"/>
              <a:gd name="connsiteY156" fmla="*/ 5480260 h 5492212"/>
              <a:gd name="connsiteX157" fmla="*/ 609977 w 7036051"/>
              <a:gd name="connsiteY157" fmla="*/ 5478891 h 5492212"/>
              <a:gd name="connsiteX158" fmla="*/ 540688 w 7036051"/>
              <a:gd name="connsiteY158" fmla="*/ 5472807 h 5492212"/>
              <a:gd name="connsiteX159" fmla="*/ 486194 w 7036051"/>
              <a:gd name="connsiteY159" fmla="*/ 5462661 h 5492212"/>
              <a:gd name="connsiteX160" fmla="*/ 418164 w 7036051"/>
              <a:gd name="connsiteY160" fmla="*/ 5472485 h 5492212"/>
              <a:gd name="connsiteX161" fmla="*/ 376724 w 7036051"/>
              <a:gd name="connsiteY161" fmla="*/ 5470967 h 5492212"/>
              <a:gd name="connsiteX162" fmla="*/ 308908 w 7036051"/>
              <a:gd name="connsiteY162" fmla="*/ 5457025 h 5492212"/>
              <a:gd name="connsiteX163" fmla="*/ 219416 w 7036051"/>
              <a:gd name="connsiteY163" fmla="*/ 5463995 h 5492212"/>
              <a:gd name="connsiteX164" fmla="*/ 200977 w 7036051"/>
              <a:gd name="connsiteY164" fmla="*/ 5480608 h 5492212"/>
              <a:gd name="connsiteX165" fmla="*/ 176226 w 7036051"/>
              <a:gd name="connsiteY165" fmla="*/ 5491022 h 5492212"/>
              <a:gd name="connsiteX166" fmla="*/ 165702 w 7036051"/>
              <a:gd name="connsiteY166" fmla="*/ 5468604 h 5492212"/>
              <a:gd name="connsiteX167" fmla="*/ 88282 w 7036051"/>
              <a:gd name="connsiteY167" fmla="*/ 5453658 h 5492212"/>
              <a:gd name="connsiteX168" fmla="*/ 49602 w 7036051"/>
              <a:gd name="connsiteY168" fmla="*/ 5448762 h 5492212"/>
              <a:gd name="connsiteX169" fmla="*/ 22844 w 7036051"/>
              <a:gd name="connsiteY169" fmla="*/ 5450459 h 5492212"/>
              <a:gd name="connsiteX170" fmla="*/ 0 w 7036051"/>
              <a:gd name="connsiteY170" fmla="*/ 5447653 h 5492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Lst>
            <a:rect l="l" t="t" r="r" b="b"/>
            <a:pathLst>
              <a:path w="7036051" h="5492212">
                <a:moveTo>
                  <a:pt x="0" y="0"/>
                </a:moveTo>
                <a:lnTo>
                  <a:pt x="7036051" y="0"/>
                </a:lnTo>
                <a:lnTo>
                  <a:pt x="7036051" y="5163846"/>
                </a:lnTo>
                <a:lnTo>
                  <a:pt x="7012593" y="5176898"/>
                </a:lnTo>
                <a:cubicBezTo>
                  <a:pt x="7010768" y="5193373"/>
                  <a:pt x="6968133" y="5178026"/>
                  <a:pt x="6958601" y="5204359"/>
                </a:cubicBezTo>
                <a:cubicBezTo>
                  <a:pt x="6956255" y="5203750"/>
                  <a:pt x="6953771" y="5203373"/>
                  <a:pt x="6951226" y="5203241"/>
                </a:cubicBezTo>
                <a:cubicBezTo>
                  <a:pt x="6936441" y="5202478"/>
                  <a:pt x="6922846" y="5209982"/>
                  <a:pt x="6920864" y="5220003"/>
                </a:cubicBezTo>
                <a:cubicBezTo>
                  <a:pt x="6902003" y="5258795"/>
                  <a:pt x="6863469" y="5243876"/>
                  <a:pt x="6834841" y="5266115"/>
                </a:cubicBezTo>
                <a:cubicBezTo>
                  <a:pt x="6800315" y="5289373"/>
                  <a:pt x="6805780" y="5289922"/>
                  <a:pt x="6777937" y="5332502"/>
                </a:cubicBezTo>
                <a:cubicBezTo>
                  <a:pt x="6765321" y="5328518"/>
                  <a:pt x="6759096" y="5331534"/>
                  <a:pt x="6752874" y="5340428"/>
                </a:cubicBezTo>
                <a:cubicBezTo>
                  <a:pt x="6735526" y="5351218"/>
                  <a:pt x="6717730" y="5333264"/>
                  <a:pt x="6711115" y="5353924"/>
                </a:cubicBezTo>
                <a:cubicBezTo>
                  <a:pt x="6709352" y="5351156"/>
                  <a:pt x="6706090" y="5350761"/>
                  <a:pt x="6702149" y="5351500"/>
                </a:cubicBezTo>
                <a:lnTo>
                  <a:pt x="6698458" y="5352743"/>
                </a:lnTo>
                <a:lnTo>
                  <a:pt x="6698049" y="5352570"/>
                </a:lnTo>
                <a:lnTo>
                  <a:pt x="6697297" y="5353134"/>
                </a:lnTo>
                <a:lnTo>
                  <a:pt x="6689118" y="5355890"/>
                </a:lnTo>
                <a:cubicBezTo>
                  <a:pt x="6680171" y="5359440"/>
                  <a:pt x="6671805" y="5362584"/>
                  <a:pt x="6670605" y="5355427"/>
                </a:cubicBezTo>
                <a:cubicBezTo>
                  <a:pt x="6665330" y="5354991"/>
                  <a:pt x="6661976" y="5355734"/>
                  <a:pt x="6659606" y="5357084"/>
                </a:cubicBezTo>
                <a:cubicBezTo>
                  <a:pt x="6654864" y="5359782"/>
                  <a:pt x="6654050" y="5364908"/>
                  <a:pt x="6649636" y="5367869"/>
                </a:cubicBezTo>
                <a:lnTo>
                  <a:pt x="6642159" y="5369506"/>
                </a:lnTo>
                <a:lnTo>
                  <a:pt x="6640764" y="5370991"/>
                </a:lnTo>
                <a:lnTo>
                  <a:pt x="6636665" y="5374002"/>
                </a:lnTo>
                <a:lnTo>
                  <a:pt x="6641287" y="5376181"/>
                </a:lnTo>
                <a:cubicBezTo>
                  <a:pt x="6646080" y="5377976"/>
                  <a:pt x="6597903" y="5386514"/>
                  <a:pt x="6591018" y="5390981"/>
                </a:cubicBezTo>
                <a:lnTo>
                  <a:pt x="6548326" y="5403583"/>
                </a:lnTo>
                <a:lnTo>
                  <a:pt x="6472868" y="5394733"/>
                </a:lnTo>
                <a:cubicBezTo>
                  <a:pt x="6457699" y="5415896"/>
                  <a:pt x="6417760" y="5410703"/>
                  <a:pt x="6401194" y="5422870"/>
                </a:cubicBezTo>
                <a:lnTo>
                  <a:pt x="6381961" y="5422940"/>
                </a:lnTo>
                <a:lnTo>
                  <a:pt x="6363834" y="5417751"/>
                </a:lnTo>
                <a:lnTo>
                  <a:pt x="6363997" y="5415912"/>
                </a:lnTo>
                <a:cubicBezTo>
                  <a:pt x="6363602" y="5414702"/>
                  <a:pt x="6362617" y="5414594"/>
                  <a:pt x="6361124" y="5415066"/>
                </a:cubicBezTo>
                <a:lnTo>
                  <a:pt x="6358507" y="5416224"/>
                </a:lnTo>
                <a:lnTo>
                  <a:pt x="6355073" y="5415242"/>
                </a:lnTo>
                <a:lnTo>
                  <a:pt x="6345676" y="5413049"/>
                </a:lnTo>
                <a:lnTo>
                  <a:pt x="6342596" y="5409297"/>
                </a:lnTo>
                <a:cubicBezTo>
                  <a:pt x="6333502" y="5403420"/>
                  <a:pt x="6312379" y="5410664"/>
                  <a:pt x="6305742" y="5401622"/>
                </a:cubicBezTo>
                <a:lnTo>
                  <a:pt x="6294445" y="5404149"/>
                </a:lnTo>
                <a:lnTo>
                  <a:pt x="6281414" y="5398024"/>
                </a:lnTo>
                <a:cubicBezTo>
                  <a:pt x="6269392" y="5392983"/>
                  <a:pt x="6257013" y="5390092"/>
                  <a:pt x="6243972" y="5395807"/>
                </a:cubicBezTo>
                <a:cubicBezTo>
                  <a:pt x="6248312" y="5382942"/>
                  <a:pt x="6211634" y="5399629"/>
                  <a:pt x="6202379" y="5388661"/>
                </a:cubicBezTo>
                <a:cubicBezTo>
                  <a:pt x="6196568" y="5379556"/>
                  <a:pt x="6184084" y="5382499"/>
                  <a:pt x="6173010" y="5380606"/>
                </a:cubicBezTo>
                <a:cubicBezTo>
                  <a:pt x="6162384" y="5372079"/>
                  <a:pt x="6109972" y="5371285"/>
                  <a:pt x="6093421" y="5375473"/>
                </a:cubicBezTo>
                <a:cubicBezTo>
                  <a:pt x="6048943" y="5392971"/>
                  <a:pt x="5995413" y="5360396"/>
                  <a:pt x="5959474" y="5373386"/>
                </a:cubicBezTo>
                <a:cubicBezTo>
                  <a:pt x="5949048" y="5374123"/>
                  <a:pt x="5939860" y="5373301"/>
                  <a:pt x="5931492" y="5371513"/>
                </a:cubicBezTo>
                <a:lnTo>
                  <a:pt x="5909558" y="5364228"/>
                </a:lnTo>
                <a:lnTo>
                  <a:pt x="5906319" y="5357590"/>
                </a:lnTo>
                <a:lnTo>
                  <a:pt x="5891268" y="5355650"/>
                </a:lnTo>
                <a:lnTo>
                  <a:pt x="5887711" y="5353947"/>
                </a:lnTo>
                <a:cubicBezTo>
                  <a:pt x="5880924" y="5350671"/>
                  <a:pt x="5874113" y="5347614"/>
                  <a:pt x="5866852" y="5345374"/>
                </a:cubicBezTo>
                <a:cubicBezTo>
                  <a:pt x="5859911" y="5373405"/>
                  <a:pt x="5803959" y="5330929"/>
                  <a:pt x="5811310" y="5356530"/>
                </a:cubicBezTo>
                <a:cubicBezTo>
                  <a:pt x="5780489" y="5350949"/>
                  <a:pt x="5782784" y="5364359"/>
                  <a:pt x="5770689" y="5359014"/>
                </a:cubicBezTo>
                <a:lnTo>
                  <a:pt x="5767719" y="5357260"/>
                </a:lnTo>
                <a:lnTo>
                  <a:pt x="5765688" y="5352793"/>
                </a:lnTo>
                <a:lnTo>
                  <a:pt x="5758598" y="5351053"/>
                </a:lnTo>
                <a:lnTo>
                  <a:pt x="5752036" y="5346019"/>
                </a:lnTo>
                <a:cubicBezTo>
                  <a:pt x="5676031" y="5353035"/>
                  <a:pt x="5573285" y="5304575"/>
                  <a:pt x="5503590" y="5325537"/>
                </a:cubicBezTo>
                <a:lnTo>
                  <a:pt x="5389848" y="5351472"/>
                </a:lnTo>
                <a:cubicBezTo>
                  <a:pt x="5378275" y="5360535"/>
                  <a:pt x="5357949" y="5362044"/>
                  <a:pt x="5344450" y="5354840"/>
                </a:cubicBezTo>
                <a:cubicBezTo>
                  <a:pt x="5342129" y="5353601"/>
                  <a:pt x="5340101" y="5352144"/>
                  <a:pt x="5338428" y="5350516"/>
                </a:cubicBezTo>
                <a:cubicBezTo>
                  <a:pt x="5303858" y="5372450"/>
                  <a:pt x="5291134" y="5358414"/>
                  <a:pt x="5273489" y="5373945"/>
                </a:cubicBezTo>
                <a:cubicBezTo>
                  <a:pt x="5228455" y="5376430"/>
                  <a:pt x="5198895" y="5356533"/>
                  <a:pt x="5182701" y="5370075"/>
                </a:cubicBezTo>
                <a:cubicBezTo>
                  <a:pt x="5161004" y="5366959"/>
                  <a:pt x="5136154" y="5346791"/>
                  <a:pt x="5114856" y="5361037"/>
                </a:cubicBezTo>
                <a:cubicBezTo>
                  <a:pt x="5116518" y="5347803"/>
                  <a:pt x="5086668" y="5368445"/>
                  <a:pt x="5076532" y="5358612"/>
                </a:cubicBezTo>
                <a:cubicBezTo>
                  <a:pt x="5069788" y="5350240"/>
                  <a:pt x="5059157" y="5354551"/>
                  <a:pt x="5048954" y="5353915"/>
                </a:cubicBezTo>
                <a:cubicBezTo>
                  <a:pt x="5038015" y="5346654"/>
                  <a:pt x="4991132" y="5351733"/>
                  <a:pt x="4977087" y="5357736"/>
                </a:cubicBezTo>
                <a:cubicBezTo>
                  <a:pt x="4940420" y="5380054"/>
                  <a:pt x="4887089" y="5353763"/>
                  <a:pt x="4857261" y="5370659"/>
                </a:cubicBezTo>
                <a:cubicBezTo>
                  <a:pt x="4820568" y="5378246"/>
                  <a:pt x="4797284" y="5358899"/>
                  <a:pt x="4769845" y="5353264"/>
                </a:cubicBezTo>
                <a:cubicBezTo>
                  <a:pt x="4768462" y="5381819"/>
                  <a:pt x="4711275" y="5345988"/>
                  <a:pt x="4722220" y="5370534"/>
                </a:cubicBezTo>
                <a:cubicBezTo>
                  <a:pt x="4684293" y="5367762"/>
                  <a:pt x="4704662" y="5391854"/>
                  <a:pt x="4667552" y="5366753"/>
                </a:cubicBezTo>
                <a:cubicBezTo>
                  <a:pt x="4600967" y="5382212"/>
                  <a:pt x="4513038" y="5362869"/>
                  <a:pt x="4454472" y="5391442"/>
                </a:cubicBezTo>
                <a:lnTo>
                  <a:pt x="4317219" y="5411554"/>
                </a:lnTo>
                <a:lnTo>
                  <a:pt x="4298346" y="5416146"/>
                </a:lnTo>
                <a:cubicBezTo>
                  <a:pt x="4298306" y="5416758"/>
                  <a:pt x="4298267" y="5417371"/>
                  <a:pt x="4298228" y="5417983"/>
                </a:cubicBezTo>
                <a:cubicBezTo>
                  <a:pt x="4297649" y="5419178"/>
                  <a:pt x="4296651" y="5419253"/>
                  <a:pt x="4295233" y="5418735"/>
                </a:cubicBezTo>
                <a:lnTo>
                  <a:pt x="4292799" y="5417494"/>
                </a:lnTo>
                <a:lnTo>
                  <a:pt x="4289225" y="5418364"/>
                </a:lnTo>
                <a:lnTo>
                  <a:pt x="4279515" y="5420247"/>
                </a:lnTo>
                <a:lnTo>
                  <a:pt x="4275872" y="5423890"/>
                </a:lnTo>
                <a:lnTo>
                  <a:pt x="4227055" y="5427466"/>
                </a:lnTo>
                <a:lnTo>
                  <a:pt x="4213123" y="5433155"/>
                </a:lnTo>
                <a:cubicBezTo>
                  <a:pt x="4200364" y="5437794"/>
                  <a:pt x="4187574" y="5440279"/>
                  <a:pt x="4175436" y="5434156"/>
                </a:cubicBezTo>
                <a:cubicBezTo>
                  <a:pt x="4177805" y="5447129"/>
                  <a:pt x="4143760" y="5429295"/>
                  <a:pt x="4132856" y="5439937"/>
                </a:cubicBezTo>
                <a:cubicBezTo>
                  <a:pt x="4125673" y="5448831"/>
                  <a:pt x="4113669" y="5445492"/>
                  <a:pt x="4102333" y="5447021"/>
                </a:cubicBezTo>
                <a:cubicBezTo>
                  <a:pt x="4090434" y="5455185"/>
                  <a:pt x="4038031" y="5454280"/>
                  <a:pt x="4022159" y="5449566"/>
                </a:cubicBezTo>
                <a:cubicBezTo>
                  <a:pt x="3980455" y="5430671"/>
                  <a:pt x="3922096" y="5461433"/>
                  <a:pt x="3888224" y="5447312"/>
                </a:cubicBezTo>
                <a:cubicBezTo>
                  <a:pt x="3877937" y="5446239"/>
                  <a:pt x="3868647" y="5446763"/>
                  <a:pt x="3860026" y="5448274"/>
                </a:cubicBezTo>
                <a:lnTo>
                  <a:pt x="3832796" y="5461349"/>
                </a:lnTo>
                <a:lnTo>
                  <a:pt x="3817485" y="5462797"/>
                </a:lnTo>
                <a:lnTo>
                  <a:pt x="3813676" y="5464379"/>
                </a:lnTo>
                <a:cubicBezTo>
                  <a:pt x="3806407" y="5467429"/>
                  <a:pt x="3799147" y="5470257"/>
                  <a:pt x="3791563" y="5472259"/>
                </a:cubicBezTo>
                <a:cubicBezTo>
                  <a:pt x="3788910" y="5444072"/>
                  <a:pt x="3726624" y="5484631"/>
                  <a:pt x="3737858" y="5459331"/>
                </a:cubicBezTo>
                <a:cubicBezTo>
                  <a:pt x="3706262" y="5463900"/>
                  <a:pt x="3710598" y="5450598"/>
                  <a:pt x="3697716" y="5455539"/>
                </a:cubicBezTo>
                <a:lnTo>
                  <a:pt x="3694487" y="5457193"/>
                </a:lnTo>
                <a:lnTo>
                  <a:pt x="3691779" y="5461582"/>
                </a:lnTo>
                <a:lnTo>
                  <a:pt x="3684442" y="5463086"/>
                </a:lnTo>
                <a:lnTo>
                  <a:pt x="3677129" y="5467898"/>
                </a:lnTo>
                <a:cubicBezTo>
                  <a:pt x="3602381" y="5458439"/>
                  <a:pt x="3505226" y="5485361"/>
                  <a:pt x="3438897" y="5462195"/>
                </a:cubicBezTo>
                <a:lnTo>
                  <a:pt x="3389756" y="5444428"/>
                </a:lnTo>
                <a:cubicBezTo>
                  <a:pt x="3364455" y="5437704"/>
                  <a:pt x="3342081" y="5466704"/>
                  <a:pt x="3316666" y="5450736"/>
                </a:cubicBezTo>
                <a:cubicBezTo>
                  <a:pt x="3306503" y="5441319"/>
                  <a:pt x="3286457" y="5439158"/>
                  <a:pt x="3271894" y="5445907"/>
                </a:cubicBezTo>
                <a:cubicBezTo>
                  <a:pt x="3269388" y="5447068"/>
                  <a:pt x="3267143" y="5448455"/>
                  <a:pt x="3265228" y="5450024"/>
                </a:cubicBezTo>
                <a:cubicBezTo>
                  <a:pt x="3234084" y="5427025"/>
                  <a:pt x="3219254" y="5440615"/>
                  <a:pt x="3204017" y="5424552"/>
                </a:cubicBezTo>
                <a:cubicBezTo>
                  <a:pt x="3159473" y="5420614"/>
                  <a:pt x="3126956" y="5439505"/>
                  <a:pt x="3112867" y="5425473"/>
                </a:cubicBezTo>
                <a:cubicBezTo>
                  <a:pt x="3090747" y="5427880"/>
                  <a:pt x="3062886" y="5447193"/>
                  <a:pt x="3043809" y="5432293"/>
                </a:cubicBezTo>
                <a:cubicBezTo>
                  <a:pt x="3043452" y="5445549"/>
                  <a:pt x="3016821" y="5423991"/>
                  <a:pt x="3005211" y="5433472"/>
                </a:cubicBezTo>
                <a:cubicBezTo>
                  <a:pt x="2997207" y="5441605"/>
                  <a:pt x="2987260" y="5436961"/>
                  <a:pt x="2976986" y="5437264"/>
                </a:cubicBezTo>
                <a:cubicBezTo>
                  <a:pt x="2964968" y="5444153"/>
                  <a:pt x="2918975" y="5437570"/>
                  <a:pt x="2905879" y="5431128"/>
                </a:cubicBezTo>
                <a:cubicBezTo>
                  <a:pt x="2872703" y="5407678"/>
                  <a:pt x="2815496" y="5432178"/>
                  <a:pt x="2788318" y="5414358"/>
                </a:cubicBezTo>
                <a:cubicBezTo>
                  <a:pt x="2746271" y="5410854"/>
                  <a:pt x="2685231" y="5410484"/>
                  <a:pt x="2653590" y="5410111"/>
                </a:cubicBezTo>
                <a:cubicBezTo>
                  <a:pt x="2615334" y="5411650"/>
                  <a:pt x="2639324" y="5388277"/>
                  <a:pt x="2598481" y="5412114"/>
                </a:cubicBezTo>
                <a:cubicBezTo>
                  <a:pt x="2534415" y="5394537"/>
                  <a:pt x="2387966" y="5438902"/>
                  <a:pt x="2333897" y="5408505"/>
                </a:cubicBezTo>
                <a:cubicBezTo>
                  <a:pt x="2279458" y="5405891"/>
                  <a:pt x="2312839" y="5402348"/>
                  <a:pt x="2271841" y="5396433"/>
                </a:cubicBezTo>
                <a:cubicBezTo>
                  <a:pt x="2263465" y="5363868"/>
                  <a:pt x="2168184" y="5361433"/>
                  <a:pt x="2143705" y="5345095"/>
                </a:cubicBezTo>
                <a:cubicBezTo>
                  <a:pt x="2087043" y="5343333"/>
                  <a:pt x="2041689" y="5319742"/>
                  <a:pt x="1986408" y="5335524"/>
                </a:cubicBezTo>
                <a:cubicBezTo>
                  <a:pt x="1983594" y="5331315"/>
                  <a:pt x="1979798" y="5327915"/>
                  <a:pt x="1975333" y="5325099"/>
                </a:cubicBezTo>
                <a:lnTo>
                  <a:pt x="1972441" y="5323775"/>
                </a:lnTo>
                <a:lnTo>
                  <a:pt x="1971497" y="5324412"/>
                </a:lnTo>
                <a:cubicBezTo>
                  <a:pt x="1967825" y="5325937"/>
                  <a:pt x="1963255" y="5326871"/>
                  <a:pt x="1956886" y="5327069"/>
                </a:cubicBezTo>
                <a:cubicBezTo>
                  <a:pt x="1957692" y="5357103"/>
                  <a:pt x="1944755" y="5337483"/>
                  <a:pt x="1924833" y="5344911"/>
                </a:cubicBezTo>
                <a:cubicBezTo>
                  <a:pt x="1907350" y="5349449"/>
                  <a:pt x="1899872" y="5360515"/>
                  <a:pt x="1885856" y="5367299"/>
                </a:cubicBezTo>
                <a:cubicBezTo>
                  <a:pt x="1874373" y="5371950"/>
                  <a:pt x="1870677" y="5363227"/>
                  <a:pt x="1855937" y="5372820"/>
                </a:cubicBezTo>
                <a:cubicBezTo>
                  <a:pt x="1826799" y="5367486"/>
                  <a:pt x="1805938" y="5389998"/>
                  <a:pt x="1784500" y="5395926"/>
                </a:cubicBezTo>
                <a:cubicBezTo>
                  <a:pt x="1777473" y="5395836"/>
                  <a:pt x="1756895" y="5401012"/>
                  <a:pt x="1737998" y="5407426"/>
                </a:cubicBezTo>
                <a:lnTo>
                  <a:pt x="1736716" y="5407939"/>
                </a:lnTo>
                <a:lnTo>
                  <a:pt x="1726742" y="5405934"/>
                </a:lnTo>
                <a:cubicBezTo>
                  <a:pt x="1724249" y="5404894"/>
                  <a:pt x="1723700" y="5403454"/>
                  <a:pt x="1726849" y="5401221"/>
                </a:cubicBezTo>
                <a:cubicBezTo>
                  <a:pt x="1723886" y="5399045"/>
                  <a:pt x="1720993" y="5398236"/>
                  <a:pt x="1718134" y="5398128"/>
                </a:cubicBezTo>
                <a:cubicBezTo>
                  <a:pt x="1712416" y="5397910"/>
                  <a:pt x="1706830" y="5400494"/>
                  <a:pt x="1701063" y="5400545"/>
                </a:cubicBezTo>
                <a:lnTo>
                  <a:pt x="1694634" y="5398728"/>
                </a:lnTo>
                <a:lnTo>
                  <a:pt x="1692270" y="5399053"/>
                </a:lnTo>
                <a:lnTo>
                  <a:pt x="1686657" y="5399247"/>
                </a:lnTo>
                <a:lnTo>
                  <a:pt x="1687479" y="5402165"/>
                </a:lnTo>
                <a:cubicBezTo>
                  <a:pt x="1688791" y="5404927"/>
                  <a:pt x="1689812" y="5407972"/>
                  <a:pt x="1680969" y="5407963"/>
                </a:cubicBezTo>
                <a:cubicBezTo>
                  <a:pt x="1662599" y="5406532"/>
                  <a:pt x="1656841" y="5418932"/>
                  <a:pt x="1648682" y="5407558"/>
                </a:cubicBezTo>
                <a:lnTo>
                  <a:pt x="1646819" y="5404306"/>
                </a:lnTo>
                <a:lnTo>
                  <a:pt x="1642743" y="5403927"/>
                </a:lnTo>
                <a:cubicBezTo>
                  <a:pt x="1640569" y="5404120"/>
                  <a:pt x="1639361" y="5404983"/>
                  <a:pt x="1639788" y="5407135"/>
                </a:cubicBezTo>
                <a:cubicBezTo>
                  <a:pt x="1622347" y="5398881"/>
                  <a:pt x="1603063" y="5413406"/>
                  <a:pt x="1585803" y="5416574"/>
                </a:cubicBezTo>
                <a:cubicBezTo>
                  <a:pt x="1572467" y="5408520"/>
                  <a:pt x="1549407" y="5423110"/>
                  <a:pt x="1513331" y="5423805"/>
                </a:cubicBezTo>
                <a:cubicBezTo>
                  <a:pt x="1498774" y="5414520"/>
                  <a:pt x="1489007" y="5424393"/>
                  <a:pt x="1460734" y="5411778"/>
                </a:cubicBezTo>
                <a:cubicBezTo>
                  <a:pt x="1459446" y="5412932"/>
                  <a:pt x="1457867" y="5413992"/>
                  <a:pt x="1456045" y="5414928"/>
                </a:cubicBezTo>
                <a:cubicBezTo>
                  <a:pt x="1445460" y="5420354"/>
                  <a:pt x="1429166" y="5420415"/>
                  <a:pt x="1419653" y="5415060"/>
                </a:cubicBezTo>
                <a:cubicBezTo>
                  <a:pt x="1374353" y="5398095"/>
                  <a:pt x="1332064" y="5398411"/>
                  <a:pt x="1292605" y="5394671"/>
                </a:cubicBezTo>
                <a:cubicBezTo>
                  <a:pt x="1247867" y="5392301"/>
                  <a:pt x="1276603" y="5411730"/>
                  <a:pt x="1221477" y="5395509"/>
                </a:cubicBezTo>
                <a:cubicBezTo>
                  <a:pt x="1215107" y="5402140"/>
                  <a:pt x="1207983" y="5402421"/>
                  <a:pt x="1196159" y="5399169"/>
                </a:cubicBezTo>
                <a:cubicBezTo>
                  <a:pt x="1174396" y="5398516"/>
                  <a:pt x="1175280" y="5415282"/>
                  <a:pt x="1153748" y="5405093"/>
                </a:cubicBezTo>
                <a:cubicBezTo>
                  <a:pt x="1157267" y="5414115"/>
                  <a:pt x="1112247" y="5408398"/>
                  <a:pt x="1121874" y="5417803"/>
                </a:cubicBezTo>
                <a:cubicBezTo>
                  <a:pt x="1107293" y="5425943"/>
                  <a:pt x="1100911" y="5412406"/>
                  <a:pt x="1086481" y="5419474"/>
                </a:cubicBezTo>
                <a:cubicBezTo>
                  <a:pt x="1070504" y="5421068"/>
                  <a:pt x="1096054" y="5409890"/>
                  <a:pt x="1078485" y="5409150"/>
                </a:cubicBezTo>
                <a:cubicBezTo>
                  <a:pt x="1057107" y="5409880"/>
                  <a:pt x="1057916" y="5393370"/>
                  <a:pt x="1040550" y="5414415"/>
                </a:cubicBezTo>
                <a:cubicBezTo>
                  <a:pt x="1018445" y="5409298"/>
                  <a:pt x="1013694" y="5418764"/>
                  <a:pt x="982981" y="5423575"/>
                </a:cubicBezTo>
                <a:cubicBezTo>
                  <a:pt x="970423" y="5418342"/>
                  <a:pt x="960063" y="5420960"/>
                  <a:pt x="949836" y="5426093"/>
                </a:cubicBezTo>
                <a:cubicBezTo>
                  <a:pt x="920168" y="5424861"/>
                  <a:pt x="892764" y="5432710"/>
                  <a:pt x="859237" y="5435973"/>
                </a:cubicBezTo>
                <a:cubicBezTo>
                  <a:pt x="823344" y="5430160"/>
                  <a:pt x="804272" y="5444731"/>
                  <a:pt x="768445" y="5448159"/>
                </a:cubicBezTo>
                <a:cubicBezTo>
                  <a:pt x="733630" y="5434899"/>
                  <a:pt x="744432" y="5468566"/>
                  <a:pt x="714393" y="5468302"/>
                </a:cubicBezTo>
                <a:cubicBezTo>
                  <a:pt x="665910" y="5456640"/>
                  <a:pt x="715197" y="5479526"/>
                  <a:pt x="639791" y="5476924"/>
                </a:cubicBezTo>
                <a:cubicBezTo>
                  <a:pt x="635590" y="5474880"/>
                  <a:pt x="626375" y="5477333"/>
                  <a:pt x="627266" y="5480260"/>
                </a:cubicBezTo>
                <a:cubicBezTo>
                  <a:pt x="622501" y="5479477"/>
                  <a:pt x="611196" y="5474127"/>
                  <a:pt x="609977" y="5478891"/>
                </a:cubicBezTo>
                <a:cubicBezTo>
                  <a:pt x="585928" y="5480121"/>
                  <a:pt x="562064" y="5478026"/>
                  <a:pt x="540688" y="5472807"/>
                </a:cubicBezTo>
                <a:cubicBezTo>
                  <a:pt x="494260" y="5482226"/>
                  <a:pt x="519722" y="5459453"/>
                  <a:pt x="486194" y="5462661"/>
                </a:cubicBezTo>
                <a:cubicBezTo>
                  <a:pt x="459222" y="5472731"/>
                  <a:pt x="449283" y="5465413"/>
                  <a:pt x="418164" y="5472485"/>
                </a:cubicBezTo>
                <a:cubicBezTo>
                  <a:pt x="407504" y="5457469"/>
                  <a:pt x="388899" y="5474930"/>
                  <a:pt x="376724" y="5470967"/>
                </a:cubicBezTo>
                <a:cubicBezTo>
                  <a:pt x="357541" y="5489409"/>
                  <a:pt x="329120" y="5456071"/>
                  <a:pt x="308908" y="5457025"/>
                </a:cubicBezTo>
                <a:cubicBezTo>
                  <a:pt x="274916" y="5461376"/>
                  <a:pt x="238368" y="5480973"/>
                  <a:pt x="219416" y="5463995"/>
                </a:cubicBezTo>
                <a:cubicBezTo>
                  <a:pt x="217077" y="5471389"/>
                  <a:pt x="220429" y="5481203"/>
                  <a:pt x="200977" y="5480608"/>
                </a:cubicBezTo>
                <a:cubicBezTo>
                  <a:pt x="193315" y="5484612"/>
                  <a:pt x="192227" y="5495868"/>
                  <a:pt x="176226" y="5491022"/>
                </a:cubicBezTo>
                <a:cubicBezTo>
                  <a:pt x="195501" y="5480307"/>
                  <a:pt x="163065" y="5480325"/>
                  <a:pt x="165702" y="5468604"/>
                </a:cubicBezTo>
                <a:cubicBezTo>
                  <a:pt x="141228" y="5462364"/>
                  <a:pt x="86026" y="5474606"/>
                  <a:pt x="88282" y="5453658"/>
                </a:cubicBezTo>
                <a:cubicBezTo>
                  <a:pt x="80722" y="5441690"/>
                  <a:pt x="50300" y="5462007"/>
                  <a:pt x="49602" y="5448762"/>
                </a:cubicBezTo>
                <a:cubicBezTo>
                  <a:pt x="42967" y="5453333"/>
                  <a:pt x="33469" y="5452380"/>
                  <a:pt x="22844" y="5450459"/>
                </a:cubicBezTo>
                <a:lnTo>
                  <a:pt x="0" y="5447653"/>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6">
            <a:extLst>
              <a:ext uri="{FF2B5EF4-FFF2-40B4-BE49-F238E27FC236}">
                <a16:creationId xmlns="" xmlns:a16="http://schemas.microsoft.com/office/drawing/2014/main" id="{F0C518C2-0AA4-470C-87B9-9CBF428FBA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05249" y="39510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 xmlns:a16="http://schemas.microsoft.com/office/drawing/2014/main" id="{07F77DA5-6502-DEA2-5785-8CDFC5402578}"/>
              </a:ext>
            </a:extLst>
          </p:cNvPr>
          <p:cNvSpPr>
            <a:spLocks noGrp="1"/>
          </p:cNvSpPr>
          <p:nvPr>
            <p:ph idx="1"/>
          </p:nvPr>
        </p:nvSpPr>
        <p:spPr>
          <a:xfrm>
            <a:off x="1283384" y="824092"/>
            <a:ext cx="5751481" cy="4832905"/>
          </a:xfrm>
        </p:spPr>
        <p:txBody>
          <a:bodyPr vert="horz" lIns="91440" tIns="45720" rIns="91440" bIns="45720" rtlCol="0" anchor="ctr">
            <a:normAutofit/>
          </a:bodyPr>
          <a:lstStyle/>
          <a:p>
            <a:pPr algn="just"/>
            <a:r>
              <a:rPr lang="en-US" sz="2400" dirty="0">
                <a:latin typeface="Times New Roman" pitchFamily="18" charset="0"/>
                <a:ea typeface="+mn-lt"/>
                <a:cs typeface="Times New Roman" pitchFamily="18" charset="0"/>
              </a:rPr>
              <a:t>Employers may encourage their existing subordinate workers in recommending talented job applicants for succeeding in the long-term recruitment process. </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A hiring process generally takes 30-36 days to get accomplished which can be overcome through the employee referral process (SHRM, 2017).</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Additionally, an employee referral strategy may facilitate the fresher candidates in becoming familiar with the workplace environment.</a:t>
            </a:r>
            <a:endParaRPr lang="en-US" sz="2400" dirty="0">
              <a:latin typeface="Times New Roman" pitchFamily="18" charset="0"/>
              <a:cs typeface="Times New Roman" pitchFamily="18" charset="0"/>
            </a:endParaRPr>
          </a:p>
          <a:p>
            <a:pPr algn="just"/>
            <a:endParaRPr lang="en-US" sz="2400" dirty="0">
              <a:cs typeface="Calibri"/>
            </a:endParaRPr>
          </a:p>
        </p:txBody>
      </p:sp>
      <p:sp>
        <p:nvSpPr>
          <p:cNvPr id="6" name="TextBox 5">
            <a:extLst>
              <a:ext uri="{FF2B5EF4-FFF2-40B4-BE49-F238E27FC236}">
                <a16:creationId xmlns="" xmlns:a16="http://schemas.microsoft.com/office/drawing/2014/main" id="{B4CB7FD7-4459-F615-CCFD-044A06CCCA16}"/>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latin typeface="Times New Roman" pitchFamily="18" charset="0"/>
                <a:cs typeface="Times New Roman" pitchFamily="18" charset="0"/>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3629073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FA26834-452A-BEBE-400B-3EBA451BD18D}"/>
              </a:ext>
            </a:extLst>
          </p:cNvPr>
          <p:cNvSpPr>
            <a:spLocks noGrp="1"/>
          </p:cNvSpPr>
          <p:nvPr>
            <p:ph type="title"/>
          </p:nvPr>
        </p:nvSpPr>
        <p:spPr>
          <a:xfrm>
            <a:off x="481013" y="3752849"/>
            <a:ext cx="3290887" cy="2452687"/>
          </a:xfrm>
        </p:spPr>
        <p:txBody>
          <a:bodyPr anchor="ctr">
            <a:normAutofit/>
          </a:bodyPr>
          <a:lstStyle/>
          <a:p>
            <a:r>
              <a:rPr lang="en-US" sz="3600" dirty="0">
                <a:latin typeface="Times New Roman" pitchFamily="18" charset="0"/>
                <a:ea typeface="+mj-lt"/>
                <a:cs typeface="Times New Roman" pitchFamily="18" charset="0"/>
              </a:rPr>
              <a:t>Incentive methods </a:t>
            </a:r>
            <a:endParaRPr lang="en-US" sz="3600" dirty="0">
              <a:latin typeface="Times New Roman" pitchFamily="18" charset="0"/>
              <a:cs typeface="Times New Roman" pitchFamily="18" charset="0"/>
            </a:endParaRPr>
          </a:p>
        </p:txBody>
      </p:sp>
      <p:pic>
        <p:nvPicPr>
          <p:cNvPr id="4" name="Picture 4">
            <a:extLst>
              <a:ext uri="{FF2B5EF4-FFF2-40B4-BE49-F238E27FC236}">
                <a16:creationId xmlns="" xmlns:a16="http://schemas.microsoft.com/office/drawing/2014/main" id="{706B7647-8576-41B4-9B63-0D2C38E12C99}"/>
              </a:ext>
            </a:extLst>
          </p:cNvPr>
          <p:cNvPicPr>
            <a:picLocks noChangeAspect="1"/>
          </p:cNvPicPr>
          <p:nvPr/>
        </p:nvPicPr>
        <p:blipFill rotWithShape="1">
          <a:blip r:embed="rId3"/>
          <a:srcRect t="8144" b="2189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 xmlns:a16="http://schemas.microsoft.com/office/drawing/2014/main" id="{A8FDAA92-2067-4AA4-2F62-BD46CB508892}"/>
              </a:ext>
            </a:extLst>
          </p:cNvPr>
          <p:cNvSpPr>
            <a:spLocks noGrp="1"/>
          </p:cNvSpPr>
          <p:nvPr>
            <p:ph idx="1"/>
          </p:nvPr>
        </p:nvSpPr>
        <p:spPr>
          <a:xfrm>
            <a:off x="4223982" y="3752850"/>
            <a:ext cx="7485413" cy="2452687"/>
          </a:xfrm>
        </p:spPr>
        <p:txBody>
          <a:bodyPr vert="horz" lIns="91440" tIns="45720" rIns="91440" bIns="45720" rtlCol="0" anchor="ctr">
            <a:normAutofit fontScale="92500" lnSpcReduction="20000"/>
          </a:bodyPr>
          <a:lstStyle/>
          <a:p>
            <a:pPr algn="just"/>
            <a:r>
              <a:rPr lang="en-US" sz="2600" dirty="0">
                <a:latin typeface="Times New Roman" pitchFamily="18" charset="0"/>
                <a:ea typeface="+mn-lt"/>
                <a:cs typeface="Times New Roman" pitchFamily="18" charset="0"/>
              </a:rPr>
              <a:t>The monetary incentive method rewards and </a:t>
            </a:r>
            <a:r>
              <a:rPr lang="en-US" sz="2600" dirty="0" err="1">
                <a:latin typeface="Times New Roman" pitchFamily="18" charset="0"/>
                <a:ea typeface="+mn-lt"/>
                <a:cs typeface="Times New Roman" pitchFamily="18" charset="0"/>
              </a:rPr>
              <a:t>recognises</a:t>
            </a:r>
            <a:r>
              <a:rPr lang="en-US" sz="2600" dirty="0">
                <a:latin typeface="Times New Roman" pitchFamily="18" charset="0"/>
                <a:ea typeface="+mn-lt"/>
                <a:cs typeface="Times New Roman" pitchFamily="18" charset="0"/>
              </a:rPr>
              <a:t> the employees for their excellent job execution through extra monetary allowance.</a:t>
            </a:r>
            <a:endParaRPr lang="en-US" sz="2600" dirty="0">
              <a:latin typeface="Times New Roman" pitchFamily="18" charset="0"/>
              <a:cs typeface="Times New Roman" pitchFamily="18" charset="0"/>
            </a:endParaRPr>
          </a:p>
          <a:p>
            <a:pPr algn="just"/>
            <a:r>
              <a:rPr lang="en-US" sz="2600" dirty="0">
                <a:latin typeface="Times New Roman" pitchFamily="18" charset="0"/>
                <a:ea typeface="+mn-lt"/>
                <a:cs typeface="Times New Roman" pitchFamily="18" charset="0"/>
              </a:rPr>
              <a:t>Cash rewards motivate especially the subordinate or lower-level workers in the </a:t>
            </a:r>
            <a:r>
              <a:rPr lang="en-US" sz="2600" dirty="0" err="1">
                <a:latin typeface="Times New Roman" pitchFamily="18" charset="0"/>
                <a:ea typeface="+mn-lt"/>
                <a:cs typeface="Times New Roman" pitchFamily="18" charset="0"/>
              </a:rPr>
              <a:t>organisation</a:t>
            </a:r>
            <a:r>
              <a:rPr lang="en-US" sz="2600" dirty="0">
                <a:latin typeface="Times New Roman" pitchFamily="18" charset="0"/>
                <a:ea typeface="+mn-lt"/>
                <a:cs typeface="Times New Roman" pitchFamily="18" charset="0"/>
              </a:rPr>
              <a:t> in achieving personal financial goals (</a:t>
            </a:r>
            <a:r>
              <a:rPr lang="en-US" sz="2600" dirty="0" err="1">
                <a:latin typeface="Times New Roman" pitchFamily="18" charset="0"/>
                <a:ea typeface="+mn-lt"/>
                <a:cs typeface="Times New Roman" pitchFamily="18" charset="0"/>
              </a:rPr>
              <a:t>Hua</a:t>
            </a:r>
            <a:r>
              <a:rPr lang="en-US" sz="2600" dirty="0">
                <a:latin typeface="Times New Roman" pitchFamily="18" charset="0"/>
                <a:ea typeface="+mn-lt"/>
                <a:cs typeface="Times New Roman" pitchFamily="18" charset="0"/>
              </a:rPr>
              <a:t> </a:t>
            </a:r>
            <a:r>
              <a:rPr lang="en-US" sz="2600" i="1" dirty="0">
                <a:latin typeface="Times New Roman" pitchFamily="18" charset="0"/>
                <a:ea typeface="+mn-lt"/>
                <a:cs typeface="Times New Roman" pitchFamily="18" charset="0"/>
              </a:rPr>
              <a:t>et al.</a:t>
            </a:r>
            <a:r>
              <a:rPr lang="en-US" sz="2600" dirty="0">
                <a:latin typeface="Times New Roman" pitchFamily="18" charset="0"/>
                <a:ea typeface="+mn-lt"/>
                <a:cs typeface="Times New Roman" pitchFamily="18" charset="0"/>
              </a:rPr>
              <a:t>, 2020). </a:t>
            </a:r>
            <a:endParaRPr lang="en-US" sz="2600" dirty="0">
              <a:latin typeface="Times New Roman" pitchFamily="18" charset="0"/>
              <a:cs typeface="Times New Roman" pitchFamily="18" charset="0"/>
            </a:endParaRPr>
          </a:p>
          <a:p>
            <a:pPr algn="just"/>
            <a:r>
              <a:rPr lang="en-US" sz="2600" dirty="0">
                <a:latin typeface="Times New Roman" pitchFamily="18" charset="0"/>
                <a:ea typeface="+mn-lt"/>
                <a:cs typeface="Times New Roman" pitchFamily="18" charset="0"/>
              </a:rPr>
              <a:t>Employers and HR managers pay cash rewards to the best performers in order to enhance their productivity. </a:t>
            </a:r>
            <a:endParaRPr lang="en-US" sz="2600" dirty="0">
              <a:latin typeface="Times New Roman" pitchFamily="18" charset="0"/>
              <a:cs typeface="Times New Roman" pitchFamily="18" charset="0"/>
            </a:endParaRPr>
          </a:p>
          <a:p>
            <a:endParaRPr lang="en-US" sz="1800" dirty="0">
              <a:cs typeface="Calibri"/>
            </a:endParaRPr>
          </a:p>
        </p:txBody>
      </p:sp>
      <p:sp>
        <p:nvSpPr>
          <p:cNvPr id="6" name="TextBox 5">
            <a:extLst>
              <a:ext uri="{FF2B5EF4-FFF2-40B4-BE49-F238E27FC236}">
                <a16:creationId xmlns="" xmlns:a16="http://schemas.microsoft.com/office/drawing/2014/main" id="{898728A7-CF91-7EFD-4D68-5A6D56EBB83B}"/>
              </a:ext>
            </a:extLst>
          </p:cNvPr>
          <p:cNvSpPr txBox="1"/>
          <p:nvPr/>
        </p:nvSpPr>
        <p:spPr>
          <a:xfrm>
            <a:off x="1302589" y="46870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3542477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 xmlns:a16="http://schemas.microsoft.com/office/drawing/2014/main" id="{9276A517-4BEB-E124-A3B2-0DFC9BA57044}"/>
              </a:ext>
            </a:extLst>
          </p:cNvPr>
          <p:cNvPicPr>
            <a:picLocks noChangeAspect="1"/>
          </p:cNvPicPr>
          <p:nvPr/>
        </p:nvPicPr>
        <p:blipFill rotWithShape="1">
          <a:blip r:embed="rId3"/>
          <a:srcRect r="20689"/>
          <a:stretch/>
        </p:blipFill>
        <p:spPr>
          <a:xfrm>
            <a:off x="1" y="10"/>
            <a:ext cx="9669642" cy="6857990"/>
          </a:xfrm>
          <a:prstGeom prst="rect">
            <a:avLst/>
          </a:prstGeom>
        </p:spPr>
      </p:pic>
      <p:sp>
        <p:nvSpPr>
          <p:cNvPr id="18" name="Rectangle 10">
            <a:extLst>
              <a:ext uri="{FF2B5EF4-FFF2-40B4-BE49-F238E27FC236}">
                <a16:creationId xmlns=""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3" name="Content Placeholder 2">
            <a:extLst>
              <a:ext uri="{FF2B5EF4-FFF2-40B4-BE49-F238E27FC236}">
                <a16:creationId xmlns="" xmlns:a16="http://schemas.microsoft.com/office/drawing/2014/main" id="{D6F67210-1121-713B-6734-7E407A58209F}"/>
              </a:ext>
            </a:extLst>
          </p:cNvPr>
          <p:cNvSpPr>
            <a:spLocks noGrp="1"/>
          </p:cNvSpPr>
          <p:nvPr>
            <p:ph idx="1"/>
          </p:nvPr>
        </p:nvSpPr>
        <p:spPr>
          <a:xfrm>
            <a:off x="7531610" y="571500"/>
            <a:ext cx="3822189" cy="5605463"/>
          </a:xfrm>
        </p:spPr>
        <p:txBody>
          <a:bodyPr vert="horz" lIns="91440" tIns="45720" rIns="91440" bIns="45720" rtlCol="0">
            <a:normAutofit fontScale="92500" lnSpcReduction="20000"/>
          </a:bodyPr>
          <a:lstStyle/>
          <a:p>
            <a:pPr algn="just"/>
            <a:r>
              <a:rPr lang="en-US" sz="2400" dirty="0">
                <a:latin typeface="Times New Roman" pitchFamily="18" charset="0"/>
                <a:ea typeface="+mn-lt"/>
                <a:cs typeface="Times New Roman" pitchFamily="18" charset="0"/>
              </a:rPr>
              <a:t>Another important method of monetary incentive includes profit sharing with the most successful employees of the </a:t>
            </a:r>
            <a:r>
              <a:rPr lang="en-US" sz="2400" dirty="0" err="1">
                <a:latin typeface="Times New Roman" pitchFamily="18" charset="0"/>
                <a:ea typeface="+mn-lt"/>
                <a:cs typeface="Times New Roman" pitchFamily="18" charset="0"/>
              </a:rPr>
              <a:t>organisation</a:t>
            </a:r>
            <a:r>
              <a:rPr lang="en-US" sz="2400" dirty="0">
                <a:latin typeface="Times New Roman" pitchFamily="18" charset="0"/>
                <a:ea typeface="+mn-lt"/>
                <a:cs typeface="Times New Roman" pitchFamily="18" charset="0"/>
              </a:rPr>
              <a:t> (Smith </a:t>
            </a:r>
            <a:r>
              <a:rPr lang="en-US" sz="2400" i="1" dirty="0">
                <a:latin typeface="Times New Roman" pitchFamily="18" charset="0"/>
                <a:ea typeface="+mn-lt"/>
                <a:cs typeface="Times New Roman" pitchFamily="18" charset="0"/>
              </a:rPr>
              <a:t>et al.</a:t>
            </a:r>
            <a:r>
              <a:rPr lang="en-US" sz="2400" dirty="0">
                <a:latin typeface="Times New Roman" pitchFamily="18" charset="0"/>
                <a:ea typeface="+mn-lt"/>
                <a:cs typeface="Times New Roman" pitchFamily="18" charset="0"/>
              </a:rPr>
              <a:t>, 2019).</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The profit-sharing method influences the employees in cultivating innovative ideas for the fundamental development of the </a:t>
            </a:r>
            <a:r>
              <a:rPr lang="en-US" sz="2400" dirty="0" err="1">
                <a:latin typeface="Times New Roman" pitchFamily="18" charset="0"/>
                <a:ea typeface="+mn-lt"/>
                <a:cs typeface="Times New Roman" pitchFamily="18" charset="0"/>
              </a:rPr>
              <a:t>organisation</a:t>
            </a:r>
            <a:r>
              <a:rPr lang="en-US" sz="2400" dirty="0">
                <a:latin typeface="Times New Roman" pitchFamily="18" charset="0"/>
                <a:ea typeface="+mn-lt"/>
                <a:cs typeface="Times New Roman" pitchFamily="18" charset="0"/>
              </a:rPr>
              <a:t> (Cao </a:t>
            </a:r>
            <a:r>
              <a:rPr lang="en-US" sz="2400" i="1" dirty="0">
                <a:latin typeface="Times New Roman" pitchFamily="18" charset="0"/>
                <a:ea typeface="+mn-lt"/>
                <a:cs typeface="Times New Roman" pitchFamily="18" charset="0"/>
              </a:rPr>
              <a:t>et al.</a:t>
            </a:r>
            <a:r>
              <a:rPr lang="en-US" sz="2400" dirty="0">
                <a:latin typeface="Times New Roman" pitchFamily="18" charset="0"/>
                <a:ea typeface="+mn-lt"/>
                <a:cs typeface="Times New Roman" pitchFamily="18" charset="0"/>
              </a:rPr>
              <a:t>, 2019).</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It also encourages them in sustaining the team performance which in turn improves the market reputation of the </a:t>
            </a:r>
            <a:r>
              <a:rPr lang="en-US" sz="2400" dirty="0" err="1">
                <a:latin typeface="Times New Roman" pitchFamily="18" charset="0"/>
                <a:ea typeface="+mn-lt"/>
                <a:cs typeface="Times New Roman" pitchFamily="18" charset="0"/>
              </a:rPr>
              <a:t>organisation</a:t>
            </a:r>
            <a:r>
              <a:rPr lang="en-US" sz="2400" dirty="0">
                <a:latin typeface="Times New Roman" pitchFamily="18" charset="0"/>
                <a:ea typeface="+mn-lt"/>
                <a:cs typeface="Times New Roman" pitchFamily="18" charset="0"/>
              </a:rPr>
              <a:t> (Campos-</a:t>
            </a:r>
            <a:r>
              <a:rPr lang="en-US" sz="2400" dirty="0" err="1">
                <a:latin typeface="Times New Roman" pitchFamily="18" charset="0"/>
                <a:ea typeface="+mn-lt"/>
                <a:cs typeface="Times New Roman" pitchFamily="18" charset="0"/>
              </a:rPr>
              <a:t>Mercade</a:t>
            </a:r>
            <a:r>
              <a:rPr lang="en-US" sz="2400" dirty="0">
                <a:latin typeface="Times New Roman" pitchFamily="18" charset="0"/>
                <a:ea typeface="+mn-lt"/>
                <a:cs typeface="Times New Roman" pitchFamily="18" charset="0"/>
              </a:rPr>
              <a:t> </a:t>
            </a:r>
            <a:r>
              <a:rPr lang="en-US" sz="2400" i="1" dirty="0">
                <a:latin typeface="Times New Roman" pitchFamily="18" charset="0"/>
                <a:ea typeface="+mn-lt"/>
                <a:cs typeface="Times New Roman" pitchFamily="18" charset="0"/>
              </a:rPr>
              <a:t>et al.</a:t>
            </a:r>
            <a:r>
              <a:rPr lang="en-US" sz="2400" dirty="0">
                <a:latin typeface="Times New Roman" pitchFamily="18" charset="0"/>
                <a:ea typeface="+mn-lt"/>
                <a:cs typeface="Times New Roman" pitchFamily="18" charset="0"/>
              </a:rPr>
              <a:t>, 2021). </a:t>
            </a:r>
            <a:endParaRPr lang="en-US" sz="2400" dirty="0">
              <a:latin typeface="Times New Roman" pitchFamily="18" charset="0"/>
              <a:cs typeface="Times New Roman" pitchFamily="18" charset="0"/>
            </a:endParaRPr>
          </a:p>
          <a:p>
            <a:endParaRPr lang="en-US" sz="1600" dirty="0">
              <a:cs typeface="Calibri"/>
            </a:endParaRPr>
          </a:p>
        </p:txBody>
      </p:sp>
      <p:sp>
        <p:nvSpPr>
          <p:cNvPr id="6" name="TextBox 5">
            <a:extLst>
              <a:ext uri="{FF2B5EF4-FFF2-40B4-BE49-F238E27FC236}">
                <a16:creationId xmlns="" xmlns:a16="http://schemas.microsoft.com/office/drawing/2014/main" id="{FBC65783-4D81-D128-4811-23B190D19F08}"/>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4238830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3D7829D6-F6BA-42FC-768A-E817F3546399}"/>
              </a:ext>
            </a:extLst>
          </p:cNvPr>
          <p:cNvPicPr>
            <a:picLocks noChangeAspect="1"/>
          </p:cNvPicPr>
          <p:nvPr/>
        </p:nvPicPr>
        <p:blipFill rotWithShape="1">
          <a:blip r:embed="rId3"/>
          <a:srcRect l="28909" r="21080"/>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 xmlns:a16="http://schemas.microsoft.com/office/drawing/2014/main" id="{B6E43541-73B7-6F11-9EC2-B1C6F8BEE988}"/>
              </a:ext>
            </a:extLst>
          </p:cNvPr>
          <p:cNvSpPr>
            <a:spLocks noGrp="1"/>
          </p:cNvSpPr>
          <p:nvPr>
            <p:ph idx="1"/>
          </p:nvPr>
        </p:nvSpPr>
        <p:spPr>
          <a:xfrm>
            <a:off x="6417734" y="314326"/>
            <a:ext cx="5291663" cy="6053136"/>
          </a:xfrm>
        </p:spPr>
        <p:txBody>
          <a:bodyPr vert="horz" lIns="91440" tIns="45720" rIns="91440" bIns="45720" rtlCol="0">
            <a:normAutofit/>
          </a:bodyPr>
          <a:lstStyle/>
          <a:p>
            <a:pPr algn="just"/>
            <a:r>
              <a:rPr lang="en-US" sz="2400" dirty="0">
                <a:latin typeface="Times New Roman" pitchFamily="18" charset="0"/>
                <a:ea typeface="+mn-lt"/>
                <a:cs typeface="Times New Roman" pitchFamily="18" charset="0"/>
              </a:rPr>
              <a:t>The non-monetary incentive method offers several career opportunities that encourage employees in performing business tasks with more passion.</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The flexibility of work hours facilitates the workers in performing a business operation without any interruption (Caboodle Technology, 2023).</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Especially, the flexibility of official hours facilitates female employees while nurturing their infants during professional life (Esparza, 2023).</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The talent acquisition manager may receive a cent per cent of work accuracy and productivity growth in </a:t>
            </a:r>
            <a:r>
              <a:rPr lang="en-US" sz="2400" dirty="0" err="1">
                <a:latin typeface="Times New Roman" pitchFamily="18" charset="0"/>
                <a:ea typeface="+mn-lt"/>
                <a:cs typeface="Times New Roman" pitchFamily="18" charset="0"/>
              </a:rPr>
              <a:t>Yo</a:t>
            </a:r>
            <a:r>
              <a:rPr lang="en-US" sz="2400" dirty="0">
                <a:latin typeface="Times New Roman" pitchFamily="18" charset="0"/>
                <a:ea typeface="+mn-lt"/>
                <a:cs typeface="Times New Roman" pitchFamily="18" charset="0"/>
              </a:rPr>
              <a:t>! Sushi Restaurant. </a:t>
            </a:r>
            <a:endParaRPr lang="en-US" sz="2400" dirty="0">
              <a:latin typeface="Times New Roman" pitchFamily="18" charset="0"/>
              <a:cs typeface="Times New Roman" pitchFamily="18" charset="0"/>
            </a:endParaRPr>
          </a:p>
          <a:p>
            <a:endParaRPr lang="en-US" sz="1800" dirty="0">
              <a:cs typeface="Calibri"/>
            </a:endParaRPr>
          </a:p>
        </p:txBody>
      </p:sp>
      <p:sp>
        <p:nvSpPr>
          <p:cNvPr id="6" name="TextBox 5">
            <a:extLst>
              <a:ext uri="{FF2B5EF4-FFF2-40B4-BE49-F238E27FC236}">
                <a16:creationId xmlns="" xmlns:a16="http://schemas.microsoft.com/office/drawing/2014/main" id="{AA16F8B8-F744-F947-57A8-EBA0542115DC}"/>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3310708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3E547B5-89CF-4EC0-96DE-25771AED07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3F0B8CEB-8279-4E5E-A0CE-1FC9F71736F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 xmlns:a16="http://schemas.microsoft.com/office/drawing/2014/main" id="{C4F04C32-0CB1-0E70-5E74-D0061E381B6D}"/>
              </a:ext>
            </a:extLst>
          </p:cNvPr>
          <p:cNvPicPr>
            <a:picLocks noChangeAspect="1"/>
          </p:cNvPicPr>
          <p:nvPr/>
        </p:nvPicPr>
        <p:blipFill rotWithShape="1">
          <a:blip r:embed="rId3"/>
          <a:srcRect l="19377" r="24014"/>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 xmlns:a16="http://schemas.microsoft.com/office/drawing/2014/main" id="{9FF70A33-DDA5-085D-06AC-09798EB389A5}"/>
              </a:ext>
            </a:extLst>
          </p:cNvPr>
          <p:cNvSpPr>
            <a:spLocks noGrp="1"/>
          </p:cNvSpPr>
          <p:nvPr>
            <p:ph idx="1"/>
          </p:nvPr>
        </p:nvSpPr>
        <p:spPr>
          <a:xfrm>
            <a:off x="6901731" y="628650"/>
            <a:ext cx="4558747" cy="5474038"/>
          </a:xfrm>
        </p:spPr>
        <p:txBody>
          <a:bodyPr vert="horz" lIns="91440" tIns="45720" rIns="91440" bIns="45720" rtlCol="0">
            <a:normAutofit lnSpcReduction="10000"/>
          </a:bodyPr>
          <a:lstStyle/>
          <a:p>
            <a:pPr algn="just"/>
            <a:r>
              <a:rPr lang="en-US" sz="2400" dirty="0">
                <a:latin typeface="Times New Roman" pitchFamily="18" charset="0"/>
                <a:ea typeface="+mn-lt"/>
                <a:cs typeface="Times New Roman" pitchFamily="18" charset="0"/>
              </a:rPr>
              <a:t>Another important and effective non-monetary incentive method is to allow extra leave for employees with excellent business performance.</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The leave allowance for efficient employees motivates them to work more efficiently to achieve the long-term business objectives of the </a:t>
            </a:r>
            <a:r>
              <a:rPr lang="en-US" sz="2400" dirty="0" err="1">
                <a:latin typeface="Times New Roman" pitchFamily="18" charset="0"/>
                <a:ea typeface="+mn-lt"/>
                <a:cs typeface="Times New Roman" pitchFamily="18" charset="0"/>
              </a:rPr>
              <a:t>organisation</a:t>
            </a:r>
            <a:r>
              <a:rPr lang="en-US" sz="2400" dirty="0">
                <a:latin typeface="Times New Roman" pitchFamily="18" charset="0"/>
                <a:ea typeface="+mn-lt"/>
                <a:cs typeface="Times New Roman" pitchFamily="18" charset="0"/>
              </a:rPr>
              <a:t> (</a:t>
            </a:r>
            <a:r>
              <a:rPr lang="en-US" sz="2400" dirty="0" err="1">
                <a:latin typeface="Times New Roman" pitchFamily="18" charset="0"/>
                <a:ea typeface="+mn-lt"/>
                <a:cs typeface="Times New Roman" pitchFamily="18" charset="0"/>
              </a:rPr>
              <a:t>Partida</a:t>
            </a:r>
            <a:r>
              <a:rPr lang="en-US" sz="2400" dirty="0">
                <a:latin typeface="Times New Roman" pitchFamily="18" charset="0"/>
                <a:ea typeface="+mn-lt"/>
                <a:cs typeface="Times New Roman" pitchFamily="18" charset="0"/>
              </a:rPr>
              <a:t>, 2023). </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Additionally, the extra leave allowance assists the higher management in maintaining the service quality and brand loyalty of the company.</a:t>
            </a:r>
            <a:endParaRPr lang="en-US" sz="2400" dirty="0">
              <a:latin typeface="Times New Roman" pitchFamily="18" charset="0"/>
              <a:cs typeface="Times New Roman" pitchFamily="18" charset="0"/>
            </a:endParaRPr>
          </a:p>
          <a:p>
            <a:endParaRPr lang="en-US" sz="1700" dirty="0">
              <a:cs typeface="Calibri"/>
            </a:endParaRPr>
          </a:p>
        </p:txBody>
      </p:sp>
      <p:sp>
        <p:nvSpPr>
          <p:cNvPr id="6" name="TextBox 5">
            <a:extLst>
              <a:ext uri="{FF2B5EF4-FFF2-40B4-BE49-F238E27FC236}">
                <a16:creationId xmlns="" xmlns:a16="http://schemas.microsoft.com/office/drawing/2014/main" id="{89BF62F5-A124-8C5F-B3A2-9F004CA583F0}"/>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1814992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3E547B5-89CF-4EC0-96DE-25771AED07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3F0B8CEB-8279-4E5E-A0CE-1FC9F71736F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77F0FC17-2B2B-3C14-2794-9222B456877C}"/>
              </a:ext>
            </a:extLst>
          </p:cNvPr>
          <p:cNvSpPr>
            <a:spLocks noGrp="1"/>
          </p:cNvSpPr>
          <p:nvPr>
            <p:ph type="title"/>
          </p:nvPr>
        </p:nvSpPr>
        <p:spPr>
          <a:xfrm>
            <a:off x="7320466" y="609600"/>
            <a:ext cx="4140014" cy="1330839"/>
          </a:xfrm>
        </p:spPr>
        <p:txBody>
          <a:bodyPr>
            <a:normAutofit/>
          </a:bodyPr>
          <a:lstStyle/>
          <a:p>
            <a:r>
              <a:rPr lang="en-US" dirty="0">
                <a:latin typeface="Times New Roman" pitchFamily="18" charset="0"/>
                <a:ea typeface="+mj-lt"/>
                <a:cs typeface="Times New Roman" pitchFamily="18" charset="0"/>
              </a:rPr>
              <a:t>Conclusion</a:t>
            </a:r>
            <a:endParaRPr lang="en-US" dirty="0">
              <a:latin typeface="Times New Roman" pitchFamily="18" charset="0"/>
              <a:cs typeface="Times New Roman" pitchFamily="18" charset="0"/>
            </a:endParaRPr>
          </a:p>
        </p:txBody>
      </p:sp>
      <p:pic>
        <p:nvPicPr>
          <p:cNvPr id="4" name="Picture 4">
            <a:extLst>
              <a:ext uri="{FF2B5EF4-FFF2-40B4-BE49-F238E27FC236}">
                <a16:creationId xmlns="" xmlns:a16="http://schemas.microsoft.com/office/drawing/2014/main" id="{2FA9ADCB-BE40-587F-9EBF-8377985FEC9B}"/>
              </a:ext>
            </a:extLst>
          </p:cNvPr>
          <p:cNvPicPr>
            <a:picLocks noChangeAspect="1"/>
          </p:cNvPicPr>
          <p:nvPr/>
        </p:nvPicPr>
        <p:blipFill rotWithShape="1">
          <a:blip r:embed="rId3"/>
          <a:srcRect l="23370" r="9453"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 xmlns:a16="http://schemas.microsoft.com/office/drawing/2014/main" id="{94A5A81E-7D67-07C0-3A04-D3E9B01968B7}"/>
              </a:ext>
            </a:extLst>
          </p:cNvPr>
          <p:cNvSpPr>
            <a:spLocks noGrp="1"/>
          </p:cNvSpPr>
          <p:nvPr>
            <p:ph idx="1"/>
          </p:nvPr>
        </p:nvSpPr>
        <p:spPr>
          <a:xfrm>
            <a:off x="6615981" y="1757568"/>
            <a:ext cx="5099769" cy="5100432"/>
          </a:xfrm>
        </p:spPr>
        <p:txBody>
          <a:bodyPr vert="horz" lIns="91440" tIns="45720" rIns="91440" bIns="45720" rtlCol="0">
            <a:normAutofit/>
          </a:bodyPr>
          <a:lstStyle/>
          <a:p>
            <a:pPr algn="just"/>
            <a:r>
              <a:rPr lang="en-US" sz="2400" dirty="0">
                <a:latin typeface="Times New Roman" pitchFamily="18" charset="0"/>
                <a:ea typeface="+mn-lt"/>
                <a:cs typeface="Times New Roman" pitchFamily="18" charset="0"/>
              </a:rPr>
              <a:t>The presentation has briefly outlined the job roles of talent acquisition managers at </a:t>
            </a:r>
            <a:r>
              <a:rPr lang="en-US" sz="2400" dirty="0" err="1">
                <a:latin typeface="Times New Roman" pitchFamily="18" charset="0"/>
                <a:ea typeface="+mn-lt"/>
                <a:cs typeface="Times New Roman" pitchFamily="18" charset="0"/>
              </a:rPr>
              <a:t>Yo</a:t>
            </a:r>
            <a:r>
              <a:rPr lang="en-US" sz="2400" dirty="0">
                <a:latin typeface="Times New Roman" pitchFamily="18" charset="0"/>
                <a:ea typeface="+mn-lt"/>
                <a:cs typeface="Times New Roman" pitchFamily="18" charset="0"/>
              </a:rPr>
              <a:t>! Sushi Restaurant in the UK. </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It has explained three short-term and three long-term talent acquisition techniques in order to attract talented candidates to work in the restaurant. </a:t>
            </a:r>
            <a:endParaRPr lang="en-US" sz="2400" dirty="0">
              <a:latin typeface="Times New Roman" pitchFamily="18" charset="0"/>
              <a:cs typeface="Times New Roman" pitchFamily="18" charset="0"/>
            </a:endParaRPr>
          </a:p>
          <a:p>
            <a:pPr algn="just"/>
            <a:r>
              <a:rPr lang="en-US" sz="2400" dirty="0">
                <a:latin typeface="Times New Roman" pitchFamily="18" charset="0"/>
                <a:ea typeface="+mn-lt"/>
                <a:cs typeface="Times New Roman" pitchFamily="18" charset="0"/>
              </a:rPr>
              <a:t>Furthermore, the presentation has demonstrated some monetary and non-monetary incentive methods to encourage talented candidates to join the restaurant business. </a:t>
            </a:r>
            <a:endParaRPr lang="en-US" sz="2400" dirty="0">
              <a:latin typeface="Times New Roman" pitchFamily="18" charset="0"/>
              <a:cs typeface="Times New Roman" pitchFamily="18" charset="0"/>
            </a:endParaRPr>
          </a:p>
          <a:p>
            <a:pPr algn="just"/>
            <a:endParaRPr lang="en-US" sz="1700" dirty="0">
              <a:cs typeface="Calibri"/>
            </a:endParaRPr>
          </a:p>
        </p:txBody>
      </p:sp>
      <p:sp>
        <p:nvSpPr>
          <p:cNvPr id="6" name="TextBox 5">
            <a:extLst>
              <a:ext uri="{FF2B5EF4-FFF2-40B4-BE49-F238E27FC236}">
                <a16:creationId xmlns="" xmlns:a16="http://schemas.microsoft.com/office/drawing/2014/main" id="{C09BD7B8-65AD-8222-4221-A1854D28ACE9}"/>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latin typeface="Times New Roman" pitchFamily="18" charset="0"/>
                <a:cs typeface="Times New Roman" pitchFamily="18" charset="0"/>
              </a:rPr>
              <a:t>Saviom</a:t>
            </a:r>
            <a:r>
              <a:rPr lang="en-US" sz="2800" dirty="0">
                <a:highlight>
                  <a:srgbClr val="C0C0C0"/>
                </a:highlight>
                <a:latin typeface="Times New Roman" pitchFamily="18" charset="0"/>
                <a:cs typeface="Times New Roman" pitchFamily="18" charset="0"/>
              </a:rPr>
              <a:t>, 2022</a:t>
            </a:r>
            <a:r>
              <a:rPr lang="en-US" sz="2800" dirty="0">
                <a:highlight>
                  <a:srgbClr val="C0C0C0"/>
                </a:highlight>
              </a:rPr>
              <a:t>)</a:t>
            </a:r>
            <a:endParaRPr lang="en-US" sz="2800" dirty="0">
              <a:highlight>
                <a:srgbClr val="C0C0C0"/>
              </a:highlight>
              <a:cs typeface="Calibri"/>
            </a:endParaRPr>
          </a:p>
        </p:txBody>
      </p:sp>
    </p:spTree>
    <p:extLst>
      <p:ext uri="{BB962C8B-B14F-4D97-AF65-F5344CB8AC3E}">
        <p14:creationId xmlns:p14="http://schemas.microsoft.com/office/powerpoint/2010/main" val="2432145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637B2035-1FCB-439A-B421-095E136C7E0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676D6CDF-C512-4739-B158-55EE955EFA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F1825A86-5C1A-8B8C-07B8-1845C5BDA91C}"/>
              </a:ext>
            </a:extLst>
          </p:cNvPr>
          <p:cNvSpPr>
            <a:spLocks noGrp="1"/>
          </p:cNvSpPr>
          <p:nvPr>
            <p:ph type="title"/>
          </p:nvPr>
        </p:nvSpPr>
        <p:spPr>
          <a:xfrm>
            <a:off x="1137033" y="670559"/>
            <a:ext cx="4683321" cy="2148841"/>
          </a:xfrm>
        </p:spPr>
        <p:txBody>
          <a:bodyPr anchor="t">
            <a:normAutofit/>
          </a:bodyPr>
          <a:lstStyle/>
          <a:p>
            <a:r>
              <a:rPr lang="en-US" dirty="0">
                <a:latin typeface="Times New Roman" pitchFamily="18" charset="0"/>
                <a:ea typeface="+mj-lt"/>
                <a:cs typeface="Times New Roman" pitchFamily="18" charset="0"/>
              </a:rPr>
              <a:t>References</a:t>
            </a:r>
            <a:endParaRPr lang="en-US" dirty="0">
              <a:latin typeface="Times New Roman" pitchFamily="18" charset="0"/>
              <a:cs typeface="Times New Roman" pitchFamily="18" charset="0"/>
            </a:endParaRPr>
          </a:p>
        </p:txBody>
      </p:sp>
      <p:pic>
        <p:nvPicPr>
          <p:cNvPr id="4" name="Picture 4">
            <a:extLst>
              <a:ext uri="{FF2B5EF4-FFF2-40B4-BE49-F238E27FC236}">
                <a16:creationId xmlns="" xmlns:a16="http://schemas.microsoft.com/office/drawing/2014/main" id="{9B3611A0-F6D9-BF7D-182A-74F75A6AD05E}"/>
              </a:ext>
            </a:extLst>
          </p:cNvPr>
          <p:cNvPicPr>
            <a:picLocks noChangeAspect="1"/>
          </p:cNvPicPr>
          <p:nvPr/>
        </p:nvPicPr>
        <p:blipFill rotWithShape="1">
          <a:blip r:embed="rId3"/>
          <a:srcRect l="10220" r="-1" b="-1"/>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 xmlns:a16="http://schemas.microsoft.com/office/drawing/2014/main" id="{B9B7188A-6C61-CD24-8889-F197426282C8}"/>
              </a:ext>
            </a:extLst>
          </p:cNvPr>
          <p:cNvSpPr>
            <a:spLocks noGrp="1"/>
          </p:cNvSpPr>
          <p:nvPr>
            <p:ph idx="1"/>
          </p:nvPr>
        </p:nvSpPr>
        <p:spPr>
          <a:xfrm>
            <a:off x="5868316" y="271463"/>
            <a:ext cx="5804571" cy="6572044"/>
          </a:xfrm>
        </p:spPr>
        <p:txBody>
          <a:bodyPr vert="horz" lIns="91440" tIns="45720" rIns="91440" bIns="45720" rtlCol="0" anchor="t">
            <a:normAutofit lnSpcReduction="10000"/>
          </a:bodyPr>
          <a:lstStyle/>
          <a:p>
            <a:pPr algn="just"/>
            <a:r>
              <a:rPr lang="en-US" sz="1100" dirty="0">
                <a:latin typeface="Times New Roman" pitchFamily="18" charset="0"/>
                <a:ea typeface="+mn-lt"/>
                <a:cs typeface="Times New Roman" pitchFamily="18" charset="0"/>
              </a:rPr>
              <a:t>Caboodle Technology, (2023). </a:t>
            </a:r>
            <a:r>
              <a:rPr lang="en-US" sz="1100" i="1" dirty="0">
                <a:latin typeface="Times New Roman" pitchFamily="18" charset="0"/>
                <a:ea typeface="+mn-lt"/>
                <a:cs typeface="Times New Roman" pitchFamily="18" charset="0"/>
              </a:rPr>
              <a:t>The 15 best non-monetary rewards that will motivate your employees.</a:t>
            </a:r>
            <a:r>
              <a:rPr lang="en-US" sz="1100" dirty="0">
                <a:latin typeface="Times New Roman" pitchFamily="18" charset="0"/>
                <a:ea typeface="+mn-lt"/>
                <a:cs typeface="Times New Roman" pitchFamily="18" charset="0"/>
              </a:rPr>
              <a:t> Available at: </a:t>
            </a:r>
            <a:r>
              <a:rPr lang="en-US" sz="1100" dirty="0">
                <a:latin typeface="Times New Roman" pitchFamily="18" charset="0"/>
                <a:ea typeface="+mn-lt"/>
                <a:cs typeface="Times New Roman" pitchFamily="18" charset="0"/>
                <a:hlinkClick r:id="rId4"/>
              </a:rPr>
              <a:t>https://caboodle-technology.co.uk/blog_post/best-non-monetary-rewards-motivate-employees/</a:t>
            </a:r>
            <a:r>
              <a:rPr lang="en-US" sz="1100" dirty="0">
                <a:latin typeface="Times New Roman" pitchFamily="18" charset="0"/>
                <a:ea typeface="+mn-lt"/>
                <a:cs typeface="Times New Roman" pitchFamily="18" charset="0"/>
              </a:rPr>
              <a:t> [Accessed: 13th March, 2023]</a:t>
            </a:r>
            <a:endParaRPr lang="en-US" sz="1100" dirty="0">
              <a:latin typeface="Times New Roman" pitchFamily="18" charset="0"/>
              <a:cs typeface="Times New Roman" pitchFamily="18" charset="0"/>
            </a:endParaRPr>
          </a:p>
          <a:p>
            <a:pPr algn="just"/>
            <a:r>
              <a:rPr lang="en-US" sz="1100" dirty="0">
                <a:latin typeface="Times New Roman" pitchFamily="18" charset="0"/>
                <a:ea typeface="+mn-lt"/>
                <a:cs typeface="Times New Roman" pitchFamily="18" charset="0"/>
              </a:rPr>
              <a:t>Campos-</a:t>
            </a:r>
            <a:r>
              <a:rPr lang="en-US" sz="1100" dirty="0" err="1">
                <a:latin typeface="Times New Roman" pitchFamily="18" charset="0"/>
                <a:ea typeface="+mn-lt"/>
                <a:cs typeface="Times New Roman" pitchFamily="18" charset="0"/>
              </a:rPr>
              <a:t>Mercade</a:t>
            </a:r>
            <a:r>
              <a:rPr lang="en-US" sz="1100" dirty="0">
                <a:latin typeface="Times New Roman" pitchFamily="18" charset="0"/>
                <a:ea typeface="+mn-lt"/>
                <a:cs typeface="Times New Roman" pitchFamily="18" charset="0"/>
              </a:rPr>
              <a:t>, P., Meier, A.N., Schneider, F.H., Meier, S., Pope, D. and </a:t>
            </a:r>
            <a:r>
              <a:rPr lang="en-US" sz="1100" dirty="0" err="1">
                <a:latin typeface="Times New Roman" pitchFamily="18" charset="0"/>
                <a:ea typeface="+mn-lt"/>
                <a:cs typeface="Times New Roman" pitchFamily="18" charset="0"/>
              </a:rPr>
              <a:t>Wengström</a:t>
            </a:r>
            <a:r>
              <a:rPr lang="en-US" sz="1100" dirty="0">
                <a:latin typeface="Times New Roman" pitchFamily="18" charset="0"/>
                <a:ea typeface="+mn-lt"/>
                <a:cs typeface="Times New Roman" pitchFamily="18" charset="0"/>
              </a:rPr>
              <a:t>, E., (2021). Monetary incentives increase COVID-19 vaccinations. </a:t>
            </a:r>
            <a:r>
              <a:rPr lang="en-US" sz="1100" i="1" dirty="0">
                <a:latin typeface="Times New Roman" pitchFamily="18" charset="0"/>
                <a:ea typeface="+mn-lt"/>
                <a:cs typeface="Times New Roman" pitchFamily="18" charset="0"/>
              </a:rPr>
              <a:t>Science</a:t>
            </a:r>
            <a:r>
              <a:rPr lang="en-US" sz="1100" dirty="0">
                <a:latin typeface="Times New Roman" pitchFamily="18" charset="0"/>
                <a:ea typeface="+mn-lt"/>
                <a:cs typeface="Times New Roman" pitchFamily="18" charset="0"/>
              </a:rPr>
              <a:t>, </a:t>
            </a:r>
            <a:r>
              <a:rPr lang="en-US" sz="1100" i="1" dirty="0">
                <a:latin typeface="Times New Roman" pitchFamily="18" charset="0"/>
                <a:ea typeface="+mn-lt"/>
                <a:cs typeface="Times New Roman" pitchFamily="18" charset="0"/>
              </a:rPr>
              <a:t>374</a:t>
            </a:r>
            <a:r>
              <a:rPr lang="en-US" sz="1100" dirty="0">
                <a:latin typeface="Times New Roman" pitchFamily="18" charset="0"/>
                <a:ea typeface="+mn-lt"/>
                <a:cs typeface="Times New Roman" pitchFamily="18" charset="0"/>
              </a:rPr>
              <a:t>(6569), pp.879-882.</a:t>
            </a:r>
            <a:endParaRPr lang="en-US" sz="1100" dirty="0">
              <a:latin typeface="Times New Roman" pitchFamily="18" charset="0"/>
              <a:cs typeface="Times New Roman" pitchFamily="18" charset="0"/>
            </a:endParaRPr>
          </a:p>
          <a:p>
            <a:pPr algn="just"/>
            <a:r>
              <a:rPr lang="en-US" sz="1100" dirty="0">
                <a:latin typeface="Times New Roman" pitchFamily="18" charset="0"/>
                <a:ea typeface="+mn-lt"/>
                <a:cs typeface="Times New Roman" pitchFamily="18" charset="0"/>
              </a:rPr>
              <a:t>Cao, Z., Bennett, M., Orr, C., </a:t>
            </a:r>
            <a:r>
              <a:rPr lang="en-US" sz="1100" dirty="0" err="1">
                <a:latin typeface="Times New Roman" pitchFamily="18" charset="0"/>
                <a:ea typeface="+mn-lt"/>
                <a:cs typeface="Times New Roman" pitchFamily="18" charset="0"/>
              </a:rPr>
              <a:t>Icke</a:t>
            </a:r>
            <a:r>
              <a:rPr lang="en-US" sz="1100" dirty="0">
                <a:latin typeface="Times New Roman" pitchFamily="18" charset="0"/>
                <a:ea typeface="+mn-lt"/>
                <a:cs typeface="Times New Roman" pitchFamily="18" charset="0"/>
              </a:rPr>
              <a:t>, I., </a:t>
            </a:r>
            <a:r>
              <a:rPr lang="en-US" sz="1100" dirty="0" err="1">
                <a:latin typeface="Times New Roman" pitchFamily="18" charset="0"/>
                <a:ea typeface="+mn-lt"/>
                <a:cs typeface="Times New Roman" pitchFamily="18" charset="0"/>
              </a:rPr>
              <a:t>Banaschewski</a:t>
            </a:r>
            <a:r>
              <a:rPr lang="en-US" sz="1100" dirty="0">
                <a:latin typeface="Times New Roman" pitchFamily="18" charset="0"/>
                <a:ea typeface="+mn-lt"/>
                <a:cs typeface="Times New Roman" pitchFamily="18" charset="0"/>
              </a:rPr>
              <a:t>, T., Barker, G.J., </a:t>
            </a:r>
            <a:r>
              <a:rPr lang="en-US" sz="1100" dirty="0" err="1">
                <a:latin typeface="Times New Roman" pitchFamily="18" charset="0"/>
                <a:ea typeface="+mn-lt"/>
                <a:cs typeface="Times New Roman" pitchFamily="18" charset="0"/>
              </a:rPr>
              <a:t>Bokde</a:t>
            </a:r>
            <a:r>
              <a:rPr lang="en-US" sz="1100" dirty="0">
                <a:latin typeface="Times New Roman" pitchFamily="18" charset="0"/>
                <a:ea typeface="+mn-lt"/>
                <a:cs typeface="Times New Roman" pitchFamily="18" charset="0"/>
              </a:rPr>
              <a:t>, A.L., Bromberg, U., </a:t>
            </a:r>
            <a:r>
              <a:rPr lang="en-US" sz="1100" dirty="0" err="1">
                <a:latin typeface="Times New Roman" pitchFamily="18" charset="0"/>
                <a:ea typeface="+mn-lt"/>
                <a:cs typeface="Times New Roman" pitchFamily="18" charset="0"/>
              </a:rPr>
              <a:t>Büchel</a:t>
            </a:r>
            <a:r>
              <a:rPr lang="en-US" sz="1100" dirty="0">
                <a:latin typeface="Times New Roman" pitchFamily="18" charset="0"/>
                <a:ea typeface="+mn-lt"/>
                <a:cs typeface="Times New Roman" pitchFamily="18" charset="0"/>
              </a:rPr>
              <a:t>, C., Quinlan, E.B. and </a:t>
            </a:r>
            <a:r>
              <a:rPr lang="en-US" sz="1100" dirty="0" err="1">
                <a:latin typeface="Times New Roman" pitchFamily="18" charset="0"/>
                <a:ea typeface="+mn-lt"/>
                <a:cs typeface="Times New Roman" pitchFamily="18" charset="0"/>
              </a:rPr>
              <a:t>Desrivières</a:t>
            </a:r>
            <a:r>
              <a:rPr lang="en-US" sz="1100" dirty="0">
                <a:latin typeface="Times New Roman" pitchFamily="18" charset="0"/>
                <a:ea typeface="+mn-lt"/>
                <a:cs typeface="Times New Roman" pitchFamily="18" charset="0"/>
              </a:rPr>
              <a:t>, S., (2019). Mapping adolescent reward anticipation, receipt, and prediction error during the monetary incentive delay task. </a:t>
            </a:r>
            <a:r>
              <a:rPr lang="en-US" sz="1100" i="1" dirty="0">
                <a:latin typeface="Times New Roman" pitchFamily="18" charset="0"/>
                <a:ea typeface="+mn-lt"/>
                <a:cs typeface="Times New Roman" pitchFamily="18" charset="0"/>
              </a:rPr>
              <a:t>Human brain mapping</a:t>
            </a:r>
            <a:r>
              <a:rPr lang="en-US" sz="1100" dirty="0">
                <a:latin typeface="Times New Roman" pitchFamily="18" charset="0"/>
                <a:ea typeface="+mn-lt"/>
                <a:cs typeface="Times New Roman" pitchFamily="18" charset="0"/>
              </a:rPr>
              <a:t>, </a:t>
            </a:r>
            <a:r>
              <a:rPr lang="en-US" sz="1100" i="1" dirty="0">
                <a:latin typeface="Times New Roman" pitchFamily="18" charset="0"/>
                <a:ea typeface="+mn-lt"/>
                <a:cs typeface="Times New Roman" pitchFamily="18" charset="0"/>
              </a:rPr>
              <a:t>40</a:t>
            </a:r>
            <a:r>
              <a:rPr lang="en-US" sz="1100" dirty="0">
                <a:latin typeface="Times New Roman" pitchFamily="18" charset="0"/>
                <a:ea typeface="+mn-lt"/>
                <a:cs typeface="Times New Roman" pitchFamily="18" charset="0"/>
              </a:rPr>
              <a:t>(1), pp.262-283.</a:t>
            </a:r>
            <a:endParaRPr lang="en-US" sz="1100" dirty="0">
              <a:latin typeface="Times New Roman" pitchFamily="18" charset="0"/>
              <a:cs typeface="Times New Roman" pitchFamily="18" charset="0"/>
            </a:endParaRPr>
          </a:p>
          <a:p>
            <a:pPr algn="just"/>
            <a:r>
              <a:rPr lang="en-US" sz="1100" dirty="0">
                <a:latin typeface="Times New Roman" pitchFamily="18" charset="0"/>
                <a:ea typeface="+mn-lt"/>
                <a:cs typeface="Times New Roman" pitchFamily="18" charset="0"/>
              </a:rPr>
              <a:t>Esparza, A., (2023).</a:t>
            </a:r>
            <a:r>
              <a:rPr lang="en-US" sz="1100" i="1" dirty="0">
                <a:latin typeface="Times New Roman" pitchFamily="18" charset="0"/>
                <a:ea typeface="+mn-lt"/>
                <a:cs typeface="Times New Roman" pitchFamily="18" charset="0"/>
              </a:rPr>
              <a:t> 12 Non-Monetary Incentives Guaranteed to Keep Your Employees Motivated and Happy In 2023.</a:t>
            </a:r>
            <a:r>
              <a:rPr lang="en-US" sz="1100" dirty="0">
                <a:latin typeface="Times New Roman" pitchFamily="18" charset="0"/>
                <a:ea typeface="+mn-lt"/>
                <a:cs typeface="Times New Roman" pitchFamily="18" charset="0"/>
              </a:rPr>
              <a:t> Available at: </a:t>
            </a:r>
            <a:r>
              <a:rPr lang="en-US" sz="1100" dirty="0">
                <a:latin typeface="Times New Roman" pitchFamily="18" charset="0"/>
                <a:ea typeface="+mn-lt"/>
                <a:cs typeface="Times New Roman" pitchFamily="18" charset="0"/>
                <a:hlinkClick r:id="rId5"/>
              </a:rPr>
              <a:t>https://snacknation.com/blog/non-monetary-incentives/</a:t>
            </a:r>
            <a:r>
              <a:rPr lang="en-US" sz="1100" dirty="0">
                <a:latin typeface="Times New Roman" pitchFamily="18" charset="0"/>
                <a:ea typeface="+mn-lt"/>
                <a:cs typeface="Times New Roman" pitchFamily="18" charset="0"/>
              </a:rPr>
              <a:t> [Accessed: 12th March, 2023]</a:t>
            </a:r>
            <a:endParaRPr lang="en-US" sz="1100" dirty="0">
              <a:latin typeface="Times New Roman" pitchFamily="18" charset="0"/>
              <a:cs typeface="Times New Roman" pitchFamily="18" charset="0"/>
            </a:endParaRPr>
          </a:p>
          <a:p>
            <a:pPr algn="just"/>
            <a:r>
              <a:rPr lang="en-US" sz="1100" dirty="0" err="1">
                <a:latin typeface="Times New Roman" pitchFamily="18" charset="0"/>
                <a:ea typeface="+mn-lt"/>
                <a:cs typeface="Times New Roman" pitchFamily="18" charset="0"/>
              </a:rPr>
              <a:t>Hua</a:t>
            </a:r>
            <a:r>
              <a:rPr lang="en-US" sz="1100" dirty="0">
                <a:latin typeface="Times New Roman" pitchFamily="18" charset="0"/>
                <a:ea typeface="+mn-lt"/>
                <a:cs typeface="Times New Roman" pitchFamily="18" charset="0"/>
              </a:rPr>
              <a:t>, Y., Cheng, X., </a:t>
            </a:r>
            <a:r>
              <a:rPr lang="en-US" sz="1100" dirty="0" err="1">
                <a:latin typeface="Times New Roman" pitchFamily="18" charset="0"/>
                <a:ea typeface="+mn-lt"/>
                <a:cs typeface="Times New Roman" pitchFamily="18" charset="0"/>
              </a:rPr>
              <a:t>Hou</a:t>
            </a:r>
            <a:r>
              <a:rPr lang="en-US" sz="1100" dirty="0">
                <a:latin typeface="Times New Roman" pitchFamily="18" charset="0"/>
                <a:ea typeface="+mn-lt"/>
                <a:cs typeface="Times New Roman" pitchFamily="18" charset="0"/>
              </a:rPr>
              <a:t>, T. and </a:t>
            </a:r>
            <a:r>
              <a:rPr lang="en-US" sz="1100" dirty="0" err="1">
                <a:latin typeface="Times New Roman" pitchFamily="18" charset="0"/>
                <a:ea typeface="+mn-lt"/>
                <a:cs typeface="Times New Roman" pitchFamily="18" charset="0"/>
              </a:rPr>
              <a:t>Luo</a:t>
            </a:r>
            <a:r>
              <a:rPr lang="en-US" sz="1100" dirty="0">
                <a:latin typeface="Times New Roman" pitchFamily="18" charset="0"/>
                <a:ea typeface="+mn-lt"/>
                <a:cs typeface="Times New Roman" pitchFamily="18" charset="0"/>
              </a:rPr>
              <a:t>, R., (2020). Monetary rewards, intrinsic motivators, and work engagement in the IT‐enabled sharing economy: A mixed‐methods investigation of Internet taxi drivers. </a:t>
            </a:r>
            <a:r>
              <a:rPr lang="en-US" sz="1100" i="1" dirty="0">
                <a:latin typeface="Times New Roman" pitchFamily="18" charset="0"/>
                <a:ea typeface="+mn-lt"/>
                <a:cs typeface="Times New Roman" pitchFamily="18" charset="0"/>
              </a:rPr>
              <a:t>Decision Sciences</a:t>
            </a:r>
            <a:r>
              <a:rPr lang="en-US" sz="1100" dirty="0">
                <a:latin typeface="Times New Roman" pitchFamily="18" charset="0"/>
                <a:ea typeface="+mn-lt"/>
                <a:cs typeface="Times New Roman" pitchFamily="18" charset="0"/>
              </a:rPr>
              <a:t>, </a:t>
            </a:r>
            <a:r>
              <a:rPr lang="en-US" sz="1100" i="1" dirty="0">
                <a:latin typeface="Times New Roman" pitchFamily="18" charset="0"/>
                <a:ea typeface="+mn-lt"/>
                <a:cs typeface="Times New Roman" pitchFamily="18" charset="0"/>
              </a:rPr>
              <a:t>51</a:t>
            </a:r>
            <a:r>
              <a:rPr lang="en-US" sz="1100" dirty="0">
                <a:latin typeface="Times New Roman" pitchFamily="18" charset="0"/>
                <a:ea typeface="+mn-lt"/>
                <a:cs typeface="Times New Roman" pitchFamily="18" charset="0"/>
              </a:rPr>
              <a:t>(3), pp.755-785.</a:t>
            </a:r>
            <a:endParaRPr lang="en-US" sz="1100" dirty="0">
              <a:latin typeface="Times New Roman" pitchFamily="18" charset="0"/>
              <a:cs typeface="Times New Roman" pitchFamily="18" charset="0"/>
            </a:endParaRPr>
          </a:p>
          <a:p>
            <a:pPr algn="just"/>
            <a:r>
              <a:rPr lang="en-US" sz="1100" dirty="0">
                <a:latin typeface="Times New Roman" pitchFamily="18" charset="0"/>
                <a:ea typeface="+mn-lt"/>
                <a:cs typeface="Times New Roman" pitchFamily="18" charset="0"/>
              </a:rPr>
              <a:t>Osman, M., (2022). </a:t>
            </a:r>
            <a:r>
              <a:rPr lang="en-US" sz="1100" i="1" dirty="0">
                <a:latin typeface="Times New Roman" pitchFamily="18" charset="0"/>
                <a:ea typeface="+mn-lt"/>
                <a:cs typeface="Times New Roman" pitchFamily="18" charset="0"/>
              </a:rPr>
              <a:t>Mind-Blowing LinkedIn Statistics and Facts (2023).</a:t>
            </a:r>
            <a:r>
              <a:rPr lang="en-US" sz="1100" dirty="0">
                <a:latin typeface="Times New Roman" pitchFamily="18" charset="0"/>
                <a:ea typeface="+mn-lt"/>
                <a:cs typeface="Times New Roman" pitchFamily="18" charset="0"/>
              </a:rPr>
              <a:t> Available at: </a:t>
            </a:r>
            <a:r>
              <a:rPr lang="en-US" sz="1100" dirty="0">
                <a:latin typeface="Times New Roman" pitchFamily="18" charset="0"/>
                <a:ea typeface="+mn-lt"/>
                <a:cs typeface="Times New Roman" pitchFamily="18" charset="0"/>
                <a:hlinkClick r:id="rId6"/>
              </a:rPr>
              <a:t>https://kinsta.com/blog/linkedin-statistics/</a:t>
            </a:r>
            <a:r>
              <a:rPr lang="en-US" sz="1100" dirty="0">
                <a:latin typeface="Times New Roman" pitchFamily="18" charset="0"/>
                <a:ea typeface="+mn-lt"/>
                <a:cs typeface="Times New Roman" pitchFamily="18" charset="0"/>
              </a:rPr>
              <a:t> [Accessed: 11th March, 2023]</a:t>
            </a:r>
            <a:endParaRPr lang="en-US" sz="1100" dirty="0">
              <a:latin typeface="Times New Roman" pitchFamily="18" charset="0"/>
              <a:cs typeface="Times New Roman" pitchFamily="18" charset="0"/>
            </a:endParaRPr>
          </a:p>
          <a:p>
            <a:pPr algn="just"/>
            <a:r>
              <a:rPr lang="en-US" sz="1100" dirty="0" err="1">
                <a:latin typeface="Times New Roman" pitchFamily="18" charset="0"/>
                <a:ea typeface="+mn-lt"/>
                <a:cs typeface="Times New Roman" pitchFamily="18" charset="0"/>
              </a:rPr>
              <a:t>Partida</a:t>
            </a:r>
            <a:r>
              <a:rPr lang="en-US" sz="1100" dirty="0">
                <a:latin typeface="Times New Roman" pitchFamily="18" charset="0"/>
                <a:ea typeface="+mn-lt"/>
                <a:cs typeface="Times New Roman" pitchFamily="18" charset="0"/>
              </a:rPr>
              <a:t>, D., (2023). </a:t>
            </a:r>
            <a:r>
              <a:rPr lang="en-US" sz="1100" i="1" dirty="0">
                <a:latin typeface="Times New Roman" pitchFamily="18" charset="0"/>
                <a:ea typeface="+mn-lt"/>
                <a:cs typeface="Times New Roman" pitchFamily="18" charset="0"/>
              </a:rPr>
              <a:t>10 Non-Monetary Incentives That Motivate Employees.</a:t>
            </a:r>
            <a:r>
              <a:rPr lang="en-US" sz="1100" dirty="0">
                <a:latin typeface="Times New Roman" pitchFamily="18" charset="0"/>
                <a:ea typeface="+mn-lt"/>
                <a:cs typeface="Times New Roman" pitchFamily="18" charset="0"/>
              </a:rPr>
              <a:t> Available at: </a:t>
            </a:r>
            <a:r>
              <a:rPr lang="en-US" sz="1100" dirty="0">
                <a:latin typeface="Times New Roman" pitchFamily="18" charset="0"/>
                <a:ea typeface="+mn-lt"/>
                <a:cs typeface="Times New Roman" pitchFamily="18" charset="0"/>
                <a:hlinkClick r:id="rId7"/>
              </a:rPr>
              <a:t>https://elearningindustry.com/non-monetary-incentives-that-motivate-employees</a:t>
            </a:r>
            <a:r>
              <a:rPr lang="en-US" sz="1100" dirty="0">
                <a:latin typeface="Times New Roman" pitchFamily="18" charset="0"/>
                <a:ea typeface="+mn-lt"/>
                <a:cs typeface="Times New Roman" pitchFamily="18" charset="0"/>
              </a:rPr>
              <a:t>  [Accessed: 10th March, 2023]</a:t>
            </a:r>
          </a:p>
          <a:p>
            <a:pPr algn="just"/>
            <a:r>
              <a:rPr lang="en-US" sz="1100" dirty="0" err="1">
                <a:latin typeface="Times New Roman" pitchFamily="18" charset="0"/>
                <a:ea typeface="+mn-lt"/>
                <a:cs typeface="Times New Roman" pitchFamily="18" charset="0"/>
              </a:rPr>
              <a:t>Savom</a:t>
            </a:r>
            <a:r>
              <a:rPr lang="en-US" sz="1100" dirty="0">
                <a:latin typeface="Times New Roman" pitchFamily="18" charset="0"/>
                <a:ea typeface="+mn-lt"/>
                <a:cs typeface="Times New Roman" pitchFamily="18" charset="0"/>
              </a:rPr>
              <a:t>, (2022). </a:t>
            </a:r>
            <a:r>
              <a:rPr lang="en-US" sz="1100" i="1" dirty="0">
                <a:latin typeface="Times New Roman" pitchFamily="18" charset="0"/>
                <a:ea typeface="+mn-lt"/>
                <a:cs typeface="Times New Roman" pitchFamily="18" charset="0"/>
              </a:rPr>
              <a:t>How to Plan for Short-term and Long-term Talent Acquisition Strategy.</a:t>
            </a:r>
            <a:r>
              <a:rPr lang="en-US" sz="1100" dirty="0">
                <a:latin typeface="Times New Roman" pitchFamily="18" charset="0"/>
                <a:ea typeface="+mn-lt"/>
                <a:cs typeface="Times New Roman" pitchFamily="18" charset="0"/>
              </a:rPr>
              <a:t> Available at: </a:t>
            </a:r>
            <a:r>
              <a:rPr lang="en-US" sz="1100" dirty="0">
                <a:latin typeface="Times New Roman" pitchFamily="18" charset="0"/>
                <a:ea typeface="+mn-lt"/>
                <a:cs typeface="Times New Roman" pitchFamily="18" charset="0"/>
                <a:hlinkClick r:id="rId8"/>
              </a:rPr>
              <a:t>https://www.saviom.com/blog/how-to-plan-for-short-term-and-long-term-talent-acquisition-strategy/</a:t>
            </a:r>
            <a:r>
              <a:rPr lang="en-US" sz="1100" dirty="0">
                <a:latin typeface="Times New Roman" pitchFamily="18" charset="0"/>
                <a:ea typeface="+mn-lt"/>
                <a:cs typeface="Times New Roman" pitchFamily="18" charset="0"/>
              </a:rPr>
              <a:t> [Accessed: 12th March, 2023]</a:t>
            </a:r>
            <a:endParaRPr lang="en-US" sz="1100" dirty="0">
              <a:latin typeface="Times New Roman" pitchFamily="18" charset="0"/>
              <a:cs typeface="Times New Roman" pitchFamily="18" charset="0"/>
            </a:endParaRPr>
          </a:p>
          <a:p>
            <a:pPr algn="just"/>
            <a:r>
              <a:rPr lang="en-US" sz="1100" dirty="0">
                <a:latin typeface="Times New Roman" pitchFamily="18" charset="0"/>
                <a:ea typeface="+mn-lt"/>
                <a:cs typeface="Times New Roman" pitchFamily="18" charset="0"/>
              </a:rPr>
              <a:t>SHRM, (2017). </a:t>
            </a:r>
            <a:r>
              <a:rPr lang="en-US" sz="1100" i="1" dirty="0">
                <a:latin typeface="Times New Roman" pitchFamily="18" charset="0"/>
                <a:ea typeface="+mn-lt"/>
                <a:cs typeface="Times New Roman" pitchFamily="18" charset="0"/>
              </a:rPr>
              <a:t>SHRM customized talent acquisition benchmarking report.</a:t>
            </a:r>
            <a:r>
              <a:rPr lang="en-US" sz="1100" dirty="0">
                <a:latin typeface="Times New Roman" pitchFamily="18" charset="0"/>
                <a:ea typeface="+mn-lt"/>
                <a:cs typeface="Times New Roman" pitchFamily="18" charset="0"/>
              </a:rPr>
              <a:t> Available </a:t>
            </a:r>
            <a:r>
              <a:rPr lang="en-US" sz="1100" dirty="0" err="1">
                <a:latin typeface="Times New Roman" pitchFamily="18" charset="0"/>
                <a:ea typeface="+mn-lt"/>
                <a:cs typeface="Times New Roman" pitchFamily="18" charset="0"/>
              </a:rPr>
              <a:t>at:</a:t>
            </a:r>
            <a:r>
              <a:rPr lang="en-US" sz="1100" dirty="0" err="1">
                <a:latin typeface="Times New Roman" pitchFamily="18" charset="0"/>
                <a:ea typeface="+mn-lt"/>
                <a:cs typeface="Times New Roman" pitchFamily="18" charset="0"/>
                <a:hlinkClick r:id="rId9"/>
              </a:rPr>
              <a:t>https</a:t>
            </a:r>
            <a:r>
              <a:rPr lang="en-US" sz="1100" dirty="0">
                <a:latin typeface="Times New Roman" pitchFamily="18" charset="0"/>
                <a:ea typeface="+mn-lt"/>
                <a:cs typeface="Times New Roman" pitchFamily="18" charset="0"/>
                <a:hlinkClick r:id="rId9"/>
              </a:rPr>
              <a:t>://www.shrm.org/ResourcesAndTools/business-solutions/Documents/Talent-Acquisition-Report-All-Industries-All-FTEs.pdf</a:t>
            </a:r>
            <a:r>
              <a:rPr lang="en-US" sz="1100" dirty="0">
                <a:latin typeface="Times New Roman" pitchFamily="18" charset="0"/>
                <a:ea typeface="+mn-lt"/>
                <a:cs typeface="Times New Roman" pitchFamily="18" charset="0"/>
              </a:rPr>
              <a:t>  [Accessed: 12th March, 2023]</a:t>
            </a:r>
          </a:p>
          <a:p>
            <a:pPr algn="just"/>
            <a:r>
              <a:rPr lang="en-US" sz="1100" dirty="0">
                <a:latin typeface="Times New Roman" pitchFamily="18" charset="0"/>
                <a:ea typeface="+mn-lt"/>
                <a:cs typeface="Times New Roman" pitchFamily="18" charset="0"/>
              </a:rPr>
              <a:t>SHRM, (2023). </a:t>
            </a:r>
            <a:r>
              <a:rPr lang="en-US" sz="1100" i="1" dirty="0">
                <a:latin typeface="Times New Roman" pitchFamily="18" charset="0"/>
                <a:ea typeface="+mn-lt"/>
                <a:cs typeface="Times New Roman" pitchFamily="18" charset="0"/>
              </a:rPr>
              <a:t>What Is Talent Acquisition?.</a:t>
            </a:r>
            <a:r>
              <a:rPr lang="en-US" sz="1100" dirty="0">
                <a:latin typeface="Times New Roman" pitchFamily="18" charset="0"/>
                <a:ea typeface="+mn-lt"/>
                <a:cs typeface="Times New Roman" pitchFamily="18" charset="0"/>
              </a:rPr>
              <a:t> Available at: </a:t>
            </a:r>
            <a:r>
              <a:rPr lang="en-US" sz="1100" dirty="0">
                <a:latin typeface="Times New Roman" pitchFamily="18" charset="0"/>
                <a:ea typeface="+mn-lt"/>
                <a:cs typeface="Times New Roman" pitchFamily="18" charset="0"/>
                <a:hlinkClick r:id="rId10"/>
              </a:rPr>
              <a:t>https://www.shrm.org/resourcesandtools/tools-and-samples/pages/what-is-talent-acquisition.aspx</a:t>
            </a:r>
            <a:r>
              <a:rPr lang="en-US" sz="1100" dirty="0">
                <a:latin typeface="Times New Roman" pitchFamily="18" charset="0"/>
                <a:ea typeface="+mn-lt"/>
                <a:cs typeface="Times New Roman" pitchFamily="18" charset="0"/>
              </a:rPr>
              <a:t> [Accessed: 12th March, 2023]</a:t>
            </a:r>
            <a:endParaRPr lang="en-US" sz="1100" dirty="0">
              <a:latin typeface="Times New Roman" pitchFamily="18" charset="0"/>
              <a:cs typeface="Times New Roman" pitchFamily="18" charset="0"/>
            </a:endParaRPr>
          </a:p>
          <a:p>
            <a:pPr algn="just"/>
            <a:r>
              <a:rPr lang="en-US" sz="1100" dirty="0">
                <a:latin typeface="Times New Roman" pitchFamily="18" charset="0"/>
                <a:ea typeface="+mn-lt"/>
                <a:cs typeface="Times New Roman" pitchFamily="18" charset="0"/>
              </a:rPr>
              <a:t>Smith, M.G., Witte, M., Rocha, S. and </a:t>
            </a:r>
            <a:r>
              <a:rPr lang="en-US" sz="1100" dirty="0" err="1">
                <a:latin typeface="Times New Roman" pitchFamily="18" charset="0"/>
                <a:ea typeface="+mn-lt"/>
                <a:cs typeface="Times New Roman" pitchFamily="18" charset="0"/>
              </a:rPr>
              <a:t>Basner</a:t>
            </a:r>
            <a:r>
              <a:rPr lang="en-US" sz="1100" dirty="0">
                <a:latin typeface="Times New Roman" pitchFamily="18" charset="0"/>
                <a:ea typeface="+mn-lt"/>
                <a:cs typeface="Times New Roman" pitchFamily="18" charset="0"/>
              </a:rPr>
              <a:t>, M., (2019). Effectiveness of incentives and follow-up on increasing survey response rates and participation in field studies. </a:t>
            </a:r>
            <a:r>
              <a:rPr lang="en-US" sz="1100" i="1" dirty="0">
                <a:latin typeface="Times New Roman" pitchFamily="18" charset="0"/>
                <a:ea typeface="+mn-lt"/>
                <a:cs typeface="Times New Roman" pitchFamily="18" charset="0"/>
              </a:rPr>
              <a:t>BMC medical research methodology</a:t>
            </a:r>
            <a:r>
              <a:rPr lang="en-US" sz="1100" dirty="0">
                <a:latin typeface="Times New Roman" pitchFamily="18" charset="0"/>
                <a:ea typeface="+mn-lt"/>
                <a:cs typeface="Times New Roman" pitchFamily="18" charset="0"/>
              </a:rPr>
              <a:t>, </a:t>
            </a:r>
            <a:r>
              <a:rPr lang="en-US" sz="1100" i="1" dirty="0">
                <a:latin typeface="Times New Roman" pitchFamily="18" charset="0"/>
                <a:ea typeface="+mn-lt"/>
                <a:cs typeface="Times New Roman" pitchFamily="18" charset="0"/>
              </a:rPr>
              <a:t>19</a:t>
            </a:r>
            <a:r>
              <a:rPr lang="en-US" sz="1100" dirty="0">
                <a:latin typeface="Times New Roman" pitchFamily="18" charset="0"/>
                <a:ea typeface="+mn-lt"/>
                <a:cs typeface="Times New Roman" pitchFamily="18" charset="0"/>
              </a:rPr>
              <a:t>(1), pp.1-13.</a:t>
            </a:r>
            <a:endParaRPr lang="en-US" sz="1100" dirty="0">
              <a:latin typeface="Times New Roman" pitchFamily="18" charset="0"/>
              <a:cs typeface="Times New Roman" pitchFamily="18" charset="0"/>
            </a:endParaRPr>
          </a:p>
          <a:p>
            <a:pPr algn="just"/>
            <a:r>
              <a:rPr lang="en-US" sz="1100" dirty="0">
                <a:latin typeface="Times New Roman" pitchFamily="18" charset="0"/>
                <a:ea typeface="+mn-lt"/>
                <a:cs typeface="Times New Roman" pitchFamily="18" charset="0"/>
              </a:rPr>
              <a:t>Tech Funnel, (2021). </a:t>
            </a:r>
            <a:r>
              <a:rPr lang="en-US" sz="1100" i="1" dirty="0">
                <a:latin typeface="Times New Roman" pitchFamily="18" charset="0"/>
                <a:ea typeface="+mn-lt"/>
                <a:cs typeface="Times New Roman" pitchFamily="18" charset="0"/>
              </a:rPr>
              <a:t>5 Key Benefits of a Strong Employer Brand.</a:t>
            </a:r>
            <a:r>
              <a:rPr lang="en-US" sz="1100" dirty="0">
                <a:latin typeface="Times New Roman" pitchFamily="18" charset="0"/>
                <a:ea typeface="+mn-lt"/>
                <a:cs typeface="Times New Roman" pitchFamily="18" charset="0"/>
              </a:rPr>
              <a:t> Available at: </a:t>
            </a:r>
            <a:r>
              <a:rPr lang="en-US" sz="1100" dirty="0">
                <a:latin typeface="Times New Roman" pitchFamily="18" charset="0"/>
                <a:ea typeface="+mn-lt"/>
                <a:cs typeface="Times New Roman" pitchFamily="18" charset="0"/>
                <a:hlinkClick r:id="rId11"/>
              </a:rPr>
              <a:t>https://www.techfunnel.com/hr-tech/employer-brand/</a:t>
            </a:r>
            <a:r>
              <a:rPr lang="en-US" sz="1100" dirty="0">
                <a:latin typeface="Times New Roman" pitchFamily="18" charset="0"/>
                <a:ea typeface="+mn-lt"/>
                <a:cs typeface="Times New Roman" pitchFamily="18" charset="0"/>
              </a:rPr>
              <a:t> [Accessed: 12th March, 2023]</a:t>
            </a:r>
            <a:endParaRPr lang="en-US" sz="1100" dirty="0">
              <a:latin typeface="Times New Roman" pitchFamily="18" charset="0"/>
              <a:cs typeface="Times New Roman" pitchFamily="18" charset="0"/>
            </a:endParaRPr>
          </a:p>
          <a:p>
            <a:endParaRPr lang="en-US" sz="800" dirty="0">
              <a:cs typeface="Calibri"/>
            </a:endParaRPr>
          </a:p>
        </p:txBody>
      </p:sp>
      <p:sp>
        <p:nvSpPr>
          <p:cNvPr id="6" name="TextBox 5">
            <a:extLst>
              <a:ext uri="{FF2B5EF4-FFF2-40B4-BE49-F238E27FC236}">
                <a16:creationId xmlns="" xmlns:a16="http://schemas.microsoft.com/office/drawing/2014/main" id="{87E76774-0290-EE57-E075-1189B80638BC}"/>
              </a:ext>
            </a:extLst>
          </p:cNvPr>
          <p:cNvSpPr txBox="1"/>
          <p:nvPr/>
        </p:nvSpPr>
        <p:spPr>
          <a:xfrm>
            <a:off x="871268" y="63202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highlight>
                  <a:srgbClr val="C0C0C0"/>
                </a:highlight>
              </a:rPr>
              <a:t>(</a:t>
            </a:r>
            <a:r>
              <a:rPr lang="en-US" sz="2800" dirty="0" err="1">
                <a:highlight>
                  <a:srgbClr val="C0C0C0"/>
                </a:highlight>
              </a:rPr>
              <a:t>Saviom</a:t>
            </a:r>
            <a:r>
              <a:rPr lang="en-US" sz="2800" dirty="0">
                <a:highlight>
                  <a:srgbClr val="C0C0C0"/>
                </a:highlight>
              </a:rPr>
              <a:t>, 2022)</a:t>
            </a:r>
            <a:endParaRPr lang="en-US" sz="2800">
              <a:highlight>
                <a:srgbClr val="C0C0C0"/>
              </a:highlight>
              <a:cs typeface="Calibri"/>
            </a:endParaRPr>
          </a:p>
        </p:txBody>
      </p:sp>
    </p:spTree>
    <p:extLst>
      <p:ext uri="{BB962C8B-B14F-4D97-AF65-F5344CB8AC3E}">
        <p14:creationId xmlns:p14="http://schemas.microsoft.com/office/powerpoint/2010/main" val="31954278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TotalTime>
  <Words>3259</Words>
  <Application>Microsoft Office PowerPoint</Application>
  <PresentationFormat>Custom</PresentationFormat>
  <Paragraphs>105</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Module: Managing People Module code: LCBB5004 Programme: BA Business Management Assignment Title: Assessment 1: Individual Presentation Student Name: Georgiana Repciuc Student ID: 2123846 </vt:lpstr>
      <vt:lpstr>Introduction </vt:lpstr>
      <vt:lpstr>Talent acquisition strategies </vt:lpstr>
      <vt:lpstr>PowerPoint Presentation</vt:lpstr>
      <vt:lpstr>PowerPoint Presentation</vt:lpstr>
      <vt:lpstr>PowerPoint Presentation</vt:lpstr>
      <vt:lpstr>PowerPoint Presentation</vt:lpstr>
      <vt:lpstr>PowerPoint Presentation</vt:lpstr>
      <vt:lpstr>Incentive methods </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Managing People Module code: LCBB5004 Programme: BA Business Management Assignment Title: Assessment 1: Individual Presentation Student Name: Georgiana Repciuc Student ID: 2123846</dc:title>
  <dc:creator>X</dc:creator>
  <cp:lastModifiedBy>X</cp:lastModifiedBy>
  <cp:revision>5</cp:revision>
  <dcterms:created xsi:type="dcterms:W3CDTF">2023-03-15T10:36:56Z</dcterms:created>
  <dcterms:modified xsi:type="dcterms:W3CDTF">2023-03-31T11:10:53Z</dcterms:modified>
</cp:coreProperties>
</file>