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5143500" cx="9144000"/>
  <p:notesSz cx="6858000" cy="9144000"/>
  <p:embeddedFontLst>
    <p:embeddedFont>
      <p:font typeface="Playfair Display"/>
      <p:regular r:id="rId45"/>
      <p:bold r:id="rId46"/>
      <p:italic r:id="rId47"/>
      <p:boldItalic r:id="rId48"/>
    </p:embeddedFont>
    <p:embeddedFont>
      <p:font typeface="Montserrat"/>
      <p:regular r:id="rId49"/>
      <p:bold r:id="rId50"/>
      <p:italic r:id="rId51"/>
      <p:boldItalic r:id="rId52"/>
    </p:embeddedFont>
    <p:embeddedFont>
      <p:font typeface="Oswald"/>
      <p:regular r:id="rId53"/>
      <p:bold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PlayfairDisplay-bold.fntdata"/><Relationship Id="rId45" Type="http://schemas.openxmlformats.org/officeDocument/2006/relationships/font" Target="fonts/PlayfairDisplay-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PlayfairDisplay-boldItalic.fntdata"/><Relationship Id="rId47" Type="http://schemas.openxmlformats.org/officeDocument/2006/relationships/font" Target="fonts/PlayfairDisplay-italic.fntdata"/><Relationship Id="rId49" Type="http://schemas.openxmlformats.org/officeDocument/2006/relationships/font" Target="fonts/Montserrat-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Montserrat-italic.fntdata"/><Relationship Id="rId50" Type="http://schemas.openxmlformats.org/officeDocument/2006/relationships/font" Target="fonts/Montserrat-bold.fntdata"/><Relationship Id="rId53" Type="http://schemas.openxmlformats.org/officeDocument/2006/relationships/font" Target="fonts/Oswald-regular.fntdata"/><Relationship Id="rId52" Type="http://schemas.openxmlformats.org/officeDocument/2006/relationships/font" Target="fonts/Montserrat-boldItalic.fntdata"/><Relationship Id="rId11" Type="http://schemas.openxmlformats.org/officeDocument/2006/relationships/slide" Target="slides/slide6.xml"/><Relationship Id="rId10" Type="http://schemas.openxmlformats.org/officeDocument/2006/relationships/slide" Target="slides/slide5.xml"/><Relationship Id="rId54" Type="http://schemas.openxmlformats.org/officeDocument/2006/relationships/font" Target="fonts/Oswald-bold.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g29bdda743e3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g29bdda743e3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The </a:t>
            </a:r>
            <a:r>
              <a:rPr lang="en-GB"/>
              <a:t>answer</a:t>
            </a:r>
            <a:r>
              <a:rPr lang="en-GB"/>
              <a:t> is anything. It’s what we </a:t>
            </a:r>
            <a:r>
              <a:rPr lang="en-GB"/>
              <a:t>perceive</a:t>
            </a:r>
            <a:r>
              <a:rPr lang="en-GB"/>
              <a:t> our </a:t>
            </a:r>
            <a:r>
              <a:rPr lang="en-GB"/>
              <a:t>physiological</a:t>
            </a:r>
            <a:r>
              <a:rPr lang="en-GB"/>
              <a:t> </a:t>
            </a:r>
            <a:r>
              <a:rPr lang="en-GB"/>
              <a:t>state</a:t>
            </a:r>
            <a:r>
              <a:rPr lang="en-GB"/>
              <a:t> of the world, in representations of colours.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4 </a:t>
            </a:r>
            <a:r>
              <a:rPr lang="en-GB"/>
              <a:t>innovators</a:t>
            </a:r>
            <a:r>
              <a:rPr lang="en-GB"/>
              <a:t> of colour and their methods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9bdda743e3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9bdda743e3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9bdda743e3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29bdda743e3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29bdda743e3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29bdda743e3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i</a:t>
            </a:r>
            <a:r>
              <a:rPr lang="en-GB"/>
              <a:t>novators , Edison and Miliye painted the filters by hand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29bdda743e3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29bdda743e3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Tinting the frame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1eb6497677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1eb6497677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George Albert Smith</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eb64976772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1eb64976772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D. W Griffith</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1eb64976772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1eb64976772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Benjamin Christensen</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29d89909dc1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29d89909dc1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29d89909dc1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29d89909dc1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29d89909dc1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29d89909dc1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9d89909dc1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29d89909dc1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3dc31060a46690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3dc31060a46690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Mary Risk - Studio Binder</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29dfa9f70c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29dfa9f70c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29e37b921f3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29e37b921f3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29dfa9f70ca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29dfa9f70ca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9e37b921f3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29e37b921f3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29dfa9f70ca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29dfa9f70ca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29e37b921f3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29e37b921f3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29dfa9f70ca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29dfa9f70ca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29e37b921f3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29e37b921f3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29dfa9f70ca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29dfa9f70ca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29e37b921f3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29e37b921f3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9dfa9f70ca_0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29dfa9f70ca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29e37b921f3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29e37b921f3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29dfa9f70ca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29dfa9f70ca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29e37b921f3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29e37b921f3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29e4eca6a7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29e4eca6a7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chemeClr val="dk1"/>
                </a:solidFill>
              </a:rPr>
              <a:t>Femininity, Innocence, Beautie</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29e4eca6a78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29e4eca6a7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Cold, cerebral.</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29e4eca6a78_1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29e4eca6a78_1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Fantasy</a:t>
            </a:r>
            <a:r>
              <a:rPr lang="en-GB"/>
              <a:t> Mystical, Nature</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9e4eca6a78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29e4eca6a78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Fantace, Eroticism, Mystical</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29e4eca6a78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29e4eca6a78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Corruption, Ominous, Danger</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29e4eca6a78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29e4eca6a78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Violence, Power, Blood</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29e4eca6a78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29e4eca6a78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Corruption, Ominous, Danger</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1df0e9b9a1c57259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1df0e9b9a1c57259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29bdda743e3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29bdda743e3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1eb959d576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1eb959d576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29dc0bb465c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29dc0bb465c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4358475" y="0"/>
            <a:ext cx="38532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44250" y="1403850"/>
            <a:ext cx="8455500" cy="21468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p:spPr>
        <p:txBody>
          <a:bodyPr anchorCtr="0" anchor="ctr" bIns="91425" lIns="91425" spcFirstLastPara="1" rIns="91425" wrap="square" tIns="91425">
            <a:normAutofit/>
          </a:bodyPr>
          <a:lstStyle>
            <a:lvl1pPr lvl="0">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4"/>
        </a:solidFill>
      </p:bgPr>
    </p:bg>
    <p:spTree>
      <p:nvGrpSpPr>
        <p:cNvPr id="15"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txBox="1"/>
          <p:nvPr>
            <p:ph type="title"/>
          </p:nvPr>
        </p:nvSpPr>
        <p:spPr>
          <a:xfrm>
            <a:off x="344250" y="1403850"/>
            <a:ext cx="8455500" cy="21468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18" name="Google Shape;18;p3"/>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1" name="Google Shape;21;p4"/>
          <p:cNvSpPr txBox="1"/>
          <p:nvPr>
            <p:ph idx="1" type="body"/>
          </p:nvPr>
        </p:nvSpPr>
        <p:spPr>
          <a:xfrm>
            <a:off x="311700" y="1234075"/>
            <a:ext cx="8520600" cy="33348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 name="Google Shape;22;p4"/>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highlight>
                  <a:schemeClr val="lt1"/>
                </a:highlight>
              </a:defRPr>
            </a:lvl1pPr>
            <a:lvl2pPr indent="-317500" lvl="1" marL="914400">
              <a:spcBef>
                <a:spcPts val="0"/>
              </a:spcBef>
              <a:spcAft>
                <a:spcPts val="0"/>
              </a:spcAft>
              <a:buSzPts val="1400"/>
              <a:buChar char="○"/>
              <a:defRPr>
                <a:highlight>
                  <a:schemeClr val="lt1"/>
                </a:highlight>
              </a:defRPr>
            </a:lvl2pPr>
            <a:lvl3pPr indent="-317500" lvl="2" marL="1371600">
              <a:spcBef>
                <a:spcPts val="0"/>
              </a:spcBef>
              <a:spcAft>
                <a:spcPts val="0"/>
              </a:spcAft>
              <a:buSzPts val="1400"/>
              <a:buChar char="■"/>
              <a:defRPr>
                <a:highlight>
                  <a:schemeClr val="lt1"/>
                </a:highlight>
              </a:defRPr>
            </a:lvl3pPr>
            <a:lvl4pPr indent="-317500" lvl="3" marL="1828800">
              <a:spcBef>
                <a:spcPts val="0"/>
              </a:spcBef>
              <a:spcAft>
                <a:spcPts val="0"/>
              </a:spcAft>
              <a:buSzPts val="1400"/>
              <a:buChar char="●"/>
              <a:defRPr>
                <a:highlight>
                  <a:schemeClr val="lt1"/>
                </a:highlight>
              </a:defRPr>
            </a:lvl4pPr>
            <a:lvl5pPr indent="-317500" lvl="4" marL="2286000">
              <a:spcBef>
                <a:spcPts val="0"/>
              </a:spcBef>
              <a:spcAft>
                <a:spcPts val="0"/>
              </a:spcAft>
              <a:buSzPts val="1400"/>
              <a:buChar char="○"/>
              <a:defRPr>
                <a:highlight>
                  <a:schemeClr val="lt1"/>
                </a:highlight>
              </a:defRPr>
            </a:lvl5pPr>
            <a:lvl6pPr indent="-317500" lvl="5" marL="2743200">
              <a:spcBef>
                <a:spcPts val="0"/>
              </a:spcBef>
              <a:spcAft>
                <a:spcPts val="0"/>
              </a:spcAft>
              <a:buSzPts val="1400"/>
              <a:buChar char="■"/>
              <a:defRPr>
                <a:highlight>
                  <a:schemeClr val="lt1"/>
                </a:highlight>
              </a:defRPr>
            </a:lvl6pPr>
            <a:lvl7pPr indent="-317500" lvl="6" marL="3200400">
              <a:spcBef>
                <a:spcPts val="0"/>
              </a:spcBef>
              <a:spcAft>
                <a:spcPts val="0"/>
              </a:spcAft>
              <a:buSzPts val="1400"/>
              <a:buChar char="●"/>
              <a:defRPr>
                <a:highlight>
                  <a:schemeClr val="lt1"/>
                </a:highlight>
              </a:defRPr>
            </a:lvl7pPr>
            <a:lvl8pPr indent="-317500" lvl="7" marL="3657600">
              <a:spcBef>
                <a:spcPts val="0"/>
              </a:spcBef>
              <a:spcAft>
                <a:spcPts val="0"/>
              </a:spcAft>
              <a:buSzPts val="1400"/>
              <a:buChar char="○"/>
              <a:defRPr>
                <a:highlight>
                  <a:schemeClr val="lt1"/>
                </a:highlight>
              </a:defRPr>
            </a:lvl8pPr>
            <a:lvl9pPr indent="-317500" lvl="8" marL="4114800">
              <a:spcBef>
                <a:spcPts val="0"/>
              </a:spcBef>
              <a:spcAft>
                <a:spcPts val="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p:spPr>
        <p:txBody>
          <a:bodyPr anchorCtr="0" anchor="b" bIns="91425" lIns="91425" spcFirstLastPara="1" rIns="91425" wrap="square" tIns="91425">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highlight>
                  <a:schemeClr val="dk1"/>
                </a:highlight>
              </a:defRPr>
            </a:lvl1pPr>
            <a:lvl2pPr indent="-317500" lvl="1" marL="914400" algn="ctr">
              <a:spcBef>
                <a:spcPts val="0"/>
              </a:spcBef>
              <a:spcAft>
                <a:spcPts val="0"/>
              </a:spcAft>
              <a:buSzPts val="1400"/>
              <a:buChar char="○"/>
              <a:defRPr>
                <a:highlight>
                  <a:schemeClr val="dk1"/>
                </a:highlight>
              </a:defRPr>
            </a:lvl2pPr>
            <a:lvl3pPr indent="-317500" lvl="2" marL="1371600" algn="ctr">
              <a:spcBef>
                <a:spcPts val="0"/>
              </a:spcBef>
              <a:spcAft>
                <a:spcPts val="0"/>
              </a:spcAft>
              <a:buSzPts val="1400"/>
              <a:buChar char="■"/>
              <a:defRPr>
                <a:highlight>
                  <a:schemeClr val="dk1"/>
                </a:highlight>
              </a:defRPr>
            </a:lvl3pPr>
            <a:lvl4pPr indent="-317500" lvl="3" marL="1828800" algn="ctr">
              <a:spcBef>
                <a:spcPts val="0"/>
              </a:spcBef>
              <a:spcAft>
                <a:spcPts val="0"/>
              </a:spcAft>
              <a:buSzPts val="1400"/>
              <a:buChar char="●"/>
              <a:defRPr>
                <a:highlight>
                  <a:schemeClr val="dk1"/>
                </a:highlight>
              </a:defRPr>
            </a:lvl4pPr>
            <a:lvl5pPr indent="-317500" lvl="4" marL="2286000" algn="ctr">
              <a:spcBef>
                <a:spcPts val="0"/>
              </a:spcBef>
              <a:spcAft>
                <a:spcPts val="0"/>
              </a:spcAft>
              <a:buSzPts val="1400"/>
              <a:buChar char="○"/>
              <a:defRPr>
                <a:highlight>
                  <a:schemeClr val="dk1"/>
                </a:highlight>
              </a:defRPr>
            </a:lvl5pPr>
            <a:lvl6pPr indent="-317500" lvl="5" marL="2743200" algn="ctr">
              <a:spcBef>
                <a:spcPts val="0"/>
              </a:spcBef>
              <a:spcAft>
                <a:spcPts val="0"/>
              </a:spcAft>
              <a:buSzPts val="1400"/>
              <a:buChar char="■"/>
              <a:defRPr>
                <a:highlight>
                  <a:schemeClr val="dk1"/>
                </a:highlight>
              </a:defRPr>
            </a:lvl6pPr>
            <a:lvl7pPr indent="-317500" lvl="6" marL="3200400" algn="ctr">
              <a:spcBef>
                <a:spcPts val="0"/>
              </a:spcBef>
              <a:spcAft>
                <a:spcPts val="0"/>
              </a:spcAft>
              <a:buSzPts val="1400"/>
              <a:buChar char="●"/>
              <a:defRPr>
                <a:highlight>
                  <a:schemeClr val="dk1"/>
                </a:highlight>
              </a:defRPr>
            </a:lvl7pPr>
            <a:lvl8pPr indent="-317500" lvl="7" marL="3657600" algn="ctr">
              <a:spcBef>
                <a:spcPts val="0"/>
              </a:spcBef>
              <a:spcAft>
                <a:spcPts val="0"/>
              </a:spcAft>
              <a:buSzPts val="1400"/>
              <a:buChar char="○"/>
              <a:defRPr>
                <a:highlight>
                  <a:schemeClr val="dk1"/>
                </a:highlight>
              </a:defRPr>
            </a:lvl8pPr>
            <a:lvl9pPr indent="-317500" lvl="8" marL="4114800" algn="ctr">
              <a:spcBef>
                <a:spcPts val="0"/>
              </a:spcBef>
              <a:spcAft>
                <a:spcPts val="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indent="-317500" lvl="1" marL="9144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indent="-317500" lvl="2" marL="13716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indent="-317500" lvl="3" marL="18288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indent="-317500" lvl="4" marL="22860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indent="-317500" lvl="5" marL="27432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indent="-317500" lvl="6" marL="32004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indent="-317500" lvl="7" marL="36576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indent="-317500" lvl="8" marL="41148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www.youtube.com/watch?v=9n3xkXplE2g" TargetMode="Externa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m4w5AZutEWQ" TargetMode="Externa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26.png"/><Relationship Id="rId5"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21.png"/><Relationship Id="rId5" Type="http://schemas.openxmlformats.org/officeDocument/2006/relationships/image" Target="../media/image27.png"/><Relationship Id="rId6" Type="http://schemas.openxmlformats.org/officeDocument/2006/relationships/image" Target="../media/image9.png"/><Relationship Id="rId7" Type="http://schemas.openxmlformats.org/officeDocument/2006/relationships/image" Target="../media/image18.png"/><Relationship Id="rId8"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2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2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2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29.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9.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3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33.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 Id="rId3" Type="http://schemas.openxmlformats.org/officeDocument/2006/relationships/hyperlink" Target="http://www.youtube.com/watch?v=z46qTkQsklQ" TargetMode="External"/><Relationship Id="rId4" Type="http://schemas.openxmlformats.org/officeDocument/2006/relationships/image" Target="../media/image3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 Id="rId3" Type="http://schemas.openxmlformats.org/officeDocument/2006/relationships/image" Target="../media/image33.png"/><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 Id="rId3" Type="http://schemas.openxmlformats.org/officeDocument/2006/relationships/image" Target="../media/image3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hyperlink" Target="mailto:Joseph.samuel.sharpe@gmail.com"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hyperlink" Target="https://www.artsy.net/article/artsy-editorial-forgotten-women-hand-painted-first-color-films" TargetMode="External"/><Relationship Id="rId4" Type="http://schemas.openxmlformats.org/officeDocument/2006/relationships/hyperlink" Target="https://www.studiobinder.com/blog/what-was-the-first-color-movie/#:~:text=FIRST%20MOVIE%20EVER%20MADE%20IN%20COLOR&amp;text=The%20first%20commercially%20produced%20film,the%20Brighton%20Southern%20England%20seafront" TargetMode="External"/><Relationship Id="rId5" Type="http://schemas.openxmlformats.org/officeDocument/2006/relationships/hyperlink" Target="https://www.studiobinder.com/blog/how-to-use-color-in-film-50-examples-of-movie-color-palettes/"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3"/>
          <p:cNvSpPr txBox="1"/>
          <p:nvPr>
            <p:ph type="title"/>
          </p:nvPr>
        </p:nvSpPr>
        <p:spPr>
          <a:xfrm>
            <a:off x="141650" y="3118200"/>
            <a:ext cx="4045200" cy="13011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What does </a:t>
            </a:r>
            <a:r>
              <a:rPr lang="en-GB"/>
              <a:t>turquoise</a:t>
            </a:r>
            <a:r>
              <a:rPr lang="en-GB"/>
              <a:t>  feel like?</a:t>
            </a:r>
            <a:endParaRPr/>
          </a:p>
        </p:txBody>
      </p:sp>
      <p:sp>
        <p:nvSpPr>
          <p:cNvPr id="59" name="Google Shape;59;p13"/>
          <p:cNvSpPr txBox="1"/>
          <p:nvPr>
            <p:ph type="title"/>
          </p:nvPr>
        </p:nvSpPr>
        <p:spPr>
          <a:xfrm>
            <a:off x="178075" y="724200"/>
            <a:ext cx="4045200" cy="13011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What does magenta look like?</a:t>
            </a:r>
            <a:endParaRPr/>
          </a:p>
        </p:txBody>
      </p:sp>
      <p:pic>
        <p:nvPicPr>
          <p:cNvPr id="60" name="Google Shape;60;p13"/>
          <p:cNvPicPr preferRelativeResize="0"/>
          <p:nvPr/>
        </p:nvPicPr>
        <p:blipFill>
          <a:blip r:embed="rId3">
            <a:alphaModFix/>
          </a:blip>
          <a:stretch>
            <a:fillRect/>
          </a:stretch>
        </p:blipFill>
        <p:spPr>
          <a:xfrm>
            <a:off x="4669950" y="78525"/>
            <a:ext cx="4374100" cy="2449500"/>
          </a:xfrm>
          <a:prstGeom prst="rect">
            <a:avLst/>
          </a:prstGeom>
          <a:noFill/>
          <a:ln>
            <a:noFill/>
          </a:ln>
        </p:spPr>
      </p:pic>
      <p:pic>
        <p:nvPicPr>
          <p:cNvPr id="61" name="Google Shape;61;p13"/>
          <p:cNvPicPr preferRelativeResize="0"/>
          <p:nvPr/>
        </p:nvPicPr>
        <p:blipFill>
          <a:blip r:embed="rId4">
            <a:alphaModFix/>
          </a:blip>
          <a:stretch>
            <a:fillRect/>
          </a:stretch>
        </p:blipFill>
        <p:spPr>
          <a:xfrm>
            <a:off x="4669950" y="2635275"/>
            <a:ext cx="4374101" cy="244949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6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4"/>
          <p:cNvSpPr txBox="1"/>
          <p:nvPr>
            <p:ph type="ctrTitle"/>
          </p:nvPr>
        </p:nvSpPr>
        <p:spPr>
          <a:xfrm>
            <a:off x="344250" y="1403850"/>
            <a:ext cx="8455500" cy="21468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GB"/>
              <a:t>Colour </a:t>
            </a:r>
            <a:r>
              <a:rPr lang="en-GB"/>
              <a:t>Theory</a:t>
            </a:r>
            <a:r>
              <a:rPr lang="en-GB"/>
              <a:t> in Film</a:t>
            </a:r>
            <a:endParaRPr/>
          </a:p>
        </p:txBody>
      </p:sp>
      <p:sp>
        <p:nvSpPr>
          <p:cNvPr id="67" name="Google Shape;67;p14"/>
          <p:cNvSpPr txBox="1"/>
          <p:nvPr>
            <p:ph idx="1" type="subTitle"/>
          </p:nvPr>
        </p:nvSpPr>
        <p:spPr>
          <a:xfrm>
            <a:off x="344250" y="3550650"/>
            <a:ext cx="4910100" cy="577800"/>
          </a:xfrm>
          <a:prstGeom prst="rect">
            <a:avLst/>
          </a:prstGeom>
        </p:spPr>
        <p:txBody>
          <a:bodyPr anchorCtr="0" anchor="ctr" bIns="91425" lIns="91425" spcFirstLastPara="1" rIns="91425" wrap="square" tIns="91425">
            <a:normAutofit fontScale="62500"/>
          </a:bodyPr>
          <a:lstStyle/>
          <a:p>
            <a:pPr indent="0" lvl="0" marL="0" rtl="0" algn="l">
              <a:spcBef>
                <a:spcPts val="0"/>
              </a:spcBef>
              <a:spcAft>
                <a:spcPts val="0"/>
              </a:spcAft>
              <a:buNone/>
            </a:pPr>
            <a:r>
              <a:rPr lang="en-GB"/>
              <a:t>A Workshop into how colour makes us feel.</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txBox="1"/>
          <p:nvPr>
            <p:ph type="title"/>
          </p:nvPr>
        </p:nvSpPr>
        <p:spPr>
          <a:xfrm>
            <a:off x="206125" y="191225"/>
            <a:ext cx="6474600" cy="8943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lang="en-GB"/>
              <a:t>Aims</a:t>
            </a:r>
            <a:r>
              <a:rPr lang="en-GB"/>
              <a:t> and Objectives:</a:t>
            </a:r>
            <a:endParaRPr/>
          </a:p>
        </p:txBody>
      </p:sp>
      <p:sp>
        <p:nvSpPr>
          <p:cNvPr id="73" name="Google Shape;73;p15"/>
          <p:cNvSpPr txBox="1"/>
          <p:nvPr/>
        </p:nvSpPr>
        <p:spPr>
          <a:xfrm>
            <a:off x="298700" y="1216675"/>
            <a:ext cx="8217900" cy="349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Aims:</a:t>
            </a:r>
            <a:endParaRPr sz="1800">
              <a:solidFill>
                <a:schemeClr val="dk2"/>
              </a:solidFill>
              <a:latin typeface="Playfair Display"/>
              <a:ea typeface="Playfair Display"/>
              <a:cs typeface="Playfair Display"/>
              <a:sym typeface="Playfair Display"/>
            </a:endParaRPr>
          </a:p>
          <a:p>
            <a:pPr indent="-342900" lvl="0" marL="457200" rtl="0" algn="l">
              <a:spcBef>
                <a:spcPts val="0"/>
              </a:spcBef>
              <a:spcAft>
                <a:spcPts val="0"/>
              </a:spcAft>
              <a:buClr>
                <a:schemeClr val="dk2"/>
              </a:buClr>
              <a:buSzPts val="1800"/>
              <a:buFont typeface="Playfair Display"/>
              <a:buChar char="-"/>
            </a:pPr>
            <a:r>
              <a:rPr lang="en-GB" sz="1800">
                <a:solidFill>
                  <a:schemeClr val="dk2"/>
                </a:solidFill>
                <a:latin typeface="Playfair Display"/>
                <a:ea typeface="Playfair Display"/>
                <a:cs typeface="Playfair Display"/>
                <a:sym typeface="Playfair Display"/>
              </a:rPr>
              <a:t>To grasp an knowledge of the </a:t>
            </a:r>
            <a:r>
              <a:rPr lang="en-GB" sz="1800">
                <a:solidFill>
                  <a:schemeClr val="dk2"/>
                </a:solidFill>
                <a:latin typeface="Playfair Display"/>
                <a:ea typeface="Playfair Display"/>
                <a:cs typeface="Playfair Display"/>
                <a:sym typeface="Playfair Display"/>
              </a:rPr>
              <a:t>history</a:t>
            </a:r>
            <a:r>
              <a:rPr lang="en-GB" sz="1800">
                <a:solidFill>
                  <a:schemeClr val="dk2"/>
                </a:solidFill>
                <a:latin typeface="Playfair Display"/>
                <a:ea typeface="Playfair Display"/>
                <a:cs typeface="Playfair Display"/>
                <a:sym typeface="Playfair Display"/>
              </a:rPr>
              <a:t> of colour used in film and media.</a:t>
            </a:r>
            <a:endParaRPr sz="1800">
              <a:solidFill>
                <a:schemeClr val="dk2"/>
              </a:solidFill>
              <a:latin typeface="Playfair Display"/>
              <a:ea typeface="Playfair Display"/>
              <a:cs typeface="Playfair Display"/>
              <a:sym typeface="Playfair Display"/>
            </a:endParaRPr>
          </a:p>
          <a:p>
            <a:pPr indent="-342900" lvl="0" marL="457200" rtl="0" algn="l">
              <a:spcBef>
                <a:spcPts val="0"/>
              </a:spcBef>
              <a:spcAft>
                <a:spcPts val="0"/>
              </a:spcAft>
              <a:buClr>
                <a:schemeClr val="dk2"/>
              </a:buClr>
              <a:buSzPts val="1800"/>
              <a:buFont typeface="Playfair Display"/>
              <a:buChar char="-"/>
            </a:pPr>
            <a:r>
              <a:rPr lang="en-GB" sz="1800">
                <a:solidFill>
                  <a:schemeClr val="dk2"/>
                </a:solidFill>
                <a:latin typeface="Playfair Display"/>
                <a:ea typeface="Playfair Display"/>
                <a:cs typeface="Playfair Display"/>
                <a:sym typeface="Playfair Display"/>
              </a:rPr>
              <a:t>To compare and contrast different colours and their </a:t>
            </a:r>
            <a:r>
              <a:rPr lang="en-GB" sz="1800">
                <a:solidFill>
                  <a:schemeClr val="dk2"/>
                </a:solidFill>
                <a:latin typeface="Playfair Display"/>
                <a:ea typeface="Playfair Display"/>
                <a:cs typeface="Playfair Display"/>
                <a:sym typeface="Playfair Display"/>
              </a:rPr>
              <a:t>psychological</a:t>
            </a:r>
            <a:r>
              <a:rPr lang="en-GB" sz="1800">
                <a:solidFill>
                  <a:schemeClr val="dk2"/>
                </a:solidFill>
                <a:latin typeface="Playfair Display"/>
                <a:ea typeface="Playfair Display"/>
                <a:cs typeface="Playfair Display"/>
                <a:sym typeface="Playfair Display"/>
              </a:rPr>
              <a:t> meaning.</a:t>
            </a:r>
            <a:endParaRPr sz="1800">
              <a:solidFill>
                <a:schemeClr val="dk2"/>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800">
              <a:solidFill>
                <a:schemeClr val="dk2"/>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800">
              <a:solidFill>
                <a:schemeClr val="dk2"/>
              </a:solidFill>
              <a:latin typeface="Playfair Display"/>
              <a:ea typeface="Playfair Display"/>
              <a:cs typeface="Playfair Display"/>
              <a:sym typeface="Playfair Display"/>
            </a:endParaRPr>
          </a:p>
          <a:p>
            <a:pPr indent="0" lvl="0" marL="0" rtl="0" algn="l">
              <a:spcBef>
                <a:spcPts val="0"/>
              </a:spcBef>
              <a:spcAft>
                <a:spcPts val="0"/>
              </a:spcAft>
              <a:buNone/>
            </a:pPr>
            <a:r>
              <a:t/>
            </a:r>
            <a:endParaRPr sz="1800">
              <a:solidFill>
                <a:schemeClr val="dk2"/>
              </a:solidFill>
              <a:latin typeface="Playfair Display"/>
              <a:ea typeface="Playfair Display"/>
              <a:cs typeface="Playfair Display"/>
              <a:sym typeface="Playfair Display"/>
            </a:endParaRPr>
          </a:p>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Outcomes:</a:t>
            </a:r>
            <a:endParaRPr sz="1800">
              <a:solidFill>
                <a:schemeClr val="dk2"/>
              </a:solidFill>
              <a:latin typeface="Playfair Display"/>
              <a:ea typeface="Playfair Display"/>
              <a:cs typeface="Playfair Display"/>
              <a:sym typeface="Playfair Display"/>
            </a:endParaRPr>
          </a:p>
          <a:p>
            <a:pPr indent="-342900" lvl="0" marL="457200" rtl="0" algn="l">
              <a:spcBef>
                <a:spcPts val="0"/>
              </a:spcBef>
              <a:spcAft>
                <a:spcPts val="0"/>
              </a:spcAft>
              <a:buClr>
                <a:schemeClr val="dk2"/>
              </a:buClr>
              <a:buSzPts val="1800"/>
              <a:buFont typeface="Playfair Display"/>
              <a:buChar char="-"/>
            </a:pPr>
            <a:r>
              <a:rPr lang="en-GB" sz="1800">
                <a:solidFill>
                  <a:schemeClr val="dk2"/>
                </a:solidFill>
                <a:latin typeface="Playfair Display"/>
                <a:ea typeface="Playfair Display"/>
                <a:cs typeface="Playfair Display"/>
                <a:sym typeface="Playfair Display"/>
              </a:rPr>
              <a:t>The students will have a basic skills to identify different colour </a:t>
            </a:r>
            <a:r>
              <a:rPr lang="en-GB" sz="1800">
                <a:solidFill>
                  <a:schemeClr val="dk2"/>
                </a:solidFill>
                <a:latin typeface="Playfair Display"/>
                <a:ea typeface="Playfair Display"/>
                <a:cs typeface="Playfair Display"/>
                <a:sym typeface="Playfair Display"/>
              </a:rPr>
              <a:t>arrangements</a:t>
            </a:r>
            <a:r>
              <a:rPr lang="en-GB" sz="1800">
                <a:solidFill>
                  <a:schemeClr val="dk2"/>
                </a:solidFill>
                <a:latin typeface="Playfair Display"/>
                <a:ea typeface="Playfair Display"/>
                <a:cs typeface="Playfair Display"/>
                <a:sym typeface="Playfair Display"/>
              </a:rPr>
              <a:t> and understand their </a:t>
            </a:r>
            <a:r>
              <a:rPr lang="en-GB" sz="1800">
                <a:solidFill>
                  <a:schemeClr val="dk2"/>
                </a:solidFill>
                <a:latin typeface="Playfair Display"/>
                <a:ea typeface="Playfair Display"/>
                <a:cs typeface="Playfair Display"/>
                <a:sym typeface="Playfair Display"/>
              </a:rPr>
              <a:t>psychological</a:t>
            </a:r>
            <a:r>
              <a:rPr lang="en-GB" sz="1800">
                <a:solidFill>
                  <a:schemeClr val="dk2"/>
                </a:solidFill>
                <a:latin typeface="Playfair Display"/>
                <a:ea typeface="Playfair Display"/>
                <a:cs typeface="Playfair Display"/>
                <a:sym typeface="Playfair Display"/>
              </a:rPr>
              <a:t> meaning that creators are intending for the audience.</a:t>
            </a:r>
            <a:endParaRPr sz="1800">
              <a:solidFill>
                <a:schemeClr val="dk2"/>
              </a:solidFill>
              <a:latin typeface="Playfair Display"/>
              <a:ea typeface="Playfair Display"/>
              <a:cs typeface="Playfair Display"/>
              <a:sym typeface="Playfair Display"/>
            </a:endParaRPr>
          </a:p>
          <a:p>
            <a:pPr indent="-342900" lvl="0" marL="457200" rtl="0" algn="l">
              <a:spcBef>
                <a:spcPts val="0"/>
              </a:spcBef>
              <a:spcAft>
                <a:spcPts val="0"/>
              </a:spcAft>
              <a:buClr>
                <a:schemeClr val="dk2"/>
              </a:buClr>
              <a:buSzPts val="1800"/>
              <a:buFont typeface="Playfair Display"/>
              <a:buChar char="-"/>
            </a:pPr>
            <a:r>
              <a:rPr lang="en-GB" sz="1800">
                <a:solidFill>
                  <a:schemeClr val="dk2"/>
                </a:solidFill>
                <a:latin typeface="Playfair Display"/>
                <a:ea typeface="Playfair Display"/>
                <a:cs typeface="Playfair Display"/>
                <a:sym typeface="Playfair Display"/>
              </a:rPr>
              <a:t>Apply these analysis methods in to our </a:t>
            </a:r>
            <a:r>
              <a:rPr lang="en-GB" sz="1800">
                <a:solidFill>
                  <a:schemeClr val="dk2"/>
                </a:solidFill>
                <a:latin typeface="Playfair Display"/>
                <a:ea typeface="Playfair Display"/>
                <a:cs typeface="Playfair Display"/>
                <a:sym typeface="Playfair Display"/>
              </a:rPr>
              <a:t>daily</a:t>
            </a:r>
            <a:r>
              <a:rPr lang="en-GB" sz="1800">
                <a:solidFill>
                  <a:schemeClr val="dk2"/>
                </a:solidFill>
                <a:latin typeface="Playfair Display"/>
                <a:ea typeface="Playfair Display"/>
                <a:cs typeface="Playfair Display"/>
                <a:sym typeface="Playfair Display"/>
              </a:rPr>
              <a:t> </a:t>
            </a:r>
            <a:r>
              <a:rPr lang="en-GB" sz="1800">
                <a:solidFill>
                  <a:schemeClr val="dk2"/>
                </a:solidFill>
                <a:latin typeface="Playfair Display"/>
                <a:ea typeface="Playfair Display"/>
                <a:cs typeface="Playfair Display"/>
                <a:sym typeface="Playfair Display"/>
              </a:rPr>
              <a:t>lives</a:t>
            </a:r>
            <a:r>
              <a:rPr lang="en-GB" sz="1800">
                <a:solidFill>
                  <a:schemeClr val="dk2"/>
                </a:solidFill>
                <a:latin typeface="Playfair Display"/>
                <a:ea typeface="Playfair Display"/>
                <a:cs typeface="Playfair Display"/>
                <a:sym typeface="Playfair Display"/>
              </a:rPr>
              <a:t>.</a:t>
            </a:r>
            <a:endParaRPr sz="1800">
              <a:solidFill>
                <a:schemeClr val="dk2"/>
              </a:solidFill>
              <a:latin typeface="Playfair Display"/>
              <a:ea typeface="Playfair Display"/>
              <a:cs typeface="Playfair Display"/>
              <a:sym typeface="Playfair Displa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Birth of Colour.</a:t>
            </a:r>
            <a:endParaRPr/>
          </a:p>
        </p:txBody>
      </p:sp>
      <p:pic>
        <p:nvPicPr>
          <p:cNvPr id="79" name="Google Shape;79;p16"/>
          <p:cNvPicPr preferRelativeResize="0"/>
          <p:nvPr/>
        </p:nvPicPr>
        <p:blipFill>
          <a:blip r:embed="rId3">
            <a:alphaModFix/>
          </a:blip>
          <a:stretch>
            <a:fillRect/>
          </a:stretch>
        </p:blipFill>
        <p:spPr>
          <a:xfrm>
            <a:off x="994550" y="1060825"/>
            <a:ext cx="7154900" cy="3821025"/>
          </a:xfrm>
          <a:prstGeom prst="rect">
            <a:avLst/>
          </a:prstGeom>
          <a:noFill/>
          <a:ln>
            <a:noFill/>
          </a:ln>
        </p:spPr>
      </p:pic>
      <p:sp>
        <p:nvSpPr>
          <p:cNvPr id="80" name="Google Shape;80;p16"/>
          <p:cNvSpPr txBox="1"/>
          <p:nvPr/>
        </p:nvSpPr>
        <p:spPr>
          <a:xfrm>
            <a:off x="943550" y="4575850"/>
            <a:ext cx="2673600" cy="30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lt1"/>
                </a:solidFill>
                <a:latin typeface="Playfair Display"/>
                <a:ea typeface="Playfair Display"/>
                <a:cs typeface="Playfair Display"/>
                <a:sym typeface="Playfair Display"/>
              </a:rPr>
              <a:t>(A Trip to the Moon, 1908)</a:t>
            </a:r>
            <a:endParaRPr>
              <a:solidFill>
                <a:schemeClr val="lt1"/>
              </a:solidFill>
              <a:latin typeface="Playfair Display"/>
              <a:ea typeface="Playfair Display"/>
              <a:cs typeface="Playfair Display"/>
              <a:sym typeface="Playfair Dis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Birth of Colour: Edison &amp; Miliye</a:t>
            </a:r>
            <a:endParaRPr/>
          </a:p>
        </p:txBody>
      </p:sp>
      <p:pic>
        <p:nvPicPr>
          <p:cNvPr descr="Director: Segundo de Chomón | Production Country: France | Year: 1907 | Production Company: Pathé Frères (France) | FLM147738 | Film from the collection of EYE (Amsterdam) - https://www.eyefilm.nl/en&#10;&#10;Hand-colored, stencilled.&#10;&#10;The nitrate print received by EYE in 1999 is incomplete (91 meters of the original 115 meters), but the colors are still very radiant.&#10;Note that despite the general acknowledgement, the identification of this film has recently been disputed by some scholars. It has been screened at Cinema Ritrovato 2015 under the title El Iris Fantastico (1912).&#10;&#10;Twee vrouwen staan op het toneel. Het decor is aan weerszijden een haag van bloemen en in het midden een zwart vlak waar dingen (kunnen) ontstaan.Eén stapt in een plant die zich sluit en één vrouw blijft alleen achter. Er komt een man aan, de vrouw loopt over het toneel. Ook komt er een duivel het toneel op. De vrouw komt weer uit de plant en de duivel verdwijnt. Deze vrouw praat met de man. Ze roept een beeld van een meisje op. Ze geeft de man een schop en die verandert in een duivel. Het meisje staat op het toneel en de vrouw roept (mooi gekleurd) vuurwerk op. Daarna ontstaat er een groot hoofd van duivel tegen de achterwand. vervolgens een gekleurde fontein, diverse vrouwen, een groep vrouwen en uiteindelijk zien we twee vechtende mannen. De twee vrouwen verdwijnen vervolgens in de bloem.&#10;&#10;&#10;This film is part of the Fantasia of Color in Early Cinema book and its accompanying film programs. &#10;For more information: http://eyefilm.nl/en/early-coloured-films-from-eyes-collection&#10;&#10;Interested in licensing? For more information about this film and other items from our collection please contact sales@eyefilm.nl &#10;phone +31 (0)20 5891 426 mobile +31 (0)6 4118 9635 &#10;https://www.eyefilm.nl/en/film-sales" id="86" name="Google Shape;86;p17" title="Les Tulipes (Het Tovertoneel)">
            <a:hlinkClick r:id="rId3"/>
          </p:cNvPr>
          <p:cNvPicPr preferRelativeResize="0"/>
          <p:nvPr/>
        </p:nvPicPr>
        <p:blipFill>
          <a:blip r:embed="rId4">
            <a:alphaModFix/>
          </a:blip>
          <a:stretch>
            <a:fillRect/>
          </a:stretch>
        </p:blipFill>
        <p:spPr>
          <a:xfrm>
            <a:off x="1333338" y="1105150"/>
            <a:ext cx="6477325" cy="3643500"/>
          </a:xfrm>
          <a:prstGeom prst="rect">
            <a:avLst/>
          </a:prstGeom>
          <a:noFill/>
          <a:ln>
            <a:noFill/>
          </a:ln>
        </p:spPr>
      </p:pic>
      <p:sp>
        <p:nvSpPr>
          <p:cNvPr id="87" name="Google Shape;87;p17"/>
          <p:cNvSpPr txBox="1"/>
          <p:nvPr/>
        </p:nvSpPr>
        <p:spPr>
          <a:xfrm>
            <a:off x="1260475" y="4464450"/>
            <a:ext cx="2105400" cy="45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rgbClr val="FFFFFF"/>
                </a:solidFill>
                <a:latin typeface="Playfair Display"/>
                <a:ea typeface="Playfair Display"/>
                <a:cs typeface="Playfair Display"/>
                <a:sym typeface="Playfair Display"/>
              </a:rPr>
              <a:t>(Les Tulipes, 1907)</a:t>
            </a:r>
            <a:endParaRPr sz="1100">
              <a:solidFill>
                <a:srgbClr val="FFFFFF"/>
              </a:solidFill>
              <a:latin typeface="Playfair Display"/>
              <a:ea typeface="Playfair Display"/>
              <a:cs typeface="Playfair Display"/>
              <a:sym typeface="Playfair Dis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gtEl>
                                        <p:attrNameLst>
                                          <p:attrName>style.visibility</p:attrName>
                                        </p:attrNameLst>
                                      </p:cBhvr>
                                      <p:to>
                                        <p:strVal val="visible"/>
                                      </p:to>
                                    </p:set>
                                    <p:animEffect filter="fade" transition="in">
                                      <p:cBhvr>
                                        <p:cTn dur="1000"/>
                                        <p:tgtEl>
                                          <p:spTgt spid="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Development of Colour </a:t>
            </a:r>
            <a:endParaRPr/>
          </a:p>
        </p:txBody>
      </p:sp>
      <p:sp>
        <p:nvSpPr>
          <p:cNvPr id="93" name="Google Shape;93;p18"/>
          <p:cNvSpPr txBox="1"/>
          <p:nvPr/>
        </p:nvSpPr>
        <p:spPr>
          <a:xfrm>
            <a:off x="2118475" y="2630050"/>
            <a:ext cx="2673600" cy="30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chemeClr val="lt1"/>
                </a:solidFill>
                <a:latin typeface="Playfair Display"/>
                <a:ea typeface="Playfair Display"/>
                <a:cs typeface="Playfair Display"/>
                <a:sym typeface="Playfair Display"/>
              </a:rPr>
              <a:t>(A Trip to the Moon, 1908)</a:t>
            </a:r>
            <a:endParaRPr sz="1100">
              <a:solidFill>
                <a:schemeClr val="lt1"/>
              </a:solidFill>
              <a:latin typeface="Playfair Display"/>
              <a:ea typeface="Playfair Display"/>
              <a:cs typeface="Playfair Display"/>
              <a:sym typeface="Playfair Display"/>
            </a:endParaRPr>
          </a:p>
        </p:txBody>
      </p:sp>
      <p:pic>
        <p:nvPicPr>
          <p:cNvPr descr="Join as a member to support this channel:&#10;https://www.youtube.com/channel/UC8abMPJmTPmsaSc7j-lwIhQ/join&#10;&#10;&#10;&#10;Music: IMPROMPTU IN F MINOR, D. 935, OP. 142, NO. 4, Franz Schubert." id="94" name="Google Shape;94;p18" title="[4k, 60fps, colorized] (1902) A Trip to the Moon - A Voyage dans la Lune, Georges Méliès.">
            <a:hlinkClick r:id="rId3"/>
          </p:cNvPr>
          <p:cNvPicPr preferRelativeResize="0"/>
          <p:nvPr/>
        </p:nvPicPr>
        <p:blipFill>
          <a:blip r:embed="rId4">
            <a:alphaModFix/>
          </a:blip>
          <a:stretch>
            <a:fillRect/>
          </a:stretch>
        </p:blipFill>
        <p:spPr>
          <a:xfrm>
            <a:off x="1330063" y="959463"/>
            <a:ext cx="6483875" cy="3647175"/>
          </a:xfrm>
          <a:prstGeom prst="rect">
            <a:avLst/>
          </a:prstGeom>
          <a:noFill/>
          <a:ln>
            <a:noFill/>
          </a:ln>
        </p:spPr>
      </p:pic>
      <p:sp>
        <p:nvSpPr>
          <p:cNvPr id="95" name="Google Shape;95;p18"/>
          <p:cNvSpPr txBox="1"/>
          <p:nvPr/>
        </p:nvSpPr>
        <p:spPr>
          <a:xfrm>
            <a:off x="1278675" y="4300625"/>
            <a:ext cx="2673600" cy="30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lt1"/>
                </a:solidFill>
                <a:latin typeface="Playfair Display"/>
                <a:ea typeface="Playfair Display"/>
                <a:cs typeface="Playfair Display"/>
                <a:sym typeface="Playfair Display"/>
              </a:rPr>
              <a:t>(A Trip to the Moon, 1908)</a:t>
            </a:r>
            <a:endParaRPr>
              <a:solidFill>
                <a:schemeClr val="lt1"/>
              </a:solidFill>
              <a:latin typeface="Playfair Display"/>
              <a:ea typeface="Playfair Display"/>
              <a:cs typeface="Playfair Display"/>
              <a:sym typeface="Playfair Dis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
                                        </p:tgtEl>
                                        <p:attrNameLst>
                                          <p:attrName>style.visibility</p:attrName>
                                        </p:attrNameLst>
                                      </p:cBhvr>
                                      <p:to>
                                        <p:strVal val="visible"/>
                                      </p:to>
                                    </p:set>
                                    <p:animEffect filter="fade" transition="in">
                                      <p:cBhvr>
                                        <p:cTn dur="1000"/>
                                        <p:tgtEl>
                                          <p:spTgt spid="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Colour in camera - A Visit to the </a:t>
            </a:r>
            <a:r>
              <a:rPr lang="en-GB"/>
              <a:t>Seaside, George Albert Smith</a:t>
            </a:r>
            <a:endParaRPr/>
          </a:p>
        </p:txBody>
      </p:sp>
      <p:pic>
        <p:nvPicPr>
          <p:cNvPr id="101" name="Google Shape;101;p19"/>
          <p:cNvPicPr preferRelativeResize="0"/>
          <p:nvPr/>
        </p:nvPicPr>
        <p:blipFill>
          <a:blip r:embed="rId3">
            <a:alphaModFix/>
          </a:blip>
          <a:stretch>
            <a:fillRect/>
          </a:stretch>
        </p:blipFill>
        <p:spPr>
          <a:xfrm>
            <a:off x="4397050" y="1167437"/>
            <a:ext cx="3087000" cy="3086975"/>
          </a:xfrm>
          <a:prstGeom prst="rect">
            <a:avLst/>
          </a:prstGeom>
          <a:noFill/>
          <a:ln>
            <a:noFill/>
          </a:ln>
        </p:spPr>
      </p:pic>
      <p:sp>
        <p:nvSpPr>
          <p:cNvPr id="102" name="Google Shape;102;p19"/>
          <p:cNvSpPr txBox="1"/>
          <p:nvPr/>
        </p:nvSpPr>
        <p:spPr>
          <a:xfrm>
            <a:off x="311700" y="4174275"/>
            <a:ext cx="3183900" cy="54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(Both images reflected in the same </a:t>
            </a:r>
            <a:r>
              <a:rPr lang="en-GB" sz="1200">
                <a:solidFill>
                  <a:schemeClr val="dk2"/>
                </a:solidFill>
                <a:latin typeface="Playfair Display"/>
                <a:ea typeface="Playfair Display"/>
                <a:cs typeface="Playfair Display"/>
                <a:sym typeface="Playfair Display"/>
              </a:rPr>
              <a:t>reference</a:t>
            </a:r>
            <a:r>
              <a:rPr lang="en-GB" sz="1200">
                <a:solidFill>
                  <a:schemeClr val="dk2"/>
                </a:solidFill>
                <a:latin typeface="Playfair Display"/>
                <a:ea typeface="Playfair Display"/>
                <a:cs typeface="Playfair Display"/>
                <a:sym typeface="Playfair Display"/>
              </a:rPr>
              <a:t> - A Visit to the Seaside, 1908)</a:t>
            </a:r>
            <a:endParaRPr sz="1200">
              <a:solidFill>
                <a:schemeClr val="dk2"/>
              </a:solidFill>
              <a:latin typeface="Playfair Display"/>
              <a:ea typeface="Playfair Display"/>
              <a:cs typeface="Playfair Display"/>
              <a:sym typeface="Playfair Display"/>
            </a:endParaRPr>
          </a:p>
        </p:txBody>
      </p:sp>
      <p:pic>
        <p:nvPicPr>
          <p:cNvPr id="103" name="Google Shape;103;p19"/>
          <p:cNvPicPr preferRelativeResize="0"/>
          <p:nvPr/>
        </p:nvPicPr>
        <p:blipFill>
          <a:blip r:embed="rId4">
            <a:alphaModFix/>
          </a:blip>
          <a:stretch>
            <a:fillRect/>
          </a:stretch>
        </p:blipFill>
        <p:spPr>
          <a:xfrm>
            <a:off x="400100" y="1170113"/>
            <a:ext cx="3081600" cy="30816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a:t>
            </a:r>
            <a:r>
              <a:rPr lang="en-GB"/>
              <a:t>Beginning</a:t>
            </a:r>
            <a:r>
              <a:rPr lang="en-GB"/>
              <a:t> of the Colour </a:t>
            </a:r>
            <a:r>
              <a:rPr lang="en-GB"/>
              <a:t>Theory: D.W Griffith</a:t>
            </a:r>
            <a:endParaRPr/>
          </a:p>
        </p:txBody>
      </p:sp>
      <p:pic>
        <p:nvPicPr>
          <p:cNvPr id="109" name="Google Shape;109;p20"/>
          <p:cNvPicPr preferRelativeResize="0"/>
          <p:nvPr/>
        </p:nvPicPr>
        <p:blipFill>
          <a:blip r:embed="rId3">
            <a:alphaModFix/>
          </a:blip>
          <a:stretch>
            <a:fillRect/>
          </a:stretch>
        </p:blipFill>
        <p:spPr>
          <a:xfrm>
            <a:off x="311700" y="2984175"/>
            <a:ext cx="2369325" cy="1775950"/>
          </a:xfrm>
          <a:prstGeom prst="rect">
            <a:avLst/>
          </a:prstGeom>
          <a:noFill/>
          <a:ln>
            <a:noFill/>
          </a:ln>
        </p:spPr>
      </p:pic>
      <p:pic>
        <p:nvPicPr>
          <p:cNvPr id="110" name="Google Shape;110;p20"/>
          <p:cNvPicPr preferRelativeResize="0"/>
          <p:nvPr/>
        </p:nvPicPr>
        <p:blipFill>
          <a:blip r:embed="rId4">
            <a:alphaModFix/>
          </a:blip>
          <a:stretch>
            <a:fillRect/>
          </a:stretch>
        </p:blipFill>
        <p:spPr>
          <a:xfrm>
            <a:off x="2935450" y="1135775"/>
            <a:ext cx="2696725" cy="2048850"/>
          </a:xfrm>
          <a:prstGeom prst="rect">
            <a:avLst/>
          </a:prstGeom>
          <a:noFill/>
          <a:ln>
            <a:noFill/>
          </a:ln>
        </p:spPr>
      </p:pic>
      <p:pic>
        <p:nvPicPr>
          <p:cNvPr id="111" name="Google Shape;111;p20"/>
          <p:cNvPicPr preferRelativeResize="0"/>
          <p:nvPr/>
        </p:nvPicPr>
        <p:blipFill>
          <a:blip r:embed="rId5">
            <a:alphaModFix/>
          </a:blip>
          <a:stretch>
            <a:fillRect/>
          </a:stretch>
        </p:blipFill>
        <p:spPr>
          <a:xfrm>
            <a:off x="5886600" y="2640500"/>
            <a:ext cx="3083150" cy="2211550"/>
          </a:xfrm>
          <a:prstGeom prst="rect">
            <a:avLst/>
          </a:prstGeom>
          <a:noFill/>
          <a:ln>
            <a:noFill/>
          </a:ln>
        </p:spPr>
      </p:pic>
      <p:sp>
        <p:nvSpPr>
          <p:cNvPr id="112" name="Google Shape;112;p20"/>
          <p:cNvSpPr txBox="1"/>
          <p:nvPr/>
        </p:nvSpPr>
        <p:spPr>
          <a:xfrm>
            <a:off x="311700" y="4934975"/>
            <a:ext cx="5953800" cy="32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(All images reflected in the same reference - Intolerance, 1916)</a:t>
            </a:r>
            <a:endParaRPr sz="1200">
              <a:solidFill>
                <a:schemeClr val="dk2"/>
              </a:solidFill>
              <a:latin typeface="Playfair Display"/>
              <a:ea typeface="Playfair Display"/>
              <a:cs typeface="Playfair Display"/>
              <a:sym typeface="Playfair Displ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a:t>
            </a:r>
            <a:r>
              <a:rPr lang="en-GB"/>
              <a:t>Psychology</a:t>
            </a:r>
            <a:r>
              <a:rPr lang="en-GB"/>
              <a:t> of the audience: Benjamin Christensen</a:t>
            </a:r>
            <a:endParaRPr/>
          </a:p>
        </p:txBody>
      </p:sp>
      <p:pic>
        <p:nvPicPr>
          <p:cNvPr id="118" name="Google Shape;118;p21"/>
          <p:cNvPicPr preferRelativeResize="0"/>
          <p:nvPr/>
        </p:nvPicPr>
        <p:blipFill>
          <a:blip r:embed="rId3">
            <a:alphaModFix/>
          </a:blip>
          <a:stretch>
            <a:fillRect/>
          </a:stretch>
        </p:blipFill>
        <p:spPr>
          <a:xfrm>
            <a:off x="311700" y="1246925"/>
            <a:ext cx="3483026" cy="2649650"/>
          </a:xfrm>
          <a:prstGeom prst="rect">
            <a:avLst/>
          </a:prstGeom>
          <a:noFill/>
          <a:ln>
            <a:noFill/>
          </a:ln>
        </p:spPr>
      </p:pic>
      <p:pic>
        <p:nvPicPr>
          <p:cNvPr id="119" name="Google Shape;119;p21"/>
          <p:cNvPicPr preferRelativeResize="0"/>
          <p:nvPr/>
        </p:nvPicPr>
        <p:blipFill>
          <a:blip r:embed="rId4">
            <a:alphaModFix/>
          </a:blip>
          <a:stretch>
            <a:fillRect/>
          </a:stretch>
        </p:blipFill>
        <p:spPr>
          <a:xfrm>
            <a:off x="5098225" y="1208525"/>
            <a:ext cx="3635274" cy="2726451"/>
          </a:xfrm>
          <a:prstGeom prst="rect">
            <a:avLst/>
          </a:prstGeom>
          <a:noFill/>
          <a:ln>
            <a:noFill/>
          </a:ln>
        </p:spPr>
      </p:pic>
      <p:pic>
        <p:nvPicPr>
          <p:cNvPr id="120" name="Google Shape;120;p21"/>
          <p:cNvPicPr preferRelativeResize="0"/>
          <p:nvPr/>
        </p:nvPicPr>
        <p:blipFill>
          <a:blip r:embed="rId5">
            <a:alphaModFix/>
          </a:blip>
          <a:stretch>
            <a:fillRect/>
          </a:stretch>
        </p:blipFill>
        <p:spPr>
          <a:xfrm>
            <a:off x="2810950" y="3056162"/>
            <a:ext cx="3074074" cy="1729163"/>
          </a:xfrm>
          <a:prstGeom prst="rect">
            <a:avLst/>
          </a:prstGeom>
          <a:noFill/>
          <a:ln>
            <a:noFill/>
          </a:ln>
        </p:spPr>
      </p:pic>
      <p:sp>
        <p:nvSpPr>
          <p:cNvPr id="121" name="Google Shape;121;p21"/>
          <p:cNvSpPr txBox="1"/>
          <p:nvPr/>
        </p:nvSpPr>
        <p:spPr>
          <a:xfrm>
            <a:off x="311700" y="4934975"/>
            <a:ext cx="5953800" cy="32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(All images reflected in the same reference - Haxan, 1922)</a:t>
            </a:r>
            <a:endParaRPr sz="1200">
              <a:solidFill>
                <a:schemeClr val="dk2"/>
              </a:solidFill>
              <a:latin typeface="Playfair Display"/>
              <a:ea typeface="Playfair Display"/>
              <a:cs typeface="Playfair Display"/>
              <a:sym typeface="Playfair Displa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Evolution of the Colour Theory</a:t>
            </a:r>
            <a:endParaRPr/>
          </a:p>
        </p:txBody>
      </p:sp>
      <p:pic>
        <p:nvPicPr>
          <p:cNvPr id="127" name="Google Shape;127;p22"/>
          <p:cNvPicPr preferRelativeResize="0"/>
          <p:nvPr/>
        </p:nvPicPr>
        <p:blipFill>
          <a:blip r:embed="rId3">
            <a:alphaModFix/>
          </a:blip>
          <a:stretch>
            <a:fillRect/>
          </a:stretch>
        </p:blipFill>
        <p:spPr>
          <a:xfrm>
            <a:off x="414675" y="1199275"/>
            <a:ext cx="2215350" cy="1246124"/>
          </a:xfrm>
          <a:prstGeom prst="rect">
            <a:avLst/>
          </a:prstGeom>
          <a:noFill/>
          <a:ln>
            <a:noFill/>
          </a:ln>
        </p:spPr>
      </p:pic>
      <p:pic>
        <p:nvPicPr>
          <p:cNvPr id="128" name="Google Shape;128;p22"/>
          <p:cNvPicPr preferRelativeResize="0"/>
          <p:nvPr/>
        </p:nvPicPr>
        <p:blipFill>
          <a:blip r:embed="rId4">
            <a:alphaModFix/>
          </a:blip>
          <a:stretch>
            <a:fillRect/>
          </a:stretch>
        </p:blipFill>
        <p:spPr>
          <a:xfrm>
            <a:off x="3430825" y="1199825"/>
            <a:ext cx="2215350" cy="1245025"/>
          </a:xfrm>
          <a:prstGeom prst="rect">
            <a:avLst/>
          </a:prstGeom>
          <a:noFill/>
          <a:ln>
            <a:noFill/>
          </a:ln>
        </p:spPr>
      </p:pic>
      <p:pic>
        <p:nvPicPr>
          <p:cNvPr id="129" name="Google Shape;129;p22"/>
          <p:cNvPicPr preferRelativeResize="0"/>
          <p:nvPr/>
        </p:nvPicPr>
        <p:blipFill>
          <a:blip r:embed="rId5">
            <a:alphaModFix/>
          </a:blip>
          <a:stretch>
            <a:fillRect/>
          </a:stretch>
        </p:blipFill>
        <p:spPr>
          <a:xfrm>
            <a:off x="6556250" y="1199825"/>
            <a:ext cx="1660032" cy="1245024"/>
          </a:xfrm>
          <a:prstGeom prst="rect">
            <a:avLst/>
          </a:prstGeom>
          <a:noFill/>
          <a:ln>
            <a:noFill/>
          </a:ln>
        </p:spPr>
      </p:pic>
      <p:pic>
        <p:nvPicPr>
          <p:cNvPr id="130" name="Google Shape;130;p22"/>
          <p:cNvPicPr preferRelativeResize="0"/>
          <p:nvPr/>
        </p:nvPicPr>
        <p:blipFill>
          <a:blip r:embed="rId6">
            <a:alphaModFix/>
          </a:blip>
          <a:stretch>
            <a:fillRect/>
          </a:stretch>
        </p:blipFill>
        <p:spPr>
          <a:xfrm>
            <a:off x="414675" y="3042225"/>
            <a:ext cx="2215350" cy="1247163"/>
          </a:xfrm>
          <a:prstGeom prst="rect">
            <a:avLst/>
          </a:prstGeom>
          <a:noFill/>
          <a:ln>
            <a:noFill/>
          </a:ln>
        </p:spPr>
      </p:pic>
      <p:pic>
        <p:nvPicPr>
          <p:cNvPr id="131" name="Google Shape;131;p22"/>
          <p:cNvPicPr preferRelativeResize="0"/>
          <p:nvPr/>
        </p:nvPicPr>
        <p:blipFill>
          <a:blip r:embed="rId7">
            <a:alphaModFix/>
          </a:blip>
          <a:stretch>
            <a:fillRect/>
          </a:stretch>
        </p:blipFill>
        <p:spPr>
          <a:xfrm>
            <a:off x="3430825" y="3042225"/>
            <a:ext cx="2215352" cy="1247175"/>
          </a:xfrm>
          <a:prstGeom prst="rect">
            <a:avLst/>
          </a:prstGeom>
          <a:noFill/>
          <a:ln>
            <a:noFill/>
          </a:ln>
        </p:spPr>
      </p:pic>
      <p:pic>
        <p:nvPicPr>
          <p:cNvPr id="132" name="Google Shape;132;p22"/>
          <p:cNvPicPr preferRelativeResize="0"/>
          <p:nvPr/>
        </p:nvPicPr>
        <p:blipFill>
          <a:blip r:embed="rId8">
            <a:alphaModFix/>
          </a:blip>
          <a:stretch>
            <a:fillRect/>
          </a:stretch>
        </p:blipFill>
        <p:spPr>
          <a:xfrm>
            <a:off x="6277654" y="3042225"/>
            <a:ext cx="2217222" cy="1247176"/>
          </a:xfrm>
          <a:prstGeom prst="rect">
            <a:avLst/>
          </a:prstGeom>
          <a:noFill/>
          <a:ln>
            <a:noFill/>
          </a:ln>
        </p:spPr>
      </p:pic>
      <p:sp>
        <p:nvSpPr>
          <p:cNvPr id="133" name="Google Shape;133;p22"/>
          <p:cNvSpPr txBox="1"/>
          <p:nvPr/>
        </p:nvSpPr>
        <p:spPr>
          <a:xfrm>
            <a:off x="356375" y="2382450"/>
            <a:ext cx="14424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(The shining, 1980)</a:t>
            </a:r>
            <a:endParaRPr sz="900">
              <a:solidFill>
                <a:schemeClr val="dk2"/>
              </a:solidFill>
              <a:latin typeface="Playfair Display"/>
              <a:ea typeface="Playfair Display"/>
              <a:cs typeface="Playfair Display"/>
              <a:sym typeface="Playfair Display"/>
            </a:endParaRPr>
          </a:p>
        </p:txBody>
      </p:sp>
      <p:sp>
        <p:nvSpPr>
          <p:cNvPr id="134" name="Google Shape;134;p22"/>
          <p:cNvSpPr txBox="1"/>
          <p:nvPr/>
        </p:nvSpPr>
        <p:spPr>
          <a:xfrm>
            <a:off x="3357975" y="2353300"/>
            <a:ext cx="15630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(Blade Runner 2049, 2017)</a:t>
            </a:r>
            <a:endParaRPr sz="900">
              <a:solidFill>
                <a:schemeClr val="dk2"/>
              </a:solidFill>
              <a:latin typeface="Playfair Display"/>
              <a:ea typeface="Playfair Display"/>
              <a:cs typeface="Playfair Display"/>
              <a:sym typeface="Playfair Display"/>
            </a:endParaRPr>
          </a:p>
        </p:txBody>
      </p:sp>
      <p:sp>
        <p:nvSpPr>
          <p:cNvPr id="135" name="Google Shape;135;p22"/>
          <p:cNvSpPr txBox="1"/>
          <p:nvPr/>
        </p:nvSpPr>
        <p:spPr>
          <a:xfrm>
            <a:off x="6483425" y="2353300"/>
            <a:ext cx="17328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(Everything Everywhere All at Once, 2022)</a:t>
            </a:r>
            <a:endParaRPr sz="900">
              <a:solidFill>
                <a:schemeClr val="dk2"/>
              </a:solidFill>
              <a:latin typeface="Playfair Display"/>
              <a:ea typeface="Playfair Display"/>
              <a:cs typeface="Playfair Display"/>
              <a:sym typeface="Playfair Display"/>
            </a:endParaRPr>
          </a:p>
        </p:txBody>
      </p:sp>
      <p:sp>
        <p:nvSpPr>
          <p:cNvPr id="136" name="Google Shape;136;p22"/>
          <p:cNvSpPr txBox="1"/>
          <p:nvPr/>
        </p:nvSpPr>
        <p:spPr>
          <a:xfrm>
            <a:off x="6213850" y="4203825"/>
            <a:ext cx="14424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(The Batman,  2022)</a:t>
            </a:r>
            <a:endParaRPr sz="900">
              <a:solidFill>
                <a:schemeClr val="dk2"/>
              </a:solidFill>
              <a:latin typeface="Playfair Display"/>
              <a:ea typeface="Playfair Display"/>
              <a:cs typeface="Playfair Display"/>
              <a:sym typeface="Playfair Display"/>
            </a:endParaRPr>
          </a:p>
        </p:txBody>
      </p:sp>
      <p:sp>
        <p:nvSpPr>
          <p:cNvPr id="137" name="Google Shape;137;p22"/>
          <p:cNvSpPr txBox="1"/>
          <p:nvPr/>
        </p:nvSpPr>
        <p:spPr>
          <a:xfrm>
            <a:off x="3357975" y="4203825"/>
            <a:ext cx="14424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(Euphoria, 2019)</a:t>
            </a:r>
            <a:endParaRPr sz="900">
              <a:solidFill>
                <a:schemeClr val="dk2"/>
              </a:solidFill>
              <a:latin typeface="Playfair Display"/>
              <a:ea typeface="Playfair Display"/>
              <a:cs typeface="Playfair Display"/>
              <a:sym typeface="Playfair Display"/>
            </a:endParaRPr>
          </a:p>
        </p:txBody>
      </p:sp>
      <p:sp>
        <p:nvSpPr>
          <p:cNvPr id="138" name="Google Shape;138;p22"/>
          <p:cNvSpPr txBox="1"/>
          <p:nvPr/>
        </p:nvSpPr>
        <p:spPr>
          <a:xfrm>
            <a:off x="356375" y="4203825"/>
            <a:ext cx="1442400" cy="18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solidFill>
                  <a:schemeClr val="dk2"/>
                </a:solidFill>
                <a:latin typeface="Playfair Display"/>
                <a:ea typeface="Playfair Display"/>
                <a:cs typeface="Playfair Display"/>
                <a:sym typeface="Playfair Display"/>
              </a:rPr>
              <a:t>(</a:t>
            </a:r>
            <a:r>
              <a:rPr lang="en-GB" sz="900">
                <a:solidFill>
                  <a:schemeClr val="dk2"/>
                </a:solidFill>
                <a:latin typeface="Playfair Display"/>
                <a:ea typeface="Playfair Display"/>
                <a:cs typeface="Playfair Display"/>
                <a:sym typeface="Playfair Display"/>
              </a:rPr>
              <a:t>The Matrix, 1999)</a:t>
            </a:r>
            <a:endParaRPr sz="900">
              <a:solidFill>
                <a:schemeClr val="dk2"/>
              </a:solidFill>
              <a:latin typeface="Playfair Display"/>
              <a:ea typeface="Playfair Display"/>
              <a:cs typeface="Playfair Display"/>
              <a:sym typeface="Playfair Displa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Colour </a:t>
            </a:r>
            <a:r>
              <a:rPr lang="en-GB"/>
              <a:t>Theory: Phycology of film &amp; Media.</a:t>
            </a:r>
            <a:endParaRPr/>
          </a:p>
        </p:txBody>
      </p:sp>
      <p:pic>
        <p:nvPicPr>
          <p:cNvPr id="144" name="Google Shape;144;p23"/>
          <p:cNvPicPr preferRelativeResize="0"/>
          <p:nvPr/>
        </p:nvPicPr>
        <p:blipFill rotWithShape="1">
          <a:blip r:embed="rId3">
            <a:alphaModFix/>
          </a:blip>
          <a:srcRect b="1759" l="50000" r="675" t="1575"/>
          <a:stretch/>
        </p:blipFill>
        <p:spPr>
          <a:xfrm>
            <a:off x="1140600" y="1092800"/>
            <a:ext cx="6545526" cy="3620325"/>
          </a:xfrm>
          <a:prstGeom prst="rect">
            <a:avLst/>
          </a:prstGeom>
          <a:noFill/>
          <a:ln>
            <a:noFill/>
          </a:ln>
        </p:spPr>
      </p:pic>
      <p:sp>
        <p:nvSpPr>
          <p:cNvPr id="145" name="Google Shape;145;p23"/>
          <p:cNvSpPr txBox="1"/>
          <p:nvPr/>
        </p:nvSpPr>
        <p:spPr>
          <a:xfrm>
            <a:off x="1075025" y="4626250"/>
            <a:ext cx="4316100" cy="26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chemeClr val="dk2"/>
                </a:solidFill>
                <a:latin typeface="Playfair Display"/>
                <a:ea typeface="Playfair Display"/>
                <a:cs typeface="Playfair Display"/>
                <a:sym typeface="Playfair Display"/>
              </a:rPr>
              <a:t>(Suicide Squad: Kill the Justice League, Rocksteady, 2024)</a:t>
            </a:r>
            <a:endParaRPr sz="1100">
              <a:solidFill>
                <a:schemeClr val="dk2"/>
              </a:solidFill>
              <a:latin typeface="Playfair Display"/>
              <a:ea typeface="Playfair Display"/>
              <a:cs typeface="Playfair Display"/>
              <a:sym typeface="Playfair Displa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Colour Theory: Phycology of film &amp; Media.</a:t>
            </a:r>
            <a:endParaRPr/>
          </a:p>
        </p:txBody>
      </p:sp>
      <p:sp>
        <p:nvSpPr>
          <p:cNvPr id="151" name="Google Shape;151;p24"/>
          <p:cNvSpPr txBox="1"/>
          <p:nvPr/>
        </p:nvSpPr>
        <p:spPr>
          <a:xfrm>
            <a:off x="973025" y="4123550"/>
            <a:ext cx="3693600" cy="26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chemeClr val="dk2"/>
                </a:solidFill>
                <a:latin typeface="Playfair Display"/>
                <a:ea typeface="Playfair Display"/>
                <a:cs typeface="Playfair Display"/>
                <a:sym typeface="Playfair Display"/>
              </a:rPr>
              <a:t>(The Shining, 1980)</a:t>
            </a:r>
            <a:endParaRPr sz="1100">
              <a:solidFill>
                <a:schemeClr val="dk2"/>
              </a:solidFill>
              <a:latin typeface="Playfair Display"/>
              <a:ea typeface="Playfair Display"/>
              <a:cs typeface="Playfair Display"/>
              <a:sym typeface="Playfair Display"/>
            </a:endParaRPr>
          </a:p>
        </p:txBody>
      </p:sp>
      <p:pic>
        <p:nvPicPr>
          <p:cNvPr id="152" name="Google Shape;152;p24"/>
          <p:cNvPicPr preferRelativeResize="0"/>
          <p:nvPr/>
        </p:nvPicPr>
        <p:blipFill rotWithShape="1">
          <a:blip r:embed="rId3">
            <a:alphaModFix/>
          </a:blip>
          <a:srcRect b="7896" l="51189" r="759" t="16179"/>
          <a:stretch/>
        </p:blipFill>
        <p:spPr>
          <a:xfrm>
            <a:off x="1075025" y="1260400"/>
            <a:ext cx="6556877" cy="29241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 Color Theory: Phycology of film &amp; Media.</a:t>
            </a:r>
            <a:endParaRPr/>
          </a:p>
        </p:txBody>
      </p:sp>
      <p:sp>
        <p:nvSpPr>
          <p:cNvPr id="158" name="Google Shape;158;p25"/>
          <p:cNvSpPr txBox="1"/>
          <p:nvPr/>
        </p:nvSpPr>
        <p:spPr>
          <a:xfrm>
            <a:off x="1075025" y="4626250"/>
            <a:ext cx="3693600" cy="26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chemeClr val="dk2"/>
                </a:solidFill>
                <a:latin typeface="Playfair Display"/>
                <a:ea typeface="Playfair Display"/>
                <a:cs typeface="Playfair Display"/>
                <a:sym typeface="Playfair Display"/>
              </a:rPr>
              <a:t>(Grease, 1978)</a:t>
            </a:r>
            <a:endParaRPr sz="1100">
              <a:solidFill>
                <a:schemeClr val="dk2"/>
              </a:solidFill>
              <a:latin typeface="Playfair Display"/>
              <a:ea typeface="Playfair Display"/>
              <a:cs typeface="Playfair Display"/>
              <a:sym typeface="Playfair Display"/>
            </a:endParaRPr>
          </a:p>
        </p:txBody>
      </p:sp>
      <p:pic>
        <p:nvPicPr>
          <p:cNvPr id="159" name="Google Shape;159;p25"/>
          <p:cNvPicPr preferRelativeResize="0"/>
          <p:nvPr/>
        </p:nvPicPr>
        <p:blipFill>
          <a:blip r:embed="rId3">
            <a:alphaModFix/>
          </a:blip>
          <a:stretch>
            <a:fillRect/>
          </a:stretch>
        </p:blipFill>
        <p:spPr>
          <a:xfrm>
            <a:off x="1150500" y="1054150"/>
            <a:ext cx="5681002" cy="3667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6"/>
          <p:cNvSpPr txBox="1"/>
          <p:nvPr>
            <p:ph type="title"/>
          </p:nvPr>
        </p:nvSpPr>
        <p:spPr>
          <a:xfrm>
            <a:off x="265500" y="1081675"/>
            <a:ext cx="4045200" cy="17862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Using the 7 prime colours of film with WERCA</a:t>
            </a:r>
            <a:endParaRPr/>
          </a:p>
        </p:txBody>
      </p:sp>
      <p:sp>
        <p:nvSpPr>
          <p:cNvPr id="165" name="Google Shape;165;p26"/>
          <p:cNvSpPr txBox="1"/>
          <p:nvPr>
            <p:ph idx="1" type="subTitle"/>
          </p:nvPr>
        </p:nvSpPr>
        <p:spPr>
          <a:xfrm>
            <a:off x="265500" y="2921400"/>
            <a:ext cx="4045200" cy="17862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Who, Emotion, reasoning, composition, Audience</a:t>
            </a:r>
            <a:endParaRPr/>
          </a:p>
        </p:txBody>
      </p:sp>
      <p:sp>
        <p:nvSpPr>
          <p:cNvPr id="166" name="Google Shape;166;p26"/>
          <p:cNvSpPr/>
          <p:nvPr/>
        </p:nvSpPr>
        <p:spPr>
          <a:xfrm>
            <a:off x="8543570" y="1074600"/>
            <a:ext cx="495300" cy="2994300"/>
          </a:xfrm>
          <a:prstGeom prst="rect">
            <a:avLst/>
          </a:prstGeom>
          <a:solidFill>
            <a:schemeClr val="accent6"/>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67" name="Google Shape;167;p26"/>
          <p:cNvSpPr/>
          <p:nvPr/>
        </p:nvSpPr>
        <p:spPr>
          <a:xfrm>
            <a:off x="7946518" y="1074600"/>
            <a:ext cx="495300" cy="2994300"/>
          </a:xfrm>
          <a:prstGeom prst="rect">
            <a:avLst/>
          </a:prstGeom>
          <a:solidFill>
            <a:srgbClr val="00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68" name="Google Shape;168;p26"/>
          <p:cNvSpPr/>
          <p:nvPr/>
        </p:nvSpPr>
        <p:spPr>
          <a:xfrm>
            <a:off x="7349475" y="1074600"/>
            <a:ext cx="495300" cy="2994300"/>
          </a:xfrm>
          <a:prstGeom prst="rect">
            <a:avLst/>
          </a:prstGeom>
          <a:solidFill>
            <a:srgbClr val="38761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69" name="Google Shape;169;p26"/>
          <p:cNvSpPr/>
          <p:nvPr/>
        </p:nvSpPr>
        <p:spPr>
          <a:xfrm>
            <a:off x="6752425" y="1074600"/>
            <a:ext cx="495300" cy="2994300"/>
          </a:xfrm>
          <a:prstGeom prst="rect">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70" name="Google Shape;170;p26"/>
          <p:cNvSpPr/>
          <p:nvPr/>
        </p:nvSpPr>
        <p:spPr>
          <a:xfrm>
            <a:off x="6155375" y="1074591"/>
            <a:ext cx="495300" cy="2994300"/>
          </a:xfrm>
          <a:prstGeom prst="rect">
            <a:avLst/>
          </a:prstGeom>
          <a:solidFill>
            <a:srgbClr val="FF99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71" name="Google Shape;171;p26"/>
          <p:cNvSpPr/>
          <p:nvPr/>
        </p:nvSpPr>
        <p:spPr>
          <a:xfrm>
            <a:off x="5558316" y="1074593"/>
            <a:ext cx="495300" cy="2994300"/>
          </a:xfrm>
          <a:prstGeom prst="rect">
            <a:avLst/>
          </a:prstGeom>
          <a:solidFill>
            <a:srgbClr val="FF8ED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
        <p:nvSpPr>
          <p:cNvPr id="172" name="Google Shape;172;p26"/>
          <p:cNvSpPr/>
          <p:nvPr/>
        </p:nvSpPr>
        <p:spPr>
          <a:xfrm>
            <a:off x="4985388" y="1074607"/>
            <a:ext cx="495300" cy="2994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Red</a:t>
            </a:r>
            <a:endParaRPr/>
          </a:p>
        </p:txBody>
      </p:sp>
      <p:pic>
        <p:nvPicPr>
          <p:cNvPr id="178" name="Google Shape;178;p27"/>
          <p:cNvPicPr preferRelativeResize="0"/>
          <p:nvPr/>
        </p:nvPicPr>
        <p:blipFill>
          <a:blip r:embed="rId3">
            <a:alphaModFix/>
          </a:blip>
          <a:stretch>
            <a:fillRect/>
          </a:stretch>
        </p:blipFill>
        <p:spPr>
          <a:xfrm>
            <a:off x="911063" y="1105150"/>
            <a:ext cx="7321870" cy="3820976"/>
          </a:xfrm>
          <a:prstGeom prst="rect">
            <a:avLst/>
          </a:prstGeom>
          <a:noFill/>
          <a:ln>
            <a:noFill/>
          </a:ln>
        </p:spPr>
      </p:pic>
      <p:sp>
        <p:nvSpPr>
          <p:cNvPr id="179" name="Google Shape;179;p27"/>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sp>
        <p:nvSpPr>
          <p:cNvPr id="180" name="Google Shape;180;p27"/>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Red</a:t>
            </a:r>
            <a:endParaRPr/>
          </a:p>
        </p:txBody>
      </p:sp>
      <p:pic>
        <p:nvPicPr>
          <p:cNvPr id="186" name="Google Shape;186;p28"/>
          <p:cNvPicPr preferRelativeResize="0"/>
          <p:nvPr/>
        </p:nvPicPr>
        <p:blipFill>
          <a:blip r:embed="rId3">
            <a:alphaModFix/>
          </a:blip>
          <a:stretch>
            <a:fillRect/>
          </a:stretch>
        </p:blipFill>
        <p:spPr>
          <a:xfrm>
            <a:off x="911063" y="1105150"/>
            <a:ext cx="7321870" cy="3820976"/>
          </a:xfrm>
          <a:prstGeom prst="rect">
            <a:avLst/>
          </a:prstGeom>
          <a:noFill/>
          <a:ln>
            <a:noFill/>
          </a:ln>
        </p:spPr>
      </p:pic>
      <p:sp>
        <p:nvSpPr>
          <p:cNvPr id="187" name="Google Shape;187;p28"/>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Pink</a:t>
            </a:r>
            <a:endParaRPr/>
          </a:p>
        </p:txBody>
      </p:sp>
      <p:sp>
        <p:nvSpPr>
          <p:cNvPr id="193" name="Google Shape;193;p29"/>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194" name="Google Shape;194;p29"/>
          <p:cNvPicPr preferRelativeResize="0"/>
          <p:nvPr/>
        </p:nvPicPr>
        <p:blipFill>
          <a:blip r:embed="rId3">
            <a:alphaModFix/>
          </a:blip>
          <a:stretch>
            <a:fillRect/>
          </a:stretch>
        </p:blipFill>
        <p:spPr>
          <a:xfrm>
            <a:off x="918025" y="1097850"/>
            <a:ext cx="7307958" cy="3820974"/>
          </a:xfrm>
          <a:prstGeom prst="rect">
            <a:avLst/>
          </a:prstGeom>
          <a:noFill/>
          <a:ln>
            <a:noFill/>
          </a:ln>
        </p:spPr>
      </p:pic>
      <p:sp>
        <p:nvSpPr>
          <p:cNvPr id="195" name="Google Shape;195;p29"/>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Pink</a:t>
            </a:r>
            <a:endParaRPr/>
          </a:p>
        </p:txBody>
      </p:sp>
      <p:sp>
        <p:nvSpPr>
          <p:cNvPr id="201" name="Google Shape;201;p30"/>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02" name="Google Shape;202;p30"/>
          <p:cNvPicPr preferRelativeResize="0"/>
          <p:nvPr/>
        </p:nvPicPr>
        <p:blipFill>
          <a:blip r:embed="rId3">
            <a:alphaModFix/>
          </a:blip>
          <a:stretch>
            <a:fillRect/>
          </a:stretch>
        </p:blipFill>
        <p:spPr>
          <a:xfrm>
            <a:off x="918025" y="1097850"/>
            <a:ext cx="7307958" cy="38209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3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Orange</a:t>
            </a:r>
            <a:endParaRPr/>
          </a:p>
        </p:txBody>
      </p:sp>
      <p:sp>
        <p:nvSpPr>
          <p:cNvPr id="208" name="Google Shape;208;p31"/>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09" name="Google Shape;209;p31"/>
          <p:cNvPicPr preferRelativeResize="0"/>
          <p:nvPr/>
        </p:nvPicPr>
        <p:blipFill>
          <a:blip r:embed="rId3">
            <a:alphaModFix/>
          </a:blip>
          <a:stretch>
            <a:fillRect/>
          </a:stretch>
        </p:blipFill>
        <p:spPr>
          <a:xfrm>
            <a:off x="927437" y="1112425"/>
            <a:ext cx="7289136" cy="3820974"/>
          </a:xfrm>
          <a:prstGeom prst="rect">
            <a:avLst/>
          </a:prstGeom>
          <a:noFill/>
          <a:ln>
            <a:noFill/>
          </a:ln>
        </p:spPr>
      </p:pic>
      <p:sp>
        <p:nvSpPr>
          <p:cNvPr id="210" name="Google Shape;210;p31"/>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Orange</a:t>
            </a:r>
            <a:endParaRPr/>
          </a:p>
        </p:txBody>
      </p:sp>
      <p:sp>
        <p:nvSpPr>
          <p:cNvPr id="216" name="Google Shape;216;p32"/>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17" name="Google Shape;217;p32"/>
          <p:cNvPicPr preferRelativeResize="0"/>
          <p:nvPr/>
        </p:nvPicPr>
        <p:blipFill>
          <a:blip r:embed="rId3">
            <a:alphaModFix/>
          </a:blip>
          <a:stretch>
            <a:fillRect/>
          </a:stretch>
        </p:blipFill>
        <p:spPr>
          <a:xfrm>
            <a:off x="927437" y="1112425"/>
            <a:ext cx="7289136" cy="382097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3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Yellow</a:t>
            </a:r>
            <a:endParaRPr/>
          </a:p>
        </p:txBody>
      </p:sp>
      <p:sp>
        <p:nvSpPr>
          <p:cNvPr id="223" name="Google Shape;223;p33"/>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24" name="Google Shape;224;p33"/>
          <p:cNvPicPr preferRelativeResize="0"/>
          <p:nvPr/>
        </p:nvPicPr>
        <p:blipFill>
          <a:blip r:embed="rId3">
            <a:alphaModFix/>
          </a:blip>
          <a:stretch>
            <a:fillRect/>
          </a:stretch>
        </p:blipFill>
        <p:spPr>
          <a:xfrm>
            <a:off x="927425" y="1135050"/>
            <a:ext cx="7289150" cy="3790612"/>
          </a:xfrm>
          <a:prstGeom prst="rect">
            <a:avLst/>
          </a:prstGeom>
          <a:noFill/>
          <a:ln>
            <a:noFill/>
          </a:ln>
        </p:spPr>
      </p:pic>
      <p:sp>
        <p:nvSpPr>
          <p:cNvPr id="225" name="Google Shape;225;p33"/>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3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Yellow</a:t>
            </a:r>
            <a:endParaRPr/>
          </a:p>
        </p:txBody>
      </p:sp>
      <p:sp>
        <p:nvSpPr>
          <p:cNvPr id="231" name="Google Shape;231;p34"/>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32" name="Google Shape;232;p34"/>
          <p:cNvPicPr preferRelativeResize="0"/>
          <p:nvPr/>
        </p:nvPicPr>
        <p:blipFill>
          <a:blip r:embed="rId3">
            <a:alphaModFix/>
          </a:blip>
          <a:stretch>
            <a:fillRect/>
          </a:stretch>
        </p:blipFill>
        <p:spPr>
          <a:xfrm>
            <a:off x="927425" y="1135050"/>
            <a:ext cx="7289150" cy="379061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Green</a:t>
            </a:r>
            <a:endParaRPr/>
          </a:p>
        </p:txBody>
      </p:sp>
      <p:sp>
        <p:nvSpPr>
          <p:cNvPr id="238" name="Google Shape;238;p35"/>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39" name="Google Shape;239;p35"/>
          <p:cNvPicPr preferRelativeResize="0"/>
          <p:nvPr/>
        </p:nvPicPr>
        <p:blipFill>
          <a:blip r:embed="rId3">
            <a:alphaModFix/>
          </a:blip>
          <a:stretch>
            <a:fillRect/>
          </a:stretch>
        </p:blipFill>
        <p:spPr>
          <a:xfrm>
            <a:off x="927425" y="1135050"/>
            <a:ext cx="7192243" cy="3790600"/>
          </a:xfrm>
          <a:prstGeom prst="rect">
            <a:avLst/>
          </a:prstGeom>
          <a:noFill/>
          <a:ln>
            <a:noFill/>
          </a:ln>
        </p:spPr>
      </p:pic>
      <p:sp>
        <p:nvSpPr>
          <p:cNvPr id="240" name="Google Shape;240;p35"/>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Green</a:t>
            </a:r>
            <a:endParaRPr/>
          </a:p>
        </p:txBody>
      </p:sp>
      <p:sp>
        <p:nvSpPr>
          <p:cNvPr id="246" name="Google Shape;246;p36"/>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47" name="Google Shape;247;p36"/>
          <p:cNvPicPr preferRelativeResize="0"/>
          <p:nvPr/>
        </p:nvPicPr>
        <p:blipFill>
          <a:blip r:embed="rId3">
            <a:alphaModFix/>
          </a:blip>
          <a:stretch>
            <a:fillRect/>
          </a:stretch>
        </p:blipFill>
        <p:spPr>
          <a:xfrm>
            <a:off x="927425" y="1135050"/>
            <a:ext cx="7192243" cy="37906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Blue</a:t>
            </a:r>
            <a:endParaRPr/>
          </a:p>
        </p:txBody>
      </p:sp>
      <p:sp>
        <p:nvSpPr>
          <p:cNvPr id="253" name="Google Shape;253;p37"/>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54" name="Google Shape;254;p37"/>
          <p:cNvPicPr preferRelativeResize="0"/>
          <p:nvPr/>
        </p:nvPicPr>
        <p:blipFill>
          <a:blip r:embed="rId3">
            <a:alphaModFix/>
          </a:blip>
          <a:stretch>
            <a:fillRect/>
          </a:stretch>
        </p:blipFill>
        <p:spPr>
          <a:xfrm>
            <a:off x="927425" y="1135050"/>
            <a:ext cx="7192250" cy="3797175"/>
          </a:xfrm>
          <a:prstGeom prst="rect">
            <a:avLst/>
          </a:prstGeom>
          <a:noFill/>
          <a:ln>
            <a:noFill/>
          </a:ln>
        </p:spPr>
      </p:pic>
      <p:sp>
        <p:nvSpPr>
          <p:cNvPr id="255" name="Google Shape;255;p37"/>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Blue</a:t>
            </a:r>
            <a:endParaRPr/>
          </a:p>
        </p:txBody>
      </p:sp>
      <p:sp>
        <p:nvSpPr>
          <p:cNvPr id="261" name="Google Shape;261;p38"/>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62" name="Google Shape;262;p38"/>
          <p:cNvPicPr preferRelativeResize="0"/>
          <p:nvPr/>
        </p:nvPicPr>
        <p:blipFill>
          <a:blip r:embed="rId3">
            <a:alphaModFix/>
          </a:blip>
          <a:stretch>
            <a:fillRect/>
          </a:stretch>
        </p:blipFill>
        <p:spPr>
          <a:xfrm>
            <a:off x="927425" y="1135050"/>
            <a:ext cx="7192250" cy="37971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Purple</a:t>
            </a:r>
            <a:endParaRPr/>
          </a:p>
        </p:txBody>
      </p:sp>
      <p:sp>
        <p:nvSpPr>
          <p:cNvPr id="268" name="Google Shape;268;p39"/>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69" name="Google Shape;269;p39"/>
          <p:cNvPicPr preferRelativeResize="0"/>
          <p:nvPr/>
        </p:nvPicPr>
        <p:blipFill>
          <a:blip r:embed="rId3">
            <a:alphaModFix/>
          </a:blip>
          <a:stretch>
            <a:fillRect/>
          </a:stretch>
        </p:blipFill>
        <p:spPr>
          <a:xfrm>
            <a:off x="934150" y="1135050"/>
            <a:ext cx="7275695" cy="3797175"/>
          </a:xfrm>
          <a:prstGeom prst="rect">
            <a:avLst/>
          </a:prstGeom>
          <a:noFill/>
          <a:ln>
            <a:noFill/>
          </a:ln>
        </p:spPr>
      </p:pic>
      <p:sp>
        <p:nvSpPr>
          <p:cNvPr id="270" name="Google Shape;270;p39"/>
          <p:cNvSpPr/>
          <p:nvPr/>
        </p:nvSpPr>
        <p:spPr>
          <a:xfrm>
            <a:off x="1041800" y="1256138"/>
            <a:ext cx="1078200" cy="3519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Playfair Display"/>
              <a:ea typeface="Playfair Display"/>
              <a:cs typeface="Playfair Display"/>
              <a:sym typeface="Playfair Displa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4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Prime Colours: Purple</a:t>
            </a:r>
            <a:endParaRPr/>
          </a:p>
        </p:txBody>
      </p:sp>
      <p:sp>
        <p:nvSpPr>
          <p:cNvPr id="276" name="Google Shape;276;p40"/>
          <p:cNvSpPr txBox="1"/>
          <p:nvPr/>
        </p:nvSpPr>
        <p:spPr>
          <a:xfrm>
            <a:off x="837825" y="4844800"/>
            <a:ext cx="1959900" cy="21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2"/>
                </a:solidFill>
                <a:latin typeface="Playfair Display"/>
                <a:ea typeface="Playfair Display"/>
                <a:cs typeface="Playfair Display"/>
                <a:sym typeface="Playfair Display"/>
              </a:rPr>
              <a:t>(Risk.M, 2020)</a:t>
            </a:r>
            <a:endParaRPr sz="1200">
              <a:solidFill>
                <a:schemeClr val="dk2"/>
              </a:solidFill>
              <a:latin typeface="Playfair Display"/>
              <a:ea typeface="Playfair Display"/>
              <a:cs typeface="Playfair Display"/>
              <a:sym typeface="Playfair Display"/>
            </a:endParaRPr>
          </a:p>
        </p:txBody>
      </p:sp>
      <p:pic>
        <p:nvPicPr>
          <p:cNvPr id="277" name="Google Shape;277;p40"/>
          <p:cNvPicPr preferRelativeResize="0"/>
          <p:nvPr/>
        </p:nvPicPr>
        <p:blipFill>
          <a:blip r:embed="rId3">
            <a:alphaModFix/>
          </a:blip>
          <a:stretch>
            <a:fillRect/>
          </a:stretch>
        </p:blipFill>
        <p:spPr>
          <a:xfrm>
            <a:off x="934150" y="1135050"/>
            <a:ext cx="7275695" cy="37971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p41"/>
          <p:cNvPicPr preferRelativeResize="0"/>
          <p:nvPr/>
        </p:nvPicPr>
        <p:blipFill>
          <a:blip r:embed="rId3">
            <a:alphaModFix/>
          </a:blip>
          <a:stretch>
            <a:fillRect/>
          </a:stretch>
        </p:blipFill>
        <p:spPr>
          <a:xfrm>
            <a:off x="1331264" y="748837"/>
            <a:ext cx="6481474" cy="3645826"/>
          </a:xfrm>
          <a:prstGeom prst="rect">
            <a:avLst/>
          </a:prstGeom>
          <a:noFill/>
          <a:ln>
            <a:noFill/>
          </a:ln>
        </p:spPr>
      </p:pic>
      <p:sp>
        <p:nvSpPr>
          <p:cNvPr id="283" name="Google Shape;283;p41"/>
          <p:cNvSpPr txBox="1"/>
          <p:nvPr/>
        </p:nvSpPr>
        <p:spPr>
          <a:xfrm>
            <a:off x="1251125" y="4276525"/>
            <a:ext cx="1777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(Barbie, 2023)</a:t>
            </a:r>
            <a:endParaRPr>
              <a:solidFill>
                <a:schemeClr val="dk2"/>
              </a:solidFill>
              <a:latin typeface="Playfair Display"/>
              <a:ea typeface="Playfair Display"/>
              <a:cs typeface="Playfair Display"/>
              <a:sym typeface="Playfair Displa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42"/>
          <p:cNvPicPr preferRelativeResize="0"/>
          <p:nvPr/>
        </p:nvPicPr>
        <p:blipFill>
          <a:blip r:embed="rId3">
            <a:alphaModFix/>
          </a:blip>
          <a:stretch>
            <a:fillRect/>
          </a:stretch>
        </p:blipFill>
        <p:spPr>
          <a:xfrm>
            <a:off x="1331264" y="748837"/>
            <a:ext cx="6481474" cy="3645826"/>
          </a:xfrm>
          <a:prstGeom prst="rect">
            <a:avLst/>
          </a:prstGeom>
          <a:noFill/>
          <a:ln>
            <a:noFill/>
          </a:ln>
        </p:spPr>
      </p:pic>
      <p:sp>
        <p:nvSpPr>
          <p:cNvPr id="289" name="Google Shape;289;p42"/>
          <p:cNvSpPr txBox="1"/>
          <p:nvPr/>
        </p:nvSpPr>
        <p:spPr>
          <a:xfrm>
            <a:off x="1251125" y="4276525"/>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(Haunted Mansion, 2023)</a:t>
            </a:r>
            <a:endParaRPr>
              <a:solidFill>
                <a:schemeClr val="dk2"/>
              </a:solidFill>
              <a:latin typeface="Playfair Display"/>
              <a:ea typeface="Playfair Display"/>
              <a:cs typeface="Playfair Display"/>
              <a:sym typeface="Playfair Display"/>
            </a:endParaRPr>
          </a:p>
        </p:txBody>
      </p:sp>
      <p:pic>
        <p:nvPicPr>
          <p:cNvPr id="290" name="Google Shape;290;p42"/>
          <p:cNvPicPr preferRelativeResize="0"/>
          <p:nvPr/>
        </p:nvPicPr>
        <p:blipFill>
          <a:blip r:embed="rId4">
            <a:alphaModFix/>
          </a:blip>
          <a:stretch>
            <a:fillRect/>
          </a:stretch>
        </p:blipFill>
        <p:spPr>
          <a:xfrm>
            <a:off x="1328158" y="748825"/>
            <a:ext cx="6487702" cy="364584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descr="The Seeds of the Sacred Tree of Souls Scene - Eywa chooses Jake - Avatar (2009) Movie Clip HD&#10;&#10;Directed by James Cameron.&#10;&#10;TM &amp; © Disney Enterprises (2009)&#10;Fair use.&#10;Copyright Disclaimer Under Section 107 of the Copyright Act 1976, allowance is made for &quot;fair use&quot; for purposes such as criticism, comment, news reporting, teaching, scholarship, and research. Fair use is a use permitted by copyright statute that might otherwise be infringing. Non-profit, educational or personal use tips the balance in favor of fair use. No copyright infringement intended." id="295" name="Google Shape;295;p43" title="The Seeds of the Sacred Tree Scene - Avatar (2009) Movie Clip HD">
            <a:hlinkClick r:id="rId3"/>
          </p:cNvPr>
          <p:cNvPicPr preferRelativeResize="0"/>
          <p:nvPr/>
        </p:nvPicPr>
        <p:blipFill>
          <a:blip r:embed="rId4">
            <a:alphaModFix/>
          </a:blip>
          <a:stretch>
            <a:fillRect/>
          </a:stretch>
        </p:blipFill>
        <p:spPr>
          <a:xfrm>
            <a:off x="1373975" y="772863"/>
            <a:ext cx="6396050" cy="3597775"/>
          </a:xfrm>
          <a:prstGeom prst="rect">
            <a:avLst/>
          </a:prstGeom>
          <a:noFill/>
          <a:ln>
            <a:noFill/>
          </a:ln>
        </p:spPr>
      </p:pic>
      <p:sp>
        <p:nvSpPr>
          <p:cNvPr id="296" name="Google Shape;296;p43"/>
          <p:cNvSpPr txBox="1"/>
          <p:nvPr/>
        </p:nvSpPr>
        <p:spPr>
          <a:xfrm>
            <a:off x="1287550" y="4261950"/>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(Avatar, 2009)</a:t>
            </a:r>
            <a:endParaRPr>
              <a:solidFill>
                <a:schemeClr val="dk2"/>
              </a:solidFill>
              <a:latin typeface="Playfair Display"/>
              <a:ea typeface="Playfair Display"/>
              <a:cs typeface="Playfair Display"/>
              <a:sym typeface="Playfair Dis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1000"/>
                                        <p:tgtEl>
                                          <p:spTgt spid="29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4"/>
          <p:cNvSpPr txBox="1"/>
          <p:nvPr/>
        </p:nvSpPr>
        <p:spPr>
          <a:xfrm>
            <a:off x="1571675" y="4298375"/>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(La La Land, 2017)</a:t>
            </a:r>
            <a:endParaRPr>
              <a:solidFill>
                <a:schemeClr val="dk2"/>
              </a:solidFill>
              <a:latin typeface="Playfair Display"/>
              <a:ea typeface="Playfair Display"/>
              <a:cs typeface="Playfair Display"/>
              <a:sym typeface="Playfair Display"/>
            </a:endParaRPr>
          </a:p>
        </p:txBody>
      </p:sp>
      <p:pic>
        <p:nvPicPr>
          <p:cNvPr id="302" name="Google Shape;302;p44"/>
          <p:cNvPicPr preferRelativeResize="0"/>
          <p:nvPr/>
        </p:nvPicPr>
        <p:blipFill>
          <a:blip r:embed="rId3">
            <a:alphaModFix/>
          </a:blip>
          <a:stretch>
            <a:fillRect/>
          </a:stretch>
        </p:blipFill>
        <p:spPr>
          <a:xfrm>
            <a:off x="1655315" y="748825"/>
            <a:ext cx="5833360" cy="36458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p45"/>
          <p:cNvPicPr preferRelativeResize="0"/>
          <p:nvPr/>
        </p:nvPicPr>
        <p:blipFill>
          <a:blip r:embed="rId3">
            <a:alphaModFix/>
          </a:blip>
          <a:stretch>
            <a:fillRect/>
          </a:stretch>
        </p:blipFill>
        <p:spPr>
          <a:xfrm>
            <a:off x="1331264" y="748837"/>
            <a:ext cx="6481474" cy="3645826"/>
          </a:xfrm>
          <a:prstGeom prst="rect">
            <a:avLst/>
          </a:prstGeom>
          <a:noFill/>
          <a:ln>
            <a:noFill/>
          </a:ln>
        </p:spPr>
      </p:pic>
      <p:sp>
        <p:nvSpPr>
          <p:cNvPr id="308" name="Google Shape;308;p45"/>
          <p:cNvSpPr txBox="1"/>
          <p:nvPr/>
        </p:nvSpPr>
        <p:spPr>
          <a:xfrm>
            <a:off x="1251125" y="4276525"/>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(Girl in the Basement, 2021)</a:t>
            </a:r>
            <a:endParaRPr>
              <a:solidFill>
                <a:schemeClr val="dk2"/>
              </a:solidFill>
              <a:latin typeface="Playfair Display"/>
              <a:ea typeface="Playfair Display"/>
              <a:cs typeface="Playfair Display"/>
              <a:sym typeface="Playfair Display"/>
            </a:endParaRPr>
          </a:p>
        </p:txBody>
      </p:sp>
      <p:pic>
        <p:nvPicPr>
          <p:cNvPr id="309" name="Google Shape;309;p45"/>
          <p:cNvPicPr preferRelativeResize="0"/>
          <p:nvPr/>
        </p:nvPicPr>
        <p:blipFill>
          <a:blip r:embed="rId4">
            <a:alphaModFix/>
          </a:blip>
          <a:stretch>
            <a:fillRect/>
          </a:stretch>
        </p:blipFill>
        <p:spPr>
          <a:xfrm>
            <a:off x="1331275" y="748845"/>
            <a:ext cx="6481475" cy="364583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46"/>
          <p:cNvSpPr txBox="1"/>
          <p:nvPr/>
        </p:nvSpPr>
        <p:spPr>
          <a:xfrm>
            <a:off x="2074350" y="4305700"/>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(Renfield, 2023)</a:t>
            </a:r>
            <a:endParaRPr>
              <a:solidFill>
                <a:schemeClr val="dk2"/>
              </a:solidFill>
              <a:latin typeface="Playfair Display"/>
              <a:ea typeface="Playfair Display"/>
              <a:cs typeface="Playfair Display"/>
              <a:sym typeface="Playfair Display"/>
            </a:endParaRPr>
          </a:p>
        </p:txBody>
      </p:sp>
      <p:pic>
        <p:nvPicPr>
          <p:cNvPr id="315" name="Google Shape;315;p46"/>
          <p:cNvPicPr preferRelativeResize="0"/>
          <p:nvPr/>
        </p:nvPicPr>
        <p:blipFill>
          <a:blip r:embed="rId3">
            <a:alphaModFix/>
          </a:blip>
          <a:stretch>
            <a:fillRect/>
          </a:stretch>
        </p:blipFill>
        <p:spPr>
          <a:xfrm>
            <a:off x="2152463" y="748825"/>
            <a:ext cx="4839091" cy="3645851"/>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7"/>
          <p:cNvSpPr txBox="1"/>
          <p:nvPr/>
        </p:nvSpPr>
        <p:spPr>
          <a:xfrm>
            <a:off x="2059825" y="4283800"/>
            <a:ext cx="3841500" cy="2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Playfair Display"/>
                <a:ea typeface="Playfair Display"/>
                <a:cs typeface="Playfair Display"/>
                <a:sym typeface="Playfair Display"/>
              </a:rPr>
              <a:t>(The Wizard of Oz, (1939)</a:t>
            </a:r>
            <a:endParaRPr>
              <a:solidFill>
                <a:schemeClr val="dk2"/>
              </a:solidFill>
              <a:latin typeface="Playfair Display"/>
              <a:ea typeface="Playfair Display"/>
              <a:cs typeface="Playfair Display"/>
              <a:sym typeface="Playfair Display"/>
            </a:endParaRPr>
          </a:p>
        </p:txBody>
      </p:sp>
      <p:pic>
        <p:nvPicPr>
          <p:cNvPr id="321" name="Google Shape;321;p47"/>
          <p:cNvPicPr preferRelativeResize="0"/>
          <p:nvPr/>
        </p:nvPicPr>
        <p:blipFill>
          <a:blip r:embed="rId3">
            <a:alphaModFix/>
          </a:blip>
          <a:stretch>
            <a:fillRect/>
          </a:stretch>
        </p:blipFill>
        <p:spPr>
          <a:xfrm>
            <a:off x="2143463" y="748850"/>
            <a:ext cx="4857072" cy="36458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Feedba</a:t>
            </a:r>
            <a:r>
              <a:rPr lang="en-GB"/>
              <a:t>ck:</a:t>
            </a:r>
            <a:endParaRPr/>
          </a:p>
        </p:txBody>
      </p:sp>
      <p:sp>
        <p:nvSpPr>
          <p:cNvPr id="327" name="Google Shape;327;p48"/>
          <p:cNvSpPr txBox="1"/>
          <p:nvPr>
            <p:ph idx="1" type="body"/>
          </p:nvPr>
        </p:nvSpPr>
        <p:spPr>
          <a:xfrm>
            <a:off x="311700" y="1454341"/>
            <a:ext cx="8520600" cy="33348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Qr code:</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GB"/>
              <a:t>Email:</a:t>
            </a:r>
            <a:endParaRPr/>
          </a:p>
          <a:p>
            <a:pPr indent="0" lvl="0" marL="0" rtl="0" algn="l">
              <a:spcBef>
                <a:spcPts val="1200"/>
              </a:spcBef>
              <a:spcAft>
                <a:spcPts val="1200"/>
              </a:spcAft>
              <a:buNone/>
            </a:pPr>
            <a:r>
              <a:rPr lang="en-GB" u="sng">
                <a:solidFill>
                  <a:schemeClr val="hlink"/>
                </a:solidFill>
                <a:hlinkClick r:id="rId3"/>
              </a:rPr>
              <a:t>Joseph.samuel.sharpe@gmail.com</a:t>
            </a:r>
            <a:r>
              <a:rPr lang="en-GB"/>
              <a:t>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References:</a:t>
            </a:r>
            <a:endParaRPr/>
          </a:p>
        </p:txBody>
      </p:sp>
      <p:sp>
        <p:nvSpPr>
          <p:cNvPr id="333" name="Google Shape;333;p49"/>
          <p:cNvSpPr txBox="1"/>
          <p:nvPr>
            <p:ph idx="1" type="body"/>
          </p:nvPr>
        </p:nvSpPr>
        <p:spPr>
          <a:xfrm>
            <a:off x="311700" y="1234075"/>
            <a:ext cx="8520600" cy="33348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GB" sz="1228"/>
              <a:t>Scherker, A. (2019), ‘The Forgotten Women Who Hand-Painted the First Color Films’, Artsy, </a:t>
            </a:r>
            <a:r>
              <a:rPr lang="en-GB" sz="1228"/>
              <a:t>Available</a:t>
            </a:r>
            <a:r>
              <a:rPr lang="en-GB" sz="1228"/>
              <a:t> at: </a:t>
            </a:r>
            <a:r>
              <a:rPr lang="en-GB" sz="1000" u="sng">
                <a:solidFill>
                  <a:schemeClr val="hlink"/>
                </a:solidFill>
                <a:hlinkClick r:id="rId3"/>
              </a:rPr>
              <a:t>https://www.artsy.net/article/artsy-editorial-forgotten-women-hand-painted-first-color-films</a:t>
            </a:r>
            <a:r>
              <a:rPr lang="en-GB" sz="1000"/>
              <a:t> (Accessed: 19/10/2023)</a:t>
            </a:r>
            <a:endParaRPr sz="1000"/>
          </a:p>
          <a:p>
            <a:pPr indent="0" lvl="0" marL="0" rtl="0" algn="l">
              <a:spcBef>
                <a:spcPts val="1200"/>
              </a:spcBef>
              <a:spcAft>
                <a:spcPts val="0"/>
              </a:spcAft>
              <a:buNone/>
            </a:pPr>
            <a:r>
              <a:t/>
            </a:r>
            <a:endParaRPr sz="1000"/>
          </a:p>
          <a:p>
            <a:pPr indent="0" lvl="0" marL="0" rtl="0" algn="l">
              <a:spcBef>
                <a:spcPts val="1200"/>
              </a:spcBef>
              <a:spcAft>
                <a:spcPts val="0"/>
              </a:spcAft>
              <a:buNone/>
            </a:pPr>
            <a:r>
              <a:rPr lang="en-GB" sz="1000"/>
              <a:t>Deguzman, K. (2023), ‘What Was The First Color Movie? - It’s Not What You Think It Is’,  Studio Binder, </a:t>
            </a:r>
            <a:r>
              <a:rPr lang="en-GB" sz="1000"/>
              <a:t>Available</a:t>
            </a:r>
            <a:r>
              <a:rPr lang="en-GB" sz="1000"/>
              <a:t> at: </a:t>
            </a:r>
            <a:r>
              <a:rPr lang="en-GB" sz="1000" u="sng">
                <a:solidFill>
                  <a:schemeClr val="hlink"/>
                </a:solidFill>
                <a:hlinkClick r:id="rId4"/>
              </a:rPr>
              <a:t>https://www.studiobinder.com/blog/what-was-the-first-color-movie/#:~:text=FIRST%20MOVIE%20EVER%20MADE%20IN%20COLOR&amp;text=The%20first%20commercially%20produced%20film,the%20Brighton%20Southern%20England%20seafront</a:t>
            </a:r>
            <a:r>
              <a:rPr lang="en-GB" sz="1000"/>
              <a:t> (Accessed 19/10/2023)</a:t>
            </a:r>
            <a:endParaRPr sz="1000"/>
          </a:p>
          <a:p>
            <a:pPr indent="0" lvl="0" marL="0" rtl="0" algn="l">
              <a:spcBef>
                <a:spcPts val="1200"/>
              </a:spcBef>
              <a:spcAft>
                <a:spcPts val="0"/>
              </a:spcAft>
              <a:buNone/>
            </a:pPr>
            <a:r>
              <a:t/>
            </a:r>
            <a:endParaRPr sz="1000"/>
          </a:p>
          <a:p>
            <a:pPr indent="0" lvl="0" marL="0" rtl="0" algn="l">
              <a:spcBef>
                <a:spcPts val="1200"/>
              </a:spcBef>
              <a:spcAft>
                <a:spcPts val="0"/>
              </a:spcAft>
              <a:buNone/>
            </a:pPr>
            <a:r>
              <a:rPr lang="en-GB" sz="1000"/>
              <a:t>Risk, M. (2020), ‘How to Use Color in Film: 50+ </a:t>
            </a:r>
            <a:r>
              <a:rPr lang="en-GB" sz="1000"/>
              <a:t>Examples</a:t>
            </a:r>
            <a:r>
              <a:rPr lang="en-GB" sz="1000"/>
              <a:t> of Movie Color Palettes’, Studio Binder, </a:t>
            </a:r>
            <a:r>
              <a:rPr lang="en-GB" sz="1000"/>
              <a:t>Available</a:t>
            </a:r>
            <a:r>
              <a:rPr lang="en-GB" sz="1000"/>
              <a:t> at: </a:t>
            </a:r>
            <a:r>
              <a:rPr lang="en-GB" sz="1000" u="sng">
                <a:solidFill>
                  <a:schemeClr val="hlink"/>
                </a:solidFill>
                <a:hlinkClick r:id="rId5"/>
              </a:rPr>
              <a:t>https://www.studiobinder.com/blog/how-to-use-color-in-film-50-examples-of-movie-color-palettes/</a:t>
            </a:r>
            <a:r>
              <a:rPr lang="en-GB" sz="1000"/>
              <a:t> (Accessed 19/10/2023)</a:t>
            </a:r>
            <a:endParaRPr sz="1000"/>
          </a:p>
          <a:p>
            <a:pPr indent="0" lvl="0" marL="0" rtl="0" algn="l">
              <a:spcBef>
                <a:spcPts val="1200"/>
              </a:spcBef>
              <a:spcAft>
                <a:spcPts val="0"/>
              </a:spcAft>
              <a:buNone/>
            </a:pPr>
            <a:r>
              <a:t/>
            </a:r>
            <a:endParaRPr sz="1000"/>
          </a:p>
          <a:p>
            <a:pPr indent="0" lvl="0" marL="0" rtl="0" algn="l">
              <a:spcBef>
                <a:spcPts val="1200"/>
              </a:spcBef>
              <a:spcAft>
                <a:spcPts val="0"/>
              </a:spcAft>
              <a:buNone/>
            </a:pPr>
            <a:r>
              <a:t/>
            </a:r>
            <a:endParaRPr sz="1000"/>
          </a:p>
          <a:p>
            <a:pPr indent="0" lvl="0" marL="0" rtl="0" algn="l">
              <a:spcBef>
                <a:spcPts val="1200"/>
              </a:spcBef>
              <a:spcAft>
                <a:spcPts val="120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5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Film </a:t>
            </a:r>
            <a:r>
              <a:rPr lang="en-GB"/>
              <a:t>References</a:t>
            </a:r>
            <a:r>
              <a:rPr lang="en-GB"/>
              <a:t>:</a:t>
            </a:r>
            <a:endParaRPr/>
          </a:p>
        </p:txBody>
      </p:sp>
      <p:sp>
        <p:nvSpPr>
          <p:cNvPr id="339" name="Google Shape;339;p50"/>
          <p:cNvSpPr txBox="1"/>
          <p:nvPr>
            <p:ph idx="1" type="body"/>
          </p:nvPr>
        </p:nvSpPr>
        <p:spPr>
          <a:xfrm>
            <a:off x="58275" y="1100100"/>
            <a:ext cx="4968600" cy="39861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GB" sz="1000"/>
              <a:t>A Trip to the Mood, (1908), Georges Melies, Star Film Company.</a:t>
            </a:r>
            <a:endParaRPr sz="1000"/>
          </a:p>
          <a:p>
            <a:pPr indent="0" lvl="0" marL="0" rtl="0" algn="l">
              <a:spcBef>
                <a:spcPts val="1200"/>
              </a:spcBef>
              <a:spcAft>
                <a:spcPts val="0"/>
              </a:spcAft>
              <a:buNone/>
            </a:pPr>
            <a:r>
              <a:rPr lang="en-GB" sz="1000"/>
              <a:t>Les Tulips, (1907), Segundo de </a:t>
            </a:r>
            <a:r>
              <a:rPr lang="en-GB" sz="1000"/>
              <a:t>Chomón</a:t>
            </a:r>
            <a:r>
              <a:rPr lang="en-GB" sz="1000"/>
              <a:t>, Self Produced.</a:t>
            </a:r>
            <a:endParaRPr sz="1000"/>
          </a:p>
          <a:p>
            <a:pPr indent="0" lvl="0" marL="0" rtl="0" algn="l">
              <a:spcBef>
                <a:spcPts val="1200"/>
              </a:spcBef>
              <a:spcAft>
                <a:spcPts val="0"/>
              </a:spcAft>
              <a:buNone/>
            </a:pPr>
            <a:r>
              <a:rPr lang="en-GB" sz="1000"/>
              <a:t>Hearts of the World, (1918), David Wark Griffith, Paramount Pictures.</a:t>
            </a:r>
            <a:endParaRPr sz="1000"/>
          </a:p>
          <a:p>
            <a:pPr indent="0" lvl="0" marL="0" rtl="0" algn="l">
              <a:spcBef>
                <a:spcPts val="1200"/>
              </a:spcBef>
              <a:spcAft>
                <a:spcPts val="0"/>
              </a:spcAft>
              <a:buNone/>
            </a:pPr>
            <a:r>
              <a:rPr lang="en-GB" sz="1000"/>
              <a:t>Daddy Long Legs, (1919), Marshall Neilan, Mary Pickford </a:t>
            </a:r>
            <a:r>
              <a:rPr lang="en-GB" sz="1000"/>
              <a:t>Corporation</a:t>
            </a:r>
            <a:r>
              <a:rPr lang="en-GB" sz="1000"/>
              <a:t>.</a:t>
            </a:r>
            <a:endParaRPr sz="1000"/>
          </a:p>
          <a:p>
            <a:pPr indent="0" lvl="0" marL="0" rtl="0" algn="l">
              <a:spcBef>
                <a:spcPts val="1200"/>
              </a:spcBef>
              <a:spcAft>
                <a:spcPts val="0"/>
              </a:spcAft>
              <a:buNone/>
            </a:pPr>
            <a:r>
              <a:rPr lang="en-GB" sz="1000"/>
              <a:t>A Visit to the Seaside, (1908), George Albert Smith, Self Produced.</a:t>
            </a:r>
            <a:endParaRPr sz="1000"/>
          </a:p>
          <a:p>
            <a:pPr indent="0" lvl="0" marL="0" rtl="0" algn="l">
              <a:spcBef>
                <a:spcPts val="1200"/>
              </a:spcBef>
              <a:spcAft>
                <a:spcPts val="0"/>
              </a:spcAft>
              <a:buNone/>
            </a:pPr>
            <a:r>
              <a:rPr lang="en-GB" sz="1000"/>
              <a:t>Intolerance, (1916), David Wark Griffith, Triangle Distributing Corporation.</a:t>
            </a:r>
            <a:endParaRPr sz="1000"/>
          </a:p>
          <a:p>
            <a:pPr indent="0" lvl="0" marL="0" rtl="0" algn="l">
              <a:spcBef>
                <a:spcPts val="1200"/>
              </a:spcBef>
              <a:spcAft>
                <a:spcPts val="0"/>
              </a:spcAft>
              <a:buNone/>
            </a:pPr>
            <a:r>
              <a:rPr lang="en-GB" sz="1000"/>
              <a:t>Haxan, (1922), Benjamin Christensen, Skandias Filmbyra.</a:t>
            </a:r>
            <a:endParaRPr sz="1000"/>
          </a:p>
          <a:p>
            <a:pPr indent="0" lvl="0" marL="0" rtl="0" algn="l">
              <a:spcBef>
                <a:spcPts val="1200"/>
              </a:spcBef>
              <a:spcAft>
                <a:spcPts val="0"/>
              </a:spcAft>
              <a:buNone/>
            </a:pPr>
            <a:r>
              <a:rPr lang="en-GB" sz="1000"/>
              <a:t>The Shining, (1980), Stanley Kubrick, Warner Bros.</a:t>
            </a:r>
            <a:endParaRPr sz="1000"/>
          </a:p>
          <a:p>
            <a:pPr indent="0" lvl="0" marL="0" rtl="0" algn="l">
              <a:spcBef>
                <a:spcPts val="1200"/>
              </a:spcBef>
              <a:spcAft>
                <a:spcPts val="0"/>
              </a:spcAft>
              <a:buNone/>
            </a:pPr>
            <a:r>
              <a:rPr lang="en-GB" sz="1000"/>
              <a:t>Blade Runner 2049, (2017), Denis Villeneuve, Warner Bros.</a:t>
            </a:r>
            <a:endParaRPr sz="1000"/>
          </a:p>
          <a:p>
            <a:pPr indent="0" lvl="0" marL="0" rtl="0" algn="l">
              <a:spcBef>
                <a:spcPts val="1200"/>
              </a:spcBef>
              <a:spcAft>
                <a:spcPts val="0"/>
              </a:spcAft>
              <a:buNone/>
            </a:pPr>
            <a:r>
              <a:rPr lang="en-GB" sz="1000"/>
              <a:t>Everything Everywhere all at Once, Daniel Kwan, Daniel Scheinert, A24.</a:t>
            </a:r>
            <a:endParaRPr sz="1000"/>
          </a:p>
          <a:p>
            <a:pPr indent="0" lvl="0" marL="0" rtl="0" algn="l">
              <a:spcBef>
                <a:spcPts val="1200"/>
              </a:spcBef>
              <a:spcAft>
                <a:spcPts val="0"/>
              </a:spcAft>
              <a:buNone/>
            </a:pPr>
            <a:r>
              <a:rPr lang="en-GB" sz="1000"/>
              <a:t>The Matrix, (1999), Lana Wachowski, Lilly Wachowski.</a:t>
            </a:r>
            <a:endParaRPr sz="1000"/>
          </a:p>
          <a:p>
            <a:pPr indent="0" lvl="0" marL="0" rtl="0" algn="l">
              <a:spcBef>
                <a:spcPts val="1200"/>
              </a:spcBef>
              <a:spcAft>
                <a:spcPts val="0"/>
              </a:spcAft>
              <a:buNone/>
            </a:pPr>
            <a:r>
              <a:rPr lang="en-GB" sz="1000"/>
              <a:t>Euphoria, (2019), Augustine Frizzle, Sam Levinson, Jennifer Morrison, A24</a:t>
            </a:r>
            <a:endParaRPr sz="1000"/>
          </a:p>
          <a:p>
            <a:pPr indent="0" lvl="0" marL="0" rtl="0" algn="l">
              <a:spcBef>
                <a:spcPts val="1200"/>
              </a:spcBef>
              <a:spcAft>
                <a:spcPts val="1200"/>
              </a:spcAft>
              <a:buNone/>
            </a:pPr>
            <a:r>
              <a:rPr lang="en-GB" sz="1000"/>
              <a:t>The Batman, (2022), Matt Reeves, Warner Bros Pictures.</a:t>
            </a:r>
            <a:endParaRPr sz="1000"/>
          </a:p>
        </p:txBody>
      </p:sp>
      <p:sp>
        <p:nvSpPr>
          <p:cNvPr id="340" name="Google Shape;340;p50"/>
          <p:cNvSpPr txBox="1"/>
          <p:nvPr>
            <p:ph idx="1" type="body"/>
          </p:nvPr>
        </p:nvSpPr>
        <p:spPr>
          <a:xfrm>
            <a:off x="4349400" y="1100100"/>
            <a:ext cx="4968600" cy="3986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sz="1000"/>
              <a:t>Suicide Squad: Kill the Justice League, (2024), Sefton Hill, </a:t>
            </a:r>
            <a:r>
              <a:rPr lang="en-GB" sz="1000"/>
              <a:t>Rocksteady, Warner Bros.</a:t>
            </a:r>
            <a:endParaRPr sz="1000"/>
          </a:p>
          <a:p>
            <a:pPr indent="0" lvl="0" marL="0" rtl="0" algn="l">
              <a:spcBef>
                <a:spcPts val="1200"/>
              </a:spcBef>
              <a:spcAft>
                <a:spcPts val="0"/>
              </a:spcAft>
              <a:buNone/>
            </a:pPr>
            <a:r>
              <a:rPr lang="en-GB" sz="1000"/>
              <a:t>Grease, (1978), Randal Kleiser, Paramount Pictures.</a:t>
            </a:r>
            <a:endParaRPr sz="1000"/>
          </a:p>
          <a:p>
            <a:pPr indent="0" lvl="0" marL="0" rtl="0" algn="l">
              <a:spcBef>
                <a:spcPts val="1200"/>
              </a:spcBef>
              <a:spcAft>
                <a:spcPts val="0"/>
              </a:spcAft>
              <a:buNone/>
            </a:pPr>
            <a:r>
              <a:rPr lang="en-GB" sz="1000"/>
              <a:t>Barbie, (2023), Greta Gerwig, Warner Bros.</a:t>
            </a:r>
            <a:endParaRPr sz="1000"/>
          </a:p>
          <a:p>
            <a:pPr indent="0" lvl="0" marL="0" rtl="0" algn="l">
              <a:spcBef>
                <a:spcPts val="1200"/>
              </a:spcBef>
              <a:spcAft>
                <a:spcPts val="0"/>
              </a:spcAft>
              <a:buNone/>
            </a:pPr>
            <a:r>
              <a:rPr lang="en-GB" sz="1000"/>
              <a:t>Haunted Mansion, (2023), Justin Simien, Walt Disney Studios Pictures.</a:t>
            </a:r>
            <a:endParaRPr sz="1000"/>
          </a:p>
          <a:p>
            <a:pPr indent="0" lvl="0" marL="0" rtl="0" algn="l">
              <a:spcBef>
                <a:spcPts val="1200"/>
              </a:spcBef>
              <a:spcAft>
                <a:spcPts val="0"/>
              </a:spcAft>
              <a:buNone/>
            </a:pPr>
            <a:r>
              <a:rPr lang="en-GB" sz="1000"/>
              <a:t>La La Land, (2017), Damien Chazelle, Lionsgate Films.</a:t>
            </a:r>
            <a:endParaRPr sz="1000"/>
          </a:p>
          <a:p>
            <a:pPr indent="0" lvl="0" marL="0" rtl="0" algn="l">
              <a:spcBef>
                <a:spcPts val="1200"/>
              </a:spcBef>
              <a:spcAft>
                <a:spcPts val="0"/>
              </a:spcAft>
              <a:buNone/>
            </a:pPr>
            <a:r>
              <a:rPr lang="en-GB" sz="1000"/>
              <a:t>Girl in the Basement, (2021), Elisabeth Rohm, Big Dreams Entertainment.</a:t>
            </a:r>
            <a:endParaRPr sz="1000"/>
          </a:p>
          <a:p>
            <a:pPr indent="0" lvl="0" marL="0" rtl="0" algn="l">
              <a:spcBef>
                <a:spcPts val="1200"/>
              </a:spcBef>
              <a:spcAft>
                <a:spcPts val="0"/>
              </a:spcAft>
              <a:buNone/>
            </a:pPr>
            <a:r>
              <a:rPr lang="en-GB" sz="1000"/>
              <a:t>Renfield, (2023), Chris McKay, Universal Pictures.</a:t>
            </a:r>
            <a:endParaRPr sz="1000"/>
          </a:p>
          <a:p>
            <a:pPr indent="0" lvl="0" marL="0" rtl="0" algn="l">
              <a:spcBef>
                <a:spcPts val="1200"/>
              </a:spcBef>
              <a:spcAft>
                <a:spcPts val="0"/>
              </a:spcAft>
              <a:buNone/>
            </a:pPr>
            <a:r>
              <a:rPr lang="en-GB" sz="1000"/>
              <a:t>The Wizard of Oz, (1939), Victor Fleming, Warner Bros.</a:t>
            </a:r>
            <a:endParaRPr sz="1000"/>
          </a:p>
          <a:p>
            <a:pPr indent="0" lvl="0" marL="0" rtl="0" algn="l">
              <a:spcBef>
                <a:spcPts val="1200"/>
              </a:spcBef>
              <a:spcAft>
                <a:spcPts val="1200"/>
              </a:spcAft>
              <a:buNone/>
            </a:pPr>
            <a:r>
              <a:rPr lang="en-GB" sz="1000"/>
              <a:t>Avatar, (2009), James Cameron, 20th Century Studios.</a:t>
            </a:r>
            <a:endParaRPr sz="10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5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WERCA:</a:t>
            </a:r>
            <a:endParaRPr/>
          </a:p>
        </p:txBody>
      </p:sp>
      <p:sp>
        <p:nvSpPr>
          <p:cNvPr id="346" name="Google Shape;346;p51"/>
          <p:cNvSpPr txBox="1"/>
          <p:nvPr>
            <p:ph type="title"/>
          </p:nvPr>
        </p:nvSpPr>
        <p:spPr>
          <a:xfrm>
            <a:off x="435959" y="2153022"/>
            <a:ext cx="2133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Emotion-</a:t>
            </a:r>
            <a:endParaRPr/>
          </a:p>
        </p:txBody>
      </p:sp>
      <p:sp>
        <p:nvSpPr>
          <p:cNvPr id="347" name="Google Shape;347;p51"/>
          <p:cNvSpPr txBox="1"/>
          <p:nvPr/>
        </p:nvSpPr>
        <p:spPr>
          <a:xfrm>
            <a:off x="1632891" y="2207473"/>
            <a:ext cx="5878200" cy="46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What emotion are you trying to convey?</a:t>
            </a:r>
            <a:endParaRPr sz="1800">
              <a:solidFill>
                <a:schemeClr val="dk2"/>
              </a:solidFill>
              <a:latin typeface="Playfair Display"/>
              <a:ea typeface="Playfair Display"/>
              <a:cs typeface="Playfair Display"/>
              <a:sym typeface="Playfair Display"/>
            </a:endParaRPr>
          </a:p>
        </p:txBody>
      </p:sp>
      <p:sp>
        <p:nvSpPr>
          <p:cNvPr id="348" name="Google Shape;348;p51"/>
          <p:cNvSpPr txBox="1"/>
          <p:nvPr>
            <p:ph type="title"/>
          </p:nvPr>
        </p:nvSpPr>
        <p:spPr>
          <a:xfrm>
            <a:off x="836296" y="1446550"/>
            <a:ext cx="2133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Who</a:t>
            </a:r>
            <a:r>
              <a:rPr lang="en-GB"/>
              <a:t>-</a:t>
            </a:r>
            <a:endParaRPr/>
          </a:p>
        </p:txBody>
      </p:sp>
      <p:sp>
        <p:nvSpPr>
          <p:cNvPr id="349" name="Google Shape;349;p51"/>
          <p:cNvSpPr txBox="1"/>
          <p:nvPr/>
        </p:nvSpPr>
        <p:spPr>
          <a:xfrm>
            <a:off x="1632903" y="1500998"/>
            <a:ext cx="5878200" cy="46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Who's feeling these emotions, and why?</a:t>
            </a:r>
            <a:endParaRPr sz="1800">
              <a:solidFill>
                <a:schemeClr val="dk2"/>
              </a:solidFill>
              <a:latin typeface="Playfair Display"/>
              <a:ea typeface="Playfair Display"/>
              <a:cs typeface="Playfair Display"/>
              <a:sym typeface="Playfair Display"/>
            </a:endParaRPr>
          </a:p>
        </p:txBody>
      </p:sp>
      <p:sp>
        <p:nvSpPr>
          <p:cNvPr id="350" name="Google Shape;350;p51"/>
          <p:cNvSpPr txBox="1"/>
          <p:nvPr>
            <p:ph type="title"/>
          </p:nvPr>
        </p:nvSpPr>
        <p:spPr>
          <a:xfrm>
            <a:off x="569062" y="2859497"/>
            <a:ext cx="21333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Reas</a:t>
            </a:r>
            <a:r>
              <a:rPr lang="en-GB"/>
              <a:t>on</a:t>
            </a:r>
            <a:r>
              <a:rPr lang="en-GB"/>
              <a:t>-</a:t>
            </a:r>
            <a:endParaRPr/>
          </a:p>
        </p:txBody>
      </p:sp>
      <p:sp>
        <p:nvSpPr>
          <p:cNvPr id="351" name="Google Shape;351;p51"/>
          <p:cNvSpPr txBox="1"/>
          <p:nvPr/>
        </p:nvSpPr>
        <p:spPr>
          <a:xfrm>
            <a:off x="1632903" y="2859499"/>
            <a:ext cx="7511100" cy="74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What's the reason you want to feel this emotion? What's happening in the scene for the characters to feel like this?</a:t>
            </a:r>
            <a:endParaRPr sz="1800">
              <a:solidFill>
                <a:schemeClr val="dk2"/>
              </a:solidFill>
              <a:latin typeface="Playfair Display"/>
              <a:ea typeface="Playfair Display"/>
              <a:cs typeface="Playfair Display"/>
              <a:sym typeface="Playfair Display"/>
            </a:endParaRPr>
          </a:p>
        </p:txBody>
      </p:sp>
      <p:sp>
        <p:nvSpPr>
          <p:cNvPr id="352" name="Google Shape;352;p51"/>
          <p:cNvSpPr txBox="1"/>
          <p:nvPr>
            <p:ph type="title"/>
          </p:nvPr>
        </p:nvSpPr>
        <p:spPr>
          <a:xfrm>
            <a:off x="92150" y="3565972"/>
            <a:ext cx="2133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300"/>
              <a:t>Compo</a:t>
            </a:r>
            <a:r>
              <a:rPr lang="en-GB" sz="2300"/>
              <a:t>sition -</a:t>
            </a:r>
            <a:endParaRPr sz="2300"/>
          </a:p>
        </p:txBody>
      </p:sp>
      <p:sp>
        <p:nvSpPr>
          <p:cNvPr id="353" name="Google Shape;353;p51"/>
          <p:cNvSpPr txBox="1"/>
          <p:nvPr/>
        </p:nvSpPr>
        <p:spPr>
          <a:xfrm>
            <a:off x="1632911" y="3620424"/>
            <a:ext cx="7511100" cy="46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What type of framing would support this shot?</a:t>
            </a:r>
            <a:endParaRPr sz="1800">
              <a:solidFill>
                <a:schemeClr val="dk2"/>
              </a:solidFill>
              <a:latin typeface="Playfair Display"/>
              <a:ea typeface="Playfair Display"/>
              <a:cs typeface="Playfair Display"/>
              <a:sym typeface="Playfair Display"/>
            </a:endParaRPr>
          </a:p>
        </p:txBody>
      </p:sp>
      <p:sp>
        <p:nvSpPr>
          <p:cNvPr id="354" name="Google Shape;354;p51"/>
          <p:cNvSpPr txBox="1"/>
          <p:nvPr>
            <p:ph type="title"/>
          </p:nvPr>
        </p:nvSpPr>
        <p:spPr>
          <a:xfrm>
            <a:off x="435940" y="4169075"/>
            <a:ext cx="1533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300"/>
              <a:t>Audience</a:t>
            </a:r>
            <a:r>
              <a:rPr lang="en-GB" sz="2300"/>
              <a:t> -</a:t>
            </a:r>
            <a:endParaRPr sz="2300"/>
          </a:p>
        </p:txBody>
      </p:sp>
      <p:sp>
        <p:nvSpPr>
          <p:cNvPr id="355" name="Google Shape;355;p51"/>
          <p:cNvSpPr txBox="1"/>
          <p:nvPr/>
        </p:nvSpPr>
        <p:spPr>
          <a:xfrm>
            <a:off x="1632911" y="4223520"/>
            <a:ext cx="7511100" cy="74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2"/>
                </a:solidFill>
                <a:latin typeface="Playfair Display"/>
                <a:ea typeface="Playfair Display"/>
                <a:cs typeface="Playfair Display"/>
                <a:sym typeface="Playfair Display"/>
              </a:rPr>
              <a:t>Have your decisions you have made positively/negatively impact the audience?</a:t>
            </a:r>
            <a:endParaRPr sz="1800">
              <a:solidFill>
                <a:schemeClr val="dk2"/>
              </a:solidFill>
              <a:latin typeface="Playfair Display"/>
              <a:ea typeface="Playfair Display"/>
              <a:cs typeface="Playfair Display"/>
              <a:sym typeface="Playfair Display"/>
            </a:endParaRPr>
          </a:p>
        </p:txBody>
      </p:sp>
    </p:spTree>
  </p:cSld>
  <p:clrMapOvr>
    <a:masterClrMapping/>
  </p:clrMapOvr>
</p:sld>
</file>

<file path=ppt/theme/theme1.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