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0" r:id="rId3"/>
    <p:sldId id="274" r:id="rId4"/>
    <p:sldId id="275" r:id="rId5"/>
    <p:sldId id="276" r:id="rId6"/>
    <p:sldId id="277" r:id="rId7"/>
    <p:sldId id="282" r:id="rId8"/>
    <p:sldId id="262" r:id="rId9"/>
    <p:sldId id="270" r:id="rId10"/>
    <p:sldId id="263" r:id="rId11"/>
    <p:sldId id="272" r:id="rId12"/>
    <p:sldId id="264" r:id="rId13"/>
    <p:sldId id="265" r:id="rId14"/>
    <p:sldId id="278" r:id="rId15"/>
    <p:sldId id="279" r:id="rId16"/>
    <p:sldId id="285" r:id="rId17"/>
    <p:sldId id="266" r:id="rId18"/>
    <p:sldId id="273" r:id="rId19"/>
    <p:sldId id="283" r:id="rId20"/>
    <p:sldId id="267" r:id="rId21"/>
    <p:sldId id="286" r:id="rId22"/>
    <p:sldId id="268" r:id="rId23"/>
    <p:sldId id="280" r:id="rId24"/>
    <p:sldId id="281" r:id="rId25"/>
    <p:sldId id="269" r:id="rId26"/>
    <p:sldId id="284" r:id="rId27"/>
    <p:sldId id="27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9" d="100"/>
          <a:sy n="109" d="100"/>
        </p:scale>
        <p:origin x="6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W8I2SkO6MRE?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nhs.uk/mental-health/conditions/schizophrenia/overview/"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K2sc_ck5BZU?feature=oembed" TargetMode="External"/><Relationship Id="rId4" Type="http://schemas.openxmlformats.org/officeDocument/2006/relationships/hyperlink" Target="https://www.youtube.com/watch?v=K2sc_ck5BZU"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healthline.com/health/schizophrenia#causes"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Mental Disorders and Psychopathology (BMHP6006_LON)</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8384237" cy="1200329"/>
          </a:xfrm>
          <a:prstGeom prst="rect">
            <a:avLst/>
          </a:prstGeom>
          <a:noFill/>
        </p:spPr>
        <p:txBody>
          <a:bodyPr wrap="square" rtlCol="0">
            <a:spAutoFit/>
          </a:bodyPr>
          <a:lstStyle/>
          <a:p>
            <a:pPr algn="ctr"/>
            <a:r>
              <a:rPr lang="en-GB" sz="3600" b="1" dirty="0">
                <a:solidFill>
                  <a:prstClr val="white"/>
                </a:solidFill>
                <a:latin typeface="Myriad Pro"/>
              </a:rPr>
              <a:t>WEEK NUMBER 4– SESSION 1&amp;2 </a:t>
            </a:r>
          </a:p>
          <a:p>
            <a:pPr algn="ctr"/>
            <a:r>
              <a:rPr lang="en-GB" sz="3600" b="1" dirty="0">
                <a:solidFill>
                  <a:prstClr val="white"/>
                </a:solidFill>
                <a:latin typeface="Myriad Pro"/>
              </a:rPr>
              <a:t>Schizophrenia</a:t>
            </a:r>
          </a:p>
        </p:txBody>
      </p:sp>
    </p:spTree>
    <p:extLst>
      <p:ext uri="{BB962C8B-B14F-4D97-AF65-F5344CB8AC3E}">
        <p14:creationId xmlns:p14="http://schemas.microsoft.com/office/powerpoint/2010/main" val="1915140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206A-9A9B-49E6-A8EE-AB4E8132CD56}"/>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42FB5C30-8479-4B1A-9CC4-7638C9F7240B}"/>
              </a:ext>
            </a:extLst>
          </p:cNvPr>
          <p:cNvSpPr>
            <a:spLocks noGrp="1"/>
          </p:cNvSpPr>
          <p:nvPr>
            <p:ph idx="1"/>
          </p:nvPr>
        </p:nvSpPr>
        <p:spPr/>
        <p:txBody>
          <a:bodyPr/>
          <a:lstStyle/>
          <a:p>
            <a:r>
              <a:rPr lang="en-GB" dirty="0"/>
              <a:t>Define the term schizophrenia.</a:t>
            </a:r>
          </a:p>
          <a:p>
            <a:r>
              <a:rPr lang="en-GB" dirty="0"/>
              <a:t>Identify the classification of schizophrenia within ICD-10.</a:t>
            </a:r>
          </a:p>
          <a:p>
            <a:r>
              <a:rPr lang="en-GB" dirty="0"/>
              <a:t>Explain causes, symptoms, diagnosis of schizophrenia. </a:t>
            </a:r>
          </a:p>
          <a:p>
            <a:r>
              <a:rPr lang="en-GB" dirty="0"/>
              <a:t>Analyse how treatments for schizophrenia have evolved through time. </a:t>
            </a:r>
          </a:p>
          <a:p>
            <a:r>
              <a:rPr lang="en-GB" dirty="0"/>
              <a:t>Evaluate principles of care when working with people with schizophrenia. </a:t>
            </a:r>
          </a:p>
        </p:txBody>
      </p:sp>
    </p:spTree>
    <p:extLst>
      <p:ext uri="{BB962C8B-B14F-4D97-AF65-F5344CB8AC3E}">
        <p14:creationId xmlns:p14="http://schemas.microsoft.com/office/powerpoint/2010/main" val="130917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4DD6-1B92-4EF4-AB60-F7F2312BC42A}"/>
              </a:ext>
            </a:extLst>
          </p:cNvPr>
          <p:cNvSpPr>
            <a:spLocks noGrp="1"/>
          </p:cNvSpPr>
          <p:nvPr>
            <p:ph type="title"/>
          </p:nvPr>
        </p:nvSpPr>
        <p:spPr/>
        <p:txBody>
          <a:bodyPr/>
          <a:lstStyle/>
          <a:p>
            <a:r>
              <a:rPr lang="en-GB" b="1" dirty="0"/>
              <a:t>How Schizophrenia Affects My Life</a:t>
            </a:r>
          </a:p>
        </p:txBody>
      </p:sp>
      <p:pic>
        <p:nvPicPr>
          <p:cNvPr id="4" name="Online Media 3" title="How Schizophrenia Affects My Life">
            <a:hlinkClick r:id="" action="ppaction://media"/>
            <a:extLst>
              <a:ext uri="{FF2B5EF4-FFF2-40B4-BE49-F238E27FC236}">
                <a16:creationId xmlns:a16="http://schemas.microsoft.com/office/drawing/2014/main" id="{82A6C58D-8358-4A16-89FC-621F7FAC90B2}"/>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147221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36F3-94DF-4D1E-83F8-92ADFF0E9A8E}"/>
              </a:ext>
            </a:extLst>
          </p:cNvPr>
          <p:cNvSpPr>
            <a:spLocks noGrp="1"/>
          </p:cNvSpPr>
          <p:nvPr>
            <p:ph type="title"/>
          </p:nvPr>
        </p:nvSpPr>
        <p:spPr/>
        <p:txBody>
          <a:bodyPr>
            <a:normAutofit fontScale="90000"/>
          </a:bodyPr>
          <a:lstStyle/>
          <a:p>
            <a:r>
              <a:rPr lang="en-GB" b="1" dirty="0"/>
              <a:t>What does ‘schizophrenia’ mean?</a:t>
            </a:r>
            <a:br>
              <a:rPr lang="en-GB" b="1" dirty="0"/>
            </a:br>
            <a:endParaRPr lang="en-GB" b="1" dirty="0"/>
          </a:p>
        </p:txBody>
      </p:sp>
      <p:sp>
        <p:nvSpPr>
          <p:cNvPr id="3" name="Content Placeholder 2">
            <a:extLst>
              <a:ext uri="{FF2B5EF4-FFF2-40B4-BE49-F238E27FC236}">
                <a16:creationId xmlns:a16="http://schemas.microsoft.com/office/drawing/2014/main" id="{86FD7A5B-9AD7-4598-B68D-B9E24629A701}"/>
              </a:ext>
            </a:extLst>
          </p:cNvPr>
          <p:cNvSpPr>
            <a:spLocks noGrp="1"/>
          </p:cNvSpPr>
          <p:nvPr>
            <p:ph idx="1"/>
          </p:nvPr>
        </p:nvSpPr>
        <p:spPr/>
        <p:txBody>
          <a:bodyPr>
            <a:normAutofit lnSpcReduction="10000"/>
          </a:bodyPr>
          <a:lstStyle/>
          <a:p>
            <a:r>
              <a:rPr lang="en-GB" dirty="0"/>
              <a:t>In 1910, the Swiss psychiatrist Paul Eugen Bleuler (d. 1939) coined the term 'schizophrenia’ from the Greek words </a:t>
            </a:r>
            <a:r>
              <a:rPr lang="en-GB" dirty="0" err="1"/>
              <a:t>schizo</a:t>
            </a:r>
            <a:r>
              <a:rPr lang="en-GB" dirty="0"/>
              <a:t> (‘split’) and </a:t>
            </a:r>
            <a:r>
              <a:rPr lang="en-GB" dirty="0" err="1"/>
              <a:t>phren</a:t>
            </a:r>
            <a:r>
              <a:rPr lang="en-GB" dirty="0"/>
              <a:t> (‘mind’).</a:t>
            </a:r>
          </a:p>
          <a:p>
            <a:r>
              <a:rPr lang="en-GB" dirty="0"/>
              <a:t>However, whilst people with schizophrenia can experience symptoms that can affect their thought processes and their perceptions of the world around them, such as </a:t>
            </a:r>
            <a:r>
              <a:rPr lang="en-GB" b="1" dirty="0"/>
              <a:t>delusions</a:t>
            </a:r>
            <a:r>
              <a:rPr lang="en-GB" dirty="0"/>
              <a:t> and </a:t>
            </a:r>
            <a:r>
              <a:rPr lang="en-GB" b="1" dirty="0"/>
              <a:t>hallucinations</a:t>
            </a:r>
            <a:r>
              <a:rPr lang="en-GB" dirty="0"/>
              <a:t>, they do not have two separate personalities.</a:t>
            </a:r>
          </a:p>
        </p:txBody>
      </p:sp>
    </p:spTree>
    <p:extLst>
      <p:ext uri="{BB962C8B-B14F-4D97-AF65-F5344CB8AC3E}">
        <p14:creationId xmlns:p14="http://schemas.microsoft.com/office/powerpoint/2010/main" val="1565783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9C94B-87B2-46C4-9DD8-F90FE1A16A4F}"/>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0F2B151-5875-493D-884D-FF90028838B5}"/>
              </a:ext>
            </a:extLst>
          </p:cNvPr>
          <p:cNvSpPr>
            <a:spLocks noGrp="1"/>
          </p:cNvSpPr>
          <p:nvPr>
            <p:ph idx="1"/>
          </p:nvPr>
        </p:nvSpPr>
        <p:spPr/>
        <p:txBody>
          <a:bodyPr>
            <a:normAutofit/>
          </a:bodyPr>
          <a:lstStyle/>
          <a:p>
            <a:r>
              <a:rPr lang="en-GB" sz="3600" dirty="0"/>
              <a:t>Research the following terms: </a:t>
            </a:r>
          </a:p>
          <a:p>
            <a:r>
              <a:rPr lang="en-GB" sz="3600" b="1" dirty="0"/>
              <a:t>Delusion </a:t>
            </a:r>
          </a:p>
          <a:p>
            <a:r>
              <a:rPr lang="en-GB" sz="3600" b="1" dirty="0"/>
              <a:t>Hallucinations</a:t>
            </a:r>
            <a:r>
              <a:rPr lang="en-GB" sz="3600" dirty="0"/>
              <a:t> </a:t>
            </a:r>
          </a:p>
          <a:p>
            <a:r>
              <a:rPr lang="en-GB" sz="3600" b="1" dirty="0"/>
              <a:t>Psychosis</a:t>
            </a:r>
          </a:p>
          <a:p>
            <a:endParaRPr lang="en-GB" sz="3600" dirty="0"/>
          </a:p>
        </p:txBody>
      </p:sp>
      <p:pic>
        <p:nvPicPr>
          <p:cNvPr id="4" name="Picture 3">
            <a:extLst>
              <a:ext uri="{FF2B5EF4-FFF2-40B4-BE49-F238E27FC236}">
                <a16:creationId xmlns:a16="http://schemas.microsoft.com/office/drawing/2014/main" id="{EFAC66BC-CC3D-4ED6-B965-D45F614CC6BB}"/>
              </a:ext>
            </a:extLst>
          </p:cNvPr>
          <p:cNvPicPr>
            <a:picLocks noChangeAspect="1"/>
          </p:cNvPicPr>
          <p:nvPr/>
        </p:nvPicPr>
        <p:blipFill>
          <a:blip r:embed="rId2"/>
          <a:stretch>
            <a:fillRect/>
          </a:stretch>
        </p:blipFill>
        <p:spPr>
          <a:xfrm>
            <a:off x="9307236" y="1014912"/>
            <a:ext cx="2026292" cy="1355136"/>
          </a:xfrm>
          <a:prstGeom prst="rect">
            <a:avLst/>
          </a:prstGeom>
        </p:spPr>
      </p:pic>
    </p:spTree>
    <p:extLst>
      <p:ext uri="{BB962C8B-B14F-4D97-AF65-F5344CB8AC3E}">
        <p14:creationId xmlns:p14="http://schemas.microsoft.com/office/powerpoint/2010/main" val="1108743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43699-FBF1-4CB1-AF4D-9993B54DE696}"/>
              </a:ext>
            </a:extLst>
          </p:cNvPr>
          <p:cNvSpPr>
            <a:spLocks noGrp="1"/>
          </p:cNvSpPr>
          <p:nvPr>
            <p:ph type="title"/>
          </p:nvPr>
        </p:nvSpPr>
        <p:spPr/>
        <p:txBody>
          <a:bodyPr/>
          <a:lstStyle/>
          <a:p>
            <a:r>
              <a:rPr lang="en-GB" b="1" dirty="0"/>
              <a:t>Hallucinations and Delusions</a:t>
            </a:r>
          </a:p>
        </p:txBody>
      </p:sp>
      <p:sp>
        <p:nvSpPr>
          <p:cNvPr id="3" name="Content Placeholder 2">
            <a:extLst>
              <a:ext uri="{FF2B5EF4-FFF2-40B4-BE49-F238E27FC236}">
                <a16:creationId xmlns:a16="http://schemas.microsoft.com/office/drawing/2014/main" id="{EC5A0FAA-A8B5-43CB-B06E-8371CF5A78BA}"/>
              </a:ext>
            </a:extLst>
          </p:cNvPr>
          <p:cNvSpPr>
            <a:spLocks noGrp="1"/>
          </p:cNvSpPr>
          <p:nvPr>
            <p:ph idx="1"/>
          </p:nvPr>
        </p:nvSpPr>
        <p:spPr/>
        <p:txBody>
          <a:bodyPr/>
          <a:lstStyle/>
          <a:p>
            <a:r>
              <a:rPr lang="en-GB" b="1" dirty="0"/>
              <a:t>Hallucinations.</a:t>
            </a:r>
            <a:r>
              <a:rPr lang="en-GB" dirty="0"/>
              <a:t> Hallucinations are experiences that appear real but are created by your mind. They include seeing things, hearing voices, or smelling things others around you don’t experience.</a:t>
            </a:r>
          </a:p>
          <a:p>
            <a:pPr marL="0" indent="0">
              <a:buNone/>
            </a:pPr>
            <a:endParaRPr lang="en-GB" dirty="0"/>
          </a:p>
          <a:p>
            <a:r>
              <a:rPr lang="en-GB" b="1" dirty="0"/>
              <a:t>Delusions. </a:t>
            </a:r>
            <a:r>
              <a:rPr lang="en-GB" dirty="0"/>
              <a:t>A delusion occurs when you believe something despite evidence or facts to the contrary.</a:t>
            </a:r>
          </a:p>
        </p:txBody>
      </p:sp>
    </p:spTree>
    <p:extLst>
      <p:ext uri="{BB962C8B-B14F-4D97-AF65-F5344CB8AC3E}">
        <p14:creationId xmlns:p14="http://schemas.microsoft.com/office/powerpoint/2010/main" val="3307013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7A96-E8C0-443A-B68A-964360C12649}"/>
              </a:ext>
            </a:extLst>
          </p:cNvPr>
          <p:cNvSpPr>
            <a:spLocks noGrp="1"/>
          </p:cNvSpPr>
          <p:nvPr>
            <p:ph type="title"/>
          </p:nvPr>
        </p:nvSpPr>
        <p:spPr/>
        <p:txBody>
          <a:bodyPr/>
          <a:lstStyle/>
          <a:p>
            <a:r>
              <a:rPr lang="en-GB" b="1" dirty="0"/>
              <a:t>Schizophrenia vs. psychosis</a:t>
            </a:r>
          </a:p>
        </p:txBody>
      </p:sp>
      <p:sp>
        <p:nvSpPr>
          <p:cNvPr id="3" name="Content Placeholder 2">
            <a:extLst>
              <a:ext uri="{FF2B5EF4-FFF2-40B4-BE49-F238E27FC236}">
                <a16:creationId xmlns:a16="http://schemas.microsoft.com/office/drawing/2014/main" id="{57A5FFAA-8551-4A40-A6AF-B5046190FFA9}"/>
              </a:ext>
            </a:extLst>
          </p:cNvPr>
          <p:cNvSpPr>
            <a:spLocks noGrp="1"/>
          </p:cNvSpPr>
          <p:nvPr>
            <p:ph idx="1"/>
          </p:nvPr>
        </p:nvSpPr>
        <p:spPr/>
        <p:txBody>
          <a:bodyPr>
            <a:normAutofit fontScale="77500" lnSpcReduction="20000"/>
          </a:bodyPr>
          <a:lstStyle/>
          <a:p>
            <a:r>
              <a:rPr lang="en-GB" dirty="0"/>
              <a:t>Schizophrenia and psychosis may be confused for one another, but they’re not the same. One is a mental health condition — the other is a symptom.</a:t>
            </a:r>
          </a:p>
          <a:p>
            <a:endParaRPr lang="en-GB" dirty="0"/>
          </a:p>
          <a:p>
            <a:r>
              <a:rPr lang="en-GB" dirty="0"/>
              <a:t>Psychosis is a break from reality. </a:t>
            </a:r>
          </a:p>
          <a:p>
            <a:endParaRPr lang="en-GB" dirty="0"/>
          </a:p>
          <a:p>
            <a:r>
              <a:rPr lang="en-GB" dirty="0"/>
              <a:t>During an episode of psychosis, you may hear voices, see things that aren’t real, or believe things that aren’t true.</a:t>
            </a:r>
          </a:p>
          <a:p>
            <a:endParaRPr lang="en-GB" dirty="0"/>
          </a:p>
          <a:p>
            <a:r>
              <a:rPr lang="en-GB" dirty="0"/>
              <a:t>Psychosis is one element or symptom of several mental health disorders, including schizophrenia. </a:t>
            </a:r>
          </a:p>
        </p:txBody>
      </p:sp>
    </p:spTree>
    <p:extLst>
      <p:ext uri="{BB962C8B-B14F-4D97-AF65-F5344CB8AC3E}">
        <p14:creationId xmlns:p14="http://schemas.microsoft.com/office/powerpoint/2010/main" val="1609275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9872A-9CB1-404D-A8EB-F55B7A6DB803}"/>
              </a:ext>
            </a:extLst>
          </p:cNvPr>
          <p:cNvSpPr>
            <a:spLocks noGrp="1"/>
          </p:cNvSpPr>
          <p:nvPr>
            <p:ph type="title"/>
          </p:nvPr>
        </p:nvSpPr>
        <p:spPr/>
        <p:txBody>
          <a:bodyPr>
            <a:normAutofit fontScale="90000"/>
          </a:bodyPr>
          <a:lstStyle/>
          <a:p>
            <a:r>
              <a:rPr lang="en-GB" b="1" dirty="0"/>
              <a:t>What is Schizophrenia?</a:t>
            </a:r>
            <a:br>
              <a:rPr lang="en-GB" dirty="0"/>
            </a:br>
            <a:endParaRPr lang="en-GB" dirty="0"/>
          </a:p>
        </p:txBody>
      </p:sp>
      <p:sp>
        <p:nvSpPr>
          <p:cNvPr id="3" name="Content Placeholder 2">
            <a:extLst>
              <a:ext uri="{FF2B5EF4-FFF2-40B4-BE49-F238E27FC236}">
                <a16:creationId xmlns:a16="http://schemas.microsoft.com/office/drawing/2014/main" id="{6E1E08CB-A7BF-491C-A8A9-834DC1275875}"/>
              </a:ext>
            </a:extLst>
          </p:cNvPr>
          <p:cNvSpPr>
            <a:spLocks noGrp="1"/>
          </p:cNvSpPr>
          <p:nvPr>
            <p:ph idx="1"/>
          </p:nvPr>
        </p:nvSpPr>
        <p:spPr/>
        <p:txBody>
          <a:bodyPr>
            <a:normAutofit fontScale="92500"/>
          </a:bodyPr>
          <a:lstStyle/>
          <a:p>
            <a:r>
              <a:rPr lang="en-GB" dirty="0"/>
              <a:t>Schizophrenia is a </a:t>
            </a:r>
            <a:r>
              <a:rPr lang="en-GB" b="1" dirty="0"/>
              <a:t>severe long-term</a:t>
            </a:r>
            <a:r>
              <a:rPr lang="en-GB" dirty="0"/>
              <a:t> mental health condition. </a:t>
            </a:r>
          </a:p>
          <a:p>
            <a:endParaRPr lang="en-GB" dirty="0"/>
          </a:p>
          <a:p>
            <a:r>
              <a:rPr lang="en-GB" dirty="0"/>
              <a:t>It causes a range of different psychological symptoms.</a:t>
            </a:r>
          </a:p>
          <a:p>
            <a:endParaRPr lang="en-GB" dirty="0"/>
          </a:p>
          <a:p>
            <a:r>
              <a:rPr lang="en-GB" dirty="0"/>
              <a:t>Doctors often describe schizophrenia as a type of </a:t>
            </a:r>
            <a:r>
              <a:rPr lang="en-GB" b="1" dirty="0"/>
              <a:t>psychosis.</a:t>
            </a:r>
            <a:r>
              <a:rPr lang="en-GB" dirty="0"/>
              <a:t> This means the person may not always be able to distinguish their own thoughts and ideas from reality.</a:t>
            </a:r>
          </a:p>
        </p:txBody>
      </p:sp>
      <p:sp>
        <p:nvSpPr>
          <p:cNvPr id="5" name="TextBox 4">
            <a:extLst>
              <a:ext uri="{FF2B5EF4-FFF2-40B4-BE49-F238E27FC236}">
                <a16:creationId xmlns:a16="http://schemas.microsoft.com/office/drawing/2014/main" id="{436A22E2-3702-487F-9B24-15342BC6ACBE}"/>
              </a:ext>
            </a:extLst>
          </p:cNvPr>
          <p:cNvSpPr txBox="1"/>
          <p:nvPr/>
        </p:nvSpPr>
        <p:spPr>
          <a:xfrm>
            <a:off x="941665" y="5257799"/>
            <a:ext cx="6094602" cy="646331"/>
          </a:xfrm>
          <a:prstGeom prst="rect">
            <a:avLst/>
          </a:prstGeom>
          <a:noFill/>
        </p:spPr>
        <p:txBody>
          <a:bodyPr wrap="square">
            <a:spAutoFit/>
          </a:bodyPr>
          <a:lstStyle/>
          <a:p>
            <a:r>
              <a:rPr lang="en-GB" dirty="0"/>
              <a:t> </a:t>
            </a:r>
            <a:r>
              <a:rPr lang="en-GB" sz="900" dirty="0"/>
              <a:t>Source: </a:t>
            </a:r>
            <a:r>
              <a:rPr lang="en-GB" sz="900" dirty="0">
                <a:hlinkClick r:id="rId2"/>
              </a:rPr>
              <a:t>https://www.nhs.uk/mental-health/conditions/schizophrenia/overview/</a:t>
            </a:r>
            <a:endParaRPr lang="en-GB" sz="900" dirty="0"/>
          </a:p>
          <a:p>
            <a:endParaRPr lang="en-GB" dirty="0"/>
          </a:p>
        </p:txBody>
      </p:sp>
      <p:pic>
        <p:nvPicPr>
          <p:cNvPr id="6" name="Picture 5">
            <a:extLst>
              <a:ext uri="{FF2B5EF4-FFF2-40B4-BE49-F238E27FC236}">
                <a16:creationId xmlns:a16="http://schemas.microsoft.com/office/drawing/2014/main" id="{45B16CA6-D8F6-4768-9EF7-4EBEAA2EA02F}"/>
              </a:ext>
            </a:extLst>
          </p:cNvPr>
          <p:cNvPicPr>
            <a:picLocks noChangeAspect="1"/>
          </p:cNvPicPr>
          <p:nvPr/>
        </p:nvPicPr>
        <p:blipFill>
          <a:blip r:embed="rId3"/>
          <a:stretch>
            <a:fillRect/>
          </a:stretch>
        </p:blipFill>
        <p:spPr>
          <a:xfrm>
            <a:off x="9624182" y="74095"/>
            <a:ext cx="1843568" cy="1544086"/>
          </a:xfrm>
          <a:prstGeom prst="rect">
            <a:avLst/>
          </a:prstGeom>
        </p:spPr>
      </p:pic>
    </p:spTree>
    <p:extLst>
      <p:ext uri="{BB962C8B-B14F-4D97-AF65-F5344CB8AC3E}">
        <p14:creationId xmlns:p14="http://schemas.microsoft.com/office/powerpoint/2010/main" val="3037693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2235C-5CBB-41C4-A6B9-70ED2710E4D5}"/>
              </a:ext>
            </a:extLst>
          </p:cNvPr>
          <p:cNvSpPr>
            <a:spLocks noGrp="1"/>
          </p:cNvSpPr>
          <p:nvPr>
            <p:ph type="title"/>
          </p:nvPr>
        </p:nvSpPr>
        <p:spPr/>
        <p:txBody>
          <a:bodyPr/>
          <a:lstStyle/>
          <a:p>
            <a:r>
              <a:rPr lang="en-GB" b="1" dirty="0"/>
              <a:t>According to WHO: </a:t>
            </a:r>
          </a:p>
        </p:txBody>
      </p:sp>
      <p:sp>
        <p:nvSpPr>
          <p:cNvPr id="3" name="Content Placeholder 2">
            <a:extLst>
              <a:ext uri="{FF2B5EF4-FFF2-40B4-BE49-F238E27FC236}">
                <a16:creationId xmlns:a16="http://schemas.microsoft.com/office/drawing/2014/main" id="{1193A34D-C9FD-4804-947B-1F5D42541EEC}"/>
              </a:ext>
            </a:extLst>
          </p:cNvPr>
          <p:cNvSpPr>
            <a:spLocks noGrp="1"/>
          </p:cNvSpPr>
          <p:nvPr>
            <p:ph idx="1"/>
          </p:nvPr>
        </p:nvSpPr>
        <p:spPr/>
        <p:txBody>
          <a:bodyPr>
            <a:normAutofit fontScale="92500" lnSpcReduction="10000"/>
          </a:bodyPr>
          <a:lstStyle/>
          <a:p>
            <a:r>
              <a:rPr lang="en-GB" dirty="0"/>
              <a:t>Schizophrenia is more common than people think, affecting about 1 in every 100 people. </a:t>
            </a:r>
          </a:p>
          <a:p>
            <a:endParaRPr lang="en-GB" dirty="0"/>
          </a:p>
          <a:p>
            <a:r>
              <a:rPr lang="en-GB" dirty="0"/>
              <a:t>Schizophrenia is a chronic and severe mental disorder affecting 20 million people worldwide. </a:t>
            </a:r>
          </a:p>
          <a:p>
            <a:endParaRPr lang="en-GB" dirty="0"/>
          </a:p>
          <a:p>
            <a:r>
              <a:rPr lang="en-GB" dirty="0"/>
              <a:t>Schizophrenia is characterized by distortions in thinking, perception, emotions, language, sense of self and behaviour. </a:t>
            </a:r>
          </a:p>
        </p:txBody>
      </p:sp>
      <p:sp>
        <p:nvSpPr>
          <p:cNvPr id="5" name="TextBox 4">
            <a:extLst>
              <a:ext uri="{FF2B5EF4-FFF2-40B4-BE49-F238E27FC236}">
                <a16:creationId xmlns:a16="http://schemas.microsoft.com/office/drawing/2014/main" id="{B5906142-983D-4C4C-8C9F-95DC11CB934E}"/>
              </a:ext>
            </a:extLst>
          </p:cNvPr>
          <p:cNvSpPr txBox="1"/>
          <p:nvPr/>
        </p:nvSpPr>
        <p:spPr>
          <a:xfrm>
            <a:off x="906011" y="5257799"/>
            <a:ext cx="8179266" cy="646331"/>
          </a:xfrm>
          <a:prstGeom prst="rect">
            <a:avLst/>
          </a:prstGeom>
          <a:noFill/>
        </p:spPr>
        <p:txBody>
          <a:bodyPr wrap="square">
            <a:spAutoFit/>
          </a:bodyPr>
          <a:lstStyle/>
          <a:p>
            <a:r>
              <a:rPr lang="en-GB" dirty="0"/>
              <a:t> </a:t>
            </a:r>
            <a:r>
              <a:rPr lang="en-GB" sz="900" dirty="0"/>
              <a:t>Source: </a:t>
            </a:r>
            <a:r>
              <a:rPr lang="en-GB" sz="900" dirty="0">
                <a:hlinkClick r:id="rId2"/>
              </a:rPr>
              <a:t>https://www.who.int/news-room/fact-sheets/detail/schizophrenia</a:t>
            </a:r>
            <a:endParaRPr lang="en-GB" sz="900" dirty="0"/>
          </a:p>
          <a:p>
            <a:endParaRPr lang="en-GB" dirty="0"/>
          </a:p>
        </p:txBody>
      </p:sp>
    </p:spTree>
    <p:extLst>
      <p:ext uri="{BB962C8B-B14F-4D97-AF65-F5344CB8AC3E}">
        <p14:creationId xmlns:p14="http://schemas.microsoft.com/office/powerpoint/2010/main" val="956678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D712B-1795-434E-8726-EDE19D02A04F}"/>
              </a:ext>
            </a:extLst>
          </p:cNvPr>
          <p:cNvSpPr>
            <a:spLocks noGrp="1"/>
          </p:cNvSpPr>
          <p:nvPr>
            <p:ph type="title"/>
          </p:nvPr>
        </p:nvSpPr>
        <p:spPr>
          <a:xfrm>
            <a:off x="612396" y="218114"/>
            <a:ext cx="8279934" cy="1199524"/>
          </a:xfrm>
        </p:spPr>
        <p:txBody>
          <a:bodyPr>
            <a:normAutofit fontScale="90000"/>
          </a:bodyPr>
          <a:lstStyle/>
          <a:p>
            <a:pPr algn="l"/>
            <a:r>
              <a:rPr lang="en-GB" b="1" dirty="0"/>
              <a:t>Classification of Schizophrenia within ICD-10 </a:t>
            </a:r>
          </a:p>
        </p:txBody>
      </p:sp>
      <p:sp>
        <p:nvSpPr>
          <p:cNvPr id="3" name="Content Placeholder 2">
            <a:extLst>
              <a:ext uri="{FF2B5EF4-FFF2-40B4-BE49-F238E27FC236}">
                <a16:creationId xmlns:a16="http://schemas.microsoft.com/office/drawing/2014/main" id="{91117DDF-DBA1-4B47-BBD7-B33F0FCE8781}"/>
              </a:ext>
            </a:extLst>
          </p:cNvPr>
          <p:cNvSpPr>
            <a:spLocks noGrp="1"/>
          </p:cNvSpPr>
          <p:nvPr>
            <p:ph idx="1"/>
          </p:nvPr>
        </p:nvSpPr>
        <p:spPr>
          <a:xfrm>
            <a:off x="385894" y="2709643"/>
            <a:ext cx="11196506" cy="2807589"/>
          </a:xfrm>
        </p:spPr>
        <p:txBody>
          <a:bodyPr/>
          <a:lstStyle/>
          <a:p>
            <a:r>
              <a:rPr lang="en-GB" dirty="0"/>
              <a:t>Schizophrenia, schizotypal and delusional disorders (F20-F29)</a:t>
            </a:r>
          </a:p>
        </p:txBody>
      </p:sp>
      <p:pic>
        <p:nvPicPr>
          <p:cNvPr id="5" name="Picture 4">
            <a:extLst>
              <a:ext uri="{FF2B5EF4-FFF2-40B4-BE49-F238E27FC236}">
                <a16:creationId xmlns:a16="http://schemas.microsoft.com/office/drawing/2014/main" id="{AC6A8027-1B26-4A41-AA74-052A02ABB252}"/>
              </a:ext>
            </a:extLst>
          </p:cNvPr>
          <p:cNvPicPr>
            <a:picLocks noChangeAspect="1"/>
          </p:cNvPicPr>
          <p:nvPr/>
        </p:nvPicPr>
        <p:blipFill rotWithShape="1">
          <a:blip r:embed="rId2"/>
          <a:srcRect l="17652" t="30572" r="1136" b="45186"/>
          <a:stretch/>
        </p:blipFill>
        <p:spPr>
          <a:xfrm>
            <a:off x="129309" y="3696056"/>
            <a:ext cx="11933382" cy="2003740"/>
          </a:xfrm>
          <a:prstGeom prst="rect">
            <a:avLst/>
          </a:prstGeom>
        </p:spPr>
      </p:pic>
      <p:pic>
        <p:nvPicPr>
          <p:cNvPr id="6" name="Picture 5">
            <a:extLst>
              <a:ext uri="{FF2B5EF4-FFF2-40B4-BE49-F238E27FC236}">
                <a16:creationId xmlns:a16="http://schemas.microsoft.com/office/drawing/2014/main" id="{0E1C72FF-82E3-4077-BAFA-FAD1637FF5D6}"/>
              </a:ext>
            </a:extLst>
          </p:cNvPr>
          <p:cNvPicPr>
            <a:picLocks noChangeAspect="1"/>
          </p:cNvPicPr>
          <p:nvPr/>
        </p:nvPicPr>
        <p:blipFill>
          <a:blip r:embed="rId3"/>
          <a:stretch>
            <a:fillRect/>
          </a:stretch>
        </p:blipFill>
        <p:spPr>
          <a:xfrm>
            <a:off x="9213564" y="125442"/>
            <a:ext cx="1792791" cy="2584201"/>
          </a:xfrm>
          <a:prstGeom prst="rect">
            <a:avLst/>
          </a:prstGeom>
        </p:spPr>
      </p:pic>
    </p:spTree>
    <p:extLst>
      <p:ext uri="{BB962C8B-B14F-4D97-AF65-F5344CB8AC3E}">
        <p14:creationId xmlns:p14="http://schemas.microsoft.com/office/powerpoint/2010/main" val="623248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8482-1B38-49E5-97FF-AEB7318E20EF}"/>
              </a:ext>
            </a:extLst>
          </p:cNvPr>
          <p:cNvSpPr>
            <a:spLocks noGrp="1"/>
          </p:cNvSpPr>
          <p:nvPr>
            <p:ph type="title"/>
          </p:nvPr>
        </p:nvSpPr>
        <p:spPr/>
        <p:txBody>
          <a:bodyPr/>
          <a:lstStyle/>
          <a:p>
            <a:r>
              <a:rPr lang="en-GB" b="1" dirty="0"/>
              <a:t>Video: What is schizophrenia?</a:t>
            </a:r>
          </a:p>
        </p:txBody>
      </p:sp>
      <p:pic>
        <p:nvPicPr>
          <p:cNvPr id="4" name="Online Media 3" title="What is schizophrenia? - Anees Bahji">
            <a:hlinkClick r:id="" action="ppaction://media"/>
            <a:extLst>
              <a:ext uri="{FF2B5EF4-FFF2-40B4-BE49-F238E27FC236}">
                <a16:creationId xmlns:a16="http://schemas.microsoft.com/office/drawing/2014/main" id="{68A8D04C-1E29-4EB2-A788-2B9B63C0C2BA}"/>
              </a:ext>
            </a:extLst>
          </p:cNvPr>
          <p:cNvPicPr>
            <a:picLocks noGrp="1" noRot="1" noChangeAspect="1"/>
          </p:cNvPicPr>
          <p:nvPr>
            <p:ph idx="1"/>
            <a:videoFile r:link="rId1"/>
          </p:nvPr>
        </p:nvPicPr>
        <p:blipFill>
          <a:blip r:embed="rId3"/>
          <a:stretch>
            <a:fillRect/>
          </a:stretch>
        </p:blipFill>
        <p:spPr>
          <a:xfrm>
            <a:off x="2630487" y="1328205"/>
            <a:ext cx="6931025" cy="3916363"/>
          </a:xfrm>
          <a:prstGeom prst="rect">
            <a:avLst/>
          </a:prstGeom>
        </p:spPr>
      </p:pic>
      <p:sp>
        <p:nvSpPr>
          <p:cNvPr id="5" name="TextBox 4">
            <a:extLst>
              <a:ext uri="{FF2B5EF4-FFF2-40B4-BE49-F238E27FC236}">
                <a16:creationId xmlns:a16="http://schemas.microsoft.com/office/drawing/2014/main" id="{90709B2D-4828-47FE-84A4-FB1E6FD25A51}"/>
              </a:ext>
            </a:extLst>
          </p:cNvPr>
          <p:cNvSpPr txBox="1"/>
          <p:nvPr/>
        </p:nvSpPr>
        <p:spPr>
          <a:xfrm>
            <a:off x="419451" y="5419288"/>
            <a:ext cx="4263234" cy="800219"/>
          </a:xfrm>
          <a:prstGeom prst="rect">
            <a:avLst/>
          </a:prstGeom>
          <a:noFill/>
        </p:spPr>
        <p:txBody>
          <a:bodyPr wrap="square" rtlCol="0">
            <a:spAutoFit/>
          </a:bodyPr>
          <a:lstStyle/>
          <a:p>
            <a:r>
              <a:rPr lang="en-GB" sz="1000" dirty="0"/>
              <a:t>Source: </a:t>
            </a:r>
            <a:r>
              <a:rPr lang="en-GB" sz="1000" dirty="0">
                <a:hlinkClick r:id="rId4"/>
              </a:rPr>
              <a:t>https://www.youtube.com/watch?v=K2sc_ck5BZU</a:t>
            </a:r>
            <a:endParaRPr lang="en-GB" sz="1000" dirty="0"/>
          </a:p>
          <a:p>
            <a:endParaRPr lang="en-GB" dirty="0"/>
          </a:p>
          <a:p>
            <a:r>
              <a:rPr lang="en-GB" dirty="0"/>
              <a:t> </a:t>
            </a:r>
          </a:p>
        </p:txBody>
      </p:sp>
    </p:spTree>
    <p:extLst>
      <p:ext uri="{BB962C8B-B14F-4D97-AF65-F5344CB8AC3E}">
        <p14:creationId xmlns:p14="http://schemas.microsoft.com/office/powerpoint/2010/main" val="254238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D3F43-10ED-497B-B013-82DA2B990732}"/>
              </a:ext>
            </a:extLst>
          </p:cNvPr>
          <p:cNvSpPr>
            <a:spLocks noGrp="1"/>
          </p:cNvSpPr>
          <p:nvPr>
            <p:ph type="title"/>
          </p:nvPr>
        </p:nvSpPr>
        <p:spPr/>
        <p:txBody>
          <a:bodyPr/>
          <a:lstStyle/>
          <a:p>
            <a:r>
              <a:rPr lang="en-GB" b="1" dirty="0"/>
              <a:t>Who is affected by schizophrenia? </a:t>
            </a:r>
          </a:p>
        </p:txBody>
      </p:sp>
      <p:sp>
        <p:nvSpPr>
          <p:cNvPr id="3" name="Content Placeholder 2">
            <a:extLst>
              <a:ext uri="{FF2B5EF4-FFF2-40B4-BE49-F238E27FC236}">
                <a16:creationId xmlns:a16="http://schemas.microsoft.com/office/drawing/2014/main" id="{76634E3C-7F71-4365-B640-69CB2CA67249}"/>
              </a:ext>
            </a:extLst>
          </p:cNvPr>
          <p:cNvSpPr>
            <a:spLocks noGrp="1"/>
          </p:cNvSpPr>
          <p:nvPr>
            <p:ph idx="1"/>
          </p:nvPr>
        </p:nvSpPr>
        <p:spPr/>
        <p:txBody>
          <a:bodyPr/>
          <a:lstStyle/>
          <a:p>
            <a:r>
              <a:rPr lang="en-GB" dirty="0"/>
              <a:t>It is more common among males (12 million), than females (9 million). </a:t>
            </a:r>
          </a:p>
          <a:p>
            <a:r>
              <a:rPr lang="en-GB" dirty="0"/>
              <a:t>Schizophrenia also commonly starts earlier among men. </a:t>
            </a:r>
          </a:p>
          <a:p>
            <a:r>
              <a:rPr lang="en-GB" dirty="0"/>
              <a:t>Schizophrenia is associated with considerable disability and may affect educational and occupational performance.</a:t>
            </a:r>
          </a:p>
        </p:txBody>
      </p:sp>
      <p:sp>
        <p:nvSpPr>
          <p:cNvPr id="5" name="TextBox 4">
            <a:extLst>
              <a:ext uri="{FF2B5EF4-FFF2-40B4-BE49-F238E27FC236}">
                <a16:creationId xmlns:a16="http://schemas.microsoft.com/office/drawing/2014/main" id="{D0D7460A-D9C9-463A-B654-08143AC0846E}"/>
              </a:ext>
            </a:extLst>
          </p:cNvPr>
          <p:cNvSpPr txBox="1"/>
          <p:nvPr/>
        </p:nvSpPr>
        <p:spPr>
          <a:xfrm>
            <a:off x="882939" y="5147901"/>
            <a:ext cx="7833221" cy="507831"/>
          </a:xfrm>
          <a:prstGeom prst="rect">
            <a:avLst/>
          </a:prstGeom>
          <a:noFill/>
        </p:spPr>
        <p:txBody>
          <a:bodyPr wrap="square">
            <a:spAutoFit/>
          </a:bodyPr>
          <a:lstStyle/>
          <a:p>
            <a:r>
              <a:rPr lang="en-GB" sz="900" dirty="0">
                <a:hlinkClick r:id="rId2"/>
              </a:rPr>
              <a:t>Source: https://www.who.int/news-room/fact-sheets/detail/schizophrenia</a:t>
            </a:r>
            <a:endParaRPr lang="en-GB" sz="900" dirty="0"/>
          </a:p>
          <a:p>
            <a:endParaRPr lang="en-GB" dirty="0"/>
          </a:p>
        </p:txBody>
      </p:sp>
    </p:spTree>
    <p:extLst>
      <p:ext uri="{BB962C8B-B14F-4D97-AF65-F5344CB8AC3E}">
        <p14:creationId xmlns:p14="http://schemas.microsoft.com/office/powerpoint/2010/main" val="3153752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1422-7410-4710-A731-DD770771B60E}"/>
              </a:ext>
            </a:extLst>
          </p:cNvPr>
          <p:cNvSpPr>
            <a:spLocks noGrp="1"/>
          </p:cNvSpPr>
          <p:nvPr>
            <p:ph type="title"/>
          </p:nvPr>
        </p:nvSpPr>
        <p:spPr>
          <a:xfrm>
            <a:off x="609600" y="274638"/>
            <a:ext cx="10972800" cy="1143000"/>
          </a:xfrm>
        </p:spPr>
        <p:txBody>
          <a:bodyPr anchor="ctr">
            <a:normAutofit/>
          </a:bodyPr>
          <a:lstStyle/>
          <a:p>
            <a:r>
              <a:rPr lang="en-GB" b="1" dirty="0"/>
              <a:t>Causes of schizophrenia</a:t>
            </a:r>
          </a:p>
        </p:txBody>
      </p:sp>
      <p:sp>
        <p:nvSpPr>
          <p:cNvPr id="3" name="Content Placeholder 2">
            <a:extLst>
              <a:ext uri="{FF2B5EF4-FFF2-40B4-BE49-F238E27FC236}">
                <a16:creationId xmlns:a16="http://schemas.microsoft.com/office/drawing/2014/main" id="{8AC69072-127D-44CE-9CC0-3B230683A2A0}"/>
              </a:ext>
            </a:extLst>
          </p:cNvPr>
          <p:cNvSpPr>
            <a:spLocks noGrp="1"/>
          </p:cNvSpPr>
          <p:nvPr>
            <p:ph sz="half" idx="1"/>
          </p:nvPr>
        </p:nvSpPr>
        <p:spPr>
          <a:xfrm>
            <a:off x="609600" y="1600201"/>
            <a:ext cx="5384800" cy="3989040"/>
          </a:xfrm>
        </p:spPr>
        <p:txBody>
          <a:bodyPr>
            <a:normAutofit/>
          </a:bodyPr>
          <a:lstStyle/>
          <a:p>
            <a:pPr>
              <a:lnSpc>
                <a:spcPct val="90000"/>
              </a:lnSpc>
            </a:pPr>
            <a:r>
              <a:rPr lang="en-GB" dirty="0"/>
              <a:t>Research has not identified one single factor. It is thought that an interaction between genes and a range of environmental factors may cause schizophrenia.</a:t>
            </a:r>
            <a:endParaRPr lang="en-GB"/>
          </a:p>
          <a:p>
            <a:pPr>
              <a:lnSpc>
                <a:spcPct val="90000"/>
              </a:lnSpc>
            </a:pPr>
            <a:endParaRPr lang="en-GB"/>
          </a:p>
          <a:p>
            <a:pPr>
              <a:lnSpc>
                <a:spcPct val="90000"/>
              </a:lnSpc>
            </a:pPr>
            <a:r>
              <a:rPr lang="en-GB" dirty="0"/>
              <a:t>Psychosocial factors may also contribute to schizophrenia.</a:t>
            </a:r>
            <a:endParaRPr lang="en-GB"/>
          </a:p>
        </p:txBody>
      </p:sp>
      <p:pic>
        <p:nvPicPr>
          <p:cNvPr id="4" name="Picture 3">
            <a:extLst>
              <a:ext uri="{FF2B5EF4-FFF2-40B4-BE49-F238E27FC236}">
                <a16:creationId xmlns:a16="http://schemas.microsoft.com/office/drawing/2014/main" id="{B76E7910-7E79-4853-B6BD-D2C657C93F0E}"/>
              </a:ext>
            </a:extLst>
          </p:cNvPr>
          <p:cNvPicPr>
            <a:picLocks noChangeAspect="1"/>
          </p:cNvPicPr>
          <p:nvPr/>
        </p:nvPicPr>
        <p:blipFill>
          <a:blip r:embed="rId2"/>
          <a:stretch>
            <a:fillRect/>
          </a:stretch>
        </p:blipFill>
        <p:spPr>
          <a:xfrm>
            <a:off x="6197602" y="2082800"/>
            <a:ext cx="5384800" cy="2692400"/>
          </a:xfrm>
          <a:prstGeom prst="rect">
            <a:avLst/>
          </a:prstGeom>
          <a:noFill/>
        </p:spPr>
      </p:pic>
    </p:spTree>
    <p:extLst>
      <p:ext uri="{BB962C8B-B14F-4D97-AF65-F5344CB8AC3E}">
        <p14:creationId xmlns:p14="http://schemas.microsoft.com/office/powerpoint/2010/main" val="361384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DD805-90A1-4193-A26C-CB6699276DF1}"/>
              </a:ext>
            </a:extLst>
          </p:cNvPr>
          <p:cNvSpPr>
            <a:spLocks noGrp="1"/>
          </p:cNvSpPr>
          <p:nvPr>
            <p:ph type="title"/>
          </p:nvPr>
        </p:nvSpPr>
        <p:spPr/>
        <p:txBody>
          <a:bodyPr/>
          <a:lstStyle/>
          <a:p>
            <a:r>
              <a:rPr lang="en-GB" b="1" dirty="0"/>
              <a:t>Causes of schizophrenia</a:t>
            </a:r>
          </a:p>
        </p:txBody>
      </p:sp>
      <p:sp>
        <p:nvSpPr>
          <p:cNvPr id="3" name="Content Placeholder 2">
            <a:extLst>
              <a:ext uri="{FF2B5EF4-FFF2-40B4-BE49-F238E27FC236}">
                <a16:creationId xmlns:a16="http://schemas.microsoft.com/office/drawing/2014/main" id="{E088A3C5-61F4-4F2F-B80C-DDBA2FE1D24A}"/>
              </a:ext>
            </a:extLst>
          </p:cNvPr>
          <p:cNvSpPr>
            <a:spLocks noGrp="1"/>
          </p:cNvSpPr>
          <p:nvPr>
            <p:ph sz="half" idx="1"/>
          </p:nvPr>
        </p:nvSpPr>
        <p:spPr>
          <a:xfrm>
            <a:off x="609600" y="1600201"/>
            <a:ext cx="10614870" cy="3989040"/>
          </a:xfrm>
        </p:spPr>
        <p:txBody>
          <a:bodyPr>
            <a:normAutofit fontScale="92500" lnSpcReduction="20000"/>
          </a:bodyPr>
          <a:lstStyle/>
          <a:p>
            <a:r>
              <a:rPr lang="en-GB" dirty="0"/>
              <a:t>Recent studies have suggested that imaging tests completed on people with schizophrenia may show abnormalities in certain brain structures. </a:t>
            </a:r>
          </a:p>
          <a:p>
            <a:endParaRPr lang="en-GB" dirty="0"/>
          </a:p>
          <a:p>
            <a:r>
              <a:rPr lang="en-GB" dirty="0"/>
              <a:t>Ongoing research in this area continues. Chemical abnormalities in the brain are believed to be responsible for many of the symptoms seen in schizophrenia.</a:t>
            </a:r>
          </a:p>
          <a:p>
            <a:endParaRPr lang="en-GB" dirty="0"/>
          </a:p>
          <a:p>
            <a:r>
              <a:rPr lang="en-GB" dirty="0"/>
              <a:t>Researchers also believe low levels of certain brain chemicals that affect emotions and behaviour may contribute to this psychiatric disorder.</a:t>
            </a:r>
          </a:p>
        </p:txBody>
      </p:sp>
      <p:sp>
        <p:nvSpPr>
          <p:cNvPr id="6" name="TextBox 5">
            <a:extLst>
              <a:ext uri="{FF2B5EF4-FFF2-40B4-BE49-F238E27FC236}">
                <a16:creationId xmlns:a16="http://schemas.microsoft.com/office/drawing/2014/main" id="{F16D7D9A-72FF-41B3-B4E3-241F2C7131DF}"/>
              </a:ext>
            </a:extLst>
          </p:cNvPr>
          <p:cNvSpPr txBox="1"/>
          <p:nvPr/>
        </p:nvSpPr>
        <p:spPr>
          <a:xfrm>
            <a:off x="967530" y="5461233"/>
            <a:ext cx="8830811" cy="507831"/>
          </a:xfrm>
          <a:prstGeom prst="rect">
            <a:avLst/>
          </a:prstGeom>
          <a:noFill/>
        </p:spPr>
        <p:txBody>
          <a:bodyPr wrap="square">
            <a:spAutoFit/>
          </a:bodyPr>
          <a:lstStyle/>
          <a:p>
            <a:r>
              <a:rPr lang="en-GB" sz="900" dirty="0">
                <a:hlinkClick r:id="rId2"/>
              </a:rPr>
              <a:t>Source: https://www.healthline.com/health/schizophrenia#causes</a:t>
            </a:r>
            <a:endParaRPr lang="en-GB" sz="900" dirty="0"/>
          </a:p>
          <a:p>
            <a:endParaRPr lang="en-GB" dirty="0"/>
          </a:p>
        </p:txBody>
      </p:sp>
    </p:spTree>
    <p:extLst>
      <p:ext uri="{BB962C8B-B14F-4D97-AF65-F5344CB8AC3E}">
        <p14:creationId xmlns:p14="http://schemas.microsoft.com/office/powerpoint/2010/main" val="959333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A3D2-11E6-4ABB-A40B-DC99F3470FD3}"/>
              </a:ext>
            </a:extLst>
          </p:cNvPr>
          <p:cNvSpPr>
            <a:spLocks noGrp="1"/>
          </p:cNvSpPr>
          <p:nvPr>
            <p:ph type="title"/>
          </p:nvPr>
        </p:nvSpPr>
        <p:spPr/>
        <p:txBody>
          <a:bodyPr>
            <a:normAutofit fontScale="90000"/>
          </a:bodyPr>
          <a:lstStyle/>
          <a:p>
            <a:r>
              <a:rPr lang="en-GB" b="1" dirty="0"/>
              <a:t>Other risk factors for schizophrenia may include:</a:t>
            </a:r>
          </a:p>
        </p:txBody>
      </p:sp>
      <p:sp>
        <p:nvSpPr>
          <p:cNvPr id="3" name="Content Placeholder 2">
            <a:extLst>
              <a:ext uri="{FF2B5EF4-FFF2-40B4-BE49-F238E27FC236}">
                <a16:creationId xmlns:a16="http://schemas.microsoft.com/office/drawing/2014/main" id="{01B13AA9-9841-4674-BF38-ED402B75D212}"/>
              </a:ext>
            </a:extLst>
          </p:cNvPr>
          <p:cNvSpPr>
            <a:spLocks noGrp="1"/>
          </p:cNvSpPr>
          <p:nvPr>
            <p:ph sz="half" idx="1"/>
          </p:nvPr>
        </p:nvSpPr>
        <p:spPr>
          <a:xfrm>
            <a:off x="511728" y="2449585"/>
            <a:ext cx="11274803" cy="3139656"/>
          </a:xfrm>
        </p:spPr>
        <p:txBody>
          <a:bodyPr/>
          <a:lstStyle/>
          <a:p>
            <a:r>
              <a:rPr lang="en-GB" dirty="0"/>
              <a:t>Exposure to toxins or a virus before birth or during infancy</a:t>
            </a:r>
          </a:p>
          <a:p>
            <a:r>
              <a:rPr lang="en-GB" dirty="0"/>
              <a:t>Having an inflammatory or an autoimmune disease</a:t>
            </a:r>
          </a:p>
          <a:p>
            <a:r>
              <a:rPr lang="en-GB" dirty="0"/>
              <a:t>Using mind-altering drugs high stress levels</a:t>
            </a:r>
          </a:p>
        </p:txBody>
      </p:sp>
      <p:sp>
        <p:nvSpPr>
          <p:cNvPr id="6" name="TextBox 5">
            <a:extLst>
              <a:ext uri="{FF2B5EF4-FFF2-40B4-BE49-F238E27FC236}">
                <a16:creationId xmlns:a16="http://schemas.microsoft.com/office/drawing/2014/main" id="{D1080369-3304-45E9-911B-A8CE1B54478E}"/>
              </a:ext>
            </a:extLst>
          </p:cNvPr>
          <p:cNvSpPr txBox="1"/>
          <p:nvPr/>
        </p:nvSpPr>
        <p:spPr>
          <a:xfrm>
            <a:off x="511728" y="5276675"/>
            <a:ext cx="8498048" cy="646331"/>
          </a:xfrm>
          <a:prstGeom prst="rect">
            <a:avLst/>
          </a:prstGeom>
          <a:noFill/>
        </p:spPr>
        <p:txBody>
          <a:bodyPr wrap="square">
            <a:spAutoFit/>
          </a:bodyPr>
          <a:lstStyle/>
          <a:p>
            <a:r>
              <a:rPr lang="fr-FR" dirty="0"/>
              <a:t> </a:t>
            </a:r>
            <a:r>
              <a:rPr lang="fr-FR" sz="900" dirty="0"/>
              <a:t>Source: </a:t>
            </a:r>
            <a:r>
              <a:rPr lang="fr-FR" sz="900" dirty="0">
                <a:hlinkClick r:id="rId2"/>
              </a:rPr>
              <a:t>https://www.who.int/news-room/fact-sheets/detail/schizophrenia</a:t>
            </a:r>
            <a:endParaRPr lang="fr-FR" sz="900" dirty="0"/>
          </a:p>
          <a:p>
            <a:endParaRPr lang="fr-FR" dirty="0"/>
          </a:p>
        </p:txBody>
      </p:sp>
    </p:spTree>
    <p:extLst>
      <p:ext uri="{BB962C8B-B14F-4D97-AF65-F5344CB8AC3E}">
        <p14:creationId xmlns:p14="http://schemas.microsoft.com/office/powerpoint/2010/main" val="1351610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CB2E1-4DD9-452D-AE86-FB758BA917AF}"/>
              </a:ext>
            </a:extLst>
          </p:cNvPr>
          <p:cNvSpPr>
            <a:spLocks noGrp="1"/>
          </p:cNvSpPr>
          <p:nvPr>
            <p:ph type="title"/>
          </p:nvPr>
        </p:nvSpPr>
        <p:spPr/>
        <p:txBody>
          <a:bodyPr/>
          <a:lstStyle/>
          <a:p>
            <a:r>
              <a:rPr lang="en-GB" b="1" dirty="0"/>
              <a:t>Diagnosis - Schizophrenia</a:t>
            </a:r>
          </a:p>
        </p:txBody>
      </p:sp>
      <p:sp>
        <p:nvSpPr>
          <p:cNvPr id="3" name="Content Placeholder 2">
            <a:extLst>
              <a:ext uri="{FF2B5EF4-FFF2-40B4-BE49-F238E27FC236}">
                <a16:creationId xmlns:a16="http://schemas.microsoft.com/office/drawing/2014/main" id="{91548FBC-458B-435C-96C4-9A4E44314BC4}"/>
              </a:ext>
            </a:extLst>
          </p:cNvPr>
          <p:cNvSpPr>
            <a:spLocks noGrp="1"/>
          </p:cNvSpPr>
          <p:nvPr>
            <p:ph sz="half" idx="1"/>
          </p:nvPr>
        </p:nvSpPr>
        <p:spPr>
          <a:xfrm>
            <a:off x="609600" y="1600201"/>
            <a:ext cx="11163300" cy="3989040"/>
          </a:xfrm>
        </p:spPr>
        <p:txBody>
          <a:bodyPr>
            <a:normAutofit lnSpcReduction="10000"/>
          </a:bodyPr>
          <a:lstStyle/>
          <a:p>
            <a:r>
              <a:rPr lang="en-GB" dirty="0"/>
              <a:t>There's no single test for schizophrenia and the condition is usually diagnosed after assessment by a specialist in mental health.</a:t>
            </a:r>
          </a:p>
          <a:p>
            <a:endParaRPr lang="en-GB" dirty="0"/>
          </a:p>
          <a:p>
            <a:r>
              <a:rPr lang="en-GB" dirty="0"/>
              <a:t>If you are concerned you may be developing symptoms of schizophrenia, see a GP as soon as possible. The earlier schizophrenia is treated, the better.</a:t>
            </a:r>
          </a:p>
          <a:p>
            <a:endParaRPr lang="en-GB" dirty="0"/>
          </a:p>
          <a:p>
            <a:r>
              <a:rPr lang="en-GB" dirty="0"/>
              <a:t>The GP will ask about your symptoms and check they're not the result of other causes, such as recreational drug use.</a:t>
            </a:r>
          </a:p>
        </p:txBody>
      </p:sp>
    </p:spTree>
    <p:extLst>
      <p:ext uri="{BB962C8B-B14F-4D97-AF65-F5344CB8AC3E}">
        <p14:creationId xmlns:p14="http://schemas.microsoft.com/office/powerpoint/2010/main" val="1835975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123C4-B2E7-45C3-989F-759CEBB30A87}"/>
              </a:ext>
            </a:extLst>
          </p:cNvPr>
          <p:cNvSpPr>
            <a:spLocks noGrp="1"/>
          </p:cNvSpPr>
          <p:nvPr>
            <p:ph type="title"/>
          </p:nvPr>
        </p:nvSpPr>
        <p:spPr/>
        <p:txBody>
          <a:bodyPr/>
          <a:lstStyle/>
          <a:p>
            <a:r>
              <a:rPr lang="en-GB" b="1" dirty="0"/>
              <a:t>Symptoms of schizophrenia</a:t>
            </a:r>
          </a:p>
        </p:txBody>
      </p:sp>
      <p:sp>
        <p:nvSpPr>
          <p:cNvPr id="3" name="Content Placeholder 2">
            <a:extLst>
              <a:ext uri="{FF2B5EF4-FFF2-40B4-BE49-F238E27FC236}">
                <a16:creationId xmlns:a16="http://schemas.microsoft.com/office/drawing/2014/main" id="{6BEAB9CA-24AF-4607-9DA5-E2DFC3A2B099}"/>
              </a:ext>
            </a:extLst>
          </p:cNvPr>
          <p:cNvSpPr>
            <a:spLocks noGrp="1"/>
          </p:cNvSpPr>
          <p:nvPr>
            <p:ph idx="1"/>
          </p:nvPr>
        </p:nvSpPr>
        <p:spPr/>
        <p:txBody>
          <a:bodyPr>
            <a:normAutofit fontScale="70000" lnSpcReduction="20000"/>
          </a:bodyPr>
          <a:lstStyle/>
          <a:p>
            <a:pPr marL="0" indent="0">
              <a:buNone/>
            </a:pPr>
            <a:r>
              <a:rPr lang="en-GB" dirty="0"/>
              <a:t>Common experiences include:</a:t>
            </a:r>
          </a:p>
          <a:p>
            <a:endParaRPr lang="en-GB" dirty="0"/>
          </a:p>
          <a:p>
            <a:r>
              <a:rPr lang="en-GB" dirty="0"/>
              <a:t>hallucination: hearing, seeing or feeling things that are not there;</a:t>
            </a:r>
          </a:p>
          <a:p>
            <a:r>
              <a:rPr lang="en-GB" dirty="0"/>
              <a:t>delusion: fixed false beliefs or suspicions not shared by others in the person’s culture and that are firmly held even when there is evidence to the contrary;</a:t>
            </a:r>
          </a:p>
          <a:p>
            <a:r>
              <a:rPr lang="en-GB" dirty="0"/>
              <a:t>abnormal behaviour: disorganised behaviour such as wandering aimlessly, mumbling or laughing to self, strange appearance, self-neglect or appearing unkempt;</a:t>
            </a:r>
          </a:p>
          <a:p>
            <a:r>
              <a:rPr lang="en-GB" dirty="0"/>
              <a:t>disorganised speech: incoherent or irrelevant speech; and/or</a:t>
            </a:r>
          </a:p>
          <a:p>
            <a:r>
              <a:rPr lang="en-GB" dirty="0"/>
              <a:t>disturbances of emotions: marked apathy or disconnect between reported emotion and what is observed such as facial expression or body language.</a:t>
            </a:r>
          </a:p>
        </p:txBody>
      </p:sp>
      <p:sp>
        <p:nvSpPr>
          <p:cNvPr id="5" name="TextBox 4">
            <a:extLst>
              <a:ext uri="{FF2B5EF4-FFF2-40B4-BE49-F238E27FC236}">
                <a16:creationId xmlns:a16="http://schemas.microsoft.com/office/drawing/2014/main" id="{2ABE7ABE-4FF9-412D-B73F-8E5E8DB65BA1}"/>
              </a:ext>
            </a:extLst>
          </p:cNvPr>
          <p:cNvSpPr txBox="1"/>
          <p:nvPr/>
        </p:nvSpPr>
        <p:spPr>
          <a:xfrm>
            <a:off x="832606" y="5257799"/>
            <a:ext cx="8579841" cy="646331"/>
          </a:xfrm>
          <a:prstGeom prst="rect">
            <a:avLst/>
          </a:prstGeom>
          <a:noFill/>
        </p:spPr>
        <p:txBody>
          <a:bodyPr wrap="square">
            <a:spAutoFit/>
          </a:bodyPr>
          <a:lstStyle/>
          <a:p>
            <a:r>
              <a:rPr lang="fr-FR" dirty="0"/>
              <a:t> </a:t>
            </a:r>
            <a:r>
              <a:rPr lang="fr-FR" sz="900" dirty="0"/>
              <a:t>Source: </a:t>
            </a:r>
            <a:r>
              <a:rPr lang="fr-FR" sz="900" dirty="0">
                <a:hlinkClick r:id="rId2"/>
              </a:rPr>
              <a:t>https://www.who.int/news-room/fact-sheets/detail/schizophrenia</a:t>
            </a:r>
            <a:endParaRPr lang="fr-FR" sz="900" dirty="0"/>
          </a:p>
          <a:p>
            <a:endParaRPr lang="fr-FR" dirty="0"/>
          </a:p>
        </p:txBody>
      </p:sp>
    </p:spTree>
    <p:extLst>
      <p:ext uri="{BB962C8B-B14F-4D97-AF65-F5344CB8AC3E}">
        <p14:creationId xmlns:p14="http://schemas.microsoft.com/office/powerpoint/2010/main" val="46821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89D0B29-F136-4D00-AB09-F601F95D41C5}"/>
              </a:ext>
            </a:extLst>
          </p:cNvPr>
          <p:cNvPicPr>
            <a:picLocks noGrp="1" noChangeAspect="1"/>
          </p:cNvPicPr>
          <p:nvPr>
            <p:ph idx="1"/>
          </p:nvPr>
        </p:nvPicPr>
        <p:blipFill>
          <a:blip r:embed="rId2"/>
          <a:stretch>
            <a:fillRect/>
          </a:stretch>
        </p:blipFill>
        <p:spPr>
          <a:xfrm>
            <a:off x="2993881" y="68262"/>
            <a:ext cx="6721475" cy="6721475"/>
          </a:xfrm>
          <a:prstGeom prst="rect">
            <a:avLst/>
          </a:prstGeom>
          <a:noFill/>
        </p:spPr>
      </p:pic>
    </p:spTree>
    <p:extLst>
      <p:ext uri="{BB962C8B-B14F-4D97-AF65-F5344CB8AC3E}">
        <p14:creationId xmlns:p14="http://schemas.microsoft.com/office/powerpoint/2010/main" val="1105441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E0F9-16BF-4232-8BA3-8DC7E6F1F67E}"/>
              </a:ext>
            </a:extLst>
          </p:cNvPr>
          <p:cNvSpPr>
            <a:spLocks noGrp="1"/>
          </p:cNvSpPr>
          <p:nvPr>
            <p:ph type="title"/>
          </p:nvPr>
        </p:nvSpPr>
        <p:spPr/>
        <p:txBody>
          <a:bodyPr/>
          <a:lstStyle/>
          <a:p>
            <a:r>
              <a:rPr lang="en-GB" b="1" dirty="0"/>
              <a:t>Schizophrenia complications</a:t>
            </a:r>
          </a:p>
        </p:txBody>
      </p:sp>
      <p:sp>
        <p:nvSpPr>
          <p:cNvPr id="3" name="Content Placeholder 2">
            <a:extLst>
              <a:ext uri="{FF2B5EF4-FFF2-40B4-BE49-F238E27FC236}">
                <a16:creationId xmlns:a16="http://schemas.microsoft.com/office/drawing/2014/main" id="{50E6D3A8-BF26-47CF-9D75-436482FDD42B}"/>
              </a:ext>
            </a:extLst>
          </p:cNvPr>
          <p:cNvSpPr>
            <a:spLocks noGrp="1"/>
          </p:cNvSpPr>
          <p:nvPr>
            <p:ph idx="1"/>
          </p:nvPr>
        </p:nvSpPr>
        <p:spPr>
          <a:xfrm>
            <a:off x="731938" y="1241571"/>
            <a:ext cx="10850461" cy="4275662"/>
          </a:xfrm>
        </p:spPr>
        <p:txBody>
          <a:bodyPr>
            <a:normAutofit fontScale="85000" lnSpcReduction="20000"/>
          </a:bodyPr>
          <a:lstStyle/>
          <a:p>
            <a:pPr marL="0" indent="0">
              <a:buNone/>
            </a:pPr>
            <a:r>
              <a:rPr lang="en-GB" dirty="0"/>
              <a:t>Schizophrenia is a severe mental illness that shouldn’t be ignored or left untreated. </a:t>
            </a:r>
          </a:p>
          <a:p>
            <a:pPr marL="0" indent="0">
              <a:buNone/>
            </a:pPr>
            <a:endParaRPr lang="en-GB" dirty="0"/>
          </a:p>
          <a:p>
            <a:pPr marL="0" indent="0">
              <a:buNone/>
            </a:pPr>
            <a:r>
              <a:rPr lang="en-GB" dirty="0"/>
              <a:t>The illness increases the risk of serious complications, such as:</a:t>
            </a:r>
          </a:p>
          <a:p>
            <a:r>
              <a:rPr lang="en-GB" dirty="0"/>
              <a:t>self-injury or suicide</a:t>
            </a:r>
          </a:p>
          <a:p>
            <a:r>
              <a:rPr lang="en-GB" dirty="0"/>
              <a:t>anxiety</a:t>
            </a:r>
          </a:p>
          <a:p>
            <a:r>
              <a:rPr lang="en-GB" dirty="0"/>
              <a:t>phobias</a:t>
            </a:r>
          </a:p>
          <a:p>
            <a:r>
              <a:rPr lang="en-GB" dirty="0"/>
              <a:t>depression</a:t>
            </a:r>
          </a:p>
          <a:p>
            <a:r>
              <a:rPr lang="en-GB" dirty="0"/>
              <a:t>alcohol or drug use</a:t>
            </a:r>
          </a:p>
          <a:p>
            <a:r>
              <a:rPr lang="en-GB" dirty="0"/>
              <a:t>family problems</a:t>
            </a:r>
          </a:p>
        </p:txBody>
      </p:sp>
    </p:spTree>
    <p:extLst>
      <p:ext uri="{BB962C8B-B14F-4D97-AF65-F5344CB8AC3E}">
        <p14:creationId xmlns:p14="http://schemas.microsoft.com/office/powerpoint/2010/main" val="3634880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CF0E0-77C9-47CC-A292-4542CC528C1B}"/>
              </a:ext>
            </a:extLst>
          </p:cNvPr>
          <p:cNvSpPr>
            <a:spLocks noGrp="1"/>
          </p:cNvSpPr>
          <p:nvPr>
            <p:ph type="title"/>
          </p:nvPr>
        </p:nvSpPr>
        <p:spPr/>
        <p:txBody>
          <a:bodyPr>
            <a:normAutofit fontScale="90000"/>
          </a:bodyPr>
          <a:lstStyle/>
          <a:p>
            <a:r>
              <a:rPr lang="en-GB" b="1" dirty="0"/>
              <a:t>History of schizophrenia: </a:t>
            </a:r>
            <a:br>
              <a:rPr lang="en-GB" b="1" dirty="0"/>
            </a:br>
            <a:r>
              <a:rPr lang="en-GB" b="1" dirty="0"/>
              <a:t>How has it evolved through time? </a:t>
            </a:r>
          </a:p>
        </p:txBody>
      </p:sp>
      <p:sp>
        <p:nvSpPr>
          <p:cNvPr id="3" name="Content Placeholder 2">
            <a:extLst>
              <a:ext uri="{FF2B5EF4-FFF2-40B4-BE49-F238E27FC236}">
                <a16:creationId xmlns:a16="http://schemas.microsoft.com/office/drawing/2014/main" id="{F3A0A844-02F5-451D-B863-CBE6BE4AE085}"/>
              </a:ext>
            </a:extLst>
          </p:cNvPr>
          <p:cNvSpPr>
            <a:spLocks noGrp="1"/>
          </p:cNvSpPr>
          <p:nvPr>
            <p:ph idx="1"/>
          </p:nvPr>
        </p:nvSpPr>
        <p:spPr/>
        <p:txBody>
          <a:bodyPr>
            <a:normAutofit fontScale="55000" lnSpcReduction="20000"/>
          </a:bodyPr>
          <a:lstStyle/>
          <a:p>
            <a:r>
              <a:rPr lang="en-GB" dirty="0"/>
              <a:t>The history of schizophrenia is complex and does not lend itself easily to a linear narrative. Accounts of a schizophrenia-like syndrome are rare in records before the 19th century. </a:t>
            </a:r>
          </a:p>
          <a:p>
            <a:endParaRPr lang="en-GB" dirty="0"/>
          </a:p>
          <a:p>
            <a:r>
              <a:rPr lang="en-GB" dirty="0"/>
              <a:t>The earliest cases detailed were reported in 1797, and 1809. Dementia praecox, meaning premature dementia ( brain dementia </a:t>
            </a:r>
            <a:r>
              <a:rPr lang="en-GB" dirty="0" err="1"/>
              <a:t>odf</a:t>
            </a:r>
            <a:r>
              <a:rPr lang="en-GB" dirty="0"/>
              <a:t> the young) was used by German psychiatrist Heinrich </a:t>
            </a:r>
            <a:r>
              <a:rPr lang="en-GB" dirty="0" err="1"/>
              <a:t>Schüle</a:t>
            </a:r>
            <a:r>
              <a:rPr lang="en-GB" dirty="0"/>
              <a:t> in 1886, and then in 1891 by Arnold Pick in a case report of hebephrenia (Disorganized schizophrenia, or hebephrenia, is a subtype of schizophrenia)  </a:t>
            </a:r>
          </a:p>
          <a:p>
            <a:endParaRPr lang="en-GB" dirty="0"/>
          </a:p>
          <a:p>
            <a:r>
              <a:rPr lang="en-GB" dirty="0"/>
              <a:t>In 1893 Emil Kraepelin used the term in making a distinction, known as the Kraepelinian dichotomy, between the two psychoses – dementia praecox, and manic depression (now called bipolar disorder).</a:t>
            </a:r>
          </a:p>
          <a:p>
            <a:endParaRPr lang="en-GB" dirty="0"/>
          </a:p>
          <a:p>
            <a:r>
              <a:rPr lang="en-GB" dirty="0"/>
              <a:t>Kraepelin believed that dementia praecox was probably caused by a systemic disease that affected many organs and nerves, affecting the brain after puberty in a final decisive cascade. It was thought to be an early form of dementia, a degenerative disease. When it became evident that the disorder was not degenerative it was renamed schizophrenia by Eugen Bleuler in 1908.</a:t>
            </a:r>
          </a:p>
        </p:txBody>
      </p:sp>
    </p:spTree>
    <p:extLst>
      <p:ext uri="{BB962C8B-B14F-4D97-AF65-F5344CB8AC3E}">
        <p14:creationId xmlns:p14="http://schemas.microsoft.com/office/powerpoint/2010/main" val="448037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37F6-B182-4F01-A73E-DB4FC6717908}"/>
              </a:ext>
            </a:extLst>
          </p:cNvPr>
          <p:cNvSpPr>
            <a:spLocks noGrp="1"/>
          </p:cNvSpPr>
          <p:nvPr>
            <p:ph type="title"/>
          </p:nvPr>
        </p:nvSpPr>
        <p:spPr/>
        <p:txBody>
          <a:bodyPr/>
          <a:lstStyle/>
          <a:p>
            <a:r>
              <a:rPr lang="en-GB" b="1" dirty="0"/>
              <a:t>Historical treatments </a:t>
            </a:r>
          </a:p>
        </p:txBody>
      </p:sp>
      <p:sp>
        <p:nvSpPr>
          <p:cNvPr id="3" name="Content Placeholder 2">
            <a:extLst>
              <a:ext uri="{FF2B5EF4-FFF2-40B4-BE49-F238E27FC236}">
                <a16:creationId xmlns:a16="http://schemas.microsoft.com/office/drawing/2014/main" id="{086D8B91-CED8-4F0A-8DE3-227A552C97E3}"/>
              </a:ext>
            </a:extLst>
          </p:cNvPr>
          <p:cNvSpPr>
            <a:spLocks noGrp="1"/>
          </p:cNvSpPr>
          <p:nvPr>
            <p:ph idx="1"/>
          </p:nvPr>
        </p:nvSpPr>
        <p:spPr/>
        <p:txBody>
          <a:bodyPr>
            <a:normAutofit fontScale="62500" lnSpcReduction="20000"/>
          </a:bodyPr>
          <a:lstStyle/>
          <a:p>
            <a:r>
              <a:rPr lang="en-GB" dirty="0"/>
              <a:t>The earliest attempts to treat schizophrenia were psychosurgical, involving either the removal of brain tissue from different regions or the severing of pathways. These were notably frontal lobotomies and cingulotomies which were carried out from the 1930s. In the 1930s a number of shock therapies were introduced which induced seizures (convulsions) or comas. </a:t>
            </a:r>
          </a:p>
          <a:p>
            <a:endParaRPr lang="en-GB" dirty="0"/>
          </a:p>
          <a:p>
            <a:r>
              <a:rPr lang="en-GB" dirty="0"/>
              <a:t>Insulin shock therapy involved the injecting of large doses of insulin in order to induce comas, which in turn produced hypoglycaemia and convulsions. </a:t>
            </a:r>
          </a:p>
          <a:p>
            <a:endParaRPr lang="en-GB" dirty="0"/>
          </a:p>
          <a:p>
            <a:r>
              <a:rPr lang="en-GB" dirty="0"/>
              <a:t>The use of electricity to induce seizures was developed, and in use as electroconvulsive therapy (ECT) by 1938. Stereotactic surgeries were developed in the 1940s. </a:t>
            </a:r>
          </a:p>
          <a:p>
            <a:endParaRPr lang="en-GB" dirty="0"/>
          </a:p>
          <a:p>
            <a:r>
              <a:rPr lang="en-GB" dirty="0"/>
              <a:t>Treatment was revolutionized in the mid-1950s with the development and introduction of the first typical antipsychotic, chlorpromazine. In the 1970s the first atypical antipsychotic clozapine, was introduced followed by the introduction of others.</a:t>
            </a:r>
          </a:p>
        </p:txBody>
      </p:sp>
    </p:spTree>
    <p:extLst>
      <p:ext uri="{BB962C8B-B14F-4D97-AF65-F5344CB8AC3E}">
        <p14:creationId xmlns:p14="http://schemas.microsoft.com/office/powerpoint/2010/main" val="67581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DF298-3F4C-4960-8622-C04485347571}"/>
              </a:ext>
            </a:extLst>
          </p:cNvPr>
          <p:cNvSpPr>
            <a:spLocks noGrp="1"/>
          </p:cNvSpPr>
          <p:nvPr>
            <p:ph type="title"/>
          </p:nvPr>
        </p:nvSpPr>
        <p:spPr/>
        <p:txBody>
          <a:bodyPr>
            <a:normAutofit/>
          </a:bodyPr>
          <a:lstStyle/>
          <a:p>
            <a:r>
              <a:rPr lang="en-GB" b="1" dirty="0"/>
              <a:t>How schizophrenia is currently treated</a:t>
            </a:r>
          </a:p>
        </p:txBody>
      </p:sp>
      <p:sp>
        <p:nvSpPr>
          <p:cNvPr id="3" name="Content Placeholder 2">
            <a:extLst>
              <a:ext uri="{FF2B5EF4-FFF2-40B4-BE49-F238E27FC236}">
                <a16:creationId xmlns:a16="http://schemas.microsoft.com/office/drawing/2014/main" id="{0B7EB4BE-1033-4367-AEE5-87021E205B74}"/>
              </a:ext>
            </a:extLst>
          </p:cNvPr>
          <p:cNvSpPr>
            <a:spLocks noGrp="1"/>
          </p:cNvSpPr>
          <p:nvPr>
            <p:ph idx="1"/>
          </p:nvPr>
        </p:nvSpPr>
        <p:spPr/>
        <p:txBody>
          <a:bodyPr>
            <a:normAutofit fontScale="85000" lnSpcReduction="10000"/>
          </a:bodyPr>
          <a:lstStyle/>
          <a:p>
            <a:r>
              <a:rPr lang="en-GB" dirty="0"/>
              <a:t>There is no cure for schizophrenia. Individuals diagnosed with this disorder will need lifelong treatment. Treatments can control or reduce the severity of symptoms.</a:t>
            </a:r>
          </a:p>
          <a:p>
            <a:endParaRPr lang="en-GB" dirty="0"/>
          </a:p>
          <a:p>
            <a:r>
              <a:rPr lang="en-GB" dirty="0"/>
              <a:t>It is important to get treatment from a psychiatrist or mental health professional who has experience treating people with this disorder.</a:t>
            </a:r>
          </a:p>
          <a:p>
            <a:endParaRPr lang="en-GB" dirty="0"/>
          </a:p>
          <a:p>
            <a:r>
              <a:rPr lang="en-GB" dirty="0"/>
              <a:t>Schizophrenia is usually treated with an individually tailored combination of talking therapy and medicine. </a:t>
            </a:r>
          </a:p>
        </p:txBody>
      </p:sp>
    </p:spTree>
    <p:extLst>
      <p:ext uri="{BB962C8B-B14F-4D97-AF65-F5344CB8AC3E}">
        <p14:creationId xmlns:p14="http://schemas.microsoft.com/office/powerpoint/2010/main" val="4001508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2CF56-6A4E-4D90-9017-BFE82021B869}"/>
              </a:ext>
            </a:extLst>
          </p:cNvPr>
          <p:cNvSpPr>
            <a:spLocks noGrp="1"/>
          </p:cNvSpPr>
          <p:nvPr>
            <p:ph type="title"/>
          </p:nvPr>
        </p:nvSpPr>
        <p:spPr/>
        <p:txBody>
          <a:bodyPr>
            <a:noAutofit/>
          </a:bodyPr>
          <a:lstStyle/>
          <a:p>
            <a:r>
              <a:rPr lang="en-GB" sz="4800" b="1" dirty="0"/>
              <a:t>Medications</a:t>
            </a:r>
            <a:br>
              <a:rPr lang="en-GB" sz="4800" b="1" dirty="0"/>
            </a:br>
            <a:endParaRPr lang="en-GB" sz="4800" b="1" dirty="0"/>
          </a:p>
        </p:txBody>
      </p:sp>
      <p:sp>
        <p:nvSpPr>
          <p:cNvPr id="3" name="Content Placeholder 2">
            <a:extLst>
              <a:ext uri="{FF2B5EF4-FFF2-40B4-BE49-F238E27FC236}">
                <a16:creationId xmlns:a16="http://schemas.microsoft.com/office/drawing/2014/main" id="{C89C7F66-BC87-4F78-967B-B646FBF1B42B}"/>
              </a:ext>
            </a:extLst>
          </p:cNvPr>
          <p:cNvSpPr>
            <a:spLocks noGrp="1"/>
          </p:cNvSpPr>
          <p:nvPr>
            <p:ph idx="1"/>
          </p:nvPr>
        </p:nvSpPr>
        <p:spPr/>
        <p:txBody>
          <a:bodyPr>
            <a:normAutofit fontScale="77500" lnSpcReduction="20000"/>
          </a:bodyPr>
          <a:lstStyle/>
          <a:p>
            <a:pPr marL="0" indent="0">
              <a:buNone/>
            </a:pPr>
            <a:r>
              <a:rPr lang="en-GB" b="1" dirty="0"/>
              <a:t>Antipsychotic medication </a:t>
            </a:r>
            <a:r>
              <a:rPr lang="en-GB" dirty="0"/>
              <a:t>is the most common treatment for schizophrenia. </a:t>
            </a:r>
          </a:p>
          <a:p>
            <a:pPr marL="0" indent="0">
              <a:buNone/>
            </a:pPr>
            <a:endParaRPr lang="en-GB" dirty="0"/>
          </a:p>
          <a:p>
            <a:pPr marL="0" indent="0">
              <a:buNone/>
            </a:pPr>
            <a:r>
              <a:rPr lang="en-GB" dirty="0"/>
              <a:t>Medication can help stop:</a:t>
            </a:r>
          </a:p>
          <a:p>
            <a:endParaRPr lang="en-GB" dirty="0"/>
          </a:p>
          <a:p>
            <a:r>
              <a:rPr lang="en-GB" dirty="0"/>
              <a:t>hallucinations</a:t>
            </a:r>
          </a:p>
          <a:p>
            <a:r>
              <a:rPr lang="en-GB" dirty="0"/>
              <a:t>delusions</a:t>
            </a:r>
          </a:p>
          <a:p>
            <a:r>
              <a:rPr lang="en-GB" dirty="0"/>
              <a:t>symptoms of psychosis</a:t>
            </a:r>
          </a:p>
          <a:p>
            <a:r>
              <a:rPr lang="en-GB" dirty="0"/>
              <a:t>If psychosis occurs, you may be hospitalized and receive treatment under close medical supervision.</a:t>
            </a:r>
          </a:p>
        </p:txBody>
      </p:sp>
    </p:spTree>
    <p:extLst>
      <p:ext uri="{BB962C8B-B14F-4D97-AF65-F5344CB8AC3E}">
        <p14:creationId xmlns:p14="http://schemas.microsoft.com/office/powerpoint/2010/main" val="3884947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BA90-821A-403D-BB88-D7C181F0AF1B}"/>
              </a:ext>
            </a:extLst>
          </p:cNvPr>
          <p:cNvSpPr>
            <a:spLocks noGrp="1"/>
          </p:cNvSpPr>
          <p:nvPr>
            <p:ph type="title"/>
          </p:nvPr>
        </p:nvSpPr>
        <p:spPr/>
        <p:txBody>
          <a:bodyPr/>
          <a:lstStyle/>
          <a:p>
            <a:r>
              <a:rPr lang="en-GB" b="1" dirty="0"/>
              <a:t>Psychosocial intervention</a:t>
            </a:r>
          </a:p>
        </p:txBody>
      </p:sp>
      <p:sp>
        <p:nvSpPr>
          <p:cNvPr id="3" name="Content Placeholder 2">
            <a:extLst>
              <a:ext uri="{FF2B5EF4-FFF2-40B4-BE49-F238E27FC236}">
                <a16:creationId xmlns:a16="http://schemas.microsoft.com/office/drawing/2014/main" id="{64A5E0A0-9BAB-41D5-8299-B34C05E757B1}"/>
              </a:ext>
            </a:extLst>
          </p:cNvPr>
          <p:cNvSpPr>
            <a:spLocks noGrp="1"/>
          </p:cNvSpPr>
          <p:nvPr>
            <p:ph idx="1"/>
          </p:nvPr>
        </p:nvSpPr>
        <p:spPr/>
        <p:txBody>
          <a:bodyPr/>
          <a:lstStyle/>
          <a:p>
            <a:r>
              <a:rPr lang="en-GB" dirty="0"/>
              <a:t>Another treatment option for schizophrenia is psychosocial intervention. This includes individual therapy to help people with this condition cope with stress and illness.</a:t>
            </a:r>
          </a:p>
          <a:p>
            <a:r>
              <a:rPr lang="en-GB" dirty="0"/>
              <a:t>Social training can improve social and communication skills. </a:t>
            </a:r>
          </a:p>
        </p:txBody>
      </p:sp>
    </p:spTree>
    <p:extLst>
      <p:ext uri="{BB962C8B-B14F-4D97-AF65-F5344CB8AC3E}">
        <p14:creationId xmlns:p14="http://schemas.microsoft.com/office/powerpoint/2010/main" val="3576141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6565-4097-4F87-8771-F6B6F48E3C0E}"/>
              </a:ext>
            </a:extLst>
          </p:cNvPr>
          <p:cNvSpPr>
            <a:spLocks noGrp="1"/>
          </p:cNvSpPr>
          <p:nvPr>
            <p:ph type="title"/>
          </p:nvPr>
        </p:nvSpPr>
        <p:spPr/>
        <p:txBody>
          <a:bodyPr>
            <a:normAutofit fontScale="90000"/>
          </a:bodyPr>
          <a:lstStyle/>
          <a:p>
            <a:r>
              <a:rPr lang="en-GB" b="1" dirty="0"/>
              <a:t>Principles of care for adults with schizophrenia </a:t>
            </a:r>
          </a:p>
        </p:txBody>
      </p:sp>
      <p:pic>
        <p:nvPicPr>
          <p:cNvPr id="5" name="Content Placeholder 4">
            <a:extLst>
              <a:ext uri="{FF2B5EF4-FFF2-40B4-BE49-F238E27FC236}">
                <a16:creationId xmlns:a16="http://schemas.microsoft.com/office/drawing/2014/main" id="{71B9D821-3315-4CCF-A53C-79F1FA8E7FCF}"/>
              </a:ext>
            </a:extLst>
          </p:cNvPr>
          <p:cNvPicPr>
            <a:picLocks noGrp="1" noChangeAspect="1"/>
          </p:cNvPicPr>
          <p:nvPr>
            <p:ph idx="1"/>
          </p:nvPr>
        </p:nvPicPr>
        <p:blipFill rotWithShape="1">
          <a:blip r:embed="rId2"/>
          <a:srcRect t="38165" r="70499" b="16935"/>
          <a:stretch/>
        </p:blipFill>
        <p:spPr>
          <a:xfrm>
            <a:off x="856327" y="1582567"/>
            <a:ext cx="5843412" cy="5002816"/>
          </a:xfrm>
        </p:spPr>
      </p:pic>
      <p:sp>
        <p:nvSpPr>
          <p:cNvPr id="7" name="TextBox 6">
            <a:extLst>
              <a:ext uri="{FF2B5EF4-FFF2-40B4-BE49-F238E27FC236}">
                <a16:creationId xmlns:a16="http://schemas.microsoft.com/office/drawing/2014/main" id="{B59F6FAC-C969-43FC-9C6E-529E8D146831}"/>
              </a:ext>
            </a:extLst>
          </p:cNvPr>
          <p:cNvSpPr txBox="1"/>
          <p:nvPr/>
        </p:nvSpPr>
        <p:spPr>
          <a:xfrm>
            <a:off x="6814038" y="5029200"/>
            <a:ext cx="4888523" cy="861774"/>
          </a:xfrm>
          <a:prstGeom prst="rect">
            <a:avLst/>
          </a:prstGeom>
          <a:noFill/>
        </p:spPr>
        <p:txBody>
          <a:bodyPr wrap="square">
            <a:spAutoFit/>
          </a:bodyPr>
          <a:lstStyle/>
          <a:p>
            <a:r>
              <a:rPr lang="en-GB" sz="800" dirty="0"/>
              <a:t>Source https://pathways.nice.org.uk/pathways/psychosis-and-schizophrenia/general-principles-of-care-for-children-and-young-people-with-psychosis-and-schizophrenia#path=view%3A/pathways/psychosis-and-schizophrenia/general-principles-of-care-for-adults-with-psychosis-or-schizophrenia.xml&amp;content=view-index</a:t>
            </a:r>
          </a:p>
          <a:p>
            <a:endParaRPr lang="en-GB" dirty="0"/>
          </a:p>
        </p:txBody>
      </p:sp>
    </p:spTree>
    <p:extLst>
      <p:ext uri="{BB962C8B-B14F-4D97-AF65-F5344CB8AC3E}">
        <p14:creationId xmlns:p14="http://schemas.microsoft.com/office/powerpoint/2010/main" val="474142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E1342F3-E920-43A4-B36F-15710CC74121}"/>
              </a:ext>
            </a:extLst>
          </p:cNvPr>
          <p:cNvPicPr>
            <a:picLocks noGrp="1" noChangeAspect="1"/>
          </p:cNvPicPr>
          <p:nvPr>
            <p:ph idx="1"/>
          </p:nvPr>
        </p:nvPicPr>
        <p:blipFill rotWithShape="1">
          <a:blip r:embed="rId2"/>
          <a:srcRect t="33430" r="43500" b="28599"/>
          <a:stretch/>
        </p:blipFill>
        <p:spPr>
          <a:xfrm>
            <a:off x="402992" y="591127"/>
            <a:ext cx="11386015" cy="4304146"/>
          </a:xfrm>
        </p:spPr>
      </p:pic>
    </p:spTree>
    <p:extLst>
      <p:ext uri="{BB962C8B-B14F-4D97-AF65-F5344CB8AC3E}">
        <p14:creationId xmlns:p14="http://schemas.microsoft.com/office/powerpoint/2010/main" val="21854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7AFEB-3E7E-4F26-BED1-8BE2FDE40EE0}"/>
              </a:ext>
            </a:extLst>
          </p:cNvPr>
          <p:cNvSpPr>
            <a:spLocks noGrp="1"/>
          </p:cNvSpPr>
          <p:nvPr>
            <p:ph type="title"/>
          </p:nvPr>
        </p:nvSpPr>
        <p:spPr/>
        <p:txBody>
          <a:bodyPr/>
          <a:lstStyle/>
          <a:p>
            <a:r>
              <a:rPr lang="en-GB" b="1" dirty="0"/>
              <a:t>Human rights violations</a:t>
            </a:r>
          </a:p>
        </p:txBody>
      </p:sp>
      <p:sp>
        <p:nvSpPr>
          <p:cNvPr id="3" name="Content Placeholder 2">
            <a:extLst>
              <a:ext uri="{FF2B5EF4-FFF2-40B4-BE49-F238E27FC236}">
                <a16:creationId xmlns:a16="http://schemas.microsoft.com/office/drawing/2014/main" id="{9908B46D-09AC-461C-B6CB-467CE0B51853}"/>
              </a:ext>
            </a:extLst>
          </p:cNvPr>
          <p:cNvSpPr>
            <a:spLocks noGrp="1"/>
          </p:cNvSpPr>
          <p:nvPr>
            <p:ph idx="1"/>
          </p:nvPr>
        </p:nvSpPr>
        <p:spPr/>
        <p:txBody>
          <a:bodyPr/>
          <a:lstStyle/>
          <a:p>
            <a:r>
              <a:rPr lang="en-GB" dirty="0"/>
              <a:t>People with schizophrenia are prone to human rights violations both inside mental health institutions and in communities. Stigma of the disorder is high. This contributes to discrimination, which can in turn limit access to general health care, education, housing and employment.</a:t>
            </a:r>
          </a:p>
        </p:txBody>
      </p:sp>
      <p:sp>
        <p:nvSpPr>
          <p:cNvPr id="5" name="TextBox 4">
            <a:extLst>
              <a:ext uri="{FF2B5EF4-FFF2-40B4-BE49-F238E27FC236}">
                <a16:creationId xmlns:a16="http://schemas.microsoft.com/office/drawing/2014/main" id="{894AC9D9-BDE0-4676-B02F-41E80D85E069}"/>
              </a:ext>
            </a:extLst>
          </p:cNvPr>
          <p:cNvSpPr txBox="1"/>
          <p:nvPr/>
        </p:nvSpPr>
        <p:spPr>
          <a:xfrm>
            <a:off x="914401" y="5117284"/>
            <a:ext cx="8489658" cy="646331"/>
          </a:xfrm>
          <a:prstGeom prst="rect">
            <a:avLst/>
          </a:prstGeom>
          <a:noFill/>
        </p:spPr>
        <p:txBody>
          <a:bodyPr wrap="square">
            <a:spAutoFit/>
          </a:bodyPr>
          <a:lstStyle/>
          <a:p>
            <a:r>
              <a:rPr lang="fr-FR" dirty="0"/>
              <a:t> </a:t>
            </a:r>
            <a:r>
              <a:rPr lang="fr-FR" sz="900" dirty="0"/>
              <a:t>Source: </a:t>
            </a:r>
            <a:r>
              <a:rPr lang="fr-FR" sz="900" dirty="0">
                <a:hlinkClick r:id="rId2"/>
              </a:rPr>
              <a:t>https://www.who.int/news-room/fact-sheets/detail/schizophrenia</a:t>
            </a:r>
            <a:endParaRPr lang="fr-FR" sz="900" dirty="0"/>
          </a:p>
          <a:p>
            <a:endParaRPr lang="fr-FR" dirty="0"/>
          </a:p>
        </p:txBody>
      </p:sp>
    </p:spTree>
    <p:extLst>
      <p:ext uri="{BB962C8B-B14F-4D97-AF65-F5344CB8AC3E}">
        <p14:creationId xmlns:p14="http://schemas.microsoft.com/office/powerpoint/2010/main" val="24441832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3259</TotalTime>
  <Words>1548</Words>
  <Application>Microsoft Office PowerPoint</Application>
  <PresentationFormat>Widescreen</PresentationFormat>
  <Paragraphs>135</Paragraphs>
  <Slides>27</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Myriad Pro</vt:lpstr>
      <vt:lpstr>20140311PresentationUWTSDTemplate</vt:lpstr>
      <vt:lpstr>Mental Disorders and Psychopathology (BMHP6006_LON)</vt:lpstr>
      <vt:lpstr>Learning objectives </vt:lpstr>
      <vt:lpstr>How Schizophrenia Affects My Life</vt:lpstr>
      <vt:lpstr>What does ‘schizophrenia’ mean? </vt:lpstr>
      <vt:lpstr>Activity </vt:lpstr>
      <vt:lpstr>Hallucinations and Delusions</vt:lpstr>
      <vt:lpstr>Schizophrenia vs. psychosis</vt:lpstr>
      <vt:lpstr>What is Schizophrenia? </vt:lpstr>
      <vt:lpstr>According to WHO: </vt:lpstr>
      <vt:lpstr>Classification of Schizophrenia within ICD-10 </vt:lpstr>
      <vt:lpstr>Video: What is schizophrenia?</vt:lpstr>
      <vt:lpstr>Who is affected by schizophrenia? </vt:lpstr>
      <vt:lpstr>Causes of schizophrenia</vt:lpstr>
      <vt:lpstr>Causes of schizophrenia</vt:lpstr>
      <vt:lpstr>Other risk factors for schizophrenia may include:</vt:lpstr>
      <vt:lpstr>Diagnosis - Schizophrenia</vt:lpstr>
      <vt:lpstr>Symptoms of schizophrenia</vt:lpstr>
      <vt:lpstr>PowerPoint Presentation</vt:lpstr>
      <vt:lpstr>Schizophrenia complications</vt:lpstr>
      <vt:lpstr>History of schizophrenia:  How has it evolved through time? </vt:lpstr>
      <vt:lpstr>Historical treatments </vt:lpstr>
      <vt:lpstr>How schizophrenia is currently treated</vt:lpstr>
      <vt:lpstr>Medications </vt:lpstr>
      <vt:lpstr>Psychosocial intervention</vt:lpstr>
      <vt:lpstr>Principles of care for adults with schizophrenia </vt:lpstr>
      <vt:lpstr>PowerPoint Presentation</vt:lpstr>
      <vt:lpstr>Human rights violations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bianca sanfilippo</cp:lastModifiedBy>
  <cp:revision>7</cp:revision>
  <dcterms:created xsi:type="dcterms:W3CDTF">2021-06-30T17:36:36Z</dcterms:created>
  <dcterms:modified xsi:type="dcterms:W3CDTF">2021-11-11T22:35:31Z</dcterms:modified>
</cp:coreProperties>
</file>