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783" autoAdjust="0"/>
  </p:normalViewPr>
  <p:slideViewPr>
    <p:cSldViewPr>
      <p:cViewPr>
        <p:scale>
          <a:sx n="80" d="100"/>
          <a:sy n="80" d="100"/>
        </p:scale>
        <p:origin x="-1074" y="60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A690FA-6C83-44BA-BAC0-5219F5CD7375}" type="datetimeFigureOut">
              <a:rPr lang="en-GB" smtClean="0"/>
              <a:t>13/05/2019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6A0D4F-DBBF-44ED-9121-E90C34601B80}" type="slidenum">
              <a:rPr lang="en-GB" smtClean="0"/>
              <a:t>‹#›</a:t>
            </a:fld>
            <a:endParaRPr lang="en-GB"/>
          </a:p>
        </p:txBody>
      </p:sp>
    </p:spTree>
    <p:extLst>
      <p:ext uri="{BB962C8B-B14F-4D97-AF65-F5344CB8AC3E}">
        <p14:creationId xmlns:p14="http://schemas.microsoft.com/office/powerpoint/2010/main" val="3598498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are the real</a:t>
            </a:r>
            <a:r>
              <a:rPr lang="en-GB" baseline="0" dirty="0" smtClean="0"/>
              <a:t> strengths of the organisation and how can we push these to develop? What makes this company unique? Do they use the right channels, if not then lets explore others. Some of the thought ideas of “strengths” aren't really strengths, their isn't a great deal of interest in the organisation, that’s why we need to create a bigger and more vibrant image of the company. Push this company to its next stage, and in to the modern markets, we need to make a change or in some areas just improvements , that will allow the company to survive in the future.</a:t>
            </a:r>
            <a:endParaRPr lang="en-GB" dirty="0"/>
          </a:p>
        </p:txBody>
      </p:sp>
      <p:sp>
        <p:nvSpPr>
          <p:cNvPr id="4" name="Slide Number Placeholder 3"/>
          <p:cNvSpPr>
            <a:spLocks noGrp="1"/>
          </p:cNvSpPr>
          <p:nvPr>
            <p:ph type="sldNum" sz="quarter" idx="10"/>
          </p:nvPr>
        </p:nvSpPr>
        <p:spPr/>
        <p:txBody>
          <a:bodyPr/>
          <a:lstStyle/>
          <a:p>
            <a:fld id="{986A0D4F-DBBF-44ED-9121-E90C34601B80}" type="slidenum">
              <a:rPr lang="en-GB" smtClean="0"/>
              <a:t>2</a:t>
            </a:fld>
            <a:endParaRPr lang="en-GB"/>
          </a:p>
        </p:txBody>
      </p:sp>
    </p:spTree>
    <p:extLst>
      <p:ext uri="{BB962C8B-B14F-4D97-AF65-F5344CB8AC3E}">
        <p14:creationId xmlns:p14="http://schemas.microsoft.com/office/powerpoint/2010/main" val="3153100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prime</a:t>
            </a:r>
            <a:r>
              <a:rPr lang="en-GB" baseline="0" dirty="0" smtClean="0"/>
              <a:t> targets for the organisation as they could open up the channels for new stakeholders as well as candidates for new staff (historians). These range from ages 18+ which will help dramatically with their diversity issue (only attractive over 50`s), this would also bring people who are enthusiastic and more modern (younger minds-up to date views) to the organisation if they are hiring then the younger generation would be able to help steer them into modern marketing. This company is desperate for “young blood”.</a:t>
            </a:r>
            <a:endParaRPr lang="en-GB" dirty="0"/>
          </a:p>
        </p:txBody>
      </p:sp>
      <p:sp>
        <p:nvSpPr>
          <p:cNvPr id="4" name="Slide Number Placeholder 3"/>
          <p:cNvSpPr>
            <a:spLocks noGrp="1"/>
          </p:cNvSpPr>
          <p:nvPr>
            <p:ph type="sldNum" sz="quarter" idx="10"/>
          </p:nvPr>
        </p:nvSpPr>
        <p:spPr/>
        <p:txBody>
          <a:bodyPr/>
          <a:lstStyle/>
          <a:p>
            <a:fld id="{986A0D4F-DBBF-44ED-9121-E90C34601B80}" type="slidenum">
              <a:rPr lang="en-GB" smtClean="0"/>
              <a:t>3</a:t>
            </a:fld>
            <a:endParaRPr lang="en-GB"/>
          </a:p>
        </p:txBody>
      </p:sp>
    </p:spTree>
    <p:extLst>
      <p:ext uri="{BB962C8B-B14F-4D97-AF65-F5344CB8AC3E}">
        <p14:creationId xmlns:p14="http://schemas.microsoft.com/office/powerpoint/2010/main" val="250891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Vlog</a:t>
            </a:r>
            <a:r>
              <a:rPr lang="en-GB" baseline="0" dirty="0" smtClean="0"/>
              <a:t> series (weekly/monthly- don’t release till there's at least 8 episodes then timely releases per video), whole subjects covered in under ten minutes (short attention spans on stakeholder) “the legend of Arthur-battle with </a:t>
            </a:r>
            <a:r>
              <a:rPr lang="en-GB" baseline="0" dirty="0" err="1" smtClean="0"/>
              <a:t>Rhitta</a:t>
            </a:r>
            <a:r>
              <a:rPr lang="en-GB" baseline="0" dirty="0" smtClean="0"/>
              <a:t>”. Contact all available and near by (to start) primary school and integrate a yearly historian lesson (like the St Fagin's trip). Facebook/Instagram/Twitch sponsors post a phot with a small amount of information (no more than 3-4 lines-too much people will lose interest) make sure this is released daily caption photography #tags to spread the word even get used by other organisations. With different accounts comes different responsibility, don’t post the same content among  profiles, always change to broaden the audience. Play off major brands and exploit (with permission) fortnite/apex/</a:t>
            </a:r>
            <a:r>
              <a:rPr lang="en-GB" baseline="0" dirty="0" err="1" smtClean="0"/>
              <a:t>Pubg</a:t>
            </a:r>
            <a:r>
              <a:rPr lang="en-GB" baseline="0" dirty="0" smtClean="0"/>
              <a:t> as well as movements “HSNT/Grind it etc.</a:t>
            </a:r>
            <a:endParaRPr lang="en-GB" dirty="0"/>
          </a:p>
        </p:txBody>
      </p:sp>
      <p:sp>
        <p:nvSpPr>
          <p:cNvPr id="4" name="Slide Number Placeholder 3"/>
          <p:cNvSpPr>
            <a:spLocks noGrp="1"/>
          </p:cNvSpPr>
          <p:nvPr>
            <p:ph type="sldNum" sz="quarter" idx="10"/>
          </p:nvPr>
        </p:nvSpPr>
        <p:spPr/>
        <p:txBody>
          <a:bodyPr/>
          <a:lstStyle/>
          <a:p>
            <a:fld id="{986A0D4F-DBBF-44ED-9121-E90C34601B80}" type="slidenum">
              <a:rPr lang="en-GB" smtClean="0"/>
              <a:t>4</a:t>
            </a:fld>
            <a:endParaRPr lang="en-GB"/>
          </a:p>
        </p:txBody>
      </p:sp>
    </p:spTree>
    <p:extLst>
      <p:ext uri="{BB962C8B-B14F-4D97-AF65-F5344CB8AC3E}">
        <p14:creationId xmlns:p14="http://schemas.microsoft.com/office/powerpoint/2010/main" val="4023483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abbreviation </a:t>
            </a:r>
            <a:r>
              <a:rPr lang="en-GB" dirty="0" err="1" smtClean="0"/>
              <a:t>Rcahmw</a:t>
            </a:r>
            <a:r>
              <a:rPr lang="en-GB" dirty="0" smtClean="0"/>
              <a:t> is not exactly well known or easy to remember. When searching for their social media accounts they weren't very clear,</a:t>
            </a:r>
            <a:r>
              <a:rPr lang="en-GB" baseline="0" dirty="0" smtClean="0"/>
              <a:t> the only one that came up was the Facebook page, and if you use the abbreviation then the twitter page is easy to find. But simpler and easier to find pages need to be created for anyone looking for history. E.g. @</a:t>
            </a:r>
            <a:r>
              <a:rPr lang="en-GB" baseline="0" dirty="0" err="1" smtClean="0"/>
              <a:t>Welshhistory</a:t>
            </a:r>
            <a:r>
              <a:rPr lang="en-GB" baseline="0" dirty="0" smtClean="0"/>
              <a:t> @RCW (royal commission of wales) simple sites names that would come up in search engines quickly and that can be related to aspects with a hashtag #history #wales #royal (royal baby-#royal will trend). </a:t>
            </a:r>
            <a:endParaRPr lang="en-GB" dirty="0" smtClean="0"/>
          </a:p>
          <a:p>
            <a:endParaRPr lang="en-GB" dirty="0"/>
          </a:p>
        </p:txBody>
      </p:sp>
      <p:sp>
        <p:nvSpPr>
          <p:cNvPr id="4" name="Slide Number Placeholder 3"/>
          <p:cNvSpPr>
            <a:spLocks noGrp="1"/>
          </p:cNvSpPr>
          <p:nvPr>
            <p:ph type="sldNum" sz="quarter" idx="10"/>
          </p:nvPr>
        </p:nvSpPr>
        <p:spPr/>
        <p:txBody>
          <a:bodyPr/>
          <a:lstStyle/>
          <a:p>
            <a:fld id="{986A0D4F-DBBF-44ED-9121-E90C34601B80}" type="slidenum">
              <a:rPr lang="en-GB" smtClean="0"/>
              <a:t>5</a:t>
            </a:fld>
            <a:endParaRPr lang="en-GB"/>
          </a:p>
        </p:txBody>
      </p:sp>
    </p:spTree>
    <p:extLst>
      <p:ext uri="{BB962C8B-B14F-4D97-AF65-F5344CB8AC3E}">
        <p14:creationId xmlns:p14="http://schemas.microsoft.com/office/powerpoint/2010/main" val="498770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A little Q &amp; A</a:t>
            </a:r>
            <a:endParaRPr lang="en-GB"/>
          </a:p>
        </p:txBody>
      </p:sp>
      <p:sp>
        <p:nvSpPr>
          <p:cNvPr id="4" name="Slide Number Placeholder 3"/>
          <p:cNvSpPr>
            <a:spLocks noGrp="1"/>
          </p:cNvSpPr>
          <p:nvPr>
            <p:ph type="sldNum" sz="quarter" idx="10"/>
          </p:nvPr>
        </p:nvSpPr>
        <p:spPr/>
        <p:txBody>
          <a:bodyPr/>
          <a:lstStyle/>
          <a:p>
            <a:fld id="{986A0D4F-DBBF-44ED-9121-E90C34601B80}" type="slidenum">
              <a:rPr lang="en-GB" smtClean="0"/>
              <a:t>6</a:t>
            </a:fld>
            <a:endParaRPr lang="en-GB"/>
          </a:p>
        </p:txBody>
      </p:sp>
    </p:spTree>
    <p:extLst>
      <p:ext uri="{BB962C8B-B14F-4D97-AF65-F5344CB8AC3E}">
        <p14:creationId xmlns:p14="http://schemas.microsoft.com/office/powerpoint/2010/main" val="1259787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BAFC55F5-7D24-4352-A4EC-DA119B110357}"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0FFA-95F9-482F-87BD-C7AB3A5BFC0F}"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FC55F5-7D24-4352-A4EC-DA119B110357}"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BAFC55F5-7D24-4352-A4EC-DA119B110357}" type="datetimeFigureOut">
              <a:rPr lang="en-GB" smtClean="0"/>
              <a:t>13/05/2019</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EB330FFA-95F9-482F-87BD-C7AB3A5BFC0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AFC55F5-7D24-4352-A4EC-DA119B110357}"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AFC55F5-7D24-4352-A4EC-DA119B110357}"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AFC55F5-7D24-4352-A4EC-DA119B110357}"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FC55F5-7D24-4352-A4EC-DA119B110357}"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AFC55F5-7D24-4352-A4EC-DA119B110357}"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30FFA-95F9-482F-87BD-C7AB3A5BFC0F}"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BAFC55F5-7D24-4352-A4EC-DA119B110357}"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30FFA-95F9-482F-87BD-C7AB3A5BFC0F}"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FC55F5-7D24-4352-A4EC-DA119B110357}"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AFC55F5-7D24-4352-A4EC-DA119B110357}"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0FFA-95F9-482F-87BD-C7AB3A5BFC0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BAFC55F5-7D24-4352-A4EC-DA119B110357}" type="datetimeFigureOut">
              <a:rPr lang="en-GB" smtClean="0"/>
              <a:t>13/05/2019</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EB330FFA-95F9-482F-87BD-C7AB3A5BFC0F}"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coflein.gov.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Social</a:t>
            </a:r>
            <a:r>
              <a:rPr lang="en-GB" dirty="0" smtClean="0"/>
              <a:t> </a:t>
            </a:r>
            <a:r>
              <a:rPr lang="en-GB" dirty="0" smtClean="0">
                <a:solidFill>
                  <a:schemeClr val="bg1"/>
                </a:solidFill>
              </a:rPr>
              <a:t>and ethical marketing</a:t>
            </a:r>
            <a:endParaRPr lang="en-GB" dirty="0">
              <a:solidFill>
                <a:schemeClr val="bg1"/>
              </a:solidFill>
            </a:endParaRPr>
          </a:p>
        </p:txBody>
      </p:sp>
      <p:sp>
        <p:nvSpPr>
          <p:cNvPr id="3" name="Subtitle 2"/>
          <p:cNvSpPr>
            <a:spLocks noGrp="1"/>
          </p:cNvSpPr>
          <p:nvPr>
            <p:ph type="subTitle" idx="1"/>
          </p:nvPr>
        </p:nvSpPr>
        <p:spPr/>
        <p:txBody>
          <a:bodyPr>
            <a:normAutofit lnSpcReduction="10000"/>
          </a:bodyPr>
          <a:lstStyle/>
          <a:p>
            <a:r>
              <a:rPr lang="en-GB" dirty="0"/>
              <a:t>The Royal Commission on the Ancient and Historical Monuments of Wales </a:t>
            </a:r>
            <a:r>
              <a:rPr lang="en-GB" dirty="0" smtClean="0"/>
              <a:t>.</a:t>
            </a:r>
            <a:endParaRPr lang="en-GB" dirty="0"/>
          </a:p>
        </p:txBody>
      </p:sp>
    </p:spTree>
    <p:extLst>
      <p:ext uri="{BB962C8B-B14F-4D97-AF65-F5344CB8AC3E}">
        <p14:creationId xmlns:p14="http://schemas.microsoft.com/office/powerpoint/2010/main" val="2476570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Strengths/opportunities </a:t>
            </a:r>
            <a:endParaRPr lang="en-GB" dirty="0"/>
          </a:p>
        </p:txBody>
      </p:sp>
      <p:sp>
        <p:nvSpPr>
          <p:cNvPr id="3" name="TextBox 2"/>
          <p:cNvSpPr txBox="1"/>
          <p:nvPr/>
        </p:nvSpPr>
        <p:spPr>
          <a:xfrm>
            <a:off x="467544" y="2056780"/>
            <a:ext cx="8208912" cy="230832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Website(s).</a:t>
            </a:r>
          </a:p>
          <a:p>
            <a:pPr marL="285750" indent="-285750">
              <a:buFont typeface="Arial" panose="020B0604020202020204" pitchFamily="34" charset="0"/>
              <a:buChar char="•"/>
            </a:pPr>
            <a:r>
              <a:rPr lang="en-GB" dirty="0" smtClean="0"/>
              <a:t>Social media channels.</a:t>
            </a:r>
          </a:p>
          <a:p>
            <a:pPr marL="285750" indent="-285750">
              <a:buFont typeface="Arial" panose="020B0604020202020204" pitchFamily="34" charset="0"/>
              <a:buChar char="•"/>
            </a:pPr>
            <a:r>
              <a:rPr lang="en-GB" dirty="0" smtClean="0"/>
              <a:t>programme of talks and lectures.</a:t>
            </a:r>
          </a:p>
          <a:p>
            <a:pPr marL="285750" indent="-285750">
              <a:buFont typeface="Arial" panose="020B0604020202020204" pitchFamily="34" charset="0"/>
              <a:buChar char="•"/>
            </a:pPr>
            <a:r>
              <a:rPr lang="en-GB" dirty="0"/>
              <a:t>A</a:t>
            </a:r>
            <a:r>
              <a:rPr lang="en-GB" dirty="0" smtClean="0"/>
              <a:t>ttendance at national and regional shows and events.</a:t>
            </a:r>
          </a:p>
          <a:p>
            <a:pPr marL="285750" indent="-285750">
              <a:buFont typeface="Arial" panose="020B0604020202020204" pitchFamily="34" charset="0"/>
              <a:buChar char="•"/>
            </a:pPr>
            <a:r>
              <a:rPr lang="en-GB" dirty="0" smtClean="0"/>
              <a:t>Work published with press and media coverage.</a:t>
            </a:r>
          </a:p>
          <a:p>
            <a:pPr marL="285750" indent="-285750">
              <a:buFont typeface="Arial" panose="020B0604020202020204" pitchFamily="34" charset="0"/>
              <a:buChar char="•"/>
            </a:pPr>
            <a:r>
              <a:rPr lang="en-GB" dirty="0" smtClean="0"/>
              <a:t>large database and archive of information.</a:t>
            </a:r>
          </a:p>
          <a:p>
            <a:pPr marL="285750" indent="-285750">
              <a:buFont typeface="Arial" panose="020B0604020202020204" pitchFamily="34" charset="0"/>
              <a:buChar char="•"/>
            </a:pPr>
            <a:r>
              <a:rPr lang="en-GB" dirty="0" smtClean="0"/>
              <a:t>Digitised information available online (</a:t>
            </a:r>
            <a:r>
              <a:rPr lang="en-GB" dirty="0" smtClean="0">
                <a:hlinkClick r:id="rId3"/>
              </a:rPr>
              <a:t>www.coflein.gov.uk</a:t>
            </a:r>
            <a:r>
              <a:rPr lang="en-GB" dirty="0" smtClean="0"/>
              <a:t>).</a:t>
            </a:r>
          </a:p>
          <a:p>
            <a:pPr marL="285750" indent="-285750">
              <a:buFont typeface="Arial" panose="020B0604020202020204" pitchFamily="34" charset="0"/>
              <a:buChar char="•"/>
            </a:pPr>
            <a:r>
              <a:rPr lang="en-GB" dirty="0" smtClean="0"/>
              <a:t>Networking with established social media followers.</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620688"/>
            <a:ext cx="2007666" cy="2007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1714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Target markets </a:t>
            </a:r>
            <a:endParaRPr lang="en-GB" dirty="0"/>
          </a:p>
        </p:txBody>
      </p:sp>
      <p:sp>
        <p:nvSpPr>
          <p:cNvPr id="3" name="TextBox 2"/>
          <p:cNvSpPr txBox="1"/>
          <p:nvPr/>
        </p:nvSpPr>
        <p:spPr>
          <a:xfrm>
            <a:off x="251520" y="1412776"/>
            <a:ext cx="8280920" cy="4401205"/>
          </a:xfrm>
          <a:prstGeom prst="rect">
            <a:avLst/>
          </a:prstGeom>
          <a:noFill/>
        </p:spPr>
        <p:txBody>
          <a:bodyPr wrap="square" rtlCol="0">
            <a:spAutoFit/>
          </a:bodyPr>
          <a:lstStyle/>
          <a:p>
            <a:r>
              <a:rPr lang="en-GB" dirty="0" smtClean="0"/>
              <a:t>There are 10 universities in wales to be targeted:</a:t>
            </a:r>
          </a:p>
          <a:p>
            <a:pPr marL="285750" indent="-285750">
              <a:buFont typeface="Arial" panose="020B0604020202020204" pitchFamily="34" charset="0"/>
              <a:buChar char="•"/>
            </a:pPr>
            <a:r>
              <a:rPr lang="en-GB" dirty="0" smtClean="0"/>
              <a:t>Cardiff University	</a:t>
            </a:r>
          </a:p>
          <a:p>
            <a:pPr marL="285750" indent="-285750">
              <a:buFont typeface="Arial" panose="020B0604020202020204" pitchFamily="34" charset="0"/>
              <a:buChar char="•"/>
            </a:pPr>
            <a:r>
              <a:rPr lang="en-GB" dirty="0" smtClean="0"/>
              <a:t>Swansea University	</a:t>
            </a:r>
          </a:p>
          <a:p>
            <a:pPr marL="285750" indent="-285750">
              <a:buFont typeface="Arial" panose="020B0604020202020204" pitchFamily="34" charset="0"/>
              <a:buChar char="•"/>
            </a:pPr>
            <a:r>
              <a:rPr lang="en-GB" dirty="0" smtClean="0"/>
              <a:t>Aberystwyth University</a:t>
            </a:r>
          </a:p>
          <a:p>
            <a:pPr marL="285750" indent="-285750">
              <a:buFont typeface="Arial" panose="020B0604020202020204" pitchFamily="34" charset="0"/>
              <a:buChar char="•"/>
            </a:pPr>
            <a:r>
              <a:rPr lang="en-GB" dirty="0" smtClean="0"/>
              <a:t>Bangor University	</a:t>
            </a:r>
          </a:p>
          <a:p>
            <a:pPr marL="285750" indent="-285750">
              <a:buFont typeface="Arial" panose="020B0604020202020204" pitchFamily="34" charset="0"/>
              <a:buChar char="•"/>
            </a:pPr>
            <a:r>
              <a:rPr lang="en-GB" dirty="0" smtClean="0"/>
              <a:t>University of South Wales</a:t>
            </a:r>
          </a:p>
          <a:p>
            <a:pPr marL="285750" indent="-285750">
              <a:buFont typeface="Arial" panose="020B0604020202020204" pitchFamily="34" charset="0"/>
              <a:buChar char="•"/>
            </a:pPr>
            <a:r>
              <a:rPr lang="en-GB" dirty="0" smtClean="0"/>
              <a:t>Cardiff Metropolitan University</a:t>
            </a:r>
          </a:p>
          <a:p>
            <a:pPr marL="285750" indent="-285750">
              <a:buFont typeface="Arial" panose="020B0604020202020204" pitchFamily="34" charset="0"/>
              <a:buChar char="•"/>
            </a:pPr>
            <a:r>
              <a:rPr lang="en-GB" dirty="0" smtClean="0"/>
              <a:t>University of Wales Trinity Saint David</a:t>
            </a:r>
          </a:p>
          <a:p>
            <a:pPr marL="285750" indent="-285750">
              <a:buFont typeface="Arial" panose="020B0604020202020204" pitchFamily="34" charset="0"/>
              <a:buChar char="•"/>
            </a:pPr>
            <a:r>
              <a:rPr lang="en-GB" dirty="0" smtClean="0"/>
              <a:t>Wrexham Glyndwr University</a:t>
            </a:r>
          </a:p>
          <a:p>
            <a:pPr marL="285750" indent="-285750">
              <a:buFont typeface="Arial" panose="020B0604020202020204" pitchFamily="34" charset="0"/>
              <a:buChar char="•"/>
            </a:pPr>
            <a:r>
              <a:rPr lang="en-GB" dirty="0" smtClean="0"/>
              <a:t>Harper Adams University</a:t>
            </a:r>
          </a:p>
          <a:p>
            <a:pPr marL="285750" indent="-285750">
              <a:buFont typeface="Arial" panose="020B0604020202020204" pitchFamily="34" charset="0"/>
              <a:buChar char="•"/>
            </a:pPr>
            <a:r>
              <a:rPr lang="en-GB" dirty="0" smtClean="0"/>
              <a:t>University of Wales (Cardiff)</a:t>
            </a:r>
          </a:p>
          <a:p>
            <a:pPr marL="285750" indent="-285750">
              <a:buFont typeface="Arial" panose="020B0604020202020204" pitchFamily="34" charset="0"/>
              <a:buChar char="•"/>
            </a:pPr>
            <a:endParaRPr lang="en-GB" dirty="0"/>
          </a:p>
          <a:p>
            <a:r>
              <a:rPr lang="en-GB" sz="1600" dirty="0" smtClean="0"/>
              <a:t>We need change the diversity of the plus 50 factor, a majority of the people who attend the royal commission are older than intended, because it’s a nice quite day out- its very educational, so lets target more people who are interested in their history education = history majors (university) anything reflecting history even art.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188640"/>
            <a:ext cx="2762250"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6650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marketing concepts </a:t>
            </a:r>
            <a:endParaRPr lang="en-GB" dirty="0"/>
          </a:p>
        </p:txBody>
      </p:sp>
      <p:sp>
        <p:nvSpPr>
          <p:cNvPr id="3" name="TextBox 2"/>
          <p:cNvSpPr txBox="1"/>
          <p:nvPr/>
        </p:nvSpPr>
        <p:spPr>
          <a:xfrm>
            <a:off x="395536" y="1916832"/>
            <a:ext cx="8352928" cy="397031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Vlogging is a serious tactic for an organisation like the royal commission.</a:t>
            </a:r>
          </a:p>
          <a:p>
            <a:pPr marL="285750" indent="-285750">
              <a:buFont typeface="Arial" panose="020B0604020202020204" pitchFamily="34" charset="0"/>
              <a:buChar char="•"/>
            </a:pPr>
            <a:r>
              <a:rPr lang="en-GB" dirty="0" smtClean="0"/>
              <a:t>Short videos e.g. Merlin's legend in under 10 minutes.</a:t>
            </a:r>
          </a:p>
          <a:p>
            <a:pPr marL="285750" indent="-285750">
              <a:buFont typeface="Arial" panose="020B0604020202020204" pitchFamily="34" charset="0"/>
              <a:buChar char="•"/>
            </a:pPr>
            <a:r>
              <a:rPr lang="en-GB" dirty="0" smtClean="0"/>
              <a:t>Pushing the search engine on google(and social media accounts), paying for a higher ranking.</a:t>
            </a:r>
          </a:p>
          <a:p>
            <a:pPr marL="285750" indent="-285750">
              <a:buFont typeface="Arial" panose="020B0604020202020204" pitchFamily="34" charset="0"/>
              <a:buChar char="•"/>
            </a:pPr>
            <a:r>
              <a:rPr lang="en-GB" dirty="0" smtClean="0"/>
              <a:t>Local primary school programs, integrate a service with primary schools to deliver a day of history (field trips or come to the schools) have a programme in place for yearly visits.</a:t>
            </a:r>
          </a:p>
          <a:p>
            <a:pPr marL="285750" indent="-285750">
              <a:buFont typeface="Arial" panose="020B0604020202020204" pitchFamily="34" charset="0"/>
              <a:buChar char="•"/>
            </a:pPr>
            <a:r>
              <a:rPr lang="en-GB" dirty="0" smtClean="0"/>
              <a:t>On social media, post content everyday (without fail).</a:t>
            </a:r>
          </a:p>
          <a:p>
            <a:pPr marL="285750" indent="-285750">
              <a:buFont typeface="Arial" panose="020B0604020202020204" pitchFamily="34" charset="0"/>
              <a:buChar char="•"/>
            </a:pPr>
            <a:r>
              <a:rPr lang="en-GB" dirty="0" smtClean="0"/>
              <a:t>Create multiple accounts, but do not use the same content (such as unloved heritage).</a:t>
            </a:r>
          </a:p>
          <a:p>
            <a:pPr marL="285750" indent="-285750">
              <a:buFont typeface="Arial" panose="020B0604020202020204" pitchFamily="34" charset="0"/>
              <a:buChar char="•"/>
            </a:pPr>
            <a:r>
              <a:rPr lang="en-GB" dirty="0" smtClean="0"/>
              <a:t>Use incentives e.g. fortnite is huge, contact personnel (employees) discuss a marketing opportunity e.g. competition for a fortnite “skin(s)” give away must find the secret answer in 5 of the videos then they win etc.</a:t>
            </a:r>
          </a:p>
          <a:p>
            <a:pPr marL="285750" indent="-285750">
              <a:buFont typeface="Arial" panose="020B0604020202020204" pitchFamily="34" charset="0"/>
              <a:buChar char="•"/>
            </a:pP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260648"/>
            <a:ext cx="2376264" cy="14257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8549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188640"/>
            <a:ext cx="2016224" cy="1006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457200" y="274638"/>
            <a:ext cx="8229600" cy="778098"/>
          </a:xfrm>
        </p:spPr>
        <p:txBody>
          <a:bodyPr/>
          <a:lstStyle/>
          <a:p>
            <a:r>
              <a:rPr lang="en-GB" dirty="0" smtClean="0"/>
              <a:t>Changes to implement</a:t>
            </a:r>
            <a:endParaRPr lang="en-GB" dirty="0"/>
          </a:p>
        </p:txBody>
      </p:sp>
      <p:sp>
        <p:nvSpPr>
          <p:cNvPr id="3" name="TextBox 2"/>
          <p:cNvSpPr txBox="1"/>
          <p:nvPr/>
        </p:nvSpPr>
        <p:spPr>
          <a:xfrm>
            <a:off x="107504" y="980728"/>
            <a:ext cx="8856984" cy="6032421"/>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The identities of accounts</a:t>
            </a:r>
          </a:p>
          <a:p>
            <a:r>
              <a:rPr lang="en-GB" sz="1600" dirty="0" smtClean="0"/>
              <a:t>One major issue I found when looking into this organisation is the name. you must have an abbreviation or just create social media account with simpler names and link them.</a:t>
            </a:r>
          </a:p>
          <a:p>
            <a:r>
              <a:rPr lang="en-GB" sz="1600" dirty="0" smtClean="0"/>
              <a:t>The royal commission on the ancient and historical monuments of wales, its quite a mouthful at the very least. It has been known to occasionally go by </a:t>
            </a:r>
            <a:r>
              <a:rPr lang="en-GB" sz="1600" dirty="0" err="1" smtClean="0"/>
              <a:t>Rcahmw</a:t>
            </a:r>
            <a:r>
              <a:rPr lang="en-GB" sz="1600" dirty="0" smtClean="0"/>
              <a:t>- which is rather confusing because if you were looking for historical monuments or history of wales</a:t>
            </a:r>
            <a:r>
              <a:rPr lang="en-GB" dirty="0" smtClean="0">
                <a:solidFill>
                  <a:schemeClr val="bg1"/>
                </a:solidFill>
              </a:rPr>
              <a:t>. </a:t>
            </a:r>
          </a:p>
          <a:p>
            <a:endParaRPr lang="en-GB" sz="1600" dirty="0"/>
          </a:p>
          <a:p>
            <a:pPr marL="285750" indent="-285750">
              <a:buFont typeface="Arial" panose="020B0604020202020204" pitchFamily="34" charset="0"/>
              <a:buChar char="•"/>
            </a:pPr>
            <a:r>
              <a:rPr lang="en-GB" sz="1600" dirty="0" smtClean="0"/>
              <a:t>Online series (short videos)</a:t>
            </a:r>
          </a:p>
          <a:p>
            <a:r>
              <a:rPr lang="en-GB" sz="1600" dirty="0" smtClean="0"/>
              <a:t>Creating short videos with information but in an enjoyable format. Creating a short series will encourage a younger audience, help share information of welsh heritage whilst entertaining a new generation/stakeholders. </a:t>
            </a:r>
          </a:p>
          <a:p>
            <a:endParaRPr lang="en-GB" sz="1600" dirty="0" smtClean="0"/>
          </a:p>
          <a:p>
            <a:pPr marL="285750" indent="-285750">
              <a:buFont typeface="Arial" panose="020B0604020202020204" pitchFamily="34" charset="0"/>
              <a:buChar char="•"/>
            </a:pPr>
            <a:r>
              <a:rPr lang="en-GB" sz="1600" dirty="0" smtClean="0"/>
              <a:t>University associated programmes</a:t>
            </a:r>
          </a:p>
          <a:p>
            <a:r>
              <a:rPr lang="en-GB" sz="1600" dirty="0" smtClean="0"/>
              <a:t>Like our university has assisted the organisation with marketing concepts. The </a:t>
            </a:r>
            <a:r>
              <a:rPr lang="en-GB" sz="1600" dirty="0" err="1"/>
              <a:t>R</a:t>
            </a:r>
            <a:r>
              <a:rPr lang="en-GB" sz="1600" dirty="0" err="1" smtClean="0"/>
              <a:t>cahmw</a:t>
            </a:r>
            <a:r>
              <a:rPr lang="en-GB" sz="1600" dirty="0" smtClean="0"/>
              <a:t> needs to integrate with other </a:t>
            </a:r>
            <a:r>
              <a:rPr lang="en-GB" sz="1600" dirty="0" err="1"/>
              <a:t>U</a:t>
            </a:r>
            <a:r>
              <a:rPr lang="en-GB" sz="1600" dirty="0" err="1" smtClean="0"/>
              <a:t>ni`s</a:t>
            </a:r>
            <a:r>
              <a:rPr lang="en-GB" sz="1600" dirty="0" smtClean="0"/>
              <a:t> around wales with those who have history departments/studies, there are hundreds of university students that study or interact around history (art students, drama students, literature students).</a:t>
            </a:r>
          </a:p>
          <a:p>
            <a:endParaRPr lang="en-GB" sz="1600" dirty="0"/>
          </a:p>
          <a:p>
            <a:pPr marL="285750" indent="-285750">
              <a:buFont typeface="Arial" panose="020B0604020202020204" pitchFamily="34" charset="0"/>
              <a:buChar char="•"/>
            </a:pPr>
            <a:r>
              <a:rPr lang="en-GB" sz="1600" dirty="0" smtClean="0"/>
              <a:t>Incentives and competitions (gaming/trends)</a:t>
            </a:r>
          </a:p>
          <a:p>
            <a:r>
              <a:rPr lang="en-GB" sz="1600" dirty="0" smtClean="0"/>
              <a:t>Using brands, trends to manipulate a larger following/audience- use fornite (one of the largest games around –over 250m accounts). The average account holder spends of £45.11 (average spenders slightly higher £67.12). They love freebies – secret answers in the videos (series) from welsh heritage.</a:t>
            </a:r>
            <a:endParaRPr lang="en-GB" sz="1600" dirty="0"/>
          </a:p>
          <a:p>
            <a:endParaRPr lang="en-GB" sz="1600" dirty="0"/>
          </a:p>
        </p:txBody>
      </p:sp>
    </p:spTree>
    <p:extLst>
      <p:ext uri="{BB962C8B-B14F-4D97-AF65-F5344CB8AC3E}">
        <p14:creationId xmlns:p14="http://schemas.microsoft.com/office/powerpoint/2010/main" val="1865456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Any questions?</a:t>
            </a:r>
            <a:endParaRPr lang="en-GB"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603957"/>
            <a:ext cx="8229600" cy="4518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0251216"/>
      </p:ext>
    </p:extLst>
  </p:cSld>
  <p:clrMapOvr>
    <a:masterClrMapping/>
  </p:clrMapOvr>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1681</TotalTime>
  <Words>963</Words>
  <Application>Microsoft Office PowerPoint</Application>
  <PresentationFormat>On-screen Show (4:3)</PresentationFormat>
  <Paragraphs>57</Paragraphs>
  <Slides>6</Slides>
  <Notes>5</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Thatch</vt:lpstr>
      <vt:lpstr>Social and ethical marketing</vt:lpstr>
      <vt:lpstr>Strengths/opportunities </vt:lpstr>
      <vt:lpstr>Target markets </vt:lpstr>
      <vt:lpstr>Future marketing concepts </vt:lpstr>
      <vt:lpstr>Changes to implement</vt:lpstr>
      <vt:lpstr>Thank you! Any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Dafydd Evans-Evans</dc:creator>
  <cp:lastModifiedBy>Dafydd Evans-Evans</cp:lastModifiedBy>
  <cp:revision>26</cp:revision>
  <dcterms:created xsi:type="dcterms:W3CDTF">2019-05-13T15:57:34Z</dcterms:created>
  <dcterms:modified xsi:type="dcterms:W3CDTF">2019-05-14T19:59:11Z</dcterms:modified>
</cp:coreProperties>
</file>