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22"/>
  </p:handoutMasterIdLst>
  <p:sldIdLst>
    <p:sldId id="256" r:id="rId2"/>
    <p:sldId id="257" r:id="rId3"/>
    <p:sldId id="258" r:id="rId4"/>
    <p:sldId id="268" r:id="rId5"/>
    <p:sldId id="259" r:id="rId6"/>
    <p:sldId id="274" r:id="rId7"/>
    <p:sldId id="260" r:id="rId8"/>
    <p:sldId id="281" r:id="rId9"/>
    <p:sldId id="261" r:id="rId10"/>
    <p:sldId id="264" r:id="rId11"/>
    <p:sldId id="282" r:id="rId12"/>
    <p:sldId id="272" r:id="rId13"/>
    <p:sldId id="277" r:id="rId14"/>
    <p:sldId id="278" r:id="rId15"/>
    <p:sldId id="271" r:id="rId16"/>
    <p:sldId id="262" r:id="rId17"/>
    <p:sldId id="266" r:id="rId18"/>
    <p:sldId id="267" r:id="rId19"/>
    <p:sldId id="279" r:id="rId20"/>
    <p:sldId id="270"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34" d="100"/>
          <a:sy n="34" d="100"/>
        </p:scale>
        <p:origin x="1051" y="43"/>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D9A0AB72-274E-43BD-93B3-80BD75229007}" type="datetimeFigureOut">
              <a:rPr lang="en-GB" smtClean="0"/>
              <a:t>28/09/2019</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634AB7A-41FB-4C18-8140-20335437A30E}" type="slidenum">
              <a:rPr lang="en-GB" smtClean="0"/>
              <a:t>‹#›</a:t>
            </a:fld>
            <a:endParaRPr lang="en-GB"/>
          </a:p>
        </p:txBody>
      </p:sp>
    </p:spTree>
    <p:extLst>
      <p:ext uri="{BB962C8B-B14F-4D97-AF65-F5344CB8AC3E}">
        <p14:creationId xmlns:p14="http://schemas.microsoft.com/office/powerpoint/2010/main" val="59668504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28/09/2019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28/09/2019</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a:xfrm>
            <a:off x="685800" y="3505200"/>
            <a:ext cx="7990656" cy="1752600"/>
          </a:xfrm>
        </p:spPr>
        <p:txBody>
          <a:bodyPr>
            <a:normAutofit/>
          </a:bodyPr>
          <a:lstStyle/>
          <a:p>
            <a:r>
              <a:rPr lang="en-GB" sz="3600" dirty="0"/>
              <a:t>Perspectives on Child Development</a:t>
            </a:r>
          </a:p>
          <a:p>
            <a:r>
              <a:rPr lang="en-GB" sz="3600" dirty="0"/>
              <a:t>BMHP6017</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endParaRPr lang="en-GB" dirty="0"/>
          </a:p>
          <a:p>
            <a:pPr marL="0" indent="0">
              <a:buNone/>
            </a:pPr>
            <a:r>
              <a:rPr lang="en-GB" dirty="0"/>
              <a:t>Duration</a:t>
            </a:r>
          </a:p>
          <a:p>
            <a:pPr marL="0" indent="0">
              <a:buNone/>
            </a:pPr>
            <a:r>
              <a:rPr lang="en-GB" dirty="0">
                <a:solidFill>
                  <a:srgbClr val="FF0000"/>
                </a:solidFill>
              </a:rPr>
              <a:t>	Throughout semester 1 from 23</a:t>
            </a:r>
            <a:r>
              <a:rPr lang="en-GB" baseline="30000" dirty="0">
                <a:solidFill>
                  <a:srgbClr val="FF0000"/>
                </a:solidFill>
              </a:rPr>
              <a:t>rd</a:t>
            </a:r>
            <a:r>
              <a:rPr lang="en-GB" dirty="0">
                <a:solidFill>
                  <a:srgbClr val="FF0000"/>
                </a:solidFill>
              </a:rPr>
              <a:t>  September </a:t>
            </a:r>
          </a:p>
          <a:p>
            <a:pPr marL="0" indent="0">
              <a:buNone/>
            </a:pPr>
            <a:r>
              <a:rPr lang="en-GB" dirty="0">
                <a:solidFill>
                  <a:srgbClr val="FF0000"/>
                </a:solidFill>
              </a:rPr>
              <a:t>  	2019 to 24</a:t>
            </a:r>
            <a:r>
              <a:rPr lang="en-GB" baseline="30000" dirty="0">
                <a:solidFill>
                  <a:srgbClr val="FF0000"/>
                </a:solidFill>
              </a:rPr>
              <a:t>th</a:t>
            </a:r>
            <a:r>
              <a:rPr lang="en-GB" dirty="0">
                <a:solidFill>
                  <a:srgbClr val="FF0000"/>
                </a:solidFill>
              </a:rPr>
              <a:t> January 2020</a:t>
            </a:r>
            <a:endParaRPr lang="en-GB" dirty="0"/>
          </a:p>
          <a:p>
            <a:pPr marL="0" indent="0">
              <a:buNone/>
            </a:pPr>
            <a:endParaRPr lang="en-GB"/>
          </a:p>
          <a:p>
            <a:pPr marL="0" indent="0">
              <a:buNone/>
            </a:pPr>
            <a:r>
              <a:rPr lang="en-GB"/>
              <a:t>20 </a:t>
            </a:r>
            <a:r>
              <a:rPr lang="en-GB" dirty="0"/>
              <a:t>Credits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 6 </a:t>
            </a:r>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a:t>Achievement at Level 6 reflects the ability to refine and use relevant understanding, methods and skills to address complex problems that have limited definition. It includes taking responsibility for planning and developing courses of action that are able to underpin substantial change or development, as well as exercising broad autonomy and judgement. It also reflects an understanding of different perspectives, approaches or schools of thought and the theories that underpin them. </a:t>
            </a:r>
          </a:p>
          <a:p>
            <a:pPr marL="0" indent="0">
              <a:buNone/>
            </a:pPr>
            <a:r>
              <a:rPr lang="en-GB" b="1" dirty="0"/>
              <a:t> </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229600" cy="3989040"/>
          </a:xfrm>
        </p:spPr>
        <p:txBody>
          <a:bodyPr>
            <a:normAutofit/>
          </a:bodyPr>
          <a:lstStyle/>
          <a:p>
            <a:r>
              <a:rPr lang="en-GB" sz="3200" dirty="0"/>
              <a:t>To enable the student to evaluate a range of influences and factors affecting the growth and pedagogical development of children and young people in order to promote their health, wellbeing and development.</a:t>
            </a:r>
          </a:p>
          <a:p>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sz="2800" dirty="0"/>
              <a:t>Upon the successful completion of this module, the student should be able to demonstrate the ability to:</a:t>
            </a:r>
          </a:p>
          <a:p>
            <a:pPr marL="457200" lvl="0" indent="-457200">
              <a:buFont typeface="+mj-lt"/>
              <a:buAutoNum type="arabicPeriod"/>
            </a:pPr>
            <a:r>
              <a:rPr lang="en-GB" dirty="0"/>
              <a:t>Critically analyse factors affecting the growth and development of children and young people</a:t>
            </a:r>
          </a:p>
          <a:p>
            <a:pPr marL="457200" lvl="0" indent="-457200">
              <a:buFont typeface="+mj-lt"/>
              <a:buAutoNum type="arabicPeriod"/>
            </a:pPr>
            <a:r>
              <a:rPr lang="en-GB" dirty="0"/>
              <a:t>Examine and propose strategies for the role of health, care and family and services in promoting health, well-being and development of the child.</a:t>
            </a:r>
          </a:p>
          <a:p>
            <a:pPr marL="0" indent="0">
              <a:buNone/>
            </a:pP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a:bodyPr>
          <a:lstStyle/>
          <a:p>
            <a:r>
              <a:rPr lang="en-GB" sz="2800" dirty="0"/>
              <a:t>This module is designed to develop students’ awareness and understanding of:</a:t>
            </a:r>
          </a:p>
          <a:p>
            <a:pPr lvl="0"/>
            <a:r>
              <a:rPr lang="en-GB" sz="2800" dirty="0"/>
              <a:t>Social policy and family care.  </a:t>
            </a:r>
          </a:p>
          <a:p>
            <a:pPr lvl="0"/>
            <a:r>
              <a:rPr lang="en-GB" sz="2800" dirty="0"/>
              <a:t>Human development theories.</a:t>
            </a:r>
          </a:p>
          <a:p>
            <a:pPr lvl="0"/>
            <a:r>
              <a:rPr lang="en-GB" sz="2800" dirty="0"/>
              <a:t>Influences and factors affecting growth and development from a range of perspectives. </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p:txBody>
          <a:bodyPr>
            <a:normAutofit/>
          </a:bodyPr>
          <a:lstStyle/>
          <a:p>
            <a:pPr lvl="0"/>
            <a:r>
              <a:rPr lang="en-GB" sz="2800" dirty="0"/>
              <a:t>Characteristic needs at different stages of childhood. </a:t>
            </a:r>
          </a:p>
          <a:p>
            <a:pPr lvl="0"/>
            <a:r>
              <a:rPr lang="en-GB" sz="2800" dirty="0"/>
              <a:t>Uniqueness and individuality in childhood. </a:t>
            </a:r>
          </a:p>
          <a:p>
            <a:pPr lvl="0"/>
            <a:r>
              <a:rPr lang="en-GB" sz="2800" dirty="0"/>
              <a:t>Strategies and organisations to support child development and family care.</a:t>
            </a:r>
          </a:p>
          <a:p>
            <a:pPr lvl="0"/>
            <a:r>
              <a:rPr lang="en-GB" sz="2800" dirty="0"/>
              <a:t>Interventions to support child development and family care.</a:t>
            </a:r>
          </a:p>
          <a:p>
            <a:endParaRPr lang="en-GB" sz="3600" dirty="0"/>
          </a:p>
        </p:txBody>
      </p:sp>
    </p:spTree>
    <p:extLst>
      <p:ext uri="{BB962C8B-B14F-4D97-AF65-F5344CB8AC3E}">
        <p14:creationId xmlns:p14="http://schemas.microsoft.com/office/powerpoint/2010/main" val="1634982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fontScale="32500" lnSpcReduction="20000"/>
          </a:bodyPr>
          <a:lstStyle/>
          <a:p>
            <a:r>
              <a:rPr lang="en-US" sz="5500" b="1" dirty="0"/>
              <a:t>Assessment Component 1 – 50% Poster Presentation and Supporting Paper (Practical) (2000 words)</a:t>
            </a:r>
            <a:endParaRPr lang="en-GB" sz="5500" dirty="0"/>
          </a:p>
          <a:p>
            <a:pPr marL="0" indent="0">
              <a:buNone/>
            </a:pPr>
            <a:endParaRPr lang="en-GB" sz="5500" dirty="0"/>
          </a:p>
          <a:p>
            <a:r>
              <a:rPr lang="en-US" sz="5500" dirty="0"/>
              <a:t>Produce a poster presentation with a commentary about one particular aspect of the pedagogical development of children and young people. A structured 2000 word supporting paper which includes relevant academic research and information must also be submitted.</a:t>
            </a:r>
            <a:endParaRPr lang="en-GB" sz="5500" dirty="0"/>
          </a:p>
          <a:p>
            <a:pPr marL="0" indent="0">
              <a:buNone/>
            </a:pPr>
            <a:r>
              <a:rPr lang="en-GB" sz="5500" dirty="0"/>
              <a:t> </a:t>
            </a:r>
          </a:p>
          <a:p>
            <a:r>
              <a:rPr lang="en-US" sz="5500" b="1" dirty="0"/>
              <a:t>Assessment Component 2 – 50% Written Assignment (Coursework) (3000 words)</a:t>
            </a:r>
            <a:endParaRPr lang="en-GB" sz="5500" dirty="0"/>
          </a:p>
          <a:p>
            <a:endParaRPr lang="en-GB" sz="5500" dirty="0"/>
          </a:p>
          <a:p>
            <a:r>
              <a:rPr lang="en-US" sz="5500" dirty="0"/>
              <a:t>Examine and propose strategies for the role of health, care and family and services in promoting health, well-being and development of the child. </a:t>
            </a:r>
            <a:endParaRPr lang="en-GB" sz="5500" dirty="0"/>
          </a:p>
          <a:p>
            <a:pPr marL="0" indent="0">
              <a:buNone/>
            </a:pPr>
            <a:endParaRPr lang="en-GB" sz="3600" b="1" dirty="0"/>
          </a:p>
          <a:p>
            <a:pPr marL="0" indent="0">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pPr marL="0" indent="0">
              <a:buNone/>
            </a:pPr>
            <a:r>
              <a:rPr lang="en-GB" sz="3200" b="1" dirty="0"/>
              <a:t>Assignment 1 Submission</a:t>
            </a:r>
          </a:p>
          <a:p>
            <a:pPr marL="0" indent="0">
              <a:buNone/>
            </a:pPr>
            <a:r>
              <a:rPr lang="en-GB" sz="3200" b="1" i="1" dirty="0"/>
              <a:t>Seminar Paper</a:t>
            </a:r>
          </a:p>
          <a:p>
            <a:pPr marL="0" indent="0">
              <a:buNone/>
            </a:pPr>
            <a:r>
              <a:rPr lang="en-GB" sz="3200" b="1" dirty="0">
                <a:solidFill>
                  <a:srgbClr val="FF0000"/>
                </a:solidFill>
              </a:rPr>
              <a:t>Friday 13</a:t>
            </a:r>
            <a:r>
              <a:rPr lang="en-GB" sz="3200" b="1" baseline="30000" dirty="0">
                <a:solidFill>
                  <a:srgbClr val="FF0000"/>
                </a:solidFill>
              </a:rPr>
              <a:t>th</a:t>
            </a:r>
            <a:r>
              <a:rPr lang="en-GB" sz="3200" b="1" dirty="0">
                <a:solidFill>
                  <a:srgbClr val="FF0000"/>
                </a:solidFill>
              </a:rPr>
              <a:t> December 2019</a:t>
            </a:r>
          </a:p>
          <a:p>
            <a:pPr marL="0" indent="0">
              <a:buNone/>
            </a:pPr>
            <a:r>
              <a:rPr lang="en-GB" sz="3200" b="1" i="1" dirty="0"/>
              <a:t>Draft Tutorial Week</a:t>
            </a:r>
          </a:p>
          <a:p>
            <a:pPr marL="0" indent="0">
              <a:buNone/>
            </a:pPr>
            <a:r>
              <a:rPr lang="en-GB" sz="3200" b="1" i="1" dirty="0">
                <a:solidFill>
                  <a:srgbClr val="FF0000"/>
                </a:solidFill>
              </a:rPr>
              <a:t>Week beginning 2</a:t>
            </a:r>
            <a:r>
              <a:rPr lang="en-GB" sz="3200" b="1" i="1" baseline="30000" dirty="0">
                <a:solidFill>
                  <a:srgbClr val="FF0000"/>
                </a:solidFill>
              </a:rPr>
              <a:t>nd</a:t>
            </a:r>
            <a:r>
              <a:rPr lang="en-GB" sz="3200" b="1" i="1" dirty="0">
                <a:solidFill>
                  <a:srgbClr val="FF0000"/>
                </a:solidFill>
              </a:rPr>
              <a:t> December 2019</a:t>
            </a:r>
          </a:p>
          <a:p>
            <a:pPr marL="0" indent="0">
              <a:buNone/>
            </a:pPr>
            <a:endParaRPr lang="en-GB" sz="3200" b="1" dirty="0"/>
          </a:p>
          <a:p>
            <a:pPr marL="0" indent="0">
              <a:buNone/>
            </a:pPr>
            <a:r>
              <a:rPr lang="en-GB" sz="3200" dirty="0"/>
              <a:t>Presentations in class on Tuesday 3</a:t>
            </a:r>
            <a:r>
              <a:rPr lang="en-GB" sz="3200" baseline="30000" dirty="0"/>
              <a:t>rd</a:t>
            </a:r>
            <a:r>
              <a:rPr lang="en-GB" sz="3200" dirty="0"/>
              <a:t> December from 5.00pm.</a:t>
            </a:r>
          </a:p>
          <a:p>
            <a:pPr marL="0" indent="0">
              <a:buNone/>
            </a:pPr>
            <a:r>
              <a:rPr lang="en-GB" sz="3200" dirty="0"/>
              <a:t>All posters must be submitted electronically to Turnitin by 4.00pm on Tuesday 3</a:t>
            </a:r>
            <a:r>
              <a:rPr lang="en-GB" sz="3200" baseline="30000" dirty="0"/>
              <a:t>rd</a:t>
            </a:r>
            <a:r>
              <a:rPr lang="en-GB" sz="3200" dirty="0"/>
              <a:t> December.</a:t>
            </a:r>
          </a:p>
          <a:p>
            <a:pPr marL="0" indent="0">
              <a:buNone/>
            </a:pPr>
            <a:endParaRPr lang="en-GB" sz="3200" dirty="0"/>
          </a:p>
          <a:p>
            <a:pPr marL="0" indent="0">
              <a:buNone/>
            </a:pPr>
            <a:endParaRPr lang="en-GB" sz="3200"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p:txBody>
          <a:bodyPr/>
          <a:lstStyle/>
          <a:p>
            <a:pPr marL="0" indent="0">
              <a:buNone/>
            </a:pPr>
            <a:r>
              <a:rPr lang="en-GB" b="1" dirty="0"/>
              <a:t>Assignment 2 Submission</a:t>
            </a:r>
          </a:p>
          <a:p>
            <a:pPr marL="0" indent="0">
              <a:buNone/>
            </a:pPr>
            <a:r>
              <a:rPr lang="en-GB" b="1" i="1" dirty="0"/>
              <a:t>Essay</a:t>
            </a:r>
          </a:p>
          <a:p>
            <a:pPr marL="0" indent="0">
              <a:buNone/>
            </a:pPr>
            <a:r>
              <a:rPr lang="en-GB" b="1" dirty="0">
                <a:solidFill>
                  <a:srgbClr val="FF0000"/>
                </a:solidFill>
              </a:rPr>
              <a:t>Friday 17</a:t>
            </a:r>
            <a:r>
              <a:rPr lang="en-GB" b="1" baseline="30000" dirty="0">
                <a:solidFill>
                  <a:srgbClr val="FF0000"/>
                </a:solidFill>
              </a:rPr>
              <a:t>th</a:t>
            </a:r>
            <a:r>
              <a:rPr lang="en-GB" b="1" dirty="0">
                <a:solidFill>
                  <a:srgbClr val="FF0000"/>
                </a:solidFill>
              </a:rPr>
              <a:t> January 2020</a:t>
            </a:r>
          </a:p>
          <a:p>
            <a:pPr marL="0" indent="0">
              <a:buNone/>
            </a:pPr>
            <a:r>
              <a:rPr lang="en-GB" b="1" i="1" dirty="0"/>
              <a:t>Draft Tutorial Week</a:t>
            </a:r>
          </a:p>
          <a:p>
            <a:pPr marL="0" indent="0">
              <a:buNone/>
            </a:pPr>
            <a:r>
              <a:rPr lang="en-GB" b="1" i="1" dirty="0">
                <a:solidFill>
                  <a:srgbClr val="FF0000"/>
                </a:solidFill>
              </a:rPr>
              <a:t>Week Beginning 6</a:t>
            </a:r>
            <a:r>
              <a:rPr lang="en-GB" b="1" i="1" baseline="30000" dirty="0">
                <a:solidFill>
                  <a:srgbClr val="FF0000"/>
                </a:solidFill>
              </a:rPr>
              <a:t>th</a:t>
            </a:r>
            <a:r>
              <a:rPr lang="en-GB" b="1" i="1" dirty="0">
                <a:solidFill>
                  <a:srgbClr val="FF0000"/>
                </a:solidFill>
              </a:rPr>
              <a:t> January 2020</a:t>
            </a:r>
            <a:endParaRPr lang="en-GB" dirty="0"/>
          </a:p>
        </p:txBody>
      </p:sp>
    </p:spTree>
    <p:extLst>
      <p:ext uri="{BB962C8B-B14F-4D97-AF65-F5344CB8AC3E}">
        <p14:creationId xmlns:p14="http://schemas.microsoft.com/office/powerpoint/2010/main" val="3182254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referencing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Essential</a:t>
            </a:r>
          </a:p>
          <a:p>
            <a:r>
              <a:rPr lang="en-GB" dirty="0"/>
              <a:t>Berk. L.E. (2012) </a:t>
            </a:r>
            <a:r>
              <a:rPr lang="en-GB" u="sng" dirty="0"/>
              <a:t>Child Development.</a:t>
            </a:r>
            <a:r>
              <a:rPr lang="en-GB" dirty="0"/>
              <a:t> (9th Edition). Boston: Pearson</a:t>
            </a:r>
            <a:endParaRPr lang="en-GB" b="1" dirty="0"/>
          </a:p>
          <a:p>
            <a:r>
              <a:rPr lang="en-GB" dirty="0"/>
              <a:t>Smith, P. K., Cowie, H. &amp; Blades, M. (2011) </a:t>
            </a:r>
            <a:r>
              <a:rPr lang="en-GB" u="sng" dirty="0"/>
              <a:t>Understanding Children's Development.</a:t>
            </a:r>
            <a:r>
              <a:rPr lang="en-GB" i="1" dirty="0"/>
              <a:t> </a:t>
            </a:r>
            <a:r>
              <a:rPr lang="en-GB" dirty="0"/>
              <a:t>Chichester: John Wiley &amp; Sons Ltd</a:t>
            </a:r>
            <a:endParaRPr lang="en-GB" b="1"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fontScale="62500" lnSpcReduction="20000"/>
          </a:bodyPr>
          <a:lstStyle/>
          <a:p>
            <a:pPr marL="0" indent="0">
              <a:buNone/>
            </a:pPr>
            <a:r>
              <a:rPr lang="en-GB" b="1" dirty="0"/>
              <a:t>Background</a:t>
            </a:r>
          </a:p>
          <a:p>
            <a:r>
              <a:rPr lang="en-GB" dirty="0"/>
              <a:t>Bruce, T. (Ed) (2010) </a:t>
            </a:r>
            <a:r>
              <a:rPr lang="en-GB" u="sng" dirty="0"/>
              <a:t>Early Childhood: A Guide for Students</a:t>
            </a:r>
            <a:r>
              <a:rPr lang="en-GB" i="1" dirty="0"/>
              <a:t>. </a:t>
            </a:r>
            <a:r>
              <a:rPr lang="en-GB" dirty="0"/>
              <a:t>London: Sage</a:t>
            </a:r>
          </a:p>
          <a:p>
            <a:pPr marL="0" indent="0">
              <a:buNone/>
            </a:pPr>
            <a:endParaRPr lang="en-GB" dirty="0"/>
          </a:p>
          <a:p>
            <a:r>
              <a:rPr lang="en-GB" dirty="0"/>
              <a:t>Doherty, J. &amp; Hughes, M. (2009) </a:t>
            </a:r>
            <a:r>
              <a:rPr lang="en-GB" u="sng" dirty="0"/>
              <a:t>Child Development: Theory and Practice 0-11.</a:t>
            </a:r>
            <a:r>
              <a:rPr lang="en-GB" i="1" dirty="0"/>
              <a:t> </a:t>
            </a:r>
            <a:r>
              <a:rPr lang="en-GB" dirty="0"/>
              <a:t>Harlow: Pearson</a:t>
            </a:r>
          </a:p>
          <a:p>
            <a:pPr marL="0" indent="0">
              <a:buNone/>
            </a:pPr>
            <a:endParaRPr lang="en-GB" dirty="0"/>
          </a:p>
          <a:p>
            <a:r>
              <a:rPr lang="en-GB" dirty="0"/>
              <a:t>Lindon, J. (2010) </a:t>
            </a:r>
            <a:r>
              <a:rPr lang="en-GB" u="sng" dirty="0"/>
              <a:t>Understanding Child Development: Linking Theory and Practice.</a:t>
            </a:r>
            <a:r>
              <a:rPr lang="en-GB" i="1" dirty="0"/>
              <a:t> </a:t>
            </a:r>
            <a:r>
              <a:rPr lang="en-GB" dirty="0"/>
              <a:t>London: Hodder Education</a:t>
            </a:r>
          </a:p>
          <a:p>
            <a:pPr marL="0" indent="0">
              <a:buNone/>
            </a:pPr>
            <a:endParaRPr lang="en-GB" b="1" dirty="0"/>
          </a:p>
          <a:p>
            <a:r>
              <a:rPr lang="en-GB" dirty="0" err="1"/>
              <a:t>Neaum</a:t>
            </a:r>
            <a:r>
              <a:rPr lang="en-GB" dirty="0"/>
              <a:t>, S (2010) </a:t>
            </a:r>
            <a:r>
              <a:rPr lang="en-GB" u="sng" dirty="0"/>
              <a:t>Child Development for Early Childhood Studies.</a:t>
            </a:r>
            <a:r>
              <a:rPr lang="en-GB" dirty="0"/>
              <a:t> Exeter: Learning Matters </a:t>
            </a:r>
          </a:p>
          <a:p>
            <a:endParaRPr lang="en-GB" dirty="0"/>
          </a:p>
          <a:p>
            <a:r>
              <a:rPr lang="en-GB" dirty="0"/>
              <a:t>Maynard, T. &amp; Thomas, N. (</a:t>
            </a:r>
            <a:r>
              <a:rPr lang="en-GB" dirty="0" err="1"/>
              <a:t>Eds</a:t>
            </a:r>
            <a:r>
              <a:rPr lang="en-GB" dirty="0"/>
              <a:t>) (2009) </a:t>
            </a:r>
            <a:r>
              <a:rPr lang="en-GB" u="sng" dirty="0"/>
              <a:t>Early Childhood Studies.</a:t>
            </a:r>
            <a:r>
              <a:rPr lang="en-GB" dirty="0"/>
              <a:t> (2</a:t>
            </a:r>
            <a:r>
              <a:rPr lang="en-GB" baseline="30000" dirty="0"/>
              <a:t>nd</a:t>
            </a:r>
            <a:r>
              <a:rPr lang="en-GB" i="1" dirty="0"/>
              <a:t> </a:t>
            </a:r>
            <a:r>
              <a:rPr lang="en-GB" dirty="0"/>
              <a:t>Edition). London: Sage</a:t>
            </a:r>
          </a:p>
          <a:p>
            <a:endParaRPr lang="en-GB" dirty="0"/>
          </a:p>
          <a:p>
            <a:r>
              <a:rPr lang="en-GB" dirty="0"/>
              <a:t>Parker-Rees, R., Leeson, C., </a:t>
            </a:r>
            <a:r>
              <a:rPr lang="en-GB" dirty="0" err="1"/>
              <a:t>Willan</a:t>
            </a:r>
            <a:r>
              <a:rPr lang="en-GB" dirty="0"/>
              <a:t>, J. &amp; Savage, J. (</a:t>
            </a:r>
            <a:r>
              <a:rPr lang="en-GB" dirty="0" err="1"/>
              <a:t>Eds</a:t>
            </a:r>
            <a:r>
              <a:rPr lang="en-GB" dirty="0"/>
              <a:t>) (2010) </a:t>
            </a:r>
            <a:r>
              <a:rPr lang="en-GB" u="sng" dirty="0"/>
              <a:t>Early Childhood Studies.</a:t>
            </a:r>
            <a:r>
              <a:rPr lang="en-GB" i="1" dirty="0"/>
              <a:t> </a:t>
            </a:r>
            <a:r>
              <a:rPr lang="en-GB" dirty="0"/>
              <a:t>Exeter: Learning Matters</a:t>
            </a:r>
          </a:p>
          <a:p>
            <a:pPr marL="0" indent="0">
              <a:buNone/>
            </a:pPr>
            <a:endParaRPr lang="en-GB" dirty="0"/>
          </a:p>
          <a:p>
            <a:pPr marL="0" indent="0">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47500" lnSpcReduction="20000"/>
          </a:bodyPr>
          <a:lstStyle/>
          <a:p>
            <a:r>
              <a:rPr lang="en-GB" b="1" dirty="0"/>
              <a:t>Documents</a:t>
            </a:r>
          </a:p>
          <a:p>
            <a:endParaRPr lang="en-GB" b="1" dirty="0"/>
          </a:p>
          <a:p>
            <a:r>
              <a:rPr lang="en-GB" dirty="0"/>
              <a:t>Welsh Assembly Government (2005) </a:t>
            </a:r>
            <a:r>
              <a:rPr lang="en-GB" u="sng" dirty="0"/>
              <a:t>The National Service Framework for Children &amp; Young People</a:t>
            </a:r>
            <a:r>
              <a:rPr lang="en-GB" i="1" dirty="0"/>
              <a:t>.</a:t>
            </a:r>
            <a:r>
              <a:rPr lang="en-GB" dirty="0"/>
              <a:t> [Online] Available at: </a:t>
            </a:r>
            <a:r>
              <a:rPr lang="en-GB" u="sng" dirty="0"/>
              <a:t>http://www.wales.nhs.uk/sites3/Documents/441/EnglishNSF_amended_final.pdf</a:t>
            </a:r>
            <a:endParaRPr lang="en-GB" dirty="0"/>
          </a:p>
          <a:p>
            <a:pPr marL="0" indent="0">
              <a:buNone/>
            </a:pPr>
            <a:r>
              <a:rPr lang="en-GB" dirty="0"/>
              <a:t> </a:t>
            </a:r>
          </a:p>
          <a:p>
            <a:r>
              <a:rPr lang="en-GB" dirty="0"/>
              <a:t>Welsh Government (2011) </a:t>
            </a:r>
            <a:r>
              <a:rPr lang="en-GB" u="sng" dirty="0"/>
              <a:t>2011 Children and Young People’s Wellbeing Monitor for Wales</a:t>
            </a:r>
            <a:r>
              <a:rPr lang="en-GB" dirty="0"/>
              <a:t> [Online] Available at: </a:t>
            </a:r>
            <a:r>
              <a:rPr lang="en-GB" u="sng" dirty="0"/>
              <a:t>http://wales.gov.uk/docs/caecd/research/110328cypmonitoren.pdf</a:t>
            </a:r>
            <a:endParaRPr lang="en-GB" dirty="0"/>
          </a:p>
          <a:p>
            <a:endParaRPr lang="en-GB" b="1" dirty="0"/>
          </a:p>
          <a:p>
            <a:r>
              <a:rPr lang="en-GB" b="1" dirty="0"/>
              <a:t>Journals</a:t>
            </a:r>
            <a:r>
              <a:rPr lang="en-GB" dirty="0"/>
              <a:t>:</a:t>
            </a:r>
          </a:p>
          <a:p>
            <a:pPr marL="0" indent="0">
              <a:buNone/>
            </a:pPr>
            <a:r>
              <a:rPr lang="en-GB" dirty="0"/>
              <a:t> </a:t>
            </a:r>
          </a:p>
          <a:p>
            <a:r>
              <a:rPr lang="en-GB" dirty="0"/>
              <a:t>Child Care Health and Development</a:t>
            </a:r>
          </a:p>
          <a:p>
            <a:r>
              <a:rPr lang="en-GB" dirty="0"/>
              <a:t>Child Development</a:t>
            </a:r>
          </a:p>
          <a:p>
            <a:r>
              <a:rPr lang="en-GB" dirty="0"/>
              <a:t>Early Child Development and Care</a:t>
            </a:r>
          </a:p>
          <a:p>
            <a:r>
              <a:rPr lang="en-GB" dirty="0"/>
              <a:t>Early Years and Development</a:t>
            </a:r>
          </a:p>
          <a:p>
            <a:r>
              <a:rPr lang="en-GB" dirty="0"/>
              <a:t>Journal of Research in Childhood Education</a:t>
            </a:r>
          </a:p>
          <a:p>
            <a:pPr marL="0" indent="0">
              <a:buNone/>
            </a:pPr>
            <a:endParaRPr lang="en-GB" dirty="0"/>
          </a:p>
          <a:p>
            <a:r>
              <a:rPr lang="en-GB" b="1" dirty="0"/>
              <a:t>Useful Websites: </a:t>
            </a:r>
            <a:endParaRPr lang="en-GB" dirty="0"/>
          </a:p>
          <a:p>
            <a:pPr marL="0" indent="0">
              <a:buNone/>
            </a:pPr>
            <a:r>
              <a:rPr lang="en-GB" b="1" dirty="0"/>
              <a:t> </a:t>
            </a:r>
            <a:endParaRPr lang="en-GB" dirty="0"/>
          </a:p>
          <a:p>
            <a:r>
              <a:rPr lang="en-GB" dirty="0"/>
              <a:t>http://ecrp.uiuc.edu</a:t>
            </a:r>
          </a:p>
          <a:p>
            <a:r>
              <a:rPr lang="en-GB" dirty="0"/>
              <a:t>www.autism.org.uk</a:t>
            </a:r>
          </a:p>
          <a:p>
            <a:r>
              <a:rPr lang="en-GB" dirty="0"/>
              <a:t>www.nhs.uk</a:t>
            </a:r>
          </a:p>
          <a:p>
            <a:r>
              <a:rPr lang="en-GB" dirty="0"/>
              <a:t>http://wales.gov.uk</a:t>
            </a:r>
          </a:p>
          <a:p>
            <a:r>
              <a:rPr lang="en-GB" dirty="0"/>
              <a:t>www.who.int</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Moodle page (more about this below)</a:t>
            </a:r>
          </a:p>
          <a:p>
            <a:r>
              <a:rPr lang="en-GB" dirty="0"/>
              <a:t>You can use campus libraries in this building (Swansea Business School), </a:t>
            </a:r>
            <a:r>
              <a:rPr lang="en-GB" dirty="0" err="1"/>
              <a:t>Townhill</a:t>
            </a:r>
            <a:r>
              <a:rPr lang="en-GB" dirty="0"/>
              <a:t>, Mount Pleasant, Carmarthen, or even </a:t>
            </a:r>
            <a:r>
              <a:rPr lang="en-GB" dirty="0" err="1"/>
              <a:t>Lampeter</a:t>
            </a:r>
            <a:endParaRPr lang="en-GB" dirty="0"/>
          </a:p>
          <a:p>
            <a:r>
              <a:rPr lang="en-GB" dirty="0"/>
              <a:t>Libraries will order in books from other campuses or may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457200" y="1600200"/>
            <a:ext cx="8229600" cy="3989040"/>
          </a:xfrm>
        </p:spPr>
        <p:txBody>
          <a:bodyPr/>
          <a:lstStyle/>
          <a:p>
            <a:r>
              <a:rPr lang="en-GB" dirty="0"/>
              <a:t>Attendance </a:t>
            </a:r>
          </a:p>
          <a:p>
            <a:r>
              <a:rPr lang="en-GB" dirty="0"/>
              <a:t>Commitment </a:t>
            </a:r>
          </a:p>
          <a:p>
            <a:r>
              <a:rPr lang="en-GB" dirty="0"/>
              <a:t>Notes / Handouts / Print outs / </a:t>
            </a:r>
            <a:r>
              <a:rPr lang="en-GB"/>
              <a:t>Journal Articles / Books</a:t>
            </a:r>
            <a:endParaRPr lang="en-GB" dirty="0"/>
          </a:p>
          <a:p>
            <a:r>
              <a:rPr lang="en-GB" dirty="0"/>
              <a:t>Time management </a:t>
            </a:r>
          </a:p>
          <a:p>
            <a:r>
              <a:rPr lang="en-GB" dirty="0"/>
              <a:t>Admin Organisation</a:t>
            </a:r>
          </a:p>
          <a:p>
            <a:r>
              <a:rPr lang="en-GB" dirty="0"/>
              <a:t>READING </a:t>
            </a:r>
            <a:r>
              <a:rPr lang="en-GB" dirty="0" err="1"/>
              <a:t>READING</a:t>
            </a:r>
            <a:r>
              <a:rPr lang="en-GB" dirty="0"/>
              <a:t> </a:t>
            </a:r>
            <a:r>
              <a:rPr lang="en-GB" dirty="0" err="1"/>
              <a:t>READING</a:t>
            </a:r>
            <a:endParaRPr lang="en-GB" dirty="0"/>
          </a:p>
          <a:p>
            <a:r>
              <a:rPr lang="en-GB" dirty="0"/>
              <a:t>Support </a:t>
            </a:r>
          </a:p>
          <a:p>
            <a:r>
              <a:rPr lang="en-GB" dirty="0"/>
              <a:t>Virtual Learning Environment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5-Point Star 3"/>
          <p:cNvSpPr/>
          <p:nvPr/>
        </p:nvSpPr>
        <p:spPr>
          <a:xfrm>
            <a:off x="5191693"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38847"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0948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Your Next Steps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en-GB" dirty="0"/>
              <a:t>Focus on what success will look and feel like: timely submission, not late, at least a pass mark!!</a:t>
            </a:r>
          </a:p>
          <a:p>
            <a:endParaRPr lang="en-GB" dirty="0"/>
          </a:p>
          <a:p>
            <a:r>
              <a:rPr lang="en-GB" dirty="0"/>
              <a:t>Attend all lectures and tutorials</a:t>
            </a:r>
          </a:p>
          <a:p>
            <a:endParaRPr lang="en-GB" dirty="0"/>
          </a:p>
          <a:p>
            <a:r>
              <a:rPr lang="en-GB" dirty="0"/>
              <a:t>Actively participate – speak up! There are no wrong answers in class discussions</a:t>
            </a:r>
          </a:p>
          <a:p>
            <a:endParaRPr lang="en-GB" dirty="0"/>
          </a:p>
          <a:p>
            <a:r>
              <a:rPr lang="en-GB" dirty="0"/>
              <a:t>Commit to your studies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8919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243</TotalTime>
  <Words>856</Words>
  <Application>Microsoft Office PowerPoint</Application>
  <PresentationFormat>On-screen Show (4:3)</PresentationFormat>
  <Paragraphs>150</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Clarity</vt:lpstr>
      <vt:lpstr>Introduction to Module</vt:lpstr>
      <vt:lpstr>Contents</vt:lpstr>
      <vt:lpstr>Brief Overview</vt:lpstr>
      <vt:lpstr>Level of Study : 6 </vt:lpstr>
      <vt:lpstr>Aims of Module</vt:lpstr>
      <vt:lpstr>Learning Outcomes</vt:lpstr>
      <vt:lpstr>Lesson Content</vt:lpstr>
      <vt:lpstr>Lesson Content</vt:lpstr>
      <vt:lpstr>Assessments</vt:lpstr>
      <vt:lpstr>Deadline Dates</vt:lpstr>
      <vt:lpstr>Deadline Dates</vt:lpstr>
      <vt:lpstr>Referencing </vt:lpstr>
      <vt:lpstr>Reading Lists</vt:lpstr>
      <vt:lpstr>Reading Lists</vt:lpstr>
      <vt:lpstr>Journals and Websites</vt:lpstr>
      <vt:lpstr>Reading Lists</vt:lpstr>
      <vt:lpstr>You Will Need …</vt:lpstr>
      <vt:lpstr>Virtual Learning Environment </vt:lpstr>
      <vt:lpstr>Your Next Steps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Karen Hudson</cp:lastModifiedBy>
  <cp:revision>30</cp:revision>
  <cp:lastPrinted>2017-09-29T09:37:44Z</cp:lastPrinted>
  <dcterms:created xsi:type="dcterms:W3CDTF">2014-09-13T13:55:51Z</dcterms:created>
  <dcterms:modified xsi:type="dcterms:W3CDTF">2019-09-28T12:57:29Z</dcterms:modified>
</cp:coreProperties>
</file>