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4"/>
  </p:notesMasterIdLst>
  <p:sldIdLst>
    <p:sldId id="256" r:id="rId2"/>
    <p:sldId id="1000" r:id="rId3"/>
    <p:sldId id="935" r:id="rId4"/>
    <p:sldId id="999" r:id="rId5"/>
    <p:sldId id="936" r:id="rId6"/>
    <p:sldId id="938" r:id="rId7"/>
    <p:sldId id="1001" r:id="rId8"/>
    <p:sldId id="939" r:id="rId9"/>
    <p:sldId id="1004" r:id="rId10"/>
    <p:sldId id="1005" r:id="rId11"/>
    <p:sldId id="364" r:id="rId12"/>
    <p:sldId id="366" r:id="rId13"/>
    <p:sldId id="367" r:id="rId14"/>
    <p:sldId id="368" r:id="rId15"/>
    <p:sldId id="1008" r:id="rId16"/>
    <p:sldId id="1014" r:id="rId17"/>
    <p:sldId id="998" r:id="rId18"/>
    <p:sldId id="1013" r:id="rId19"/>
    <p:sldId id="1003" r:id="rId20"/>
    <p:sldId id="1012" r:id="rId21"/>
    <p:sldId id="379" r:id="rId22"/>
    <p:sldId id="986" r:id="rId23"/>
    <p:sldId id="990" r:id="rId24"/>
    <p:sldId id="381" r:id="rId25"/>
    <p:sldId id="991" r:id="rId26"/>
    <p:sldId id="993" r:id="rId27"/>
    <p:sldId id="985" r:id="rId28"/>
    <p:sldId id="989" r:id="rId29"/>
    <p:sldId id="987" r:id="rId30"/>
    <p:sldId id="988" r:id="rId31"/>
    <p:sldId id="382" r:id="rId32"/>
    <p:sldId id="383"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78"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a:srgbClr val="0000FF"/>
    <a:srgbClr val="CC66FF"/>
    <a:srgbClr val="CC6600"/>
    <a:srgbClr val="FF6600"/>
    <a:srgbClr val="9966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8014" autoAdjust="0"/>
  </p:normalViewPr>
  <p:slideViewPr>
    <p:cSldViewPr snapToGrid="0">
      <p:cViewPr varScale="1">
        <p:scale>
          <a:sx n="90" d="100"/>
          <a:sy n="90" d="100"/>
        </p:scale>
        <p:origin x="234" y="45"/>
      </p:cViewPr>
      <p:guideLst>
        <p:guide orient="horz" pos="2478"/>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CE9AE40-4011-4591-8D63-9E24ECF66777}"/>
    <pc:docChg chg="modSld">
      <pc:chgData name="Ewa Kazimierska" userId="8edb7084-dccb-4d8f-9cfb-38098ea1d667" providerId="ADAL" clId="{2CE9AE40-4011-4591-8D63-9E24ECF66777}" dt="2025-03-28T15:56:26.160" v="0" actId="20577"/>
      <pc:docMkLst>
        <pc:docMk/>
      </pc:docMkLst>
      <pc:sldChg chg="modSp mod">
        <pc:chgData name="Ewa Kazimierska" userId="8edb7084-dccb-4d8f-9cfb-38098ea1d667" providerId="ADAL" clId="{2CE9AE40-4011-4591-8D63-9E24ECF66777}" dt="2025-03-28T15:56:26.160" v="0" actId="20577"/>
        <pc:sldMkLst>
          <pc:docMk/>
          <pc:sldMk cId="0" sldId="256"/>
        </pc:sldMkLst>
        <pc:spChg chg="mod">
          <ac:chgData name="Ewa Kazimierska" userId="8edb7084-dccb-4d8f-9cfb-38098ea1d667" providerId="ADAL" clId="{2CE9AE40-4011-4591-8D63-9E24ECF66777}" dt="2025-03-28T15:56:26.160" v="0" actId="20577"/>
          <ac:spMkLst>
            <pc:docMk/>
            <pc:sldMk cId="0" sldId="256"/>
            <ac:spMk id="2" creationId="{7345B756-E6BC-4DCB-AC11-111AA36E0CA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28/03/2025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1</a:t>
            </a:fld>
            <a:endParaRPr lang="en-GB"/>
          </a:p>
        </p:txBody>
      </p:sp>
    </p:spTree>
    <p:extLst>
      <p:ext uri="{BB962C8B-B14F-4D97-AF65-F5344CB8AC3E}">
        <p14:creationId xmlns:p14="http://schemas.microsoft.com/office/powerpoint/2010/main" val="3730010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957485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19</a:t>
            </a:fld>
            <a:endParaRPr lang="en-GB"/>
          </a:p>
        </p:txBody>
      </p:sp>
    </p:spTree>
    <p:extLst>
      <p:ext uri="{BB962C8B-B14F-4D97-AF65-F5344CB8AC3E}">
        <p14:creationId xmlns:p14="http://schemas.microsoft.com/office/powerpoint/2010/main" val="1481968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20</a:t>
            </a:fld>
            <a:endParaRPr lang="en-GB"/>
          </a:p>
        </p:txBody>
      </p:sp>
    </p:spTree>
    <p:extLst>
      <p:ext uri="{BB962C8B-B14F-4D97-AF65-F5344CB8AC3E}">
        <p14:creationId xmlns:p14="http://schemas.microsoft.com/office/powerpoint/2010/main" val="2341783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21</a:t>
            </a:fld>
            <a:endParaRPr lang="en-GB"/>
          </a:p>
        </p:txBody>
      </p:sp>
    </p:spTree>
    <p:extLst>
      <p:ext uri="{BB962C8B-B14F-4D97-AF65-F5344CB8AC3E}">
        <p14:creationId xmlns:p14="http://schemas.microsoft.com/office/powerpoint/2010/main" val="3066525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768495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For explosive substances, the energy liberated during the formation of decomposition products such as CO, C and H</a:t>
            </a:r>
            <a:r>
              <a:rPr lang="en-GB" baseline="-25000"/>
              <a:t>2</a:t>
            </a:r>
            <a:r>
              <a:rPr lang="en-GB"/>
              <a:t> gas, is known as the ‘heat of explosion’ </a:t>
            </a:r>
          </a:p>
          <a:p>
            <a:r>
              <a:rPr lang="en-GB"/>
              <a:t>If these products are then isolated and allowed to burn in excess oxygen to form CO</a:t>
            </a:r>
            <a:r>
              <a:rPr lang="en-GB" baseline="-25000"/>
              <a:t>2</a:t>
            </a:r>
            <a:r>
              <a:rPr lang="en-GB"/>
              <a:t>, H</a:t>
            </a:r>
            <a:r>
              <a:rPr lang="en-GB" baseline="-25000"/>
              <a:t>2</a:t>
            </a:r>
            <a:r>
              <a:rPr lang="en-GB"/>
              <a:t>O, etc. the heat evolved added to the heat of explosion would be equal to the heat of combustion </a:t>
            </a:r>
          </a:p>
          <a:p>
            <a:r>
              <a:rPr lang="en-GB"/>
              <a:t>Heat of combustion is higher than the value for heat of explosion for substances which have insufficient oxygen for complete oxidation.</a:t>
            </a:r>
          </a:p>
          <a:p>
            <a:r>
              <a:rPr lang="en-GB"/>
              <a:t>For explosive substances with positive oxygen balances, e.g. </a:t>
            </a:r>
            <a:r>
              <a:rPr lang="en-GB" err="1"/>
              <a:t>nitroglycerine</a:t>
            </a:r>
            <a:r>
              <a:rPr lang="en-GB"/>
              <a:t>, there is generally no difference between the value for the heat of explosion and that for the heat of combustion.</a:t>
            </a:r>
          </a:p>
          <a:p>
            <a:r>
              <a:rPr lang="en-US" b="0" i="0">
                <a:solidFill>
                  <a:srgbClr val="222222"/>
                </a:solidFill>
                <a:effectLst/>
                <a:latin typeface="Arial" panose="020B0604020202020204" pitchFamily="34" charset="0"/>
              </a:rPr>
              <a:t>The value for the heat of formation can be negative or positive. If the value is negative, heat is liberated during the reaction and the reaction is exothermic; whereas, if the value is positive, heat is absorbed during the reaction and the reaction is endothermic. For reactions involving explosive components the reaction is always exothermic. In an exothermic reaction the energy evolved may </a:t>
            </a:r>
            <a:r>
              <a:rPr lang="en-US" b="0" i="0" err="1">
                <a:solidFill>
                  <a:srgbClr val="222222"/>
                </a:solidFill>
                <a:effectLst/>
                <a:latin typeface="Arial" panose="020B0604020202020204" pitchFamily="34" charset="0"/>
              </a:rPr>
              <a:t>apper</a:t>
            </a:r>
            <a:r>
              <a:rPr lang="en-US" b="0" i="0">
                <a:solidFill>
                  <a:srgbClr val="222222"/>
                </a:solidFill>
                <a:effectLst/>
                <a:latin typeface="Arial" panose="020B0604020202020204" pitchFamily="34" charset="0"/>
              </a:rPr>
              <a:t> in many forms, but for the practical purposes it is usually obtained in the form of heat.</a:t>
            </a:r>
          </a:p>
          <a:p>
            <a:r>
              <a:rPr lang="en-US">
                <a:solidFill>
                  <a:srgbClr val="222222"/>
                </a:solidFill>
              </a:rPr>
              <a:t>The energy liberated when explosives deflagrate is called the heat of deflagration, whereas the energy </a:t>
            </a:r>
            <a:r>
              <a:rPr lang="en-US" b="0" i="0">
                <a:solidFill>
                  <a:srgbClr val="222222"/>
                </a:solidFill>
                <a:effectLst/>
                <a:latin typeface="Arial" panose="020B0604020202020204" pitchFamily="34" charset="0"/>
              </a:rPr>
              <a:t> liberated by detonating explosives is called heat of detonation in kJ/mol or the heat of explosion in kJ/kg</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25</a:t>
            </a:fld>
            <a:endParaRPr lang="en-GB"/>
          </a:p>
        </p:txBody>
      </p:sp>
    </p:spTree>
    <p:extLst>
      <p:ext uri="{BB962C8B-B14F-4D97-AF65-F5344CB8AC3E}">
        <p14:creationId xmlns:p14="http://schemas.microsoft.com/office/powerpoint/2010/main" val="1906263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0" i="0">
                <a:solidFill>
                  <a:srgbClr val="212529"/>
                </a:solidFill>
                <a:effectLst/>
                <a:latin typeface="dosis" pitchFamily="2" charset="0"/>
              </a:rPr>
              <a:t>The calculated values do not exactly agree with those obtained experimentally since the conditions of loading density, temperature, pressure, are not taken into consideration.</a:t>
            </a:r>
          </a:p>
          <a:p>
            <a:pPr algn="l"/>
            <a:r>
              <a:rPr lang="en-US" b="0" i="0">
                <a:solidFill>
                  <a:srgbClr val="212529"/>
                </a:solidFill>
                <a:effectLst/>
                <a:latin typeface="dosis" pitchFamily="2" charset="0"/>
              </a:rPr>
              <a:t>    The value for </a:t>
            </a:r>
            <a:r>
              <a:rPr lang="en-US" b="0" i="1">
                <a:solidFill>
                  <a:srgbClr val="212529"/>
                </a:solidFill>
                <a:effectLst/>
                <a:latin typeface="dosis" pitchFamily="2" charset="0"/>
              </a:rPr>
              <a:t>Q</a:t>
            </a:r>
            <a:r>
              <a:rPr lang="en-US" b="0" i="0">
                <a:solidFill>
                  <a:srgbClr val="212529"/>
                </a:solidFill>
                <a:effectLst/>
                <a:latin typeface="dosis" pitchFamily="2" charset="0"/>
              </a:rPr>
              <a:t> in is generally derived from the heat of detonation in The heat of detonation for RDX can be illustrated using Hess’s law as shown in Figure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At const P and V, the heat of explosion is calculated from the difference between the sum of the energies for the formation of the explosive components and the sum of the energies for the formation of the explosion products, </a:t>
            </a:r>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26</a:t>
            </a:fld>
            <a:endParaRPr lang="en-GB"/>
          </a:p>
        </p:txBody>
      </p:sp>
    </p:spTree>
    <p:extLst>
      <p:ext uri="{BB962C8B-B14F-4D97-AF65-F5344CB8AC3E}">
        <p14:creationId xmlns:p14="http://schemas.microsoft.com/office/powerpoint/2010/main" val="1809072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28</a:t>
            </a:fld>
            <a:endParaRPr lang="en-GB"/>
          </a:p>
        </p:txBody>
      </p:sp>
    </p:spTree>
    <p:extLst>
      <p:ext uri="{BB962C8B-B14F-4D97-AF65-F5344CB8AC3E}">
        <p14:creationId xmlns:p14="http://schemas.microsoft.com/office/powerpoint/2010/main" val="3975804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0" i="0">
                <a:solidFill>
                  <a:srgbClr val="212529"/>
                </a:solidFill>
                <a:effectLst/>
                <a:latin typeface="dosis" pitchFamily="2" charset="0"/>
              </a:rPr>
              <a:t>The volume of gas produced during an explosion will provide information on the amount of work done by the explosive. In order to measure the volume of gas generated standard conditions must be established, because the volume of gas will vary according to the temperature at which the measurement is taken. These standard conditions also enable comparisons to be made between one explosive and another. The standard IUPAC conditions set the temperature at 0 °C or 273K, and the pressure at 1 atm. These conditions are known as ‘standard, temperature and pressure’, ‘STP’. Under these standard conditions one mole of gas will occupy 22.4 </a:t>
            </a:r>
            <a:r>
              <a:rPr lang="en-US">
                <a:solidFill>
                  <a:srgbClr val="212529"/>
                </a:solidFill>
                <a:latin typeface="dosis" pitchFamily="2" charset="0"/>
              </a:rPr>
              <a:t>dm3 </a:t>
            </a:r>
            <a:r>
              <a:rPr lang="en-US" b="0" i="0">
                <a:solidFill>
                  <a:srgbClr val="212529"/>
                </a:solidFill>
                <a:effectLst/>
                <a:latin typeface="dosis" pitchFamily="2" charset="0"/>
              </a:rPr>
              <a:t>which is known as the molar gas volume.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produced from an explosive during detonation can be calculated from its equation of decomposition, where information can be obtained on the amount of gaseous products liberated. Examples for the calculation of </a:t>
            </a:r>
            <a:r>
              <a:rPr lang="en-US" b="0" i="1">
                <a:solidFill>
                  <a:srgbClr val="212529"/>
                </a:solidFill>
                <a:effectLst/>
                <a:latin typeface="dosis" pitchFamily="2" charset="0"/>
              </a:rPr>
              <a:t>V</a:t>
            </a:r>
            <a:r>
              <a:rPr lang="en-US" b="0" i="0">
                <a:solidFill>
                  <a:srgbClr val="212529"/>
                </a:solidFill>
                <a:effectLst/>
                <a:latin typeface="dosis" pitchFamily="2" charset="0"/>
              </a:rPr>
              <a:t> during detonation of RDX and TNT are given below.</a:t>
            </a:r>
          </a:p>
          <a:p>
            <a:pPr algn="l"/>
            <a:r>
              <a:rPr lang="en-US" b="0" i="0">
                <a:solidFill>
                  <a:srgbClr val="212529"/>
                </a:solidFill>
                <a:effectLst/>
                <a:latin typeface="dosis" pitchFamily="2" charset="0"/>
              </a:rPr>
              <a:t>    C3H6N6O6 </a:t>
            </a:r>
            <a:r>
              <a:rPr lang="en-US" b="0" i="0">
                <a:solidFill>
                  <a:srgbClr val="212529"/>
                </a:solidFill>
                <a:effectLst/>
                <a:latin typeface="dosis" pitchFamily="2" charset="0"/>
                <a:sym typeface="Wingdings" panose="05000000000000000000" pitchFamily="2" charset="2"/>
              </a:rPr>
              <a:t> 3 CO +  3 H2O + 3 N2 </a:t>
            </a:r>
          </a:p>
          <a:p>
            <a:pPr algn="l"/>
            <a:r>
              <a:rPr lang="en-US" b="0" i="0">
                <a:solidFill>
                  <a:srgbClr val="212529"/>
                </a:solidFill>
                <a:effectLst/>
                <a:latin typeface="dosis" pitchFamily="2" charset="0"/>
              </a:rPr>
              <a:t>The production of water will be turned into steam as the temperature of explosion will be very high; therefore, water will be regarded as a gaseous product. From Reaction 5.9 it can be seen that 9 moles of gas are produced from 1 mole of RDX. Therefore, 9 moles of gas will occupy 201.6 dm3 and 1 g of RDX will produce 0.908 dm3/g (908 cm3/g of gas at ‘STP’ as shown in Equation</a:t>
            </a:r>
          </a:p>
          <a:p>
            <a:pPr algn="l"/>
            <a:r>
              <a:rPr lang="en-US" b="0" i="0">
                <a:solidFill>
                  <a:srgbClr val="212529"/>
                </a:solidFill>
                <a:effectLst/>
                <a:latin typeface="dosis" pitchFamily="2" charset="0"/>
              </a:rPr>
              <a:t> 1 mol of gas at ‘STP’ will occupy 22.4 dm3</a:t>
            </a:r>
          </a:p>
          <a:p>
            <a:pPr algn="l"/>
            <a:r>
              <a:rPr lang="en-US" b="0" i="0">
                <a:solidFill>
                  <a:srgbClr val="212529"/>
                </a:solidFill>
                <a:effectLst/>
                <a:latin typeface="dosis" pitchFamily="2" charset="0"/>
              </a:rPr>
              <a:t> 9 mol of gas will occupy 22.4 x 9 = 201.6 dm3</a:t>
            </a:r>
          </a:p>
          <a:p>
            <a:pPr algn="l"/>
            <a:r>
              <a:rPr lang="en-US" b="0" i="0">
                <a:solidFill>
                  <a:srgbClr val="212529"/>
                </a:solidFill>
                <a:effectLst/>
                <a:latin typeface="dosis" pitchFamily="2" charset="0"/>
              </a:rPr>
              <a:t> Therefore, 1 mol of RDX produces 201.6 dm3 of gas </a:t>
            </a:r>
          </a:p>
          <a:p>
            <a:pPr algn="l"/>
            <a:r>
              <a:rPr lang="en-US">
                <a:solidFill>
                  <a:srgbClr val="212529"/>
                </a:solidFill>
                <a:latin typeface="dosis" pitchFamily="2" charset="0"/>
              </a:rPr>
              <a:t>1 g of RDX produces 201.6/222 = 0.908 dm3/g</a:t>
            </a:r>
          </a:p>
          <a:p>
            <a:pPr algn="l"/>
            <a:r>
              <a:rPr lang="en-US" b="0" i="0">
                <a:solidFill>
                  <a:srgbClr val="212529"/>
                </a:solidFill>
                <a:effectLst/>
                <a:latin typeface="dosis" pitchFamily="2" charset="0"/>
              </a:rPr>
              <a:t>Where the molecular mass of RDX is 222. </a:t>
            </a:r>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29</a:t>
            </a:fld>
            <a:endParaRPr lang="en-GB"/>
          </a:p>
        </p:txBody>
      </p:sp>
    </p:spTree>
    <p:extLst>
      <p:ext uri="{BB962C8B-B14F-4D97-AF65-F5344CB8AC3E}">
        <p14:creationId xmlns:p14="http://schemas.microsoft.com/office/powerpoint/2010/main" val="23863624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4166414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7593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2683083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510282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33880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1663340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1991754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29271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1623606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02827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50203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582610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51539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8393651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378142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243559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938807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7828018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135560" y="1628800"/>
            <a:ext cx="8136904" cy="2387600"/>
          </a:xfrm>
        </p:spPr>
        <p:txBody>
          <a:bodyPr/>
          <a:lstStyle/>
          <a:p>
            <a:r>
              <a:rPr lang="en-GB" dirty="0"/>
              <a:t>THERMOCHEMISTRY</a:t>
            </a:r>
            <a:br>
              <a:rPr lang="en-GB" dirty="0"/>
            </a:br>
            <a:br>
              <a:rPr lang="en-GB" dirty="0"/>
            </a:br>
            <a:r>
              <a:rPr lang="en-GB" sz="4000" dirty="0"/>
              <a:t>Lecture 9</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9" y="5301208"/>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B42F-FEDB-4781-82A5-BA4E856A5AD0}"/>
              </a:ext>
            </a:extLst>
          </p:cNvPr>
          <p:cNvSpPr>
            <a:spLocks noGrp="1"/>
          </p:cNvSpPr>
          <p:nvPr>
            <p:ph type="title"/>
          </p:nvPr>
        </p:nvSpPr>
        <p:spPr/>
        <p:txBody>
          <a:bodyPr/>
          <a:lstStyle/>
          <a:p>
            <a:r>
              <a:rPr lang="en-GB" dirty="0"/>
              <a:t>Today’s lecture</a:t>
            </a:r>
          </a:p>
        </p:txBody>
      </p:sp>
      <p:sp>
        <p:nvSpPr>
          <p:cNvPr id="3" name="Content Placeholder 2">
            <a:extLst>
              <a:ext uri="{FF2B5EF4-FFF2-40B4-BE49-F238E27FC236}">
                <a16:creationId xmlns:a16="http://schemas.microsoft.com/office/drawing/2014/main" id="{215A15C1-33F2-461E-AD9E-E8A195296013}"/>
              </a:ext>
            </a:extLst>
          </p:cNvPr>
          <p:cNvSpPr>
            <a:spLocks noGrp="1"/>
          </p:cNvSpPr>
          <p:nvPr>
            <p:ph sz="quarter" idx="13"/>
          </p:nvPr>
        </p:nvSpPr>
        <p:spPr/>
        <p:txBody>
          <a:bodyPr/>
          <a:lstStyle/>
          <a:p>
            <a:r>
              <a:rPr lang="en-GB" dirty="0"/>
              <a:t>Introduction to thermochemistry</a:t>
            </a:r>
          </a:p>
          <a:p>
            <a:r>
              <a:rPr lang="en-GB" dirty="0"/>
              <a:t>Heat of reaction (</a:t>
            </a:r>
            <a:r>
              <a:rPr lang="en-GB" dirty="0" err="1"/>
              <a:t>hess’s</a:t>
            </a:r>
            <a:r>
              <a:rPr lang="en-GB" dirty="0"/>
              <a:t> law vs bond enthalpies)</a:t>
            </a:r>
          </a:p>
          <a:p>
            <a:endParaRPr lang="en-GB" dirty="0"/>
          </a:p>
        </p:txBody>
      </p:sp>
    </p:spTree>
    <p:extLst>
      <p:ext uri="{BB962C8B-B14F-4D97-AF65-F5344CB8AC3E}">
        <p14:creationId xmlns:p14="http://schemas.microsoft.com/office/powerpoint/2010/main" val="3394541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26507"/>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DEFINITIONS</a:t>
            </a:r>
            <a:endParaRPr lang="en-GB" sz="36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B2935420-FA2B-483C-A048-A25F14C77F81}"/>
              </a:ext>
            </a:extLst>
          </p:cNvPr>
          <p:cNvSpPr txBox="1"/>
          <p:nvPr/>
        </p:nvSpPr>
        <p:spPr>
          <a:xfrm>
            <a:off x="647635" y="2086693"/>
            <a:ext cx="10473002" cy="1384995"/>
          </a:xfrm>
          <a:prstGeom prst="rect">
            <a:avLst/>
          </a:prstGeom>
          <a:noFill/>
        </p:spPr>
        <p:txBody>
          <a:bodyPr wrap="square" rtlCol="0">
            <a:spAutoFit/>
          </a:bodyPr>
          <a:lstStyle/>
          <a:p>
            <a:r>
              <a:rPr lang="en-GB" sz="2800" b="1" dirty="0"/>
              <a:t>heat (q)</a:t>
            </a:r>
            <a:r>
              <a:rPr lang="en-GB" sz="2800" dirty="0"/>
              <a:t> – energy that is transferred as a result of temperature differences; flows spontaneously from hotter object to cooler	to reach thermal equilibrium </a:t>
            </a:r>
          </a:p>
        </p:txBody>
      </p:sp>
      <p:sp>
        <p:nvSpPr>
          <p:cNvPr id="13" name="TextBox 12">
            <a:extLst>
              <a:ext uri="{FF2B5EF4-FFF2-40B4-BE49-F238E27FC236}">
                <a16:creationId xmlns:a16="http://schemas.microsoft.com/office/drawing/2014/main" id="{B8F220D0-EC66-44C7-BA07-07E1A34C8AF5}"/>
              </a:ext>
            </a:extLst>
          </p:cNvPr>
          <p:cNvSpPr txBox="1"/>
          <p:nvPr/>
        </p:nvSpPr>
        <p:spPr>
          <a:xfrm>
            <a:off x="647635" y="3798828"/>
            <a:ext cx="11123260" cy="954107"/>
          </a:xfrm>
          <a:prstGeom prst="rect">
            <a:avLst/>
          </a:prstGeom>
          <a:noFill/>
        </p:spPr>
        <p:txBody>
          <a:bodyPr wrap="square">
            <a:spAutoFit/>
          </a:bodyPr>
          <a:lstStyle/>
          <a:p>
            <a:r>
              <a:rPr lang="en-GB" sz="2800" b="1" dirty="0"/>
              <a:t>enthalpy change</a:t>
            </a:r>
            <a:r>
              <a:rPr lang="en-GB" sz="2800" dirty="0"/>
              <a:t>, </a:t>
            </a:r>
            <a:r>
              <a:rPr lang="en-GB" sz="2800" b="1" dirty="0">
                <a:solidFill>
                  <a:srgbClr val="00B050"/>
                </a:solidFill>
                <a:sym typeface="Symbol" panose="05050102010706020507" pitchFamily="18" charset="2"/>
              </a:rPr>
              <a:t>H</a:t>
            </a:r>
            <a:r>
              <a:rPr lang="en-GB" sz="2800" dirty="0">
                <a:sym typeface="Symbol" panose="05050102010706020507" pitchFamily="18" charset="2"/>
              </a:rPr>
              <a:t> or </a:t>
            </a:r>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 total heat content of a system that can be </a:t>
            </a:r>
            <a:r>
              <a:rPr lang="en-GB" sz="2800" dirty="0"/>
              <a:t>transferred at </a:t>
            </a:r>
            <a:r>
              <a:rPr lang="en-GB" sz="2800" u="sng" dirty="0"/>
              <a:t>constant pressure </a:t>
            </a:r>
            <a:r>
              <a:rPr lang="en-GB" sz="2800" dirty="0"/>
              <a:t>by a chemical reaction or process </a:t>
            </a:r>
            <a:r>
              <a:rPr lang="en-GB" sz="2000" dirty="0"/>
              <a:t>(</a:t>
            </a:r>
            <a:r>
              <a:rPr lang="en-GB" sz="2000" dirty="0">
                <a:sym typeface="Symbol" panose="05050102010706020507" pitchFamily="18" charset="2"/>
              </a:rPr>
              <a:t> = fin – in)</a:t>
            </a:r>
            <a:endParaRPr lang="en-GB" sz="2000" dirty="0"/>
          </a:p>
        </p:txBody>
      </p:sp>
      <p:sp>
        <p:nvSpPr>
          <p:cNvPr id="14" name="TextBox 13">
            <a:extLst>
              <a:ext uri="{FF2B5EF4-FFF2-40B4-BE49-F238E27FC236}">
                <a16:creationId xmlns:a16="http://schemas.microsoft.com/office/drawing/2014/main" id="{2FB493DD-A6D8-4D29-9A40-C5E49BD8A0E6}"/>
              </a:ext>
            </a:extLst>
          </p:cNvPr>
          <p:cNvSpPr txBox="1"/>
          <p:nvPr/>
        </p:nvSpPr>
        <p:spPr>
          <a:xfrm>
            <a:off x="647635" y="1236334"/>
            <a:ext cx="9854685" cy="523220"/>
          </a:xfrm>
          <a:prstGeom prst="rect">
            <a:avLst/>
          </a:prstGeom>
          <a:noFill/>
        </p:spPr>
        <p:txBody>
          <a:bodyPr wrap="none" rtlCol="0">
            <a:spAutoFit/>
          </a:bodyPr>
          <a:lstStyle/>
          <a:p>
            <a:r>
              <a:rPr lang="en-GB" sz="2800" b="1" dirty="0"/>
              <a:t>thermochemistry</a:t>
            </a:r>
            <a:r>
              <a:rPr lang="en-GB" sz="2800" dirty="0"/>
              <a:t> – studies heat changes that occur during reactions</a:t>
            </a:r>
          </a:p>
        </p:txBody>
      </p:sp>
      <p:sp>
        <p:nvSpPr>
          <p:cNvPr id="23" name="TextBox 22">
            <a:extLst>
              <a:ext uri="{FF2B5EF4-FFF2-40B4-BE49-F238E27FC236}">
                <a16:creationId xmlns:a16="http://schemas.microsoft.com/office/drawing/2014/main" id="{D0E26EF6-0011-477D-8AE4-9ABD056FC9CE}"/>
              </a:ext>
            </a:extLst>
          </p:cNvPr>
          <p:cNvSpPr txBox="1"/>
          <p:nvPr/>
        </p:nvSpPr>
        <p:spPr>
          <a:xfrm>
            <a:off x="1788941" y="5486398"/>
            <a:ext cx="8614117" cy="523220"/>
          </a:xfrm>
          <a:prstGeom prst="rect">
            <a:avLst/>
          </a:prstGeom>
          <a:noFill/>
        </p:spPr>
        <p:txBody>
          <a:bodyPr wrap="square" rtlCol="0">
            <a:spAutoFit/>
          </a:bodyPr>
          <a:lstStyle/>
          <a:p>
            <a:r>
              <a:rPr lang="en-GB" sz="2800" b="1" dirty="0">
                <a:solidFill>
                  <a:srgbClr val="0070C0"/>
                </a:solidFill>
              </a:rPr>
              <a:t>unit of heat</a:t>
            </a:r>
            <a:r>
              <a:rPr lang="en-GB" sz="2800" dirty="0"/>
              <a:t>: Joule, 1 J = 1 Nm = 1 (kgms</a:t>
            </a:r>
            <a:r>
              <a:rPr lang="en-GB" sz="2800" baseline="30000" dirty="0"/>
              <a:t>-1</a:t>
            </a:r>
            <a:r>
              <a:rPr lang="en-GB" sz="2800" dirty="0"/>
              <a:t>)m = 1 kgm</a:t>
            </a:r>
            <a:r>
              <a:rPr lang="en-GB" sz="2800" baseline="30000" dirty="0"/>
              <a:t>2</a:t>
            </a:r>
            <a:r>
              <a:rPr lang="en-GB" sz="2800" dirty="0"/>
              <a:t>s</a:t>
            </a:r>
            <a:r>
              <a:rPr lang="en-GB" sz="2800" baseline="30000" dirty="0"/>
              <a:t>-2</a:t>
            </a:r>
          </a:p>
        </p:txBody>
      </p:sp>
      <p:sp>
        <p:nvSpPr>
          <p:cNvPr id="3" name="TextBox 2">
            <a:extLst>
              <a:ext uri="{FF2B5EF4-FFF2-40B4-BE49-F238E27FC236}">
                <a16:creationId xmlns:a16="http://schemas.microsoft.com/office/drawing/2014/main" id="{42C4933A-D986-4084-85D4-9C2A0721BE77}"/>
              </a:ext>
            </a:extLst>
          </p:cNvPr>
          <p:cNvSpPr txBox="1"/>
          <p:nvPr/>
        </p:nvSpPr>
        <p:spPr>
          <a:xfrm>
            <a:off x="4342031" y="6185162"/>
            <a:ext cx="7271397" cy="646331"/>
          </a:xfrm>
          <a:prstGeom prst="rect">
            <a:avLst/>
          </a:prstGeom>
          <a:noFill/>
        </p:spPr>
        <p:txBody>
          <a:bodyPr wrap="square" rtlCol="0">
            <a:spAutoFit/>
          </a:bodyPr>
          <a:lstStyle/>
          <a:p>
            <a:r>
              <a:rPr lang="en-GB" b="0" i="1" dirty="0">
                <a:solidFill>
                  <a:srgbClr val="0070C0"/>
                </a:solidFill>
                <a:effectLst/>
                <a:latin typeface="Söhne"/>
              </a:rPr>
              <a:t>SI unit of energy. It is defined as the work done when a force of one newton is applied over a distance of one meter in the direction of the force</a:t>
            </a:r>
            <a:endParaRPr lang="en-GB" i="1" dirty="0">
              <a:solidFill>
                <a:srgbClr val="0070C0"/>
              </a:solidFill>
            </a:endParaRPr>
          </a:p>
        </p:txBody>
      </p:sp>
    </p:spTree>
    <p:extLst>
      <p:ext uri="{BB962C8B-B14F-4D97-AF65-F5344CB8AC3E}">
        <p14:creationId xmlns:p14="http://schemas.microsoft.com/office/powerpoint/2010/main" val="3562772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26507"/>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HEAT OF REACTION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H</a:t>
            </a:r>
            <a:endParaRPr lang="en-GB" sz="3600" b="1" dirty="0">
              <a:effectLst>
                <a:outerShdw blurRad="38100" dist="38100" dir="2700000" algn="tl">
                  <a:srgbClr val="000000">
                    <a:alpha val="43137"/>
                  </a:srgbClr>
                </a:outerShdw>
              </a:effectLst>
            </a:endParaRPr>
          </a:p>
        </p:txBody>
      </p:sp>
      <p:pic>
        <p:nvPicPr>
          <p:cNvPr id="16" name="Picture 15" descr="Text&#10;&#10;Description automatically generated with medium confidence">
            <a:extLst>
              <a:ext uri="{FF2B5EF4-FFF2-40B4-BE49-F238E27FC236}">
                <a16:creationId xmlns:a16="http://schemas.microsoft.com/office/drawing/2014/main" id="{4A45582F-0BC7-4C81-8924-D01752B479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870" y="795716"/>
            <a:ext cx="5452403" cy="3952231"/>
          </a:xfrm>
          <a:prstGeom prst="rect">
            <a:avLst/>
          </a:prstGeom>
        </p:spPr>
      </p:pic>
      <p:pic>
        <p:nvPicPr>
          <p:cNvPr id="18" name="Picture 17" descr="Diagram, text&#10;&#10;Description automatically generated">
            <a:extLst>
              <a:ext uri="{FF2B5EF4-FFF2-40B4-BE49-F238E27FC236}">
                <a16:creationId xmlns:a16="http://schemas.microsoft.com/office/drawing/2014/main" id="{974C179B-D63C-49ED-853B-A60DBBFEBB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9197" y="770851"/>
            <a:ext cx="5718933" cy="3952231"/>
          </a:xfrm>
          <a:prstGeom prst="rect">
            <a:avLst/>
          </a:prstGeom>
        </p:spPr>
      </p:pic>
      <p:sp>
        <p:nvSpPr>
          <p:cNvPr id="19" name="TextBox 18">
            <a:extLst>
              <a:ext uri="{FF2B5EF4-FFF2-40B4-BE49-F238E27FC236}">
                <a16:creationId xmlns:a16="http://schemas.microsoft.com/office/drawing/2014/main" id="{DEDADDC6-BAD7-433D-B6AF-6BABFB7FA186}"/>
              </a:ext>
            </a:extLst>
          </p:cNvPr>
          <p:cNvSpPr txBox="1"/>
          <p:nvPr/>
        </p:nvSpPr>
        <p:spPr>
          <a:xfrm>
            <a:off x="109226" y="4960566"/>
            <a:ext cx="5861690" cy="1815882"/>
          </a:xfrm>
          <a:prstGeom prst="rect">
            <a:avLst/>
          </a:prstGeom>
          <a:noFill/>
          <a:ln w="19050">
            <a:solidFill>
              <a:srgbClr val="FF0000"/>
            </a:solidFill>
          </a:ln>
        </p:spPr>
        <p:txBody>
          <a:bodyPr wrap="square" rtlCol="0">
            <a:spAutoFit/>
          </a:bodyPr>
          <a:lstStyle/>
          <a:p>
            <a:r>
              <a:rPr lang="en-GB" sz="2800" dirty="0"/>
              <a:t>Reaction can </a:t>
            </a:r>
            <a:r>
              <a:rPr lang="en-GB" sz="2800" dirty="0">
                <a:solidFill>
                  <a:srgbClr val="FF0000"/>
                </a:solidFill>
              </a:rPr>
              <a:t>give off heat </a:t>
            </a:r>
            <a:r>
              <a:rPr lang="en-GB" sz="2800" dirty="0"/>
              <a:t>and warm the ‘outside’</a:t>
            </a:r>
          </a:p>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dirty="0">
                <a:sym typeface="Symbol" panose="05050102010706020507" pitchFamily="18" charset="2"/>
              </a:rPr>
              <a:t> becomes </a:t>
            </a:r>
            <a:r>
              <a:rPr lang="en-GB" sz="2800" dirty="0">
                <a:solidFill>
                  <a:srgbClr val="FF0000"/>
                </a:solidFill>
                <a:sym typeface="Symbol" panose="05050102010706020507" pitchFamily="18" charset="2"/>
              </a:rPr>
              <a:t>negative</a:t>
            </a:r>
          </a:p>
          <a:p>
            <a:r>
              <a:rPr lang="en-GB" sz="2800" dirty="0">
                <a:solidFill>
                  <a:srgbClr val="FF0000"/>
                </a:solidFill>
                <a:sym typeface="Symbol" panose="05050102010706020507" pitchFamily="18" charset="2"/>
              </a:rPr>
              <a:t>EXOTHERMIC</a:t>
            </a:r>
            <a:r>
              <a:rPr lang="en-GB" sz="2800" dirty="0">
                <a:sym typeface="Symbol" panose="05050102010706020507" pitchFamily="18" charset="2"/>
              </a:rPr>
              <a:t> reaction (e.g. combustion) </a:t>
            </a:r>
            <a:r>
              <a:rPr lang="en-GB" sz="2800" dirty="0"/>
              <a:t> </a:t>
            </a:r>
          </a:p>
        </p:txBody>
      </p:sp>
      <p:sp>
        <p:nvSpPr>
          <p:cNvPr id="20" name="TextBox 19">
            <a:extLst>
              <a:ext uri="{FF2B5EF4-FFF2-40B4-BE49-F238E27FC236}">
                <a16:creationId xmlns:a16="http://schemas.microsoft.com/office/drawing/2014/main" id="{50DA3EC4-2694-4139-8AA9-8EB21AFAC6F7}"/>
              </a:ext>
            </a:extLst>
          </p:cNvPr>
          <p:cNvSpPr txBox="1"/>
          <p:nvPr/>
        </p:nvSpPr>
        <p:spPr>
          <a:xfrm>
            <a:off x="6096000" y="4960566"/>
            <a:ext cx="5986774" cy="1815882"/>
          </a:xfrm>
          <a:prstGeom prst="rect">
            <a:avLst/>
          </a:prstGeom>
          <a:noFill/>
          <a:ln w="19050">
            <a:solidFill>
              <a:srgbClr val="0000FF"/>
            </a:solidFill>
          </a:ln>
        </p:spPr>
        <p:txBody>
          <a:bodyPr wrap="square" rtlCol="0">
            <a:spAutoFit/>
          </a:bodyPr>
          <a:lstStyle/>
          <a:p>
            <a:r>
              <a:rPr lang="en-GB" sz="2800"/>
              <a:t>Reaction can ‘give off cold’ and cool down the ‘outside’ (</a:t>
            </a:r>
            <a:r>
              <a:rPr lang="en-GB" sz="2800">
                <a:solidFill>
                  <a:srgbClr val="0000FF"/>
                </a:solidFill>
              </a:rPr>
              <a:t>absorbs heat</a:t>
            </a:r>
            <a:r>
              <a:rPr lang="en-GB" sz="2800"/>
              <a:t>)</a:t>
            </a:r>
          </a:p>
          <a:p>
            <a:r>
              <a:rPr lang="en-GB" sz="2800" b="1">
                <a:solidFill>
                  <a:srgbClr val="00B050"/>
                </a:solidFill>
                <a:sym typeface="Symbol" panose="05050102010706020507" pitchFamily="18" charset="2"/>
              </a:rPr>
              <a:t></a:t>
            </a:r>
            <a:r>
              <a:rPr lang="en-GB" sz="2800" b="1" baseline="-25000" err="1">
                <a:solidFill>
                  <a:srgbClr val="00B050"/>
                </a:solidFill>
                <a:sym typeface="Symbol" panose="05050102010706020507" pitchFamily="18" charset="2"/>
              </a:rPr>
              <a:t>rxn</a:t>
            </a:r>
            <a:r>
              <a:rPr lang="en-GB" sz="2800" b="1" err="1">
                <a:solidFill>
                  <a:srgbClr val="00B050"/>
                </a:solidFill>
                <a:sym typeface="Symbol" panose="05050102010706020507" pitchFamily="18" charset="2"/>
              </a:rPr>
              <a:t>H</a:t>
            </a:r>
            <a:r>
              <a:rPr lang="en-GB" sz="2800">
                <a:sym typeface="Symbol" panose="05050102010706020507" pitchFamily="18" charset="2"/>
              </a:rPr>
              <a:t> becomes </a:t>
            </a:r>
            <a:r>
              <a:rPr lang="en-GB" sz="2800">
                <a:solidFill>
                  <a:srgbClr val="0000FF"/>
                </a:solidFill>
                <a:sym typeface="Symbol" panose="05050102010706020507" pitchFamily="18" charset="2"/>
              </a:rPr>
              <a:t>positive</a:t>
            </a:r>
          </a:p>
          <a:p>
            <a:r>
              <a:rPr lang="en-GB" sz="2800">
                <a:solidFill>
                  <a:srgbClr val="0000FF"/>
                </a:solidFill>
                <a:sym typeface="Symbol" panose="05050102010706020507" pitchFamily="18" charset="2"/>
              </a:rPr>
              <a:t>ENDOTHERMIC</a:t>
            </a:r>
            <a:r>
              <a:rPr lang="en-GB" sz="2800">
                <a:sym typeface="Symbol" panose="05050102010706020507" pitchFamily="18" charset="2"/>
              </a:rPr>
              <a:t> reaction (e.g. cold pack)  </a:t>
            </a:r>
            <a:r>
              <a:rPr lang="en-GB" sz="2800"/>
              <a:t> </a:t>
            </a:r>
          </a:p>
        </p:txBody>
      </p:sp>
      <p:sp>
        <p:nvSpPr>
          <p:cNvPr id="23" name="TextBox 22">
            <a:extLst>
              <a:ext uri="{FF2B5EF4-FFF2-40B4-BE49-F238E27FC236}">
                <a16:creationId xmlns:a16="http://schemas.microsoft.com/office/drawing/2014/main" id="{D0E26EF6-0011-477D-8AE4-9ABD056FC9CE}"/>
              </a:ext>
            </a:extLst>
          </p:cNvPr>
          <p:cNvSpPr txBox="1"/>
          <p:nvPr/>
        </p:nvSpPr>
        <p:spPr>
          <a:xfrm>
            <a:off x="2015643" y="6915917"/>
            <a:ext cx="6624736" cy="954107"/>
          </a:xfrm>
          <a:prstGeom prst="rect">
            <a:avLst/>
          </a:prstGeom>
          <a:noFill/>
        </p:spPr>
        <p:txBody>
          <a:bodyPr wrap="square" rtlCol="0">
            <a:spAutoFit/>
          </a:bodyPr>
          <a:lstStyle/>
          <a:p>
            <a:r>
              <a:rPr lang="en-GB" sz="2800" dirty="0"/>
              <a:t>unit of heat: Joule, 1 J = 1 Nm = 1 (kgms</a:t>
            </a:r>
            <a:r>
              <a:rPr lang="en-GB" sz="2800" baseline="30000" dirty="0"/>
              <a:t>-1</a:t>
            </a:r>
            <a:r>
              <a:rPr lang="en-GB" sz="2800" dirty="0"/>
              <a:t>)m = 1 kgm</a:t>
            </a:r>
            <a:r>
              <a:rPr lang="en-GB" sz="2800" baseline="30000" dirty="0"/>
              <a:t>2</a:t>
            </a:r>
            <a:r>
              <a:rPr lang="en-GB" sz="2800" dirty="0"/>
              <a:t>s</a:t>
            </a:r>
            <a:r>
              <a:rPr lang="en-GB" sz="2800" baseline="30000" dirty="0"/>
              <a:t>-2</a:t>
            </a:r>
          </a:p>
        </p:txBody>
      </p:sp>
    </p:spTree>
    <p:extLst>
      <p:ext uri="{BB962C8B-B14F-4D97-AF65-F5344CB8AC3E}">
        <p14:creationId xmlns:p14="http://schemas.microsoft.com/office/powerpoint/2010/main" val="1307164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04274" y="42575"/>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H – MOLAR QUANTITY</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5C5DBA73-115E-4ED7-AB01-8217ABCDA3E9}"/>
              </a:ext>
            </a:extLst>
          </p:cNvPr>
          <p:cNvSpPr txBox="1"/>
          <p:nvPr/>
        </p:nvSpPr>
        <p:spPr>
          <a:xfrm>
            <a:off x="878306" y="761669"/>
            <a:ext cx="8948826" cy="523220"/>
          </a:xfrm>
          <a:prstGeom prst="rect">
            <a:avLst/>
          </a:prstGeom>
          <a:noFill/>
        </p:spPr>
        <p:txBody>
          <a:bodyPr wrap="square" rtlCol="0">
            <a:spAutoFit/>
          </a:bodyPr>
          <a:lstStyle/>
          <a:p>
            <a:r>
              <a:rPr lang="en-GB" sz="2800" b="1" dirty="0">
                <a:cs typeface="Calibri" panose="020F0502020204030204" pitchFamily="34" charset="0"/>
              </a:rPr>
              <a:t>CaCO</a:t>
            </a:r>
            <a:r>
              <a:rPr lang="en-GB" sz="2800" b="1" baseline="-25000" dirty="0">
                <a:cs typeface="Calibri" panose="020F0502020204030204" pitchFamily="34" charset="0"/>
              </a:rPr>
              <a:t>3</a:t>
            </a:r>
            <a:r>
              <a:rPr lang="en-GB" sz="2800" b="1" dirty="0">
                <a:cs typeface="Calibri" panose="020F0502020204030204" pitchFamily="34" charset="0"/>
              </a:rPr>
              <a:t> (s)   </a:t>
            </a:r>
            <a:r>
              <a:rPr lang="en-GB" sz="2800" b="1" dirty="0">
                <a:cs typeface="Calibri" panose="020F0502020204030204" pitchFamily="34" charset="0"/>
                <a:sym typeface="Symbol" panose="05050102010706020507" pitchFamily="18" charset="2"/>
              </a:rPr>
              <a:t>   </a:t>
            </a:r>
            <a:r>
              <a:rPr lang="en-GB" sz="2800" b="1" dirty="0" err="1">
                <a:cs typeface="Calibri" panose="020F0502020204030204" pitchFamily="34" charset="0"/>
                <a:sym typeface="Symbol" panose="05050102010706020507" pitchFamily="18" charset="2"/>
              </a:rPr>
              <a:t>CaO</a:t>
            </a:r>
            <a:r>
              <a:rPr lang="en-GB" sz="2800" b="1" dirty="0">
                <a:cs typeface="Calibri" panose="020F0502020204030204" pitchFamily="34" charset="0"/>
                <a:sym typeface="Symbol" panose="05050102010706020507" pitchFamily="18" charset="2"/>
              </a:rPr>
              <a:t> (s)   +   CO</a:t>
            </a:r>
            <a:r>
              <a:rPr lang="en-GB" sz="2800" b="1" baseline="-25000" dirty="0">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(g) 	</a:t>
            </a:r>
            <a:r>
              <a:rPr lang="en-GB" sz="2800" b="1" dirty="0">
                <a:solidFill>
                  <a:srgbClr val="00B050"/>
                </a:solidFill>
                <a:cs typeface="Calibri" panose="020F0502020204030204" pitchFamily="34" charset="0"/>
                <a:sym typeface="Symbol" panose="05050102010706020507" pitchFamily="18" charset="2"/>
              </a:rPr>
              <a:t></a:t>
            </a:r>
            <a:r>
              <a:rPr lang="en-GB" sz="2800" b="1" baseline="-25000" dirty="0" err="1">
                <a:solidFill>
                  <a:srgbClr val="00B050"/>
                </a:solidFill>
                <a:cs typeface="Calibri" panose="020F0502020204030204" pitchFamily="34" charset="0"/>
                <a:sym typeface="Symbol" panose="05050102010706020507" pitchFamily="18" charset="2"/>
              </a:rPr>
              <a:t>rxn</a:t>
            </a:r>
            <a:r>
              <a:rPr lang="en-GB" sz="2800" b="1" dirty="0" err="1">
                <a:solidFill>
                  <a:srgbClr val="00B050"/>
                </a:solidFill>
                <a:cs typeface="Calibri" panose="020F0502020204030204" pitchFamily="34" charset="0"/>
                <a:sym typeface="Symbol" panose="05050102010706020507" pitchFamily="18" charset="2"/>
              </a:rPr>
              <a:t>H</a:t>
            </a:r>
            <a:r>
              <a:rPr lang="en-GB" sz="2800" b="1" dirty="0">
                <a:cs typeface="Calibri" panose="020F0502020204030204" pitchFamily="34" charset="0"/>
                <a:sym typeface="Symbol" panose="05050102010706020507" pitchFamily="18" charset="2"/>
              </a:rPr>
              <a:t> = </a:t>
            </a:r>
            <a:r>
              <a:rPr lang="en-GB" sz="2800" b="1" dirty="0">
                <a:solidFill>
                  <a:srgbClr val="00B050"/>
                </a:solidFill>
                <a:cs typeface="Calibri" panose="020F0502020204030204" pitchFamily="34" charset="0"/>
                <a:sym typeface="Symbol" panose="05050102010706020507" pitchFamily="18" charset="2"/>
              </a:rPr>
              <a:t>+ 180 kJ</a:t>
            </a:r>
            <a:endParaRPr lang="en-GB" sz="2800" b="1" dirty="0">
              <a:solidFill>
                <a:srgbClr val="00B050"/>
              </a:solidFill>
              <a:cs typeface="Calibri" panose="020F0502020204030204" pitchFamily="34" charset="0"/>
            </a:endParaRPr>
          </a:p>
        </p:txBody>
      </p:sp>
      <p:grpSp>
        <p:nvGrpSpPr>
          <p:cNvPr id="2" name="Group 1">
            <a:extLst>
              <a:ext uri="{FF2B5EF4-FFF2-40B4-BE49-F238E27FC236}">
                <a16:creationId xmlns:a16="http://schemas.microsoft.com/office/drawing/2014/main" id="{A1E17AEA-7A5D-45D4-BED0-0FFF931B4CD1}"/>
              </a:ext>
            </a:extLst>
          </p:cNvPr>
          <p:cNvGrpSpPr/>
          <p:nvPr/>
        </p:nvGrpSpPr>
        <p:grpSpPr>
          <a:xfrm>
            <a:off x="7356412" y="909097"/>
            <a:ext cx="2024080" cy="1149375"/>
            <a:chOff x="5974712" y="990560"/>
            <a:chExt cx="1906813" cy="1149375"/>
          </a:xfrm>
        </p:grpSpPr>
        <p:sp>
          <p:nvSpPr>
            <p:cNvPr id="17" name="Oval 16">
              <a:extLst>
                <a:ext uri="{FF2B5EF4-FFF2-40B4-BE49-F238E27FC236}">
                  <a16:creationId xmlns:a16="http://schemas.microsoft.com/office/drawing/2014/main" id="{31AD3487-1793-4547-AFF1-65500A2F36F5}"/>
                </a:ext>
              </a:extLst>
            </p:cNvPr>
            <p:cNvSpPr/>
            <p:nvPr/>
          </p:nvSpPr>
          <p:spPr>
            <a:xfrm>
              <a:off x="6716582" y="990560"/>
              <a:ext cx="246430" cy="245924"/>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cxnSp>
          <p:nvCxnSpPr>
            <p:cNvPr id="19" name="Straight Arrow Connector 18">
              <a:extLst>
                <a:ext uri="{FF2B5EF4-FFF2-40B4-BE49-F238E27FC236}">
                  <a16:creationId xmlns:a16="http://schemas.microsoft.com/office/drawing/2014/main" id="{5968DE9D-7996-471F-933A-AEF34E17A053}"/>
                </a:ext>
              </a:extLst>
            </p:cNvPr>
            <p:cNvCxnSpPr>
              <a:cxnSpLocks/>
              <a:stCxn id="17" idx="4"/>
            </p:cNvCxnSpPr>
            <p:nvPr/>
          </p:nvCxnSpPr>
          <p:spPr>
            <a:xfrm>
              <a:off x="6839797" y="1236484"/>
              <a:ext cx="0" cy="369332"/>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E121C35-843B-4258-ADD2-B4BADD9358EA}"/>
                </a:ext>
              </a:extLst>
            </p:cNvPr>
            <p:cNvSpPr txBox="1"/>
            <p:nvPr/>
          </p:nvSpPr>
          <p:spPr>
            <a:xfrm>
              <a:off x="5974712" y="1616715"/>
              <a:ext cx="1906813" cy="523220"/>
            </a:xfrm>
            <a:prstGeom prst="rect">
              <a:avLst/>
            </a:prstGeom>
            <a:noFill/>
            <a:ln>
              <a:solidFill>
                <a:srgbClr val="0000FF"/>
              </a:solidFill>
            </a:ln>
          </p:spPr>
          <p:txBody>
            <a:bodyPr wrap="none" rtlCol="0">
              <a:spAutoFit/>
            </a:bodyPr>
            <a:lstStyle/>
            <a:p>
              <a:r>
                <a:rPr lang="en-GB" sz="2800" b="1">
                  <a:solidFill>
                    <a:srgbClr val="0000FF"/>
                  </a:solidFill>
                  <a:cs typeface="Calibri" panose="020F0502020204030204" pitchFamily="34" charset="0"/>
                </a:rPr>
                <a:t>endothermic</a:t>
              </a:r>
            </a:p>
          </p:txBody>
        </p:sp>
      </p:grpSp>
      <p:sp>
        <p:nvSpPr>
          <p:cNvPr id="30" name="TextBox 29">
            <a:extLst>
              <a:ext uri="{FF2B5EF4-FFF2-40B4-BE49-F238E27FC236}">
                <a16:creationId xmlns:a16="http://schemas.microsoft.com/office/drawing/2014/main" id="{89490CD0-5655-4415-A073-FBEBF9E81132}"/>
              </a:ext>
            </a:extLst>
          </p:cNvPr>
          <p:cNvSpPr txBox="1"/>
          <p:nvPr/>
        </p:nvSpPr>
        <p:spPr>
          <a:xfrm>
            <a:off x="2330853" y="2069371"/>
            <a:ext cx="7933892" cy="1384995"/>
          </a:xfrm>
          <a:prstGeom prst="rect">
            <a:avLst/>
          </a:prstGeom>
          <a:noFill/>
        </p:spPr>
        <p:txBody>
          <a:bodyPr wrap="square" rtlCol="0">
            <a:spAutoFit/>
          </a:bodyPr>
          <a:lstStyle/>
          <a:p>
            <a:r>
              <a:rPr lang="en-GB" sz="2800" dirty="0">
                <a:cs typeface="Calibri" panose="020F0502020204030204" pitchFamily="34" charset="0"/>
              </a:rPr>
              <a:t>1 mole of CaCO</a:t>
            </a:r>
            <a:r>
              <a:rPr lang="en-GB" sz="2800" baseline="-25000" dirty="0">
                <a:cs typeface="Calibri" panose="020F0502020204030204" pitchFamily="34" charset="0"/>
              </a:rPr>
              <a:t>3</a:t>
            </a:r>
            <a:r>
              <a:rPr lang="en-GB" sz="2800" dirty="0">
                <a:cs typeface="Calibri" panose="020F0502020204030204" pitchFamily="34" charset="0"/>
              </a:rPr>
              <a:t> (s) reacted		</a:t>
            </a:r>
            <a:r>
              <a:rPr lang="en-GB" sz="2800" dirty="0">
                <a:solidFill>
                  <a:srgbClr val="0000FF"/>
                </a:solidFill>
                <a:cs typeface="Calibri" panose="020F0502020204030204" pitchFamily="34" charset="0"/>
              </a:rPr>
              <a:t>needs 180 kJ</a:t>
            </a:r>
          </a:p>
          <a:p>
            <a:r>
              <a:rPr lang="en-GB" sz="2800" dirty="0">
                <a:cs typeface="Calibri" panose="020F0502020204030204" pitchFamily="34" charset="0"/>
              </a:rPr>
              <a:t>1 mole of </a:t>
            </a:r>
            <a:r>
              <a:rPr lang="en-GB" sz="2800" dirty="0" err="1">
                <a:cs typeface="Calibri" panose="020F0502020204030204" pitchFamily="34" charset="0"/>
              </a:rPr>
              <a:t>CaO</a:t>
            </a:r>
            <a:r>
              <a:rPr lang="en-GB" sz="2800" dirty="0">
                <a:cs typeface="Calibri" panose="020F0502020204030204" pitchFamily="34" charset="0"/>
              </a:rPr>
              <a:t> (s) produced		</a:t>
            </a:r>
            <a:r>
              <a:rPr lang="en-GB" sz="2800" dirty="0">
                <a:solidFill>
                  <a:srgbClr val="0000FF"/>
                </a:solidFill>
                <a:cs typeface="Calibri" panose="020F0502020204030204" pitchFamily="34" charset="0"/>
              </a:rPr>
              <a:t>needs 180 kJ</a:t>
            </a:r>
          </a:p>
          <a:p>
            <a:r>
              <a:rPr lang="en-GB" sz="2800" dirty="0">
                <a:cs typeface="Calibri" panose="020F0502020204030204" pitchFamily="34" charset="0"/>
              </a:rPr>
              <a:t>1 mole of CO</a:t>
            </a:r>
            <a:r>
              <a:rPr lang="en-GB" sz="2800" baseline="-25000" dirty="0">
                <a:cs typeface="Calibri" panose="020F0502020204030204" pitchFamily="34" charset="0"/>
              </a:rPr>
              <a:t>2</a:t>
            </a:r>
            <a:r>
              <a:rPr lang="en-GB" sz="2800" dirty="0">
                <a:cs typeface="Calibri" panose="020F0502020204030204" pitchFamily="34" charset="0"/>
              </a:rPr>
              <a:t> (g) produced 	</a:t>
            </a:r>
            <a:r>
              <a:rPr lang="en-GB" sz="2800" dirty="0">
                <a:solidFill>
                  <a:srgbClr val="0000FF"/>
                </a:solidFill>
                <a:cs typeface="Calibri" panose="020F0502020204030204" pitchFamily="34" charset="0"/>
              </a:rPr>
              <a:t>needs 180 kJ</a:t>
            </a:r>
          </a:p>
        </p:txBody>
      </p:sp>
      <p:sp>
        <p:nvSpPr>
          <p:cNvPr id="31" name="TextBox 30">
            <a:extLst>
              <a:ext uri="{FF2B5EF4-FFF2-40B4-BE49-F238E27FC236}">
                <a16:creationId xmlns:a16="http://schemas.microsoft.com/office/drawing/2014/main" id="{436BF012-0407-4C43-AF0B-C517754EF8E2}"/>
              </a:ext>
            </a:extLst>
          </p:cNvPr>
          <p:cNvSpPr txBox="1"/>
          <p:nvPr/>
        </p:nvSpPr>
        <p:spPr>
          <a:xfrm>
            <a:off x="710231" y="4024983"/>
            <a:ext cx="11175135" cy="523220"/>
          </a:xfrm>
          <a:prstGeom prst="rect">
            <a:avLst/>
          </a:prstGeom>
          <a:noFill/>
        </p:spPr>
        <p:txBody>
          <a:bodyPr wrap="square" rtlCol="0">
            <a:spAutoFit/>
          </a:bodyPr>
          <a:lstStyle/>
          <a:p>
            <a:r>
              <a:rPr lang="en-GB" sz="2800" b="1" dirty="0">
                <a:solidFill>
                  <a:srgbClr val="7030A0"/>
                </a:solidFill>
                <a:cs typeface="Calibri" panose="020F0502020204030204" pitchFamily="34" charset="0"/>
              </a:rPr>
              <a:t>2</a:t>
            </a:r>
            <a:r>
              <a:rPr lang="en-GB" sz="2800" b="1" dirty="0">
                <a:cs typeface="Calibri" panose="020F0502020204030204" pitchFamily="34" charset="0"/>
              </a:rPr>
              <a:t> CaCO</a:t>
            </a:r>
            <a:r>
              <a:rPr lang="en-GB" sz="2800" b="1" baseline="-25000" dirty="0">
                <a:cs typeface="Calibri" panose="020F0502020204030204" pitchFamily="34" charset="0"/>
              </a:rPr>
              <a:t>3</a:t>
            </a:r>
            <a:r>
              <a:rPr lang="en-GB" sz="2800" b="1" dirty="0">
                <a:cs typeface="Calibri" panose="020F0502020204030204" pitchFamily="34" charset="0"/>
              </a:rPr>
              <a:t> (s)   </a:t>
            </a:r>
            <a:r>
              <a:rPr lang="en-GB" sz="2800" b="1" dirty="0">
                <a:cs typeface="Calibri" panose="020F0502020204030204" pitchFamily="34" charset="0"/>
                <a:sym typeface="Symbol" panose="05050102010706020507" pitchFamily="18" charset="2"/>
              </a:rPr>
              <a:t>   </a:t>
            </a:r>
            <a:r>
              <a:rPr lang="en-GB" sz="2800" b="1" dirty="0">
                <a:solidFill>
                  <a:srgbClr val="7030A0"/>
                </a:solidFill>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a:t>
            </a:r>
            <a:r>
              <a:rPr lang="en-GB" sz="2800" b="1" dirty="0" err="1">
                <a:cs typeface="Calibri" panose="020F0502020204030204" pitchFamily="34" charset="0"/>
                <a:sym typeface="Symbol" panose="05050102010706020507" pitchFamily="18" charset="2"/>
              </a:rPr>
              <a:t>CaO</a:t>
            </a:r>
            <a:r>
              <a:rPr lang="en-GB" sz="2800" b="1" dirty="0">
                <a:cs typeface="Calibri" panose="020F0502020204030204" pitchFamily="34" charset="0"/>
                <a:sym typeface="Symbol" panose="05050102010706020507" pitchFamily="18" charset="2"/>
              </a:rPr>
              <a:t> (s)   +   </a:t>
            </a:r>
            <a:r>
              <a:rPr lang="en-GB" sz="2800" b="1" dirty="0">
                <a:solidFill>
                  <a:srgbClr val="7030A0"/>
                </a:solidFill>
                <a:cs typeface="Calibri" panose="020F0502020204030204" pitchFamily="34" charset="0"/>
                <a:sym typeface="Symbol" panose="05050102010706020507" pitchFamily="18" charset="2"/>
              </a:rPr>
              <a:t>2 </a:t>
            </a:r>
            <a:r>
              <a:rPr lang="en-GB" sz="2800" b="1" dirty="0">
                <a:cs typeface="Calibri" panose="020F0502020204030204" pitchFamily="34" charset="0"/>
                <a:sym typeface="Symbol" panose="05050102010706020507" pitchFamily="18" charset="2"/>
              </a:rPr>
              <a:t>CO</a:t>
            </a:r>
            <a:r>
              <a:rPr lang="en-GB" sz="2800" b="1" baseline="-25000" dirty="0">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(g) 	 </a:t>
            </a:r>
            <a:r>
              <a:rPr lang="en-GB" sz="2800" b="1" dirty="0">
                <a:solidFill>
                  <a:srgbClr val="00B050"/>
                </a:solidFill>
                <a:cs typeface="Calibri" panose="020F0502020204030204" pitchFamily="34" charset="0"/>
                <a:sym typeface="Symbol" panose="05050102010706020507" pitchFamily="18" charset="2"/>
              </a:rPr>
              <a:t></a:t>
            </a:r>
            <a:r>
              <a:rPr lang="en-GB" sz="2800" b="1" baseline="-25000" dirty="0" err="1">
                <a:solidFill>
                  <a:srgbClr val="00B050"/>
                </a:solidFill>
                <a:cs typeface="Calibri" panose="020F0502020204030204" pitchFamily="34" charset="0"/>
                <a:sym typeface="Symbol" panose="05050102010706020507" pitchFamily="18" charset="2"/>
              </a:rPr>
              <a:t>rxn</a:t>
            </a:r>
            <a:r>
              <a:rPr lang="en-GB" sz="2800" b="1" dirty="0" err="1">
                <a:solidFill>
                  <a:srgbClr val="00B050"/>
                </a:solidFill>
                <a:cs typeface="Calibri" panose="020F0502020204030204" pitchFamily="34" charset="0"/>
                <a:sym typeface="Symbol" panose="05050102010706020507" pitchFamily="18" charset="2"/>
              </a:rPr>
              <a:t>H</a:t>
            </a:r>
            <a:r>
              <a:rPr lang="en-GB" sz="2800" b="1" dirty="0">
                <a:cs typeface="Calibri" panose="020F0502020204030204" pitchFamily="34" charset="0"/>
                <a:sym typeface="Symbol" panose="05050102010706020507" pitchFamily="18" charset="2"/>
              </a:rPr>
              <a:t> = </a:t>
            </a:r>
            <a:r>
              <a:rPr lang="en-GB" sz="2800" b="1" dirty="0">
                <a:solidFill>
                  <a:srgbClr val="7030A0"/>
                </a:solidFill>
                <a:cs typeface="Calibri" panose="020F0502020204030204" pitchFamily="34" charset="0"/>
                <a:sym typeface="Symbol" panose="05050102010706020507" pitchFamily="18" charset="2"/>
              </a:rPr>
              <a:t>2 </a:t>
            </a:r>
            <a:r>
              <a:rPr lang="en-GB" sz="2800" b="1" dirty="0">
                <a:cs typeface="Calibri" panose="020F0502020204030204" pitchFamily="34" charset="0"/>
                <a:sym typeface="Symbol" panose="05050102010706020507" pitchFamily="18" charset="2"/>
              </a:rPr>
              <a:t> </a:t>
            </a:r>
            <a:r>
              <a:rPr lang="en-GB" sz="2800" b="1" dirty="0">
                <a:solidFill>
                  <a:srgbClr val="00B050"/>
                </a:solidFill>
                <a:cs typeface="Calibri" panose="020F0502020204030204" pitchFamily="34" charset="0"/>
                <a:sym typeface="Symbol" panose="05050102010706020507" pitchFamily="18" charset="2"/>
              </a:rPr>
              <a:t>180 kJ </a:t>
            </a:r>
            <a:r>
              <a:rPr lang="en-GB" sz="2800" b="1" dirty="0">
                <a:cs typeface="Calibri" panose="020F0502020204030204" pitchFamily="34" charset="0"/>
                <a:sym typeface="Symbol" panose="05050102010706020507" pitchFamily="18" charset="2"/>
              </a:rPr>
              <a:t>= </a:t>
            </a:r>
            <a:r>
              <a:rPr lang="en-GB" sz="2800" b="1" dirty="0">
                <a:solidFill>
                  <a:srgbClr val="00B050"/>
                </a:solidFill>
                <a:cs typeface="Calibri" panose="020F0502020204030204" pitchFamily="34" charset="0"/>
                <a:sym typeface="Symbol" panose="05050102010706020507" pitchFamily="18" charset="2"/>
              </a:rPr>
              <a:t>360 kJ</a:t>
            </a:r>
            <a:endParaRPr lang="en-GB" sz="2800" b="1" dirty="0">
              <a:solidFill>
                <a:srgbClr val="00B050"/>
              </a:solidFill>
              <a:cs typeface="Calibri" panose="020F0502020204030204" pitchFamily="34" charset="0"/>
            </a:endParaRPr>
          </a:p>
        </p:txBody>
      </p:sp>
      <p:sp>
        <p:nvSpPr>
          <p:cNvPr id="32" name="TextBox 31">
            <a:extLst>
              <a:ext uri="{FF2B5EF4-FFF2-40B4-BE49-F238E27FC236}">
                <a16:creationId xmlns:a16="http://schemas.microsoft.com/office/drawing/2014/main" id="{3374A740-8204-434D-9E7A-0EE310F9778B}"/>
              </a:ext>
            </a:extLst>
          </p:cNvPr>
          <p:cNvSpPr txBox="1"/>
          <p:nvPr/>
        </p:nvSpPr>
        <p:spPr>
          <a:xfrm>
            <a:off x="2290748" y="4809465"/>
            <a:ext cx="7933892" cy="1384995"/>
          </a:xfrm>
          <a:prstGeom prst="rect">
            <a:avLst/>
          </a:prstGeom>
          <a:noFill/>
        </p:spPr>
        <p:txBody>
          <a:bodyPr wrap="square" rtlCol="0">
            <a:spAutoFit/>
          </a:bodyPr>
          <a:lstStyle/>
          <a:p>
            <a:r>
              <a:rPr lang="en-GB" sz="2800" dirty="0">
                <a:cs typeface="Calibri" panose="020F0502020204030204" pitchFamily="34" charset="0"/>
              </a:rPr>
              <a:t>2 moles of CaCO</a:t>
            </a:r>
            <a:r>
              <a:rPr lang="en-GB" sz="2800" baseline="-25000" dirty="0">
                <a:cs typeface="Calibri" panose="020F0502020204030204" pitchFamily="34" charset="0"/>
              </a:rPr>
              <a:t>3</a:t>
            </a:r>
            <a:r>
              <a:rPr lang="en-GB" sz="2800" dirty="0">
                <a:cs typeface="Calibri" panose="020F0502020204030204" pitchFamily="34" charset="0"/>
              </a:rPr>
              <a:t> (s) reacted		</a:t>
            </a:r>
            <a:r>
              <a:rPr lang="en-GB" sz="2800" dirty="0">
                <a:solidFill>
                  <a:srgbClr val="0000FF"/>
                </a:solidFill>
                <a:cs typeface="Calibri" panose="020F0502020204030204" pitchFamily="34" charset="0"/>
              </a:rPr>
              <a:t>needs 360 kJ</a:t>
            </a:r>
          </a:p>
          <a:p>
            <a:r>
              <a:rPr lang="en-GB" sz="2800" dirty="0">
                <a:cs typeface="Calibri" panose="020F0502020204030204" pitchFamily="34" charset="0"/>
              </a:rPr>
              <a:t>2 moles of </a:t>
            </a:r>
            <a:r>
              <a:rPr lang="en-GB" sz="2800" dirty="0" err="1">
                <a:cs typeface="Calibri" panose="020F0502020204030204" pitchFamily="34" charset="0"/>
              </a:rPr>
              <a:t>CaO</a:t>
            </a:r>
            <a:r>
              <a:rPr lang="en-GB" sz="2800" dirty="0">
                <a:cs typeface="Calibri" panose="020F0502020204030204" pitchFamily="34" charset="0"/>
              </a:rPr>
              <a:t> (s) produced		</a:t>
            </a:r>
            <a:r>
              <a:rPr lang="en-GB" sz="2800" dirty="0">
                <a:solidFill>
                  <a:srgbClr val="0000FF"/>
                </a:solidFill>
                <a:cs typeface="Calibri" panose="020F0502020204030204" pitchFamily="34" charset="0"/>
              </a:rPr>
              <a:t>needs 360 kJ</a:t>
            </a:r>
          </a:p>
          <a:p>
            <a:r>
              <a:rPr lang="en-GB" sz="2800" dirty="0">
                <a:cs typeface="Calibri" panose="020F0502020204030204" pitchFamily="34" charset="0"/>
              </a:rPr>
              <a:t>2 moles of CO</a:t>
            </a:r>
            <a:r>
              <a:rPr lang="en-GB" sz="2800" baseline="-25000" dirty="0">
                <a:cs typeface="Calibri" panose="020F0502020204030204" pitchFamily="34" charset="0"/>
              </a:rPr>
              <a:t>2</a:t>
            </a:r>
            <a:r>
              <a:rPr lang="en-GB" sz="2800" dirty="0">
                <a:cs typeface="Calibri" panose="020F0502020204030204" pitchFamily="34" charset="0"/>
              </a:rPr>
              <a:t> (g) produced 		</a:t>
            </a:r>
            <a:r>
              <a:rPr lang="en-GB" sz="2800" dirty="0">
                <a:solidFill>
                  <a:srgbClr val="0000FF"/>
                </a:solidFill>
                <a:cs typeface="Calibri" panose="020F0502020204030204" pitchFamily="34" charset="0"/>
              </a:rPr>
              <a:t>needs 360 kJ</a:t>
            </a:r>
          </a:p>
        </p:txBody>
      </p:sp>
      <p:sp>
        <p:nvSpPr>
          <p:cNvPr id="15" name="TextBox 14">
            <a:extLst>
              <a:ext uri="{FF2B5EF4-FFF2-40B4-BE49-F238E27FC236}">
                <a16:creationId xmlns:a16="http://schemas.microsoft.com/office/drawing/2014/main" id="{57D758DD-EC8A-47A2-83B3-F17FC3D82DF3}"/>
              </a:ext>
            </a:extLst>
          </p:cNvPr>
          <p:cNvSpPr txBox="1"/>
          <p:nvPr/>
        </p:nvSpPr>
        <p:spPr>
          <a:xfrm>
            <a:off x="216188" y="3429000"/>
            <a:ext cx="1324236" cy="523220"/>
          </a:xfrm>
          <a:prstGeom prst="rect">
            <a:avLst/>
          </a:prstGeom>
          <a:noFill/>
        </p:spPr>
        <p:txBody>
          <a:bodyPr wrap="square">
            <a:spAutoFit/>
          </a:bodyPr>
          <a:lstStyle/>
          <a:p>
            <a:r>
              <a:rPr lang="en-GB" sz="2800" b="1" dirty="0">
                <a:solidFill>
                  <a:srgbClr val="008000"/>
                </a:solidFill>
                <a:cs typeface="Calibri" panose="020F0502020204030204" pitchFamily="34" charset="0"/>
              </a:rPr>
              <a:t>BUT:</a:t>
            </a:r>
            <a:r>
              <a:rPr lang="en-GB" sz="2800" dirty="0">
                <a:cs typeface="Calibri" panose="020F0502020204030204" pitchFamily="34" charset="0"/>
              </a:rPr>
              <a:t> </a:t>
            </a:r>
            <a:endParaRPr lang="en-GB" sz="2800" dirty="0"/>
          </a:p>
        </p:txBody>
      </p:sp>
    </p:spTree>
    <p:extLst>
      <p:ext uri="{BB962C8B-B14F-4D97-AF65-F5344CB8AC3E}">
        <p14:creationId xmlns:p14="http://schemas.microsoft.com/office/powerpoint/2010/main" val="2167895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CE2624D-17D4-4BB7-A6B4-B50891D32534}"/>
              </a:ext>
            </a:extLst>
          </p:cNvPr>
          <p:cNvSpPr txBox="1"/>
          <p:nvPr/>
        </p:nvSpPr>
        <p:spPr>
          <a:xfrm>
            <a:off x="953269" y="533762"/>
            <a:ext cx="10285461" cy="1815882"/>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A portable cap stove burns propane fuel according to equation: </a:t>
            </a:r>
          </a:p>
          <a:p>
            <a:r>
              <a:rPr lang="en-GB" sz="2800" b="1" dirty="0">
                <a:latin typeface="Calibri" panose="020F0502020204030204" pitchFamily="34" charset="0"/>
                <a:cs typeface="Calibri" panose="020F0502020204030204" pitchFamily="34" charset="0"/>
              </a:rPr>
              <a:t>C</a:t>
            </a:r>
            <a:r>
              <a:rPr lang="en-GB" sz="2800" b="1" baseline="-25000" dirty="0">
                <a:latin typeface="Calibri" panose="020F0502020204030204" pitchFamily="34" charset="0"/>
                <a:cs typeface="Calibri" panose="020F0502020204030204" pitchFamily="34" charset="0"/>
              </a:rPr>
              <a:t>3</a:t>
            </a:r>
            <a:r>
              <a:rPr lang="en-GB" sz="2800" b="1" dirty="0">
                <a:latin typeface="Calibri" panose="020F0502020204030204" pitchFamily="34" charset="0"/>
                <a:cs typeface="Calibri" panose="020F0502020204030204" pitchFamily="34" charset="0"/>
              </a:rPr>
              <a:t>H</a:t>
            </a:r>
            <a:r>
              <a:rPr lang="en-GB" sz="2800" b="1" baseline="-25000" dirty="0">
                <a:latin typeface="Calibri" panose="020F0502020204030204" pitchFamily="34" charset="0"/>
                <a:cs typeface="Calibri" panose="020F0502020204030204" pitchFamily="34" charset="0"/>
              </a:rPr>
              <a:t>8</a:t>
            </a:r>
            <a:r>
              <a:rPr lang="en-GB" sz="2800" b="1" dirty="0">
                <a:latin typeface="Calibri" panose="020F0502020204030204" pitchFamily="34" charset="0"/>
                <a:cs typeface="Calibri" panose="020F0502020204030204" pitchFamily="34" charset="0"/>
              </a:rPr>
              <a:t> (g)  +  5 O</a:t>
            </a:r>
            <a:r>
              <a:rPr lang="en-GB" sz="2800" b="1" baseline="-25000" dirty="0">
                <a:latin typeface="Calibri" panose="020F0502020204030204" pitchFamily="34" charset="0"/>
                <a:cs typeface="Calibri" panose="020F0502020204030204" pitchFamily="34" charset="0"/>
              </a:rPr>
              <a:t>2</a:t>
            </a:r>
            <a:r>
              <a:rPr lang="en-GB" sz="2800" b="1" dirty="0">
                <a:latin typeface="Calibri" panose="020F0502020204030204" pitchFamily="34" charset="0"/>
                <a:cs typeface="Calibri" panose="020F0502020204030204" pitchFamily="34" charset="0"/>
              </a:rPr>
              <a:t> (g) </a:t>
            </a:r>
            <a:r>
              <a:rPr lang="en-GB" sz="2800" b="1" dirty="0">
                <a:latin typeface="Calibri" panose="020F0502020204030204" pitchFamily="34" charset="0"/>
                <a:cs typeface="Calibri" panose="020F0502020204030204" pitchFamily="34" charset="0"/>
                <a:sym typeface="Symbol" panose="05050102010706020507" pitchFamily="18" charset="2"/>
              </a:rPr>
              <a:t>   3 CO</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 (g)   +   4 H</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O (l)</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b="1"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b="1"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-2200 kJ</a:t>
            </a:r>
            <a:r>
              <a:rPr lang="en-GB" sz="2800" dirty="0">
                <a:latin typeface="Calibri" panose="020F0502020204030204" pitchFamily="34" charset="0"/>
                <a:cs typeface="Calibri" panose="020F0502020204030204" pitchFamily="34" charset="0"/>
                <a:sym typeface="Symbol" panose="05050102010706020507" pitchFamily="18" charset="2"/>
              </a:rPr>
              <a:t> </a:t>
            </a:r>
          </a:p>
          <a:p>
            <a:r>
              <a:rPr lang="en-GB" sz="2800" dirty="0">
                <a:latin typeface="Calibri" panose="020F0502020204030204" pitchFamily="34" charset="0"/>
                <a:cs typeface="Calibri" panose="020F0502020204030204" pitchFamily="34" charset="0"/>
                <a:sym typeface="Symbol" panose="05050102010706020507" pitchFamily="18" charset="2"/>
              </a:rPr>
              <a:t>How much heat will be released when 500 g of propane combusts completely in oxygen? </a:t>
            </a:r>
            <a:endParaRPr lang="en-GB" sz="28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AAE533D-7C21-4E5F-9DE3-174BEACF2A3B}"/>
              </a:ext>
            </a:extLst>
          </p:cNvPr>
          <p:cNvSpPr txBox="1"/>
          <p:nvPr/>
        </p:nvSpPr>
        <p:spPr>
          <a:xfrm>
            <a:off x="733211" y="2519284"/>
            <a:ext cx="11203901" cy="830997"/>
          </a:xfrm>
          <a:prstGeom prst="rect">
            <a:avLst/>
          </a:prstGeom>
          <a:noFill/>
        </p:spPr>
        <p:txBody>
          <a:bodyPr wrap="none" rtlCol="0">
            <a:spAutoFit/>
          </a:bodyPr>
          <a:lstStyle/>
          <a:p>
            <a:r>
              <a:rPr lang="en-GB" sz="2400" i="1" dirty="0">
                <a:solidFill>
                  <a:srgbClr val="0000FF"/>
                </a:solidFill>
                <a:cs typeface="Calibri" panose="020F0502020204030204" pitchFamily="34" charset="0"/>
              </a:rPr>
              <a:t>When 1 mol of C</a:t>
            </a:r>
            <a:r>
              <a:rPr lang="en-GB" sz="2400" i="1" baseline="-25000" dirty="0">
                <a:solidFill>
                  <a:srgbClr val="0000FF"/>
                </a:solidFill>
                <a:cs typeface="Calibri" panose="020F0502020204030204" pitchFamily="34" charset="0"/>
              </a:rPr>
              <a:t>3</a:t>
            </a:r>
            <a:r>
              <a:rPr lang="en-GB" sz="2400" i="1" dirty="0">
                <a:solidFill>
                  <a:srgbClr val="0000FF"/>
                </a:solidFill>
                <a:cs typeface="Calibri" panose="020F0502020204030204" pitchFamily="34" charset="0"/>
              </a:rPr>
              <a:t>H</a:t>
            </a:r>
            <a:r>
              <a:rPr lang="en-GB" sz="2400" i="1" baseline="-25000" dirty="0">
                <a:solidFill>
                  <a:srgbClr val="0000FF"/>
                </a:solidFill>
                <a:cs typeface="Calibri" panose="020F0502020204030204" pitchFamily="34" charset="0"/>
              </a:rPr>
              <a:t>8 </a:t>
            </a:r>
            <a:r>
              <a:rPr lang="en-GB" sz="2400" i="1" dirty="0">
                <a:solidFill>
                  <a:srgbClr val="0000FF"/>
                </a:solidFill>
                <a:cs typeface="Calibri" panose="020F0502020204030204" pitchFamily="34" charset="0"/>
              </a:rPr>
              <a:t>reacts with oxygen, 2200 kJ of energy is released. Exothermic process. </a:t>
            </a:r>
          </a:p>
          <a:p>
            <a:r>
              <a:rPr lang="en-GB" sz="2400" i="1" dirty="0">
                <a:solidFill>
                  <a:srgbClr val="0000FF"/>
                </a:solidFill>
                <a:cs typeface="Calibri" panose="020F0502020204030204" pitchFamily="34" charset="0"/>
              </a:rPr>
              <a:t>How many moles of C</a:t>
            </a:r>
            <a:r>
              <a:rPr lang="en-GB" sz="2400" i="1" baseline="-25000" dirty="0">
                <a:solidFill>
                  <a:srgbClr val="0000FF"/>
                </a:solidFill>
                <a:cs typeface="Calibri" panose="020F0502020204030204" pitchFamily="34" charset="0"/>
              </a:rPr>
              <a:t>3</a:t>
            </a:r>
            <a:r>
              <a:rPr lang="en-GB" sz="2400" i="1" dirty="0">
                <a:solidFill>
                  <a:srgbClr val="0000FF"/>
                </a:solidFill>
                <a:cs typeface="Calibri" panose="020F0502020204030204" pitchFamily="34" charset="0"/>
              </a:rPr>
              <a:t>H</a:t>
            </a:r>
            <a:r>
              <a:rPr lang="en-GB" sz="2400" i="1" baseline="-25000" dirty="0">
                <a:solidFill>
                  <a:srgbClr val="0000FF"/>
                </a:solidFill>
                <a:cs typeface="Calibri" panose="020F0502020204030204" pitchFamily="34" charset="0"/>
              </a:rPr>
              <a:t>8 </a:t>
            </a:r>
            <a:r>
              <a:rPr lang="en-GB" sz="2400" i="1" dirty="0">
                <a:solidFill>
                  <a:srgbClr val="0000FF"/>
                </a:solidFill>
                <a:cs typeface="Calibri" panose="020F0502020204030204" pitchFamily="34" charset="0"/>
              </a:rPr>
              <a:t>in 500 g?  molar mass = 44.1 g/mol</a:t>
            </a:r>
          </a:p>
        </p:txBody>
      </p:sp>
      <p:sp>
        <p:nvSpPr>
          <p:cNvPr id="11" name="TextBox 10">
            <a:extLst>
              <a:ext uri="{FF2B5EF4-FFF2-40B4-BE49-F238E27FC236}">
                <a16:creationId xmlns:a16="http://schemas.microsoft.com/office/drawing/2014/main" id="{2659E193-D2F3-4937-8322-F3A2058BD7A5}"/>
              </a:ext>
            </a:extLst>
          </p:cNvPr>
          <p:cNvSpPr txBox="1"/>
          <p:nvPr/>
        </p:nvSpPr>
        <p:spPr>
          <a:xfrm>
            <a:off x="733213" y="3507719"/>
            <a:ext cx="9427910" cy="461665"/>
          </a:xfrm>
          <a:prstGeom prst="rect">
            <a:avLst/>
          </a:prstGeom>
          <a:noFill/>
        </p:spPr>
        <p:txBody>
          <a:bodyPr wrap="square" rtlCol="0">
            <a:spAutoFit/>
          </a:bodyPr>
          <a:lstStyle/>
          <a:p>
            <a:r>
              <a:rPr lang="en-GB" sz="2400" dirty="0">
                <a:cs typeface="Calibri" panose="020F0502020204030204" pitchFamily="34" charset="0"/>
              </a:rPr>
              <a:t>Heat supplied by burning 500 g C</a:t>
            </a:r>
            <a:r>
              <a:rPr lang="en-GB" sz="2400" baseline="-25000" dirty="0">
                <a:cs typeface="Calibri" panose="020F0502020204030204" pitchFamily="34" charset="0"/>
              </a:rPr>
              <a:t>3</a:t>
            </a:r>
            <a:r>
              <a:rPr lang="en-GB" sz="2400" dirty="0">
                <a:cs typeface="Calibri" panose="020F0502020204030204" pitchFamily="34" charset="0"/>
              </a:rPr>
              <a:t>H</a:t>
            </a:r>
            <a:r>
              <a:rPr lang="en-GB" sz="2400" baseline="-25000" dirty="0">
                <a:cs typeface="Calibri" panose="020F0502020204030204" pitchFamily="34" charset="0"/>
              </a:rPr>
              <a:t>8</a:t>
            </a:r>
            <a:endParaRPr lang="en-GB" sz="2400" dirty="0">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38B4B8A-ABFE-4269-B666-942FF3EB7C9F}"/>
                  </a:ext>
                </a:extLst>
              </p:cNvPr>
              <p:cNvSpPr txBox="1"/>
              <p:nvPr/>
            </p:nvSpPr>
            <p:spPr>
              <a:xfrm>
                <a:off x="2573657" y="5530495"/>
                <a:ext cx="5392823" cy="793743"/>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−2200</m:t>
                      </m:r>
                      <m:f>
                        <m:fPr>
                          <m:ctrlPr>
                            <a:rPr lang="en-GB" sz="2400" i="1">
                              <a:latin typeface="Cambria Math" panose="02040503050406030204" pitchFamily="18" charset="0"/>
                            </a:rPr>
                          </m:ctrlPr>
                        </m:fPr>
                        <m:num>
                          <m:r>
                            <m:rPr>
                              <m:sty m:val="p"/>
                            </m:rPr>
                            <a:rPr lang="en-GB" sz="2400">
                              <a:latin typeface="Cambria Math" panose="02040503050406030204" pitchFamily="18" charset="0"/>
                            </a:rPr>
                            <m:t>kJ</m:t>
                          </m:r>
                        </m:num>
                        <m:den>
                          <m:r>
                            <m:rPr>
                              <m:sty m:val="p"/>
                            </m:rPr>
                            <a:rPr lang="en-GB" sz="2400">
                              <a:latin typeface="Cambria Math" panose="02040503050406030204" pitchFamily="18" charset="0"/>
                            </a:rPr>
                            <m:t>mol</m:t>
                          </m:r>
                        </m:den>
                      </m:f>
                      <m:r>
                        <a:rPr lang="en-GB" sz="2400">
                          <a:latin typeface="Cambria Math" panose="02040503050406030204" pitchFamily="18" charset="0"/>
                          <a:ea typeface="Cambria Math" panose="02040503050406030204" pitchFamily="18" charset="0"/>
                        </a:rPr>
                        <m:t>× 11.3 </m:t>
                      </m:r>
                      <m:r>
                        <m:rPr>
                          <m:sty m:val="p"/>
                        </m:rPr>
                        <a:rPr lang="en-GB" sz="2400">
                          <a:latin typeface="Cambria Math" panose="02040503050406030204" pitchFamily="18" charset="0"/>
                          <a:ea typeface="Cambria Math" panose="02040503050406030204" pitchFamily="18" charset="0"/>
                        </a:rPr>
                        <m:t>mol</m:t>
                      </m:r>
                      <m:r>
                        <a:rPr lang="en-GB" sz="2400">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𝟐𝟒</m:t>
                      </m:r>
                      <m:r>
                        <a:rPr lang="en-GB" sz="2400" b="1">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𝟖𝟔𝟎</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𝐤𝐉</m:t>
                      </m:r>
                    </m:oMath>
                  </m:oMathPara>
                </a14:m>
                <a:endParaRPr lang="en-GB" sz="2400" b="1" dirty="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638B4B8A-ABFE-4269-B666-942FF3EB7C9F}"/>
                  </a:ext>
                </a:extLst>
              </p:cNvPr>
              <p:cNvSpPr txBox="1">
                <a:spLocks noRot="1" noChangeAspect="1" noMove="1" noResize="1" noEditPoints="1" noAdjustHandles="1" noChangeArrowheads="1" noChangeShapeType="1" noTextEdit="1"/>
              </p:cNvSpPr>
              <p:nvPr/>
            </p:nvSpPr>
            <p:spPr>
              <a:xfrm>
                <a:off x="2573657" y="5530495"/>
                <a:ext cx="5392823" cy="793743"/>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0D934E9B-D244-4F6E-A0A3-25E6DD6D1485}"/>
                  </a:ext>
                </a:extLst>
              </p:cNvPr>
              <p:cNvSpPr txBox="1"/>
              <p:nvPr/>
            </p:nvSpPr>
            <p:spPr>
              <a:xfrm>
                <a:off x="2601255" y="4220800"/>
                <a:ext cx="5155579" cy="85850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500 </m:t>
                      </m:r>
                      <m:r>
                        <m:rPr>
                          <m:sty m:val="p"/>
                        </m:rPr>
                        <a:rPr lang="en-GB" sz="2400">
                          <a:latin typeface="Cambria Math" panose="02040503050406030204" pitchFamily="18" charset="0"/>
                        </a:rPr>
                        <m:t>g</m:t>
                      </m:r>
                      <m:r>
                        <a:rPr lang="en-GB" sz="2400">
                          <a:latin typeface="Cambria Math" panose="02040503050406030204" pitchFamily="18" charset="0"/>
                        </a:rPr>
                        <m:t> </m:t>
                      </m:r>
                      <m:r>
                        <m:rPr>
                          <m:sty m:val="p"/>
                        </m:rPr>
                        <a:rPr lang="en-GB" sz="2400">
                          <a:latin typeface="Cambria Math" panose="02040503050406030204" pitchFamily="18" charset="0"/>
                        </a:rPr>
                        <m:t>C</m:t>
                      </m:r>
                      <m:r>
                        <a:rPr lang="en-GB" sz="2400" baseline="-25000">
                          <a:latin typeface="Cambria Math" panose="02040503050406030204" pitchFamily="18" charset="0"/>
                        </a:rPr>
                        <m:t>3</m:t>
                      </m:r>
                      <m:r>
                        <m:rPr>
                          <m:sty m:val="p"/>
                        </m:rPr>
                        <a:rPr lang="en-GB" sz="2400">
                          <a:latin typeface="Cambria Math" panose="02040503050406030204" pitchFamily="18" charset="0"/>
                        </a:rPr>
                        <m:t>H</m:t>
                      </m:r>
                      <m:r>
                        <a:rPr lang="en-GB" sz="2400" baseline="-25000">
                          <a:latin typeface="Cambria Math" panose="02040503050406030204" pitchFamily="18" charset="0"/>
                        </a:rPr>
                        <m:t>8</m:t>
                      </m:r>
                      <m:r>
                        <a:rPr lang="en-GB" sz="2400">
                          <a:latin typeface="Cambria Math" panose="02040503050406030204" pitchFamily="18" charset="0"/>
                        </a:rPr>
                        <m:t> </m:t>
                      </m:r>
                      <m:r>
                        <a:rPr lang="en-GB" sz="2400">
                          <a:latin typeface="Cambria Math" panose="02040503050406030204" pitchFamily="18" charset="0"/>
                          <a:ea typeface="Cambria Math" panose="02040503050406030204" pitchFamily="18" charset="0"/>
                        </a:rPr>
                        <m:t>× </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1 </m:t>
                          </m:r>
                          <m:r>
                            <m:rPr>
                              <m:sty m:val="p"/>
                            </m:rPr>
                            <a:rPr lang="en-GB" sz="2400">
                              <a:latin typeface="Cambria Math" panose="02040503050406030204" pitchFamily="18" charset="0"/>
                              <a:ea typeface="Cambria Math" panose="02040503050406030204" pitchFamily="18" charset="0"/>
                            </a:rPr>
                            <m:t>mol</m:t>
                          </m:r>
                        </m:num>
                        <m:den>
                          <m:r>
                            <a:rPr lang="en-GB" sz="2400">
                              <a:latin typeface="Cambria Math" panose="02040503050406030204" pitchFamily="18" charset="0"/>
                              <a:ea typeface="Cambria Math" panose="02040503050406030204" pitchFamily="18" charset="0"/>
                            </a:rPr>
                            <m:t>44.1 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=11.3 </m:t>
                      </m:r>
                      <m:r>
                        <m:rPr>
                          <m:sty m:val="p"/>
                        </m:rPr>
                        <a:rPr lang="en-GB" sz="2400">
                          <a:latin typeface="Cambria Math" panose="02040503050406030204" pitchFamily="18" charset="0"/>
                          <a:ea typeface="Cambria Math" panose="02040503050406030204" pitchFamily="18" charset="0"/>
                        </a:rPr>
                        <m:t>mol</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C</m:t>
                      </m:r>
                      <m:r>
                        <a:rPr lang="en-GB" sz="2400" baseline="-25000">
                          <a:latin typeface="Cambria Math" panose="02040503050406030204" pitchFamily="18" charset="0"/>
                          <a:ea typeface="Cambria Math" panose="02040503050406030204" pitchFamily="18" charset="0"/>
                        </a:rPr>
                        <m:t>3</m:t>
                      </m:r>
                      <m:r>
                        <m:rPr>
                          <m:sty m:val="p"/>
                        </m:rPr>
                        <a:rPr lang="en-GB" sz="2400">
                          <a:latin typeface="Cambria Math" panose="02040503050406030204" pitchFamily="18" charset="0"/>
                          <a:ea typeface="Cambria Math" panose="02040503050406030204" pitchFamily="18" charset="0"/>
                        </a:rPr>
                        <m:t>H</m:t>
                      </m:r>
                      <m:r>
                        <a:rPr lang="en-GB" sz="2400" baseline="-25000">
                          <a:latin typeface="Cambria Math" panose="02040503050406030204" pitchFamily="18" charset="0"/>
                          <a:ea typeface="Cambria Math" panose="02040503050406030204" pitchFamily="18" charset="0"/>
                        </a:rPr>
                        <m:t>8</m:t>
                      </m:r>
                    </m:oMath>
                  </m:oMathPara>
                </a14:m>
                <a:endParaRPr lang="en-GB" sz="2400" baseline="-25000" dirty="0">
                  <a:cs typeface="Calibri" panose="020F0502020204030204" pitchFamily="34" charset="0"/>
                </a:endParaRPr>
              </a:p>
            </p:txBody>
          </p:sp>
        </mc:Choice>
        <mc:Fallback xmlns="">
          <p:sp>
            <p:nvSpPr>
              <p:cNvPr id="2" name="TextBox 1">
                <a:extLst>
                  <a:ext uri="{FF2B5EF4-FFF2-40B4-BE49-F238E27FC236}">
                    <a16:creationId xmlns:a16="http://schemas.microsoft.com/office/drawing/2014/main" id="{0D934E9B-D244-4F6E-A0A3-25E6DD6D1485}"/>
                  </a:ext>
                </a:extLst>
              </p:cNvPr>
              <p:cNvSpPr txBox="1">
                <a:spLocks noRot="1" noChangeAspect="1" noMove="1" noResize="1" noEditPoints="1" noAdjustHandles="1" noChangeArrowheads="1" noChangeShapeType="1" noTextEdit="1"/>
              </p:cNvSpPr>
              <p:nvPr/>
            </p:nvSpPr>
            <p:spPr>
              <a:xfrm>
                <a:off x="2601255" y="4220800"/>
                <a:ext cx="5155579" cy="858505"/>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4460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2"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D6495045-1312-4E5C-B454-5F47D6FE6AF3}"/>
                  </a:ext>
                </a:extLst>
              </p:cNvPr>
              <p:cNvSpPr txBox="1"/>
              <p:nvPr/>
            </p:nvSpPr>
            <p:spPr>
              <a:xfrm>
                <a:off x="2429777" y="3964344"/>
                <a:ext cx="3221779" cy="8592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500 </m:t>
                          </m:r>
                          <m:r>
                            <m:rPr>
                              <m:sty m:val="p"/>
                            </m:rPr>
                            <a:rPr lang="en-GB" sz="2400">
                              <a:latin typeface="Cambria Math" panose="02040503050406030204" pitchFamily="18" charset="0"/>
                              <a:ea typeface="Cambria Math" panose="02040503050406030204" pitchFamily="18" charset="0"/>
                            </a:rPr>
                            <m:t>g</m:t>
                          </m:r>
                        </m:num>
                        <m:den>
                          <m:r>
                            <a:rPr lang="en-GB" sz="2400">
                              <a:latin typeface="Cambria Math" panose="02040503050406030204" pitchFamily="18" charset="0"/>
                              <a:ea typeface="Cambria Math" panose="02040503050406030204" pitchFamily="18" charset="0"/>
                            </a:rPr>
                            <m:t>44.1 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heat</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released</m:t>
                          </m:r>
                        </m:num>
                        <m:den>
                          <m:r>
                            <a:rPr lang="en-GB" sz="2400">
                              <a:latin typeface="Cambria Math" panose="02040503050406030204" pitchFamily="18" charset="0"/>
                              <a:ea typeface="Cambria Math" panose="02040503050406030204" pitchFamily="18" charset="0"/>
                            </a:rPr>
                            <m:t>(−2200 </m:t>
                          </m:r>
                          <m:r>
                            <m:rPr>
                              <m:sty m:val="p"/>
                            </m:rPr>
                            <a:rPr lang="en-GB" sz="2400">
                              <a:latin typeface="Cambria Math" panose="02040503050406030204" pitchFamily="18" charset="0"/>
                              <a:ea typeface="Cambria Math" panose="02040503050406030204" pitchFamily="18" charset="0"/>
                            </a:rPr>
                            <m:t>kJ</m:t>
                          </m:r>
                          <m:r>
                            <a:rPr lang="en-GB" sz="2400" i="1">
                              <a:latin typeface="Cambria Math" panose="02040503050406030204" pitchFamily="18" charset="0"/>
                              <a:ea typeface="Cambria Math" panose="02040503050406030204" pitchFamily="18" charset="0"/>
                            </a:rPr>
                            <m:t>)</m:t>
                          </m:r>
                        </m:den>
                      </m:f>
                    </m:oMath>
                  </m:oMathPara>
                </a14:m>
                <a:endParaRPr lang="en-GB" sz="2400" dirty="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D6495045-1312-4E5C-B454-5F47D6FE6AF3}"/>
                  </a:ext>
                </a:extLst>
              </p:cNvPr>
              <p:cNvSpPr txBox="1">
                <a:spLocks noRot="1" noChangeAspect="1" noMove="1" noResize="1" noEditPoints="1" noAdjustHandles="1" noChangeArrowheads="1" noChangeShapeType="1" noTextEdit="1"/>
              </p:cNvSpPr>
              <p:nvPr/>
            </p:nvSpPr>
            <p:spPr>
              <a:xfrm>
                <a:off x="2429777" y="3964344"/>
                <a:ext cx="3221779" cy="859210"/>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B111337-C866-43B0-96DE-F8110E85BA18}"/>
                  </a:ext>
                </a:extLst>
              </p:cNvPr>
              <p:cNvSpPr txBox="1"/>
              <p:nvPr/>
            </p:nvSpPr>
            <p:spPr>
              <a:xfrm>
                <a:off x="2548406" y="5455939"/>
                <a:ext cx="6409575" cy="680123"/>
              </a:xfrm>
              <a:prstGeom prst="rect">
                <a:avLst/>
              </a:prstGeom>
              <a:noFill/>
            </p:spPr>
            <p:txBody>
              <a:bodyPr wrap="none" rtlCol="0">
                <a:spAutoFit/>
              </a:bodyPr>
              <a:lstStyle/>
              <a:p>
                <a14:m>
                  <m:oMath xmlns:m="http://schemas.openxmlformats.org/officeDocument/2006/math">
                    <m:r>
                      <m:rPr>
                        <m:sty m:val="p"/>
                      </m:rPr>
                      <a:rPr lang="en-GB" sz="2400">
                        <a:latin typeface="Cambria Math" panose="02040503050406030204" pitchFamily="18" charset="0"/>
                      </a:rPr>
                      <m:t>heat</m:t>
                    </m:r>
                    <m:r>
                      <a:rPr lang="en-GB" sz="2400">
                        <a:latin typeface="Cambria Math" panose="02040503050406030204" pitchFamily="18" charset="0"/>
                      </a:rPr>
                      <m:t> </m:t>
                    </m:r>
                    <m:r>
                      <m:rPr>
                        <m:sty m:val="p"/>
                      </m:rPr>
                      <a:rPr lang="en-GB" sz="2400">
                        <a:latin typeface="Cambria Math" panose="02040503050406030204" pitchFamily="18" charset="0"/>
                      </a:rPr>
                      <m:t>released</m:t>
                    </m:r>
                    <m:r>
                      <a:rPr lang="en-GB" sz="2400">
                        <a:latin typeface="Cambria Math" panose="02040503050406030204" pitchFamily="18" charset="0"/>
                      </a:rPr>
                      <m:t>= </m:t>
                    </m:r>
                    <m:f>
                      <m:fPr>
                        <m:ctrlPr>
                          <a:rPr lang="en-GB" sz="2400" i="1">
                            <a:latin typeface="Cambria Math" panose="02040503050406030204" pitchFamily="18" charset="0"/>
                          </a:rPr>
                        </m:ctrlPr>
                      </m:fPr>
                      <m:num>
                        <m:r>
                          <a:rPr lang="en-GB" sz="2400">
                            <a:latin typeface="Cambria Math" panose="02040503050406030204" pitchFamily="18" charset="0"/>
                          </a:rPr>
                          <m:t>500 </m:t>
                        </m:r>
                        <m:r>
                          <m:rPr>
                            <m:sty m:val="p"/>
                          </m:rPr>
                          <a:rPr lang="en-GB" sz="2400">
                            <a:latin typeface="Cambria Math" panose="02040503050406030204" pitchFamily="18" charset="0"/>
                          </a:rPr>
                          <m:t>g</m:t>
                        </m:r>
                        <m:r>
                          <a:rPr lang="en-GB" sz="2400">
                            <a:latin typeface="Cambria Math" panose="02040503050406030204" pitchFamily="18" charset="0"/>
                          </a:rPr>
                          <m:t>  ×(−2200 </m:t>
                        </m:r>
                        <m:r>
                          <m:rPr>
                            <m:sty m:val="p"/>
                          </m:rPr>
                          <a:rPr lang="en-GB" sz="2400">
                            <a:latin typeface="Cambria Math" panose="02040503050406030204" pitchFamily="18" charset="0"/>
                            <a:ea typeface="Cambria Math" panose="02040503050406030204" pitchFamily="18" charset="0"/>
                          </a:rPr>
                          <m:t>kJ</m:t>
                        </m:r>
                        <m:r>
                          <a:rPr lang="en-GB" sz="2400">
                            <a:latin typeface="Cambria Math" panose="02040503050406030204" pitchFamily="18" charset="0"/>
                            <a:ea typeface="Cambria Math" panose="02040503050406030204" pitchFamily="18" charset="0"/>
                          </a:rPr>
                          <m:t>)</m:t>
                        </m:r>
                      </m:num>
                      <m:den>
                        <m:r>
                          <a:rPr lang="en-GB" sz="2400">
                            <a:latin typeface="Cambria Math" panose="02040503050406030204" pitchFamily="18" charset="0"/>
                          </a:rPr>
                          <m:t>44.1 </m:t>
                        </m:r>
                        <m:r>
                          <m:rPr>
                            <m:sty m:val="p"/>
                          </m:rPr>
                          <a:rPr lang="en-GB" sz="2400">
                            <a:latin typeface="Cambria Math" panose="02040503050406030204" pitchFamily="18" charset="0"/>
                          </a:rPr>
                          <m:t>g</m:t>
                        </m:r>
                      </m:den>
                    </m:f>
                    <m:r>
                      <a:rPr lang="en-GB" sz="2400">
                        <a:latin typeface="Cambria Math" panose="02040503050406030204" pitchFamily="18" charset="0"/>
                      </a:rPr>
                      <m:t>=</m:t>
                    </m:r>
                    <m:r>
                      <a:rPr lang="en-GB" sz="2400" b="1">
                        <a:latin typeface="Cambria Math" panose="02040503050406030204" pitchFamily="18" charset="0"/>
                      </a:rPr>
                      <m:t>−</m:t>
                    </m:r>
                    <m:r>
                      <a:rPr lang="en-GB" sz="2400" b="1">
                        <a:latin typeface="Cambria Math" panose="02040503050406030204" pitchFamily="18" charset="0"/>
                      </a:rPr>
                      <m:t>𝟐𝟒</m:t>
                    </m:r>
                    <m:r>
                      <a:rPr lang="en-GB" sz="2400" b="1">
                        <a:latin typeface="Cambria Math" panose="02040503050406030204" pitchFamily="18" charset="0"/>
                      </a:rPr>
                      <m:t>,</m:t>
                    </m:r>
                    <m:r>
                      <a:rPr lang="en-GB" sz="2400" b="1">
                        <a:latin typeface="Cambria Math" panose="02040503050406030204" pitchFamily="18" charset="0"/>
                      </a:rPr>
                      <m:t>𝟖𝟔𝟎</m:t>
                    </m:r>
                    <m:r>
                      <a:rPr lang="en-GB" sz="2400" b="1">
                        <a:latin typeface="Cambria Math" panose="02040503050406030204" pitchFamily="18" charset="0"/>
                      </a:rPr>
                      <m:t> </m:t>
                    </m:r>
                    <m:r>
                      <a:rPr lang="en-GB" sz="2400" b="1">
                        <a:latin typeface="Cambria Math" panose="02040503050406030204" pitchFamily="18" charset="0"/>
                      </a:rPr>
                      <m:t>𝐤𝐉</m:t>
                    </m:r>
                  </m:oMath>
                </a14:m>
                <a:r>
                  <a:rPr lang="en-GB" sz="2400" b="1" dirty="0">
                    <a:cs typeface="Calibri" panose="020F0502020204030204" pitchFamily="34" charset="0"/>
                  </a:rPr>
                  <a:t> </a:t>
                </a:r>
              </a:p>
            </p:txBody>
          </p:sp>
        </mc:Choice>
        <mc:Fallback xmlns="">
          <p:sp>
            <p:nvSpPr>
              <p:cNvPr id="15" name="TextBox 14">
                <a:extLst>
                  <a:ext uri="{FF2B5EF4-FFF2-40B4-BE49-F238E27FC236}">
                    <a16:creationId xmlns:a16="http://schemas.microsoft.com/office/drawing/2014/main" id="{AB111337-C866-43B0-96DE-F8110E85BA18}"/>
                  </a:ext>
                </a:extLst>
              </p:cNvPr>
              <p:cNvSpPr txBox="1">
                <a:spLocks noRot="1" noChangeAspect="1" noMove="1" noResize="1" noEditPoints="1" noAdjustHandles="1" noChangeArrowheads="1" noChangeShapeType="1" noTextEdit="1"/>
              </p:cNvSpPr>
              <p:nvPr/>
            </p:nvSpPr>
            <p:spPr>
              <a:xfrm>
                <a:off x="2548406" y="5455939"/>
                <a:ext cx="6409575" cy="680123"/>
              </a:xfrm>
              <a:prstGeom prst="rect">
                <a:avLst/>
              </a:prstGeom>
              <a:blipFill>
                <a:blip r:embed="rId3"/>
                <a:stretch>
                  <a:fillRect/>
                </a:stretch>
              </a:blipFill>
            </p:spPr>
            <p:txBody>
              <a:bodyPr/>
              <a:lstStyle/>
              <a:p>
                <a:r>
                  <a:rPr lang="en-GB">
                    <a:noFill/>
                  </a:rPr>
                  <a:t> </a:t>
                </a:r>
              </a:p>
            </p:txBody>
          </p:sp>
        </mc:Fallback>
      </mc:AlternateContent>
      <p:sp>
        <p:nvSpPr>
          <p:cNvPr id="16" name="TextBox 15">
            <a:extLst>
              <a:ext uri="{FF2B5EF4-FFF2-40B4-BE49-F238E27FC236}">
                <a16:creationId xmlns:a16="http://schemas.microsoft.com/office/drawing/2014/main" id="{8F8CDCE8-7DCC-4727-A592-D48902453BB8}"/>
              </a:ext>
            </a:extLst>
          </p:cNvPr>
          <p:cNvSpPr txBox="1"/>
          <p:nvPr/>
        </p:nvSpPr>
        <p:spPr>
          <a:xfrm>
            <a:off x="1095699" y="3019641"/>
            <a:ext cx="4268669" cy="461665"/>
          </a:xfrm>
          <a:prstGeom prst="rect">
            <a:avLst/>
          </a:prstGeom>
          <a:noFill/>
        </p:spPr>
        <p:txBody>
          <a:bodyPr wrap="none" rtlCol="0">
            <a:spAutoFit/>
          </a:bodyPr>
          <a:lstStyle/>
          <a:p>
            <a:r>
              <a:rPr lang="en-GB" sz="2400" dirty="0">
                <a:cs typeface="Calibri" panose="020F0502020204030204" pitchFamily="34" charset="0"/>
              </a:rPr>
              <a:t>ALTERNATIVELY use </a:t>
            </a:r>
            <a:r>
              <a:rPr lang="en-GB" sz="2400" b="1" dirty="0">
                <a:cs typeface="Calibri" panose="020F0502020204030204" pitchFamily="34" charset="0"/>
              </a:rPr>
              <a:t>proportions</a:t>
            </a:r>
            <a:r>
              <a:rPr lang="en-GB" sz="2400" dirty="0">
                <a:cs typeface="Calibri" panose="020F0502020204030204" pitchFamily="34" charset="0"/>
              </a:rPr>
              <a:t>: </a:t>
            </a:r>
          </a:p>
        </p:txBody>
      </p:sp>
      <p:sp>
        <p:nvSpPr>
          <p:cNvPr id="13" name="TextBox 12">
            <a:extLst>
              <a:ext uri="{FF2B5EF4-FFF2-40B4-BE49-F238E27FC236}">
                <a16:creationId xmlns:a16="http://schemas.microsoft.com/office/drawing/2014/main" id="{1B28DF57-3FBA-4D17-B1FE-3DE5B31F9CA6}"/>
              </a:ext>
            </a:extLst>
          </p:cNvPr>
          <p:cNvSpPr txBox="1"/>
          <p:nvPr/>
        </p:nvSpPr>
        <p:spPr>
          <a:xfrm>
            <a:off x="1095699" y="959361"/>
            <a:ext cx="10285461" cy="1815882"/>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A portable cap stove burns propane fuel according to equation: </a:t>
            </a:r>
          </a:p>
          <a:p>
            <a:r>
              <a:rPr lang="en-GB" sz="2800" b="1" dirty="0">
                <a:latin typeface="Calibri" panose="020F0502020204030204" pitchFamily="34" charset="0"/>
                <a:cs typeface="Calibri" panose="020F0502020204030204" pitchFamily="34" charset="0"/>
              </a:rPr>
              <a:t>C</a:t>
            </a:r>
            <a:r>
              <a:rPr lang="en-GB" sz="2800" b="1" baseline="-25000" dirty="0">
                <a:latin typeface="Calibri" panose="020F0502020204030204" pitchFamily="34" charset="0"/>
                <a:cs typeface="Calibri" panose="020F0502020204030204" pitchFamily="34" charset="0"/>
              </a:rPr>
              <a:t>3</a:t>
            </a:r>
            <a:r>
              <a:rPr lang="en-GB" sz="2800" b="1" dirty="0">
                <a:latin typeface="Calibri" panose="020F0502020204030204" pitchFamily="34" charset="0"/>
                <a:cs typeface="Calibri" panose="020F0502020204030204" pitchFamily="34" charset="0"/>
              </a:rPr>
              <a:t>H</a:t>
            </a:r>
            <a:r>
              <a:rPr lang="en-GB" sz="2800" b="1" baseline="-25000" dirty="0">
                <a:latin typeface="Calibri" panose="020F0502020204030204" pitchFamily="34" charset="0"/>
                <a:cs typeface="Calibri" panose="020F0502020204030204" pitchFamily="34" charset="0"/>
              </a:rPr>
              <a:t>8</a:t>
            </a:r>
            <a:r>
              <a:rPr lang="en-GB" sz="2800" b="1" dirty="0">
                <a:latin typeface="Calibri" panose="020F0502020204030204" pitchFamily="34" charset="0"/>
                <a:cs typeface="Calibri" panose="020F0502020204030204" pitchFamily="34" charset="0"/>
              </a:rPr>
              <a:t> (g)  +  5 O</a:t>
            </a:r>
            <a:r>
              <a:rPr lang="en-GB" sz="2800" b="1" baseline="-25000" dirty="0">
                <a:latin typeface="Calibri" panose="020F0502020204030204" pitchFamily="34" charset="0"/>
                <a:cs typeface="Calibri" panose="020F0502020204030204" pitchFamily="34" charset="0"/>
              </a:rPr>
              <a:t>2</a:t>
            </a:r>
            <a:r>
              <a:rPr lang="en-GB" sz="2800" b="1" dirty="0">
                <a:latin typeface="Calibri" panose="020F0502020204030204" pitchFamily="34" charset="0"/>
                <a:cs typeface="Calibri" panose="020F0502020204030204" pitchFamily="34" charset="0"/>
              </a:rPr>
              <a:t> (g) </a:t>
            </a:r>
            <a:r>
              <a:rPr lang="en-GB" sz="2800" b="1" dirty="0">
                <a:latin typeface="Calibri" panose="020F0502020204030204" pitchFamily="34" charset="0"/>
                <a:cs typeface="Calibri" panose="020F0502020204030204" pitchFamily="34" charset="0"/>
                <a:sym typeface="Symbol" panose="05050102010706020507" pitchFamily="18" charset="2"/>
              </a:rPr>
              <a:t>   3 CO</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 (g)   +   4 H</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O (l)</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b="1"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b="1"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-2200 kJ</a:t>
            </a:r>
            <a:r>
              <a:rPr lang="en-GB" sz="2800" dirty="0">
                <a:latin typeface="Calibri" panose="020F0502020204030204" pitchFamily="34" charset="0"/>
                <a:cs typeface="Calibri" panose="020F0502020204030204" pitchFamily="34" charset="0"/>
                <a:sym typeface="Symbol" panose="05050102010706020507" pitchFamily="18" charset="2"/>
              </a:rPr>
              <a:t> </a:t>
            </a:r>
          </a:p>
          <a:p>
            <a:r>
              <a:rPr lang="en-GB" sz="2800" dirty="0">
                <a:latin typeface="Calibri" panose="020F0502020204030204" pitchFamily="34" charset="0"/>
                <a:cs typeface="Calibri" panose="020F0502020204030204" pitchFamily="34" charset="0"/>
                <a:sym typeface="Symbol" panose="05050102010706020507" pitchFamily="18" charset="2"/>
              </a:rPr>
              <a:t>How much heat will be released when 500g of propane combusts completely in oxygen? </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9790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1792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PRACTICE PROBLEM</a:t>
            </a:r>
            <a:endParaRPr lang="en-GB" sz="36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8F74F3CD-43FA-4971-A016-1030C24E6450}"/>
              </a:ext>
            </a:extLst>
          </p:cNvPr>
          <p:cNvSpPr txBox="1"/>
          <p:nvPr/>
        </p:nvSpPr>
        <p:spPr>
          <a:xfrm>
            <a:off x="765412" y="928949"/>
            <a:ext cx="11065641" cy="1815882"/>
          </a:xfrm>
          <a:prstGeom prst="rect">
            <a:avLst/>
          </a:prstGeom>
          <a:noFill/>
        </p:spPr>
        <p:txBody>
          <a:bodyPr wrap="square" rtlCol="0">
            <a:spAutoFit/>
          </a:bodyPr>
          <a:lstStyle/>
          <a:p>
            <a:r>
              <a:rPr lang="en-GB" sz="2800"/>
              <a:t>How much heat will be released when 2.9 g of butane (molar mass 58.0 g/mol) combusts completely in oxygen according to:</a:t>
            </a:r>
          </a:p>
          <a:p>
            <a:endParaRPr lang="en-GB" sz="2800"/>
          </a:p>
          <a:p>
            <a:r>
              <a:rPr lang="en-GB" sz="2800" b="1"/>
              <a:t>2 C</a:t>
            </a:r>
            <a:r>
              <a:rPr lang="en-GB" sz="2800" b="1" baseline="-25000"/>
              <a:t>4</a:t>
            </a:r>
            <a:r>
              <a:rPr lang="en-GB" sz="2800" b="1"/>
              <a:t>H</a:t>
            </a:r>
            <a:r>
              <a:rPr lang="en-GB" sz="2800" b="1" baseline="-25000"/>
              <a:t>10</a:t>
            </a:r>
            <a:r>
              <a:rPr lang="en-GB" sz="2800" b="1"/>
              <a:t> (g)  +  13 O</a:t>
            </a:r>
            <a:r>
              <a:rPr lang="en-GB" sz="2800" b="1" baseline="-25000"/>
              <a:t>2</a:t>
            </a:r>
            <a:r>
              <a:rPr lang="en-GB" sz="2800" b="1"/>
              <a:t> (g) </a:t>
            </a:r>
            <a:r>
              <a:rPr lang="en-GB" sz="2800" b="1">
                <a:sym typeface="Symbol" panose="05050102010706020507" pitchFamily="18" charset="2"/>
              </a:rPr>
              <a:t>   8 CO</a:t>
            </a:r>
            <a:r>
              <a:rPr lang="en-GB" sz="2800" b="1" baseline="-25000">
                <a:sym typeface="Symbol" panose="05050102010706020507" pitchFamily="18" charset="2"/>
              </a:rPr>
              <a:t>2</a:t>
            </a:r>
            <a:r>
              <a:rPr lang="en-GB" sz="2800" b="1">
                <a:sym typeface="Symbol" panose="05050102010706020507" pitchFamily="18" charset="2"/>
              </a:rPr>
              <a:t> (g)   +   10 H</a:t>
            </a:r>
            <a:r>
              <a:rPr lang="en-GB" sz="2800" b="1" baseline="-25000">
                <a:sym typeface="Symbol" panose="05050102010706020507" pitchFamily="18" charset="2"/>
              </a:rPr>
              <a:t>2</a:t>
            </a:r>
            <a:r>
              <a:rPr lang="en-GB" sz="2800" b="1">
                <a:sym typeface="Symbol" panose="05050102010706020507" pitchFamily="18" charset="2"/>
              </a:rPr>
              <a:t>O (l)	</a:t>
            </a:r>
            <a:r>
              <a:rPr lang="en-GB" sz="2800" b="1">
                <a:solidFill>
                  <a:srgbClr val="00B050"/>
                </a:solidFill>
                <a:sym typeface="Symbol" panose="05050102010706020507" pitchFamily="18" charset="2"/>
              </a:rPr>
              <a:t> </a:t>
            </a:r>
            <a:r>
              <a:rPr lang="en-GB" sz="2800" b="1" baseline="-25000" err="1">
                <a:solidFill>
                  <a:srgbClr val="00B050"/>
                </a:solidFill>
                <a:sym typeface="Symbol" panose="05050102010706020507" pitchFamily="18" charset="2"/>
              </a:rPr>
              <a:t>rxn</a:t>
            </a:r>
            <a:r>
              <a:rPr lang="en-GB" sz="2800" b="1" err="1">
                <a:solidFill>
                  <a:srgbClr val="00B050"/>
                </a:solidFill>
                <a:sym typeface="Symbol" panose="05050102010706020507" pitchFamily="18" charset="2"/>
              </a:rPr>
              <a:t>H</a:t>
            </a:r>
            <a:r>
              <a:rPr lang="en-GB" sz="2800">
                <a:sym typeface="Symbol" panose="05050102010706020507" pitchFamily="18" charset="2"/>
              </a:rPr>
              <a:t> = </a:t>
            </a:r>
            <a:r>
              <a:rPr lang="en-GB" sz="2800" b="1">
                <a:solidFill>
                  <a:srgbClr val="00B050"/>
                </a:solidFill>
                <a:sym typeface="Symbol" panose="05050102010706020507" pitchFamily="18" charset="2"/>
              </a:rPr>
              <a:t>-5600 kJ</a:t>
            </a:r>
            <a:r>
              <a:rPr lang="en-GB" sz="2800"/>
              <a:t> </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C3F5C5F2-12C7-4238-BFD0-614887C2D8F3}"/>
                  </a:ext>
                </a:extLst>
              </p:cNvPr>
              <p:cNvSpPr txBox="1"/>
              <p:nvPr/>
            </p:nvSpPr>
            <p:spPr>
              <a:xfrm>
                <a:off x="711736" y="3386727"/>
                <a:ext cx="8546635" cy="461665"/>
              </a:xfrm>
              <a:prstGeom prst="rect">
                <a:avLst/>
              </a:prstGeom>
              <a:noFill/>
            </p:spPr>
            <p:txBody>
              <a:bodyPr wrap="none" rtlCol="0">
                <a:spAutoFit/>
              </a:bodyPr>
              <a:lstStyle/>
              <a:p>
                <a:r>
                  <a:rPr lang="en-GB" sz="2400" dirty="0"/>
                  <a:t>2 moles of C</a:t>
                </a:r>
                <a:r>
                  <a:rPr lang="en-GB" sz="2400" baseline="-25000" dirty="0"/>
                  <a:t>4</a:t>
                </a:r>
                <a:r>
                  <a:rPr lang="en-GB" sz="2400" dirty="0"/>
                  <a:t>H</a:t>
                </a:r>
                <a:r>
                  <a:rPr lang="en-GB" sz="2400" baseline="-25000" dirty="0"/>
                  <a:t>10</a:t>
                </a:r>
                <a:r>
                  <a:rPr lang="en-GB" sz="2400" dirty="0"/>
                  <a:t> (2 </a:t>
                </a:r>
                <a14:m>
                  <m:oMath xmlns:m="http://schemas.openxmlformats.org/officeDocument/2006/math">
                    <m:r>
                      <a:rPr lang="en-GB" sz="2400">
                        <a:latin typeface="Cambria Math" panose="02040503050406030204" pitchFamily="18" charset="0"/>
                        <a:ea typeface="Cambria Math" panose="02040503050406030204" pitchFamily="18" charset="0"/>
                      </a:rPr>
                      <m:t>×</m:t>
                    </m:r>
                  </m:oMath>
                </a14:m>
                <a:r>
                  <a:rPr lang="en-GB" sz="2400" dirty="0"/>
                  <a:t> 58.0 = 116 g) can release  5600 kJ of heat </a:t>
                </a:r>
              </a:p>
            </p:txBody>
          </p:sp>
        </mc:Choice>
        <mc:Fallback xmlns="">
          <p:sp>
            <p:nvSpPr>
              <p:cNvPr id="7" name="TextBox 6">
                <a:extLst>
                  <a:ext uri="{FF2B5EF4-FFF2-40B4-BE49-F238E27FC236}">
                    <a16:creationId xmlns:a16="http://schemas.microsoft.com/office/drawing/2014/main" id="{C3F5C5F2-12C7-4238-BFD0-614887C2D8F3}"/>
                  </a:ext>
                </a:extLst>
              </p:cNvPr>
              <p:cNvSpPr txBox="1">
                <a:spLocks noRot="1" noChangeAspect="1" noMove="1" noResize="1" noEditPoints="1" noAdjustHandles="1" noChangeArrowheads="1" noChangeShapeType="1" noTextEdit="1"/>
              </p:cNvSpPr>
              <p:nvPr/>
            </p:nvSpPr>
            <p:spPr>
              <a:xfrm>
                <a:off x="711736" y="3386727"/>
                <a:ext cx="8546635" cy="461665"/>
              </a:xfrm>
              <a:prstGeom prst="rect">
                <a:avLst/>
              </a:prstGeom>
              <a:blipFill>
                <a:blip r:embed="rId2"/>
                <a:stretch>
                  <a:fillRect l="-1141" t="-10667" r="-143" b="-30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4D9AAD02-DDFE-4F81-8A89-953C78144F70}"/>
                  </a:ext>
                </a:extLst>
              </p:cNvPr>
              <p:cNvSpPr txBox="1"/>
              <p:nvPr/>
            </p:nvSpPr>
            <p:spPr>
              <a:xfrm>
                <a:off x="711736" y="4068823"/>
                <a:ext cx="9336723" cy="680123"/>
              </a:xfrm>
              <a:prstGeom prst="rect">
                <a:avLst/>
              </a:prstGeom>
              <a:noFill/>
            </p:spPr>
            <p:txBody>
              <a:bodyPr wrap="none" rtlCol="0">
                <a:spAutoFit/>
              </a:bodyPr>
              <a:lstStyle/>
              <a:p>
                <a14:m>
                  <m:oMath xmlns:m="http://schemas.openxmlformats.org/officeDocument/2006/math">
                    <m:r>
                      <a:rPr lang="en-GB" sz="2400">
                        <a:latin typeface="Cambria Math" panose="02040503050406030204" pitchFamily="18" charset="0"/>
                      </a:rPr>
                      <m:t>2.9 </m:t>
                    </m:r>
                    <m:r>
                      <m:rPr>
                        <m:sty m:val="p"/>
                      </m:rPr>
                      <a:rPr lang="en-GB" sz="2400">
                        <a:latin typeface="Cambria Math" panose="02040503050406030204" pitchFamily="18" charset="0"/>
                      </a:rPr>
                      <m:t>g</m:t>
                    </m:r>
                    <m:r>
                      <a:rPr lang="en-GB" sz="2400">
                        <a:latin typeface="Cambria Math" panose="02040503050406030204" pitchFamily="18" charset="0"/>
                      </a:rPr>
                      <m:t> × </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1 </m:t>
                        </m:r>
                        <m:r>
                          <m:rPr>
                            <m:sty m:val="p"/>
                          </m:rPr>
                          <a:rPr lang="en-GB" sz="2400">
                            <a:latin typeface="Cambria Math" panose="02040503050406030204" pitchFamily="18" charset="0"/>
                            <a:ea typeface="Cambria Math" panose="02040503050406030204" pitchFamily="18" charset="0"/>
                          </a:rPr>
                          <m:t>mol</m:t>
                        </m:r>
                      </m:num>
                      <m:den>
                        <m:r>
                          <a:rPr lang="en-GB" sz="2400">
                            <a:latin typeface="Cambria Math" panose="02040503050406030204" pitchFamily="18" charset="0"/>
                            <a:ea typeface="Cambria Math" panose="02040503050406030204" pitchFamily="18" charset="0"/>
                          </a:rPr>
                          <m:t>58.0 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 ×</m:t>
                    </m:r>
                  </m:oMath>
                </a14:m>
                <a:r>
                  <a:rPr lang="en-GB" sz="2400" dirty="0"/>
                  <a:t> </a:t>
                </a:r>
                <a14:m>
                  <m:oMath xmlns:m="http://schemas.openxmlformats.org/officeDocument/2006/math">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−5600 </m:t>
                        </m:r>
                        <m:r>
                          <m:rPr>
                            <m:sty m:val="p"/>
                          </m:rPr>
                          <a:rPr lang="en-GB" sz="2400">
                            <a:latin typeface="Cambria Math" panose="02040503050406030204" pitchFamily="18" charset="0"/>
                            <a:ea typeface="Cambria Math" panose="02040503050406030204" pitchFamily="18" charset="0"/>
                          </a:rPr>
                          <m:t>kJ</m:t>
                        </m:r>
                      </m:num>
                      <m:den>
                        <m:r>
                          <a:rPr lang="en-GB" sz="2400">
                            <a:latin typeface="Cambria Math" panose="02040503050406030204" pitchFamily="18" charset="0"/>
                            <a:ea typeface="Cambria Math" panose="02040503050406030204" pitchFamily="18" charset="0"/>
                          </a:rPr>
                          <m:t>2 </m:t>
                        </m:r>
                        <m:r>
                          <m:rPr>
                            <m:sty m:val="p"/>
                          </m:rPr>
                          <a:rPr lang="en-GB" sz="2400">
                            <a:latin typeface="Cambria Math" panose="02040503050406030204" pitchFamily="18" charset="0"/>
                            <a:ea typeface="Cambria Math" panose="02040503050406030204" pitchFamily="18" charset="0"/>
                          </a:rPr>
                          <m:t>mol</m:t>
                        </m:r>
                      </m:den>
                    </m:f>
                    <m:r>
                      <a:rPr lang="en-GB" sz="240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2.9 </m:t>
                        </m:r>
                        <m:r>
                          <m:rPr>
                            <m:sty m:val="p"/>
                          </m:rPr>
                          <a:rPr lang="en-GB" sz="2400">
                            <a:latin typeface="Cambria Math" panose="02040503050406030204" pitchFamily="18" charset="0"/>
                            <a:ea typeface="Cambria Math" panose="02040503050406030204" pitchFamily="18" charset="0"/>
                          </a:rPr>
                          <m:t>g</m:t>
                        </m:r>
                        <m:r>
                          <a:rPr lang="en-GB" sz="2400">
                            <a:latin typeface="Cambria Math" panose="02040503050406030204" pitchFamily="18" charset="0"/>
                            <a:ea typeface="Cambria Math" panose="02040503050406030204" pitchFamily="18" charset="0"/>
                          </a:rPr>
                          <m:t> ×(−5600 </m:t>
                        </m:r>
                        <m:r>
                          <m:rPr>
                            <m:sty m:val="p"/>
                          </m:rPr>
                          <a:rPr lang="en-GB" sz="2400">
                            <a:latin typeface="Cambria Math" panose="02040503050406030204" pitchFamily="18" charset="0"/>
                            <a:ea typeface="Cambria Math" panose="02040503050406030204" pitchFamily="18" charset="0"/>
                          </a:rPr>
                          <m:t>kJ</m:t>
                        </m:r>
                        <m:r>
                          <a:rPr lang="en-GB" sz="2400">
                            <a:latin typeface="Cambria Math" panose="02040503050406030204" pitchFamily="18" charset="0"/>
                            <a:ea typeface="Cambria Math" panose="02040503050406030204" pitchFamily="18" charset="0"/>
                          </a:rPr>
                          <m:t>)</m:t>
                        </m:r>
                      </m:num>
                      <m:den>
                        <m:r>
                          <a:rPr lang="en-GB" sz="2400">
                            <a:latin typeface="Cambria Math" panose="02040503050406030204" pitchFamily="18" charset="0"/>
                            <a:ea typeface="Cambria Math" panose="02040503050406030204" pitchFamily="18" charset="0"/>
                          </a:rPr>
                          <m:t>116 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𝟏𝟒𝟎</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𝐤𝐉</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𝐨𝐟</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𝐫𝐞𝐥𝐞𝐚𝐬𝐞𝐝</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𝐡𝐞𝐚𝐭</m:t>
                    </m:r>
                  </m:oMath>
                </a14:m>
                <a:endParaRPr lang="en-GB" sz="2400" b="1" dirty="0"/>
              </a:p>
            </p:txBody>
          </p:sp>
        </mc:Choice>
        <mc:Fallback xmlns="">
          <p:sp>
            <p:nvSpPr>
              <p:cNvPr id="8" name="TextBox 7">
                <a:extLst>
                  <a:ext uri="{FF2B5EF4-FFF2-40B4-BE49-F238E27FC236}">
                    <a16:creationId xmlns:a16="http://schemas.microsoft.com/office/drawing/2014/main" id="{4D9AAD02-DDFE-4F81-8A89-953C78144F70}"/>
                  </a:ext>
                </a:extLst>
              </p:cNvPr>
              <p:cNvSpPr txBox="1">
                <a:spLocks noRot="1" noChangeAspect="1" noMove="1" noResize="1" noEditPoints="1" noAdjustHandles="1" noChangeArrowheads="1" noChangeShapeType="1" noTextEdit="1"/>
              </p:cNvSpPr>
              <p:nvPr/>
            </p:nvSpPr>
            <p:spPr>
              <a:xfrm>
                <a:off x="711736" y="4068823"/>
                <a:ext cx="9336723" cy="680123"/>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06174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p:sp>
        <p:nvSpPr>
          <p:cNvPr id="17" name="TextBox 16">
            <a:extLst>
              <a:ext uri="{FF2B5EF4-FFF2-40B4-BE49-F238E27FC236}">
                <a16:creationId xmlns:a16="http://schemas.microsoft.com/office/drawing/2014/main" id="{73481870-BED4-43A7-BEDA-8A9414455382}"/>
              </a:ext>
            </a:extLst>
          </p:cNvPr>
          <p:cNvSpPr txBox="1"/>
          <p:nvPr/>
        </p:nvSpPr>
        <p:spPr>
          <a:xfrm>
            <a:off x="1524000" y="479589"/>
            <a:ext cx="9145016" cy="2585323"/>
          </a:xfrm>
          <a:prstGeom prst="rect">
            <a:avLst/>
          </a:prstGeom>
          <a:noFill/>
        </p:spPr>
        <p:txBody>
          <a:bodyPr wrap="square">
            <a:spAutoFit/>
          </a:bodyPr>
          <a:lstStyle/>
          <a:p>
            <a:pPr defTabSz="914400" eaLnBrk="0" fontAlgn="base" hangingPunct="0">
              <a:spcBef>
                <a:spcPct val="0"/>
              </a:spcBef>
              <a:spcAft>
                <a:spcPct val="0"/>
              </a:spcAft>
            </a:pPr>
            <a:r>
              <a:rPr lang="en-US" altLang="en-US" dirty="0"/>
              <a:t>PROBLEM 1: The combustion of 1.00 mole of methane, CH</a:t>
            </a:r>
            <a:r>
              <a:rPr lang="en-US" altLang="en-US" baseline="-30000" dirty="0"/>
              <a:t>4</a:t>
            </a:r>
            <a:r>
              <a:rPr lang="en-US" altLang="en-US" dirty="0"/>
              <a:t>, produces carbon dioxide and water and releases 802 kJ/mol. When 3.00 mol of oxygen react with a stoichiometric quantity of methane, what is the heat change for the reaction?</a:t>
            </a:r>
          </a:p>
          <a:p>
            <a:pPr defTabSz="914400" eaLnBrk="0" fontAlgn="base" hangingPunct="0">
              <a:spcBef>
                <a:spcPct val="0"/>
              </a:spcBef>
              <a:spcAft>
                <a:spcPct val="0"/>
              </a:spcAft>
            </a:pPr>
            <a:endParaRPr lang="en-US" altLang="en-US" dirty="0"/>
          </a:p>
          <a:p>
            <a:pPr defTabSz="914400" eaLnBrk="0" fontAlgn="base" hangingPunct="0">
              <a:spcBef>
                <a:spcPct val="0"/>
              </a:spcBef>
              <a:spcAft>
                <a:spcPct val="0"/>
              </a:spcAft>
            </a:pPr>
            <a:r>
              <a:rPr lang="en-US" altLang="en-US" dirty="0"/>
              <a:t>–8.02 x 10</a:t>
            </a:r>
            <a:r>
              <a:rPr lang="en-US" altLang="en-US" baseline="30000" dirty="0"/>
              <a:t>2</a:t>
            </a:r>
            <a:r>
              <a:rPr lang="en-US" altLang="en-US" dirty="0"/>
              <a:t> kJ</a:t>
            </a:r>
          </a:p>
          <a:p>
            <a:pPr defTabSz="914400" eaLnBrk="0" fontAlgn="base" hangingPunct="0">
              <a:spcBef>
                <a:spcPct val="0"/>
              </a:spcBef>
              <a:spcAft>
                <a:spcPct val="0"/>
              </a:spcAft>
            </a:pPr>
            <a:r>
              <a:rPr lang="en-US" altLang="en-US" dirty="0"/>
              <a:t>-2.41 x 10</a:t>
            </a:r>
            <a:r>
              <a:rPr lang="en-US" altLang="en-US" baseline="30000" dirty="0"/>
              <a:t>3</a:t>
            </a:r>
            <a:r>
              <a:rPr lang="en-US" altLang="en-US" dirty="0"/>
              <a:t> kJ</a:t>
            </a:r>
          </a:p>
          <a:p>
            <a:pPr defTabSz="914400" eaLnBrk="0" fontAlgn="base" hangingPunct="0">
              <a:spcBef>
                <a:spcPct val="0"/>
              </a:spcBef>
              <a:spcAft>
                <a:spcPct val="0"/>
              </a:spcAft>
            </a:pPr>
            <a:r>
              <a:rPr lang="en-US" altLang="en-US" dirty="0"/>
              <a:t>8.02 x 10</a:t>
            </a:r>
            <a:r>
              <a:rPr lang="en-US" altLang="en-US" baseline="30000" dirty="0"/>
              <a:t>2</a:t>
            </a:r>
            <a:r>
              <a:rPr lang="en-US" altLang="en-US" dirty="0"/>
              <a:t> kJ</a:t>
            </a:r>
          </a:p>
          <a:p>
            <a:pPr defTabSz="914400" eaLnBrk="0" fontAlgn="base" hangingPunct="0">
              <a:spcBef>
                <a:spcPct val="0"/>
              </a:spcBef>
              <a:spcAft>
                <a:spcPct val="0"/>
              </a:spcAft>
            </a:pPr>
            <a:r>
              <a:rPr lang="en-US" altLang="en-US" dirty="0"/>
              <a:t>1.20 x 10</a:t>
            </a:r>
            <a:r>
              <a:rPr lang="en-US" altLang="en-US" baseline="30000" dirty="0"/>
              <a:t>3</a:t>
            </a:r>
            <a:r>
              <a:rPr lang="en-US" altLang="en-US" dirty="0"/>
              <a:t> kJ</a:t>
            </a:r>
          </a:p>
          <a:p>
            <a:pPr defTabSz="914400" eaLnBrk="0" fontAlgn="base" hangingPunct="0">
              <a:spcBef>
                <a:spcPct val="0"/>
              </a:spcBef>
              <a:spcAft>
                <a:spcPct val="0"/>
              </a:spcAft>
            </a:pPr>
            <a:r>
              <a:rPr lang="en-US" altLang="en-US" dirty="0"/>
              <a:t>–1.20 x 10</a:t>
            </a:r>
            <a:r>
              <a:rPr lang="en-US" altLang="en-US" baseline="30000" dirty="0"/>
              <a:t>3</a:t>
            </a:r>
            <a:r>
              <a:rPr lang="en-US" altLang="en-US" dirty="0"/>
              <a:t> kJ</a:t>
            </a:r>
            <a:endParaRPr lang="en-GB" dirty="0"/>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80BAE3E3-4624-4EAB-98EF-C5B2A5CA11F0}"/>
                  </a:ext>
                </a:extLst>
              </p:cNvPr>
              <p:cNvSpPr txBox="1"/>
              <p:nvPr/>
            </p:nvSpPr>
            <p:spPr>
              <a:xfrm>
                <a:off x="4406489" y="1654278"/>
                <a:ext cx="5904180" cy="369332"/>
              </a:xfrm>
              <a:prstGeom prst="rect">
                <a:avLst/>
              </a:prstGeom>
              <a:noFill/>
            </p:spPr>
            <p:txBody>
              <a:bodyPr wrap="none" rtlCol="0">
                <a:spAutoFit/>
              </a:bodyPr>
              <a:lstStyle/>
              <a:p>
                <a:r>
                  <a:rPr lang="en-GB" dirty="0"/>
                  <a:t>CH</a:t>
                </a:r>
                <a:r>
                  <a:rPr lang="en-GB" baseline="-25000" dirty="0"/>
                  <a:t>4</a:t>
                </a:r>
                <a:r>
                  <a:rPr lang="en-GB" dirty="0"/>
                  <a:t>  +  2 O</a:t>
                </a:r>
                <a:r>
                  <a:rPr lang="en-GB" baseline="-25000" dirty="0"/>
                  <a:t>2</a:t>
                </a:r>
                <a:r>
                  <a:rPr lang="en-GB" dirty="0"/>
                  <a:t>  </a:t>
                </a:r>
                <a:r>
                  <a:rPr lang="en-GB" dirty="0">
                    <a:sym typeface="Wingdings" panose="05000000000000000000" pitchFamily="2" charset="2"/>
                  </a:rPr>
                  <a:t>  CO</a:t>
                </a:r>
                <a:r>
                  <a:rPr lang="en-GB" baseline="-25000" dirty="0">
                    <a:sym typeface="Wingdings" panose="05000000000000000000" pitchFamily="2" charset="2"/>
                  </a:rPr>
                  <a:t>2</a:t>
                </a:r>
                <a:r>
                  <a:rPr lang="en-GB" dirty="0">
                    <a:sym typeface="Wingdings" panose="05000000000000000000" pitchFamily="2" charset="2"/>
                  </a:rPr>
                  <a:t>  +  2 H</a:t>
                </a:r>
                <a:r>
                  <a:rPr lang="en-GB" baseline="-25000" dirty="0">
                    <a:sym typeface="Wingdings" panose="05000000000000000000" pitchFamily="2" charset="2"/>
                  </a:rPr>
                  <a:t>2</a:t>
                </a:r>
                <a:r>
                  <a:rPr lang="en-GB" dirty="0">
                    <a:sym typeface="Wingdings" panose="05000000000000000000" pitchFamily="2" charset="2"/>
                  </a:rPr>
                  <a:t>O </a:t>
                </a:r>
                <a14:m>
                  <m:oMath xmlns:m="http://schemas.openxmlformats.org/officeDocument/2006/math">
                    <m:r>
                      <a:rPr lang="en-US" altLang="en-US" b="1" dirty="0">
                        <a:solidFill>
                          <a:srgbClr val="00B050"/>
                        </a:solidFill>
                        <a:latin typeface="Cambria Math" panose="02040503050406030204" pitchFamily="18" charset="0"/>
                      </a:rPr>
                      <m:t>𝚫</m:t>
                    </m:r>
                    <m:r>
                      <a:rPr lang="en-GB" altLang="en-US" b="1" i="1" baseline="-30000" dirty="0">
                        <a:solidFill>
                          <a:srgbClr val="00B050"/>
                        </a:solidFill>
                        <a:latin typeface="Cambria Math" panose="02040503050406030204" pitchFamily="18" charset="0"/>
                      </a:rPr>
                      <m:t>𝒄𝒐𝒎𝒃</m:t>
                    </m:r>
                    <m:r>
                      <a:rPr lang="en-US" altLang="en-US" b="1" i="1" dirty="0" err="1">
                        <a:solidFill>
                          <a:srgbClr val="00B050"/>
                        </a:solidFill>
                        <a:latin typeface="Cambria Math" panose="02040503050406030204" pitchFamily="18" charset="0"/>
                      </a:rPr>
                      <m:t>𝑯</m:t>
                    </m:r>
                    <m:r>
                      <a:rPr lang="en-US" altLang="en-US" b="1" i="1" dirty="0">
                        <a:solidFill>
                          <a:srgbClr val="00B050"/>
                        </a:solidFill>
                        <a:latin typeface="Cambria Math" panose="02040503050406030204" pitchFamily="18" charset="0"/>
                      </a:rPr>
                      <m:t> = –</m:t>
                    </m:r>
                    <m:r>
                      <a:rPr lang="en-GB" altLang="en-US" b="1" i="1" dirty="0">
                        <a:solidFill>
                          <a:srgbClr val="00B050"/>
                        </a:solidFill>
                        <a:latin typeface="Cambria Math" panose="02040503050406030204" pitchFamily="18" charset="0"/>
                      </a:rPr>
                      <m:t>𝟖𝟎𝟐</m:t>
                    </m:r>
                    <m:r>
                      <a:rPr lang="en-GB"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𝒌𝑱</m:t>
                    </m:r>
                    <m:r>
                      <a:rPr lang="en-GB" altLang="en-US" b="1" i="1" dirty="0">
                        <a:solidFill>
                          <a:srgbClr val="00B050"/>
                        </a:solidFill>
                        <a:latin typeface="Cambria Math" panose="02040503050406030204" pitchFamily="18" charset="0"/>
                      </a:rPr>
                      <m:t>/</m:t>
                    </m:r>
                    <m:r>
                      <a:rPr lang="en-GB" altLang="en-US" b="1" i="1" dirty="0">
                        <a:solidFill>
                          <a:srgbClr val="00B050"/>
                        </a:solidFill>
                        <a:latin typeface="Cambria Math" panose="02040503050406030204" pitchFamily="18" charset="0"/>
                      </a:rPr>
                      <m:t>𝒎𝒐𝒍</m:t>
                    </m:r>
                  </m:oMath>
                </a14:m>
                <a:r>
                  <a:rPr lang="en-GB" dirty="0">
                    <a:sym typeface="Wingdings" panose="05000000000000000000" pitchFamily="2" charset="2"/>
                  </a:rPr>
                  <a:t> </a:t>
                </a:r>
                <a:endParaRPr lang="en-GB" dirty="0"/>
              </a:p>
            </p:txBody>
          </p:sp>
        </mc:Choice>
        <mc:Fallback xmlns="">
          <p:sp>
            <p:nvSpPr>
              <p:cNvPr id="6" name="TextBox 5">
                <a:extLst>
                  <a:ext uri="{FF2B5EF4-FFF2-40B4-BE49-F238E27FC236}">
                    <a16:creationId xmlns:a16="http://schemas.microsoft.com/office/drawing/2014/main" id="{80BAE3E3-4624-4EAB-98EF-C5B2A5CA11F0}"/>
                  </a:ext>
                </a:extLst>
              </p:cNvPr>
              <p:cNvSpPr txBox="1">
                <a:spLocks noRot="1" noChangeAspect="1" noMove="1" noResize="1" noEditPoints="1" noAdjustHandles="1" noChangeArrowheads="1" noChangeShapeType="1" noTextEdit="1"/>
              </p:cNvSpPr>
              <p:nvPr/>
            </p:nvSpPr>
            <p:spPr>
              <a:xfrm>
                <a:off x="4406489" y="1654278"/>
                <a:ext cx="5904180" cy="369332"/>
              </a:xfrm>
              <a:prstGeom prst="rect">
                <a:avLst/>
              </a:prstGeom>
              <a:blipFill>
                <a:blip r:embed="rId2"/>
                <a:stretch>
                  <a:fillRect l="-930" t="-8197" b="-2623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3A32D27-348D-46D1-8068-0EE9F6D5A830}"/>
                  </a:ext>
                </a:extLst>
              </p:cNvPr>
              <p:cNvSpPr txBox="1"/>
              <p:nvPr/>
            </p:nvSpPr>
            <p:spPr>
              <a:xfrm>
                <a:off x="4376202" y="2267716"/>
                <a:ext cx="5429370" cy="66524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3 </m:t>
                      </m:r>
                      <m:r>
                        <a:rPr lang="en-GB" i="1">
                          <a:latin typeface="Cambria Math" panose="02040503050406030204" pitchFamily="18" charset="0"/>
                        </a:rPr>
                        <m:t>𝑚𝑜𝑙</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𝑂</m:t>
                          </m:r>
                        </m:e>
                        <m:sub>
                          <m:r>
                            <a:rPr lang="en-GB" i="1">
                              <a:latin typeface="Cambria Math" panose="02040503050406030204" pitchFamily="18" charset="0"/>
                            </a:rPr>
                            <m:t>2</m:t>
                          </m:r>
                        </m:sub>
                      </m:sSub>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1 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𝐶</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𝐻</m:t>
                              </m:r>
                            </m:e>
                            <m:sub>
                              <m:r>
                                <a:rPr lang="en-GB" i="1">
                                  <a:latin typeface="Cambria Math" panose="02040503050406030204" pitchFamily="18" charset="0"/>
                                  <a:ea typeface="Cambria Math" panose="02040503050406030204" pitchFamily="18" charset="0"/>
                                </a:rPr>
                                <m:t>4</m:t>
                              </m:r>
                            </m:sub>
                          </m:sSub>
                        </m:num>
                        <m:den>
                          <m:r>
                            <a:rPr lang="en-GB" i="1">
                              <a:latin typeface="Cambria Math" panose="02040503050406030204" pitchFamily="18" charset="0"/>
                              <a:ea typeface="Cambria Math" panose="02040503050406030204" pitchFamily="18" charset="0"/>
                            </a:rPr>
                            <m:t>2 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𝑂</m:t>
                              </m:r>
                            </m:e>
                            <m:sub>
                              <m:r>
                                <a:rPr lang="en-GB" i="1">
                                  <a:latin typeface="Cambria Math" panose="02040503050406030204" pitchFamily="18" charset="0"/>
                                  <a:ea typeface="Cambria Math" panose="02040503050406030204" pitchFamily="18" charset="0"/>
                                </a:rPr>
                                <m:t>2</m:t>
                              </m:r>
                            </m:sub>
                          </m:sSub>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(−802 </m:t>
                          </m:r>
                          <m:r>
                            <a:rPr lang="en-GB" i="1">
                              <a:latin typeface="Cambria Math" panose="02040503050406030204" pitchFamily="18" charset="0"/>
                              <a:ea typeface="Cambria Math" panose="02040503050406030204" pitchFamily="18" charset="0"/>
                            </a:rPr>
                            <m:t>𝑘𝐽</m:t>
                          </m:r>
                          <m:r>
                            <a:rPr lang="en-GB" i="1">
                              <a:latin typeface="Cambria Math" panose="02040503050406030204" pitchFamily="18" charset="0"/>
                              <a:ea typeface="Cambria Math" panose="02040503050406030204" pitchFamily="18" charset="0"/>
                            </a:rPr>
                            <m:t>)</m:t>
                          </m:r>
                        </m:num>
                        <m:den>
                          <m:r>
                            <a:rPr lang="en-GB" i="1">
                              <a:latin typeface="Cambria Math" panose="02040503050406030204" pitchFamily="18" charset="0"/>
                              <a:ea typeface="Cambria Math" panose="02040503050406030204" pitchFamily="18" charset="0"/>
                            </a:rPr>
                            <m:t>1 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𝐶</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𝐻</m:t>
                              </m:r>
                            </m:e>
                            <m:sub>
                              <m:r>
                                <a:rPr lang="en-GB" i="1">
                                  <a:latin typeface="Cambria Math" panose="02040503050406030204" pitchFamily="18" charset="0"/>
                                  <a:ea typeface="Cambria Math" panose="02040503050406030204" pitchFamily="18" charset="0"/>
                                </a:rPr>
                                <m:t>4</m:t>
                              </m:r>
                            </m:sub>
                          </m:sSub>
                        </m:den>
                      </m:f>
                      <m:r>
                        <a:rPr lang="en-GB" i="1">
                          <a:latin typeface="Cambria Math" panose="02040503050406030204" pitchFamily="18" charset="0"/>
                          <a:ea typeface="Cambria Math" panose="02040503050406030204" pitchFamily="18" charset="0"/>
                        </a:rPr>
                        <m:t>=−1.20</m:t>
                      </m:r>
                      <m:r>
                        <a:rPr lang="en-GB" i="1">
                          <a:latin typeface="Cambria Math" panose="02040503050406030204" pitchFamily="18" charset="0"/>
                          <a:ea typeface="Cambria Math" panose="02040503050406030204" pitchFamily="18" charset="0"/>
                          <a:sym typeface="Symbol" panose="05050102010706020507" pitchFamily="18" charset="2"/>
                        </a:rPr>
                        <m:t>10</m:t>
                      </m:r>
                      <m:r>
                        <a:rPr lang="en-GB" i="1" baseline="30000">
                          <a:latin typeface="Cambria Math" panose="02040503050406030204" pitchFamily="18" charset="0"/>
                          <a:ea typeface="Cambria Math" panose="02040503050406030204" pitchFamily="18" charset="0"/>
                          <a:sym typeface="Symbol" panose="05050102010706020507" pitchFamily="18" charset="2"/>
                        </a:rPr>
                        <m:t>3</m:t>
                      </m:r>
                      <m:r>
                        <a:rPr lang="en-GB" i="1">
                          <a:latin typeface="Cambria Math" panose="02040503050406030204" pitchFamily="18" charset="0"/>
                          <a:ea typeface="Cambria Math" panose="02040503050406030204" pitchFamily="18" charset="0"/>
                          <a:sym typeface="Symbol" panose="05050102010706020507" pitchFamily="18" charset="2"/>
                        </a:rPr>
                        <m:t> </m:t>
                      </m:r>
                      <m:r>
                        <a:rPr lang="en-GB" i="1">
                          <a:latin typeface="Cambria Math" panose="02040503050406030204" pitchFamily="18" charset="0"/>
                          <a:ea typeface="Cambria Math" panose="02040503050406030204" pitchFamily="18" charset="0"/>
                          <a:sym typeface="Symbol" panose="05050102010706020507" pitchFamily="18" charset="2"/>
                        </a:rPr>
                        <m:t>𝑘𝐽</m:t>
                      </m:r>
                    </m:oMath>
                  </m:oMathPara>
                </a14:m>
                <a:endParaRPr lang="en-GB"/>
              </a:p>
            </p:txBody>
          </p:sp>
        </mc:Choice>
        <mc:Fallback xmlns="">
          <p:sp>
            <p:nvSpPr>
              <p:cNvPr id="11" name="TextBox 10">
                <a:extLst>
                  <a:ext uri="{FF2B5EF4-FFF2-40B4-BE49-F238E27FC236}">
                    <a16:creationId xmlns:a16="http://schemas.microsoft.com/office/drawing/2014/main" id="{C3A32D27-348D-46D1-8068-0EE9F6D5A830}"/>
                  </a:ext>
                </a:extLst>
              </p:cNvPr>
              <p:cNvSpPr txBox="1">
                <a:spLocks noRot="1" noChangeAspect="1" noMove="1" noResize="1" noEditPoints="1" noAdjustHandles="1" noChangeArrowheads="1" noChangeShapeType="1" noTextEdit="1"/>
              </p:cNvSpPr>
              <p:nvPr/>
            </p:nvSpPr>
            <p:spPr>
              <a:xfrm>
                <a:off x="4376202" y="2267716"/>
                <a:ext cx="5429370" cy="665247"/>
              </a:xfrm>
              <a:prstGeom prst="rect">
                <a:avLst/>
              </a:prstGeom>
              <a:blipFill>
                <a:blip r:embed="rId3"/>
                <a:stretch>
                  <a:fillRect/>
                </a:stretch>
              </a:blipFill>
            </p:spPr>
            <p:txBody>
              <a:bodyPr/>
              <a:lstStyle/>
              <a:p>
                <a:r>
                  <a:rPr lang="en-GB">
                    <a:noFill/>
                  </a:rPr>
                  <a:t> </a:t>
                </a:r>
              </a:p>
            </p:txBody>
          </p:sp>
        </mc:Fallback>
      </mc:AlternateContent>
      <p:sp>
        <p:nvSpPr>
          <p:cNvPr id="13" name="Oval 12">
            <a:extLst>
              <a:ext uri="{FF2B5EF4-FFF2-40B4-BE49-F238E27FC236}">
                <a16:creationId xmlns:a16="http://schemas.microsoft.com/office/drawing/2014/main" id="{6AFC0724-A5EE-4770-9440-BDFA6457054C}"/>
              </a:ext>
            </a:extLst>
          </p:cNvPr>
          <p:cNvSpPr/>
          <p:nvPr/>
        </p:nvSpPr>
        <p:spPr>
          <a:xfrm>
            <a:off x="1430494" y="2718703"/>
            <a:ext cx="1728192" cy="33252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392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73481870-BED4-43A7-BEDA-8A9414455382}"/>
                  </a:ext>
                </a:extLst>
              </p:cNvPr>
              <p:cNvSpPr txBox="1"/>
              <p:nvPr/>
            </p:nvSpPr>
            <p:spPr>
              <a:xfrm>
                <a:off x="1524000" y="479589"/>
                <a:ext cx="9145016" cy="3139321"/>
              </a:xfrm>
              <a:prstGeom prst="rect">
                <a:avLst/>
              </a:prstGeom>
              <a:noFill/>
            </p:spPr>
            <p:txBody>
              <a:bodyPr wrap="square">
                <a:spAutoFit/>
              </a:bodyPr>
              <a:lstStyle/>
              <a:p>
                <a:pPr lvl="0" eaLnBrk="0" hangingPunct="0"/>
                <a:r>
                  <a:rPr lang="en-US" altLang="en-US" dirty="0"/>
                  <a:t>PROBLEM 2: Although the process also requires water, a simplified equation for rusting (with rust shown as Fe</a:t>
                </a:r>
                <a:r>
                  <a:rPr lang="en-US" altLang="en-US" baseline="-30000" dirty="0"/>
                  <a:t>2</a:t>
                </a:r>
                <a:r>
                  <a:rPr lang="en-US" altLang="en-US" dirty="0"/>
                  <a:t>O</a:t>
                </a:r>
                <a:r>
                  <a:rPr lang="en-US" altLang="en-US" baseline="-30000" dirty="0"/>
                  <a:t>3</a:t>
                </a:r>
                <a:r>
                  <a:rPr lang="en-US" altLang="en-US" dirty="0"/>
                  <a:t>) is: </a:t>
                </a:r>
                <a:r>
                  <a:rPr lang="en-US" altLang="en-US" b="1" dirty="0"/>
                  <a:t>4Fe(</a:t>
                </a:r>
                <a:r>
                  <a:rPr lang="en-US" altLang="en-US" b="1" i="1" dirty="0"/>
                  <a:t>s</a:t>
                </a:r>
                <a:r>
                  <a:rPr lang="en-US" altLang="en-US" b="1" dirty="0"/>
                  <a:t>) + 3O</a:t>
                </a:r>
                <a:r>
                  <a:rPr lang="en-US" altLang="en-US" b="1" baseline="-30000" dirty="0"/>
                  <a:t>2</a:t>
                </a:r>
                <a:r>
                  <a:rPr lang="en-US" altLang="en-US" b="1" dirty="0"/>
                  <a:t>(</a:t>
                </a:r>
                <a:r>
                  <a:rPr lang="en-US" altLang="en-US" b="1" i="1" dirty="0"/>
                  <a:t>g</a:t>
                </a:r>
                <a:r>
                  <a:rPr lang="en-US" altLang="en-US" b="1" dirty="0"/>
                  <a:t>) =&gt; 2Fe</a:t>
                </a:r>
                <a:r>
                  <a:rPr lang="en-US" altLang="en-US" b="1" baseline="-30000" dirty="0"/>
                  <a:t>2</a:t>
                </a:r>
                <a:r>
                  <a:rPr lang="en-US" altLang="en-US" b="1" dirty="0"/>
                  <a:t>O</a:t>
                </a:r>
                <a:r>
                  <a:rPr lang="en-US" altLang="en-US" b="1" baseline="-30000" dirty="0"/>
                  <a:t>3</a:t>
                </a:r>
                <a:r>
                  <a:rPr lang="en-US" altLang="en-US" b="1" dirty="0"/>
                  <a:t>(</a:t>
                </a:r>
                <a:r>
                  <a:rPr lang="en-US" altLang="en-US" b="1" i="1" dirty="0"/>
                  <a:t>s</a:t>
                </a:r>
                <a:r>
                  <a:rPr lang="en-US" altLang="en-US" b="1" dirty="0"/>
                  <a:t>)      </a:t>
                </a:r>
                <a14:m>
                  <m:oMath xmlns:m="http://schemas.openxmlformats.org/officeDocument/2006/math">
                    <m:r>
                      <a:rPr lang="en-US" altLang="en-US" b="1" dirty="0">
                        <a:solidFill>
                          <a:srgbClr val="00B050"/>
                        </a:solidFill>
                        <a:latin typeface="Cambria Math" panose="02040503050406030204" pitchFamily="18" charset="0"/>
                      </a:rPr>
                      <m:t>𝚫</m:t>
                    </m:r>
                    <m:r>
                      <a:rPr lang="en-US" altLang="en-US" b="1" i="1" baseline="-30000" dirty="0" err="1">
                        <a:solidFill>
                          <a:srgbClr val="00B050"/>
                        </a:solidFill>
                        <a:latin typeface="Cambria Math" panose="02040503050406030204" pitchFamily="18" charset="0"/>
                      </a:rPr>
                      <m:t>𝒓𝒙𝒏</m:t>
                    </m:r>
                    <m:r>
                      <a:rPr lang="en-US" altLang="en-US" b="1" i="1" dirty="0" err="1">
                        <a:solidFill>
                          <a:srgbClr val="00B050"/>
                        </a:solidFill>
                        <a:latin typeface="Cambria Math" panose="02040503050406030204" pitchFamily="18" charset="0"/>
                      </a:rPr>
                      <m:t>𝑯</m:t>
                    </m:r>
                    <m:r>
                      <a:rPr lang="en-GB" altLang="en-US" b="1" i="1" dirty="0">
                        <a:solidFill>
                          <a:srgbClr val="00B050"/>
                        </a:solidFill>
                        <a:latin typeface="Cambria Math" panose="02040503050406030204" pitchFamily="18" charset="0"/>
                      </a:rPr>
                      <m:t>=</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𝟏</m:t>
                    </m:r>
                    <m:r>
                      <a:rPr lang="en-US" altLang="en-US" b="1" i="1" dirty="0">
                        <a:solidFill>
                          <a:srgbClr val="00B050"/>
                        </a:solidFill>
                        <a:latin typeface="Cambria Math" panose="02040503050406030204" pitchFamily="18" charset="0"/>
                      </a:rPr>
                      <m:t>.</m:t>
                    </m:r>
                    <m:r>
                      <a:rPr lang="en-US" altLang="en-US" b="1" i="1" dirty="0">
                        <a:solidFill>
                          <a:srgbClr val="00B050"/>
                        </a:solidFill>
                        <a:latin typeface="Cambria Math" panose="02040503050406030204" pitchFamily="18" charset="0"/>
                      </a:rPr>
                      <m:t>𝟔𝟓</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𝒙</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𝟏𝟎𝟑</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𝒌𝑱</m:t>
                    </m:r>
                  </m:oMath>
                </a14:m>
                <a:br>
                  <a:rPr lang="en-US" altLang="en-US" dirty="0"/>
                </a:br>
                <a:r>
                  <a:rPr lang="en-US" altLang="en-US" dirty="0"/>
                  <a:t>How much rust forms when 4.93 x 10</a:t>
                </a:r>
                <a:r>
                  <a:rPr lang="en-US" altLang="en-US" baseline="30000" dirty="0"/>
                  <a:t>3</a:t>
                </a:r>
                <a:r>
                  <a:rPr lang="en-US" altLang="en-US" dirty="0"/>
                  <a:t> kJ of heat is released?</a:t>
                </a:r>
              </a:p>
              <a:p>
                <a:pPr defTabSz="914400" eaLnBrk="0" fontAlgn="base" hangingPunct="0">
                  <a:spcBef>
                    <a:spcPct val="0"/>
                  </a:spcBef>
                  <a:spcAft>
                    <a:spcPct val="0"/>
                  </a:spcAft>
                </a:pPr>
                <a:endParaRPr lang="en-US" altLang="en-US" dirty="0"/>
              </a:p>
              <a:p>
                <a:pPr defTabSz="914400" eaLnBrk="0" fontAlgn="base" hangingPunct="0">
                  <a:spcBef>
                    <a:spcPct val="0"/>
                  </a:spcBef>
                  <a:spcAft>
                    <a:spcPct val="0"/>
                  </a:spcAft>
                </a:pPr>
                <a:r>
                  <a:rPr lang="en-US" altLang="en-US" dirty="0"/>
                  <a:t>1.57 x 10</a:t>
                </a:r>
                <a:r>
                  <a:rPr lang="en-US" altLang="en-US" baseline="30000" dirty="0"/>
                  <a:t>6</a:t>
                </a:r>
                <a:r>
                  <a:rPr lang="en-US" altLang="en-US" dirty="0"/>
                  <a:t> g</a:t>
                </a:r>
              </a:p>
              <a:p>
                <a:pPr defTabSz="914400" eaLnBrk="0" fontAlgn="base" hangingPunct="0">
                  <a:spcBef>
                    <a:spcPct val="0"/>
                  </a:spcBef>
                  <a:spcAft>
                    <a:spcPct val="0"/>
                  </a:spcAft>
                </a:pPr>
                <a:r>
                  <a:rPr lang="en-US" altLang="en-US" dirty="0"/>
                  <a:t>238 g</a:t>
                </a:r>
              </a:p>
              <a:p>
                <a:pPr defTabSz="914400" eaLnBrk="0" fontAlgn="base" hangingPunct="0">
                  <a:spcBef>
                    <a:spcPct val="0"/>
                  </a:spcBef>
                  <a:spcAft>
                    <a:spcPct val="0"/>
                  </a:spcAft>
                </a:pPr>
                <a:r>
                  <a:rPr lang="en-US" altLang="en-US" dirty="0"/>
                  <a:t>477 g</a:t>
                </a:r>
              </a:p>
              <a:p>
                <a:pPr defTabSz="914400" eaLnBrk="0" fontAlgn="base" hangingPunct="0">
                  <a:spcBef>
                    <a:spcPct val="0"/>
                  </a:spcBef>
                  <a:spcAft>
                    <a:spcPct val="0"/>
                  </a:spcAft>
                </a:pPr>
                <a:r>
                  <a:rPr lang="en-US" altLang="en-US" dirty="0"/>
                  <a:t>950 g</a:t>
                </a:r>
              </a:p>
              <a:p>
                <a:pPr defTabSz="914400" eaLnBrk="0" fontAlgn="base" hangingPunct="0">
                  <a:spcBef>
                    <a:spcPct val="0"/>
                  </a:spcBef>
                  <a:spcAft>
                    <a:spcPct val="0"/>
                  </a:spcAft>
                </a:pPr>
                <a:r>
                  <a:rPr lang="en-US" altLang="en-US" dirty="0"/>
                  <a:t>107 g</a:t>
                </a:r>
              </a:p>
              <a:p>
                <a:pPr defTabSz="914400" eaLnBrk="0" fontAlgn="base" hangingPunct="0">
                  <a:spcBef>
                    <a:spcPct val="0"/>
                  </a:spcBef>
                  <a:spcAft>
                    <a:spcPct val="0"/>
                  </a:spcAft>
                </a:pPr>
                <a:r>
                  <a:rPr lang="en-US" altLang="en-US" dirty="0"/>
                  <a:t> </a:t>
                </a:r>
              </a:p>
              <a:p>
                <a:pPr defTabSz="914400" eaLnBrk="0" fontAlgn="base" hangingPunct="0">
                  <a:spcBef>
                    <a:spcPct val="0"/>
                  </a:spcBef>
                  <a:spcAft>
                    <a:spcPct val="0"/>
                  </a:spcAft>
                </a:pPr>
                <a:endParaRPr lang="en-GB" dirty="0"/>
              </a:p>
            </p:txBody>
          </p:sp>
        </mc:Choice>
        <mc:Fallback xmlns="">
          <p:sp>
            <p:nvSpPr>
              <p:cNvPr id="17" name="TextBox 16">
                <a:extLst>
                  <a:ext uri="{FF2B5EF4-FFF2-40B4-BE49-F238E27FC236}">
                    <a16:creationId xmlns:a16="http://schemas.microsoft.com/office/drawing/2014/main" id="{73481870-BED4-43A7-BEDA-8A9414455382}"/>
                  </a:ext>
                </a:extLst>
              </p:cNvPr>
              <p:cNvSpPr txBox="1">
                <a:spLocks noRot="1" noChangeAspect="1" noMove="1" noResize="1" noEditPoints="1" noAdjustHandles="1" noChangeArrowheads="1" noChangeShapeType="1" noTextEdit="1"/>
              </p:cNvSpPr>
              <p:nvPr/>
            </p:nvSpPr>
            <p:spPr>
              <a:xfrm>
                <a:off x="1524000" y="479589"/>
                <a:ext cx="9145016" cy="3139321"/>
              </a:xfrm>
              <a:prstGeom prst="rect">
                <a:avLst/>
              </a:prstGeom>
              <a:blipFill>
                <a:blip r:embed="rId2"/>
                <a:stretch>
                  <a:fillRect l="-533" t="-116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4E8F9127-1084-4A1F-A45B-7FE82FED0999}"/>
                  </a:ext>
                </a:extLst>
              </p:cNvPr>
              <p:cNvSpPr txBox="1"/>
              <p:nvPr/>
            </p:nvSpPr>
            <p:spPr>
              <a:xfrm>
                <a:off x="3935761" y="2187217"/>
                <a:ext cx="5910914" cy="6650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d>
                        <m:dPr>
                          <m:ctrlPr>
                            <a:rPr lang="en-GB" i="1" smtClean="0">
                              <a:latin typeface="Cambria Math" panose="02040503050406030204" pitchFamily="18" charset="0"/>
                            </a:rPr>
                          </m:ctrlPr>
                        </m:dPr>
                        <m:e>
                          <m:r>
                            <a:rPr lang="en-GB" b="0" i="0" smtClean="0">
                              <a:latin typeface="Cambria Math" panose="02040503050406030204" pitchFamily="18" charset="0"/>
                            </a:rPr>
                            <m:t>−</m:t>
                          </m:r>
                          <m:r>
                            <a:rPr lang="en-GB">
                              <a:latin typeface="Cambria Math" panose="02040503050406030204" pitchFamily="18" charset="0"/>
                            </a:rPr>
                            <m:t>4.93</m:t>
                          </m:r>
                          <m:r>
                            <a:rPr lang="en-GB">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a:latin typeface="Cambria Math" panose="02040503050406030204" pitchFamily="18" charset="0"/>
                                  <a:ea typeface="Cambria Math" panose="02040503050406030204" pitchFamily="18" charset="0"/>
                                </a:rPr>
                                <m:t>10</m:t>
                              </m:r>
                            </m:e>
                            <m:sup>
                              <m:r>
                                <a:rPr lang="en-GB">
                                  <a:latin typeface="Cambria Math" panose="02040503050406030204" pitchFamily="18" charset="0"/>
                                  <a:ea typeface="Cambria Math" panose="02040503050406030204" pitchFamily="18" charset="0"/>
                                </a:rPr>
                                <m:t>3</m:t>
                              </m:r>
                            </m:sup>
                          </m:sSup>
                          <m:r>
                            <m:rPr>
                              <m:sty m:val="p"/>
                            </m:rPr>
                            <a:rPr lang="en-GB">
                              <a:latin typeface="Cambria Math" panose="02040503050406030204" pitchFamily="18" charset="0"/>
                              <a:ea typeface="Cambria Math" panose="02040503050406030204" pitchFamily="18" charset="0"/>
                            </a:rPr>
                            <m:t>kJ</m:t>
                          </m:r>
                        </m:e>
                      </m:d>
                      <m:r>
                        <a:rPr lang="en-GB">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a:latin typeface="Cambria Math" panose="02040503050406030204" pitchFamily="18" charset="0"/>
                              <a:ea typeface="Cambria Math" panose="02040503050406030204" pitchFamily="18" charset="0"/>
                            </a:rPr>
                            <m:t>2 </m:t>
                          </m:r>
                          <m:r>
                            <m:rPr>
                              <m:sty m:val="p"/>
                            </m:rPr>
                            <a:rPr lang="en-GB">
                              <a:latin typeface="Cambria Math" panose="02040503050406030204" pitchFamily="18" charset="0"/>
                              <a:ea typeface="Cambria Math" panose="02040503050406030204" pitchFamily="18" charset="0"/>
                            </a:rPr>
                            <m:t>mol</m:t>
                          </m:r>
                          <m:r>
                            <a:rPr lang="en-GB">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Fe</m:t>
                              </m:r>
                            </m:e>
                            <m:sub>
                              <m:r>
                                <a:rPr lang="en-GB">
                                  <a:latin typeface="Cambria Math" panose="02040503050406030204" pitchFamily="18" charset="0"/>
                                  <a:ea typeface="Cambria Math" panose="02040503050406030204" pitchFamily="18" charset="0"/>
                                </a:rPr>
                                <m:t>2</m:t>
                              </m:r>
                            </m:sub>
                          </m:sSub>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O</m:t>
                              </m:r>
                            </m:e>
                            <m:sub>
                              <m:r>
                                <a:rPr lang="en-GB">
                                  <a:latin typeface="Cambria Math" panose="02040503050406030204" pitchFamily="18" charset="0"/>
                                  <a:ea typeface="Cambria Math" panose="02040503050406030204" pitchFamily="18" charset="0"/>
                                </a:rPr>
                                <m:t>3</m:t>
                              </m:r>
                            </m:sub>
                          </m:sSub>
                        </m:num>
                        <m:den>
                          <m:r>
                            <a:rPr lang="en-GB">
                              <a:latin typeface="Cambria Math" panose="02040503050406030204" pitchFamily="18" charset="0"/>
                              <a:ea typeface="Cambria Math" panose="02040503050406030204" pitchFamily="18" charset="0"/>
                            </a:rPr>
                            <m:t>−1.65×</m:t>
                          </m:r>
                          <m:sSup>
                            <m:sSupPr>
                              <m:ctrlPr>
                                <a:rPr lang="en-GB" i="1">
                                  <a:latin typeface="Cambria Math" panose="02040503050406030204" pitchFamily="18" charset="0"/>
                                  <a:ea typeface="Cambria Math" panose="02040503050406030204" pitchFamily="18" charset="0"/>
                                </a:rPr>
                              </m:ctrlPr>
                            </m:sSupPr>
                            <m:e>
                              <m:r>
                                <a:rPr lang="en-GB">
                                  <a:latin typeface="Cambria Math" panose="02040503050406030204" pitchFamily="18" charset="0"/>
                                  <a:ea typeface="Cambria Math" panose="02040503050406030204" pitchFamily="18" charset="0"/>
                                </a:rPr>
                                <m:t>10</m:t>
                              </m:r>
                            </m:e>
                            <m:sup>
                              <m:r>
                                <a:rPr lang="en-GB">
                                  <a:latin typeface="Cambria Math" panose="02040503050406030204" pitchFamily="18" charset="0"/>
                                  <a:ea typeface="Cambria Math" panose="02040503050406030204" pitchFamily="18" charset="0"/>
                                </a:rPr>
                                <m:t>3</m:t>
                              </m:r>
                            </m:sup>
                          </m:sSup>
                          <m:r>
                            <m:rPr>
                              <m:sty m:val="p"/>
                            </m:rPr>
                            <a:rPr lang="en-GB">
                              <a:latin typeface="Cambria Math" panose="02040503050406030204" pitchFamily="18" charset="0"/>
                              <a:ea typeface="Cambria Math" panose="02040503050406030204" pitchFamily="18" charset="0"/>
                            </a:rPr>
                            <m:t>kJ</m:t>
                          </m:r>
                        </m:den>
                      </m:f>
                      <m:r>
                        <a:rPr lang="en-GB">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a:latin typeface="Cambria Math" panose="02040503050406030204" pitchFamily="18" charset="0"/>
                              <a:ea typeface="Cambria Math" panose="02040503050406030204" pitchFamily="18" charset="0"/>
                            </a:rPr>
                            <m:t>159 </m:t>
                          </m:r>
                          <m:r>
                            <m:rPr>
                              <m:sty m:val="p"/>
                            </m:rPr>
                            <a:rPr lang="en-GB">
                              <a:latin typeface="Cambria Math" panose="02040503050406030204" pitchFamily="18" charset="0"/>
                              <a:ea typeface="Cambria Math" panose="02040503050406030204" pitchFamily="18" charset="0"/>
                            </a:rPr>
                            <m:t>g</m:t>
                          </m:r>
                          <m:r>
                            <a:rPr lang="en-GB">
                              <a:latin typeface="Cambria Math" panose="02040503050406030204" pitchFamily="18" charset="0"/>
                              <a:ea typeface="Cambria Math" panose="02040503050406030204" pitchFamily="18" charset="0"/>
                            </a:rPr>
                            <m:t> </m:t>
                          </m:r>
                        </m:num>
                        <m:den>
                          <m:r>
                            <a:rPr lang="en-GB">
                              <a:latin typeface="Cambria Math" panose="02040503050406030204" pitchFamily="18" charset="0"/>
                              <a:ea typeface="Cambria Math" panose="02040503050406030204" pitchFamily="18" charset="0"/>
                            </a:rPr>
                            <m:t>1 </m:t>
                          </m:r>
                          <m:r>
                            <m:rPr>
                              <m:sty m:val="p"/>
                            </m:rPr>
                            <a:rPr lang="en-GB">
                              <a:latin typeface="Cambria Math" panose="02040503050406030204" pitchFamily="18" charset="0"/>
                              <a:ea typeface="Cambria Math" panose="02040503050406030204" pitchFamily="18" charset="0"/>
                            </a:rPr>
                            <m:t>mol</m:t>
                          </m:r>
                          <m:r>
                            <a:rPr lang="en-GB">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Fe</m:t>
                              </m:r>
                            </m:e>
                            <m:sub>
                              <m:r>
                                <a:rPr lang="en-GB">
                                  <a:latin typeface="Cambria Math" panose="02040503050406030204" pitchFamily="18" charset="0"/>
                                  <a:ea typeface="Cambria Math" panose="02040503050406030204" pitchFamily="18" charset="0"/>
                                </a:rPr>
                                <m:t>2</m:t>
                              </m:r>
                            </m:sub>
                          </m:sSub>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O</m:t>
                              </m:r>
                            </m:e>
                            <m:sub>
                              <m:r>
                                <a:rPr lang="en-GB">
                                  <a:latin typeface="Cambria Math" panose="02040503050406030204" pitchFamily="18" charset="0"/>
                                  <a:ea typeface="Cambria Math" panose="02040503050406030204" pitchFamily="18" charset="0"/>
                                </a:rPr>
                                <m:t>3</m:t>
                              </m:r>
                            </m:sub>
                          </m:sSub>
                        </m:den>
                      </m:f>
                      <m:r>
                        <a:rPr lang="en-GB">
                          <a:latin typeface="Cambria Math" panose="02040503050406030204" pitchFamily="18" charset="0"/>
                          <a:ea typeface="Cambria Math" panose="02040503050406030204" pitchFamily="18" charset="0"/>
                        </a:rPr>
                        <m:t>=95</m:t>
                      </m:r>
                      <m:r>
                        <a:rPr lang="en-GB" b="0" i="0" smtClean="0">
                          <a:latin typeface="Cambria Math" panose="02040503050406030204" pitchFamily="18" charset="0"/>
                          <a:ea typeface="Cambria Math" panose="02040503050406030204" pitchFamily="18" charset="0"/>
                        </a:rPr>
                        <m:t>0</m:t>
                      </m:r>
                      <m:r>
                        <a:rPr lang="en-GB">
                          <a:latin typeface="Cambria Math" panose="02040503050406030204" pitchFamily="18" charset="0"/>
                          <a:ea typeface="Cambria Math" panose="02040503050406030204" pitchFamily="18" charset="0"/>
                        </a:rPr>
                        <m:t> </m:t>
                      </m:r>
                      <m:r>
                        <m:rPr>
                          <m:sty m:val="p"/>
                        </m:rPr>
                        <a:rPr lang="en-GB">
                          <a:latin typeface="Cambria Math" panose="02040503050406030204" pitchFamily="18" charset="0"/>
                          <a:ea typeface="Cambria Math" panose="02040503050406030204" pitchFamily="18" charset="0"/>
                        </a:rPr>
                        <m:t>g</m:t>
                      </m:r>
                    </m:oMath>
                  </m:oMathPara>
                </a14:m>
                <a:endParaRPr lang="en-GB" dirty="0"/>
              </a:p>
            </p:txBody>
          </p:sp>
        </mc:Choice>
        <mc:Fallback xmlns="">
          <p:sp>
            <p:nvSpPr>
              <p:cNvPr id="2" name="TextBox 1">
                <a:extLst>
                  <a:ext uri="{FF2B5EF4-FFF2-40B4-BE49-F238E27FC236}">
                    <a16:creationId xmlns:a16="http://schemas.microsoft.com/office/drawing/2014/main" id="{4E8F9127-1084-4A1F-A45B-7FE82FED0999}"/>
                  </a:ext>
                </a:extLst>
              </p:cNvPr>
              <p:cNvSpPr txBox="1">
                <a:spLocks noRot="1" noChangeAspect="1" noMove="1" noResize="1" noEditPoints="1" noAdjustHandles="1" noChangeArrowheads="1" noChangeShapeType="1" noTextEdit="1"/>
              </p:cNvSpPr>
              <p:nvPr/>
            </p:nvSpPr>
            <p:spPr>
              <a:xfrm>
                <a:off x="3935761" y="2187217"/>
                <a:ext cx="5910914" cy="665054"/>
              </a:xfrm>
              <a:prstGeom prst="rect">
                <a:avLst/>
              </a:prstGeom>
              <a:blipFill>
                <a:blip r:embed="rId3"/>
                <a:stretch>
                  <a:fillRect/>
                </a:stretch>
              </a:blipFill>
            </p:spPr>
            <p:txBody>
              <a:bodyPr/>
              <a:lstStyle/>
              <a:p>
                <a:r>
                  <a:rPr lang="en-GB">
                    <a:noFill/>
                  </a:rPr>
                  <a:t> </a:t>
                </a:r>
              </a:p>
            </p:txBody>
          </p:sp>
        </mc:Fallback>
      </mc:AlternateContent>
      <p:sp>
        <p:nvSpPr>
          <p:cNvPr id="9" name="TextBox 8">
            <a:extLst>
              <a:ext uri="{FF2B5EF4-FFF2-40B4-BE49-F238E27FC236}">
                <a16:creationId xmlns:a16="http://schemas.microsoft.com/office/drawing/2014/main" id="{B12A488E-41C7-4713-A2A9-79F20C92167A}"/>
              </a:ext>
            </a:extLst>
          </p:cNvPr>
          <p:cNvSpPr txBox="1"/>
          <p:nvPr/>
        </p:nvSpPr>
        <p:spPr>
          <a:xfrm>
            <a:off x="4079776" y="1781776"/>
            <a:ext cx="4674394" cy="369332"/>
          </a:xfrm>
          <a:prstGeom prst="rect">
            <a:avLst/>
          </a:prstGeom>
          <a:noFill/>
        </p:spPr>
        <p:txBody>
          <a:bodyPr wrap="square">
            <a:spAutoFit/>
          </a:bodyPr>
          <a:lstStyle/>
          <a:p>
            <a:r>
              <a:rPr lang="en-US" altLang="en-US"/>
              <a:t>Fe</a:t>
            </a:r>
            <a:r>
              <a:rPr lang="en-US" altLang="en-US" baseline="-30000"/>
              <a:t>2</a:t>
            </a:r>
            <a:r>
              <a:rPr lang="en-US" altLang="en-US"/>
              <a:t>O</a:t>
            </a:r>
            <a:r>
              <a:rPr lang="en-US" altLang="en-US" baseline="-30000"/>
              <a:t>3</a:t>
            </a:r>
            <a:r>
              <a:rPr lang="en-US" altLang="en-US"/>
              <a:t> = 159.7 g/mol</a:t>
            </a:r>
            <a:endParaRPr lang="en-GB"/>
          </a:p>
        </p:txBody>
      </p:sp>
      <p:sp>
        <p:nvSpPr>
          <p:cNvPr id="10" name="Oval 9">
            <a:extLst>
              <a:ext uri="{FF2B5EF4-FFF2-40B4-BE49-F238E27FC236}">
                <a16:creationId xmlns:a16="http://schemas.microsoft.com/office/drawing/2014/main" id="{0ABB4070-CC99-4212-8EF9-B3097A8288EF}"/>
              </a:ext>
            </a:extLst>
          </p:cNvPr>
          <p:cNvSpPr/>
          <p:nvPr/>
        </p:nvSpPr>
        <p:spPr>
          <a:xfrm>
            <a:off x="1517005" y="2448020"/>
            <a:ext cx="827585" cy="33252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644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92242" y="48742"/>
            <a:ext cx="633262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CONDITIONS</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A94F3E04-7D84-45B7-A789-74B88C74DAD5}"/>
              </a:ext>
            </a:extLst>
          </p:cNvPr>
          <p:cNvSpPr txBox="1"/>
          <p:nvPr/>
        </p:nvSpPr>
        <p:spPr>
          <a:xfrm>
            <a:off x="372979" y="565246"/>
            <a:ext cx="11586410" cy="1225335"/>
          </a:xfrm>
          <a:prstGeom prst="rect">
            <a:avLst/>
          </a:prstGeom>
          <a:noFill/>
        </p:spPr>
        <p:txBody>
          <a:bodyPr wrap="square" rtlCol="0">
            <a:spAutoFit/>
          </a:bodyPr>
          <a:lstStyle/>
          <a:p>
            <a:pPr>
              <a:lnSpc>
                <a:spcPct val="150000"/>
              </a:lnSpc>
            </a:pPr>
            <a:r>
              <a:rPr lang="en-GB" sz="2600" dirty="0"/>
              <a:t>Any chemical equation that describes a reaction has a value of </a:t>
            </a:r>
            <a:r>
              <a:rPr lang="en-GB" sz="2600" b="1" dirty="0">
                <a:solidFill>
                  <a:srgbClr val="00B050"/>
                </a:solidFill>
                <a:sym typeface="Symbol" panose="05050102010706020507" pitchFamily="18" charset="2"/>
              </a:rPr>
              <a:t>H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p>
          <a:p>
            <a:pPr>
              <a:lnSpc>
                <a:spcPct val="150000"/>
              </a:lnSpc>
            </a:pPr>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depends on </a:t>
            </a:r>
            <a:r>
              <a:rPr lang="en-GB" sz="2600" dirty="0">
                <a:solidFill>
                  <a:srgbClr val="0000FF"/>
                </a:solidFill>
                <a:sym typeface="Symbol" panose="05050102010706020507" pitchFamily="18" charset="2"/>
              </a:rPr>
              <a:t>T</a:t>
            </a:r>
            <a:r>
              <a:rPr lang="en-GB" sz="2600" dirty="0">
                <a:sym typeface="Symbol" panose="05050102010706020507" pitchFamily="18" charset="2"/>
              </a:rPr>
              <a:t>, </a:t>
            </a:r>
            <a:r>
              <a:rPr lang="en-GB" sz="2600" dirty="0">
                <a:solidFill>
                  <a:srgbClr val="4D7620"/>
                </a:solidFill>
                <a:sym typeface="Symbol" panose="05050102010706020507" pitchFamily="18" charset="2"/>
              </a:rPr>
              <a:t>P</a:t>
            </a:r>
            <a:r>
              <a:rPr lang="en-GB" sz="2600" dirty="0">
                <a:sym typeface="Symbol" panose="05050102010706020507" pitchFamily="18" charset="2"/>
              </a:rPr>
              <a:t> and the physical state of the components (</a:t>
            </a:r>
            <a:r>
              <a:rPr lang="en-GB" sz="2600" i="1" dirty="0">
                <a:sym typeface="Symbol" panose="05050102010706020507" pitchFamily="18" charset="2"/>
              </a:rPr>
              <a:t>H</a:t>
            </a:r>
            <a:r>
              <a:rPr lang="en-GB" sz="2600" i="1" baseline="-25000" dirty="0">
                <a:sym typeface="Symbol" panose="05050102010706020507" pitchFamily="18" charset="2"/>
              </a:rPr>
              <a:t>2</a:t>
            </a:r>
            <a:r>
              <a:rPr lang="en-GB" sz="2600" i="1" dirty="0">
                <a:sym typeface="Symbol" panose="05050102010706020507" pitchFamily="18" charset="2"/>
              </a:rPr>
              <a:t>O: liquid or steam</a:t>
            </a:r>
            <a:r>
              <a:rPr lang="en-GB" sz="2600" dirty="0">
                <a:sym typeface="Symbol" panose="05050102010706020507" pitchFamily="18" charset="2"/>
              </a:rPr>
              <a:t>)  </a:t>
            </a:r>
            <a:endParaRPr lang="en-GB" sz="2600" dirty="0"/>
          </a:p>
        </p:txBody>
      </p:sp>
      <p:pic>
        <p:nvPicPr>
          <p:cNvPr id="19" name="Picture 18">
            <a:extLst>
              <a:ext uri="{FF2B5EF4-FFF2-40B4-BE49-F238E27FC236}">
                <a16:creationId xmlns:a16="http://schemas.microsoft.com/office/drawing/2014/main" id="{07C6EE1F-0EED-4356-9CD0-32186C9B5288}"/>
              </a:ext>
            </a:extLst>
          </p:cNvPr>
          <p:cNvPicPr>
            <a:picLocks noChangeAspect="1"/>
          </p:cNvPicPr>
          <p:nvPr/>
        </p:nvPicPr>
        <p:blipFill>
          <a:blip r:embed="rId2"/>
          <a:stretch>
            <a:fillRect/>
          </a:stretch>
        </p:blipFill>
        <p:spPr>
          <a:xfrm>
            <a:off x="6654468" y="2448448"/>
            <a:ext cx="5537532" cy="3303394"/>
          </a:xfrm>
          <a:prstGeom prst="rect">
            <a:avLst/>
          </a:prstGeom>
        </p:spPr>
      </p:pic>
      <p:sp>
        <p:nvSpPr>
          <p:cNvPr id="9" name="TextBox 8">
            <a:extLst>
              <a:ext uri="{FF2B5EF4-FFF2-40B4-BE49-F238E27FC236}">
                <a16:creationId xmlns:a16="http://schemas.microsoft.com/office/drawing/2014/main" id="{AADC6980-1909-414F-BA1A-802389E47561}"/>
              </a:ext>
            </a:extLst>
          </p:cNvPr>
          <p:cNvSpPr txBox="1"/>
          <p:nvPr/>
        </p:nvSpPr>
        <p:spPr>
          <a:xfrm>
            <a:off x="372979" y="2438152"/>
            <a:ext cx="6332621" cy="3323987"/>
          </a:xfrm>
          <a:prstGeom prst="rect">
            <a:avLst/>
          </a:prstGeom>
          <a:noFill/>
        </p:spPr>
        <p:txBody>
          <a:bodyPr wrap="square" rtlCol="0">
            <a:spAutoFit/>
          </a:bodyPr>
          <a:lstStyle/>
          <a:p>
            <a:pPr>
              <a:lnSpc>
                <a:spcPts val="2800"/>
              </a:lnSpc>
            </a:pPr>
            <a:r>
              <a:rPr lang="en-GB" sz="2600" b="1" dirty="0"/>
              <a:t>Standard conditions </a:t>
            </a:r>
            <a:r>
              <a:rPr lang="en-GB" sz="2600" dirty="0"/>
              <a:t>– allow comparison between values:</a:t>
            </a:r>
          </a:p>
          <a:p>
            <a:pPr marL="285750" indent="-285750">
              <a:lnSpc>
                <a:spcPts val="2800"/>
              </a:lnSpc>
              <a:buFontTx/>
              <a:buChar char="-"/>
            </a:pPr>
            <a:r>
              <a:rPr lang="en-GB" sz="2600" dirty="0"/>
              <a:t>Solids and liquids must be </a:t>
            </a:r>
            <a:r>
              <a:rPr lang="en-GB" sz="2600" b="1" dirty="0"/>
              <a:t>pure</a:t>
            </a:r>
            <a:r>
              <a:rPr lang="en-GB" sz="2600" dirty="0"/>
              <a:t> solids and liquids</a:t>
            </a:r>
          </a:p>
          <a:p>
            <a:pPr marL="285750" indent="-285750">
              <a:lnSpc>
                <a:spcPts val="2800"/>
              </a:lnSpc>
              <a:buFontTx/>
              <a:buChar char="-"/>
            </a:pPr>
            <a:r>
              <a:rPr lang="en-GB" sz="2600" dirty="0"/>
              <a:t>Solutions at </a:t>
            </a:r>
            <a:r>
              <a:rPr lang="en-GB" sz="2600" b="1" dirty="0">
                <a:solidFill>
                  <a:srgbClr val="CC66FF"/>
                </a:solidFill>
              </a:rPr>
              <a:t>1 mol/L</a:t>
            </a:r>
          </a:p>
          <a:p>
            <a:pPr marL="285750" indent="-285750">
              <a:lnSpc>
                <a:spcPts val="2800"/>
              </a:lnSpc>
              <a:buFontTx/>
              <a:buChar char="-"/>
            </a:pPr>
            <a:r>
              <a:rPr lang="en-GB" sz="2600" dirty="0"/>
              <a:t>Gases at the pressure of </a:t>
            </a:r>
            <a:r>
              <a:rPr lang="en-GB" sz="2600" b="1" dirty="0">
                <a:solidFill>
                  <a:srgbClr val="4D7620"/>
                </a:solidFill>
              </a:rPr>
              <a:t>1 bar </a:t>
            </a:r>
            <a:endParaRPr lang="en-GB" sz="2600" b="1" dirty="0"/>
          </a:p>
          <a:p>
            <a:pPr marL="285750" indent="-285750">
              <a:lnSpc>
                <a:spcPts val="2800"/>
              </a:lnSpc>
              <a:buFontTx/>
              <a:buChar char="-"/>
            </a:pPr>
            <a:r>
              <a:rPr lang="en-GB" sz="2600" dirty="0"/>
              <a:t>Temperature usually </a:t>
            </a:r>
            <a:r>
              <a:rPr lang="en-GB" sz="2600" b="1" dirty="0">
                <a:solidFill>
                  <a:srgbClr val="0000FF"/>
                </a:solidFill>
              </a:rPr>
              <a:t>298 K</a:t>
            </a:r>
            <a:r>
              <a:rPr lang="en-GB" sz="2600" dirty="0"/>
              <a:t> (can be any, but specified)</a:t>
            </a:r>
          </a:p>
          <a:p>
            <a:pPr marL="285750" indent="-285750">
              <a:lnSpc>
                <a:spcPts val="2800"/>
              </a:lnSpc>
              <a:buFontTx/>
              <a:buChar char="-"/>
            </a:pPr>
            <a:r>
              <a:rPr lang="en-GB" sz="2600" dirty="0"/>
              <a:t>Always have a </a:t>
            </a:r>
            <a:r>
              <a:rPr lang="en-GB" sz="2600" b="1" dirty="0"/>
              <a:t>sign</a:t>
            </a:r>
          </a:p>
        </p:txBody>
      </p:sp>
    </p:spTree>
    <p:extLst>
      <p:ext uri="{BB962C8B-B14F-4D97-AF65-F5344CB8AC3E}">
        <p14:creationId xmlns:p14="http://schemas.microsoft.com/office/powerpoint/2010/main" val="348962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24302" y="17925"/>
            <a:ext cx="9059948"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HEAT OF FORMATION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r>
              <a:rPr lang="en-GB" sz="3600" b="1" baseline="-25000" dirty="0" err="1">
                <a:solidFill>
                  <a:srgbClr val="0070C0"/>
                </a:solidFill>
                <a:effectLst>
                  <a:outerShdw blurRad="38100" dist="38100" dir="2700000" algn="tl">
                    <a:srgbClr val="000000">
                      <a:alpha val="43137"/>
                    </a:srgbClr>
                  </a:outerShdw>
                </a:effectLst>
                <a:sym typeface="Symbol" panose="05050102010706020507" pitchFamily="18" charset="2"/>
              </a:rPr>
              <a:t>f</a:t>
            </a:r>
            <a:r>
              <a:rPr lang="en-GB" sz="3600" b="1" dirty="0" err="1">
                <a:solidFill>
                  <a:srgbClr val="0070C0"/>
                </a:solidFill>
                <a:effectLst>
                  <a:outerShdw blurRad="38100" dist="38100" dir="2700000" algn="tl">
                    <a:srgbClr val="000000">
                      <a:alpha val="43137"/>
                    </a:srgbClr>
                  </a:outerShdw>
                </a:effectLst>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 (X)</a:t>
            </a:r>
            <a:endParaRPr lang="en-GB" sz="36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63E24531-582D-4116-8394-B41AB7405255}"/>
              </a:ext>
            </a:extLst>
          </p:cNvPr>
          <p:cNvSpPr txBox="1"/>
          <p:nvPr/>
        </p:nvSpPr>
        <p:spPr>
          <a:xfrm>
            <a:off x="224302" y="908531"/>
            <a:ext cx="11967698" cy="1692771"/>
          </a:xfrm>
          <a:prstGeom prst="rect">
            <a:avLst/>
          </a:prstGeom>
          <a:noFill/>
        </p:spPr>
        <p:txBody>
          <a:bodyPr wrap="square" rtlCol="0">
            <a:spAutoFit/>
          </a:bodyPr>
          <a:lstStyle/>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f</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(X) </a:t>
            </a:r>
            <a:r>
              <a:rPr lang="en-GB" sz="2600" dirty="0"/>
              <a:t>= </a:t>
            </a:r>
            <a:r>
              <a:rPr lang="en-GB" sz="2600" b="1" dirty="0"/>
              <a:t>heat of formation </a:t>
            </a:r>
            <a:r>
              <a:rPr lang="en-GB" sz="2600" dirty="0"/>
              <a:t>- heat released or absorbed when 1 mole of pure substance X is formed from its elements at standard conditions (</a:t>
            </a:r>
            <a:r>
              <a:rPr lang="en-GB" sz="2600" b="1" dirty="0"/>
              <a:t>kJ/mol</a:t>
            </a:r>
            <a:r>
              <a:rPr lang="en-GB" sz="2600" dirty="0"/>
              <a:t>)</a:t>
            </a:r>
          </a:p>
          <a:p>
            <a:endParaRPr lang="en-GB" sz="2600" dirty="0"/>
          </a:p>
          <a:p>
            <a:endParaRPr lang="en-GB" sz="2600" dirty="0"/>
          </a:p>
        </p:txBody>
      </p:sp>
      <p:pic>
        <p:nvPicPr>
          <p:cNvPr id="18" name="Picture 17">
            <a:extLst>
              <a:ext uri="{FF2B5EF4-FFF2-40B4-BE49-F238E27FC236}">
                <a16:creationId xmlns:a16="http://schemas.microsoft.com/office/drawing/2014/main" id="{08D16509-23BF-4C0D-8908-616E4F36C281}"/>
              </a:ext>
            </a:extLst>
          </p:cNvPr>
          <p:cNvPicPr>
            <a:picLocks noChangeAspect="1"/>
          </p:cNvPicPr>
          <p:nvPr/>
        </p:nvPicPr>
        <p:blipFill>
          <a:blip r:embed="rId2"/>
          <a:stretch>
            <a:fillRect/>
          </a:stretch>
        </p:blipFill>
        <p:spPr>
          <a:xfrm>
            <a:off x="5884024" y="2746803"/>
            <a:ext cx="6035112" cy="3773345"/>
          </a:xfrm>
          <a:prstGeom prst="rect">
            <a:avLst/>
          </a:prstGeom>
        </p:spPr>
      </p:pic>
      <p:sp>
        <p:nvSpPr>
          <p:cNvPr id="27" name="TextBox 26">
            <a:extLst>
              <a:ext uri="{FF2B5EF4-FFF2-40B4-BE49-F238E27FC236}">
                <a16:creationId xmlns:a16="http://schemas.microsoft.com/office/drawing/2014/main" id="{68807A93-B034-4A53-9A45-72F3BF730F69}"/>
              </a:ext>
            </a:extLst>
          </p:cNvPr>
          <p:cNvSpPr txBox="1"/>
          <p:nvPr/>
        </p:nvSpPr>
        <p:spPr>
          <a:xfrm>
            <a:off x="421255" y="6334780"/>
            <a:ext cx="7268116"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r</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  </a:t>
            </a:r>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(NH</a:t>
            </a:r>
            <a:r>
              <a:rPr lang="en-GB" sz="2800" baseline="-25000" dirty="0">
                <a:sym typeface="Symbol" panose="05050102010706020507" pitchFamily="18" charset="2"/>
              </a:rPr>
              <a:t>3</a:t>
            </a:r>
            <a:r>
              <a:rPr lang="en-GB" sz="2800" dirty="0">
                <a:sym typeface="Symbol" panose="05050102010706020507" pitchFamily="18" charset="2"/>
              </a:rPr>
              <a:t> (g)) =   - 46.1 kJ/mol</a:t>
            </a:r>
            <a:endParaRPr lang="en-GB" sz="2800" baseline="-25000" dirty="0"/>
          </a:p>
        </p:txBody>
      </p:sp>
      <p:sp>
        <p:nvSpPr>
          <p:cNvPr id="29" name="TextBox 28">
            <a:extLst>
              <a:ext uri="{FF2B5EF4-FFF2-40B4-BE49-F238E27FC236}">
                <a16:creationId xmlns:a16="http://schemas.microsoft.com/office/drawing/2014/main" id="{1ACFA4BC-7894-4735-ADAA-BFA137A8BD91}"/>
              </a:ext>
            </a:extLst>
          </p:cNvPr>
          <p:cNvSpPr txBox="1"/>
          <p:nvPr/>
        </p:nvSpPr>
        <p:spPr>
          <a:xfrm>
            <a:off x="345517" y="4934882"/>
            <a:ext cx="4771453" cy="1384995"/>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(N</a:t>
            </a:r>
            <a:r>
              <a:rPr lang="en-GB" sz="2800" baseline="-25000" dirty="0">
                <a:sym typeface="Symbol" panose="05050102010706020507" pitchFamily="18" charset="2"/>
              </a:rPr>
              <a:t>2</a:t>
            </a:r>
            <a:r>
              <a:rPr lang="en-GB" sz="2800" dirty="0">
                <a:sym typeface="Symbol" panose="05050102010706020507" pitchFamily="18" charset="2"/>
              </a:rPr>
              <a:t> (g)) = 0 kJ/mol</a:t>
            </a:r>
          </a:p>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(H</a:t>
            </a:r>
            <a:r>
              <a:rPr lang="en-GB" sz="2800" baseline="-25000" dirty="0">
                <a:sym typeface="Symbol" panose="05050102010706020507" pitchFamily="18" charset="2"/>
              </a:rPr>
              <a:t>2</a:t>
            </a:r>
            <a:r>
              <a:rPr lang="en-GB" sz="2800" dirty="0">
                <a:sym typeface="Symbol" panose="05050102010706020507" pitchFamily="18" charset="2"/>
              </a:rPr>
              <a:t> (g)) = 0 kJ/mol</a:t>
            </a:r>
            <a:endParaRPr lang="en-GB" sz="2800" dirty="0"/>
          </a:p>
          <a:p>
            <a:endParaRPr lang="en-GB" sz="2800" dirty="0"/>
          </a:p>
        </p:txBody>
      </p:sp>
      <p:sp>
        <p:nvSpPr>
          <p:cNvPr id="31" name="TextBox 30">
            <a:extLst>
              <a:ext uri="{FF2B5EF4-FFF2-40B4-BE49-F238E27FC236}">
                <a16:creationId xmlns:a16="http://schemas.microsoft.com/office/drawing/2014/main" id="{7AC3AD8B-1295-4864-AA6F-1A5FF98C4CDF}"/>
              </a:ext>
            </a:extLst>
          </p:cNvPr>
          <p:cNvSpPr txBox="1"/>
          <p:nvPr/>
        </p:nvSpPr>
        <p:spPr>
          <a:xfrm>
            <a:off x="1286000" y="1973382"/>
            <a:ext cx="10111317" cy="523220"/>
          </a:xfrm>
          <a:prstGeom prst="rect">
            <a:avLst/>
          </a:prstGeom>
          <a:noFill/>
        </p:spPr>
        <p:txBody>
          <a:bodyPr wrap="square">
            <a:spAutoFit/>
          </a:bodyPr>
          <a:lstStyle/>
          <a:p>
            <a:r>
              <a:rPr lang="en-GB" sz="2800" b="1" dirty="0">
                <a:solidFill>
                  <a:srgbClr val="00B0F0"/>
                </a:solidFill>
              </a:rPr>
              <a:t>enthalpy of formation for an element in its standard state is ZERO</a:t>
            </a:r>
          </a:p>
        </p:txBody>
      </p:sp>
      <p:sp>
        <p:nvSpPr>
          <p:cNvPr id="32" name="TextBox 31">
            <a:extLst>
              <a:ext uri="{FF2B5EF4-FFF2-40B4-BE49-F238E27FC236}">
                <a16:creationId xmlns:a16="http://schemas.microsoft.com/office/drawing/2014/main" id="{02B766F6-A7FD-4BE8-9BDA-B7A9FB0E8875}"/>
              </a:ext>
            </a:extLst>
          </p:cNvPr>
          <p:cNvSpPr txBox="1"/>
          <p:nvPr/>
        </p:nvSpPr>
        <p:spPr>
          <a:xfrm>
            <a:off x="453801" y="2746803"/>
            <a:ext cx="4771454" cy="1938992"/>
          </a:xfrm>
          <a:prstGeom prst="rect">
            <a:avLst/>
          </a:prstGeom>
          <a:noFill/>
          <a:ln w="28575">
            <a:solidFill>
              <a:srgbClr val="0000FF"/>
            </a:solidFill>
          </a:ln>
        </p:spPr>
        <p:txBody>
          <a:bodyPr wrap="square" rtlCol="0">
            <a:spAutoFit/>
          </a:bodyPr>
          <a:lstStyle/>
          <a:p>
            <a:r>
              <a:rPr lang="en-GB" sz="2400"/>
              <a:t>H</a:t>
            </a:r>
            <a:r>
              <a:rPr lang="en-GB" sz="2400" baseline="-25000"/>
              <a:t>2</a:t>
            </a:r>
            <a:r>
              <a:rPr lang="en-GB" sz="2400"/>
              <a:t> (g), N</a:t>
            </a:r>
            <a:r>
              <a:rPr lang="en-GB" sz="2400" baseline="-25000"/>
              <a:t>2</a:t>
            </a:r>
            <a:r>
              <a:rPr lang="en-GB" sz="2400"/>
              <a:t> (g), O</a:t>
            </a:r>
            <a:r>
              <a:rPr lang="en-GB" sz="2400" baseline="-25000"/>
              <a:t>2</a:t>
            </a:r>
            <a:r>
              <a:rPr lang="en-GB" sz="2400"/>
              <a:t> (g)</a:t>
            </a:r>
          </a:p>
          <a:p>
            <a:r>
              <a:rPr lang="en-GB" sz="2400"/>
              <a:t>F</a:t>
            </a:r>
            <a:r>
              <a:rPr lang="en-GB" sz="2400" baseline="-25000"/>
              <a:t>2</a:t>
            </a:r>
            <a:r>
              <a:rPr lang="en-GB" sz="2400"/>
              <a:t> (g),Cl</a:t>
            </a:r>
            <a:r>
              <a:rPr lang="en-GB" sz="2400" baseline="-25000"/>
              <a:t>2</a:t>
            </a:r>
            <a:r>
              <a:rPr lang="en-GB" sz="2400"/>
              <a:t> (g), Br</a:t>
            </a:r>
            <a:r>
              <a:rPr lang="en-GB" sz="2400" baseline="-25000"/>
              <a:t>2</a:t>
            </a:r>
            <a:r>
              <a:rPr lang="en-GB" sz="2400"/>
              <a:t> (l), I</a:t>
            </a:r>
            <a:r>
              <a:rPr lang="en-GB" sz="2400" baseline="-25000"/>
              <a:t>2</a:t>
            </a:r>
            <a:r>
              <a:rPr lang="en-GB" sz="2400"/>
              <a:t> (s)</a:t>
            </a:r>
          </a:p>
          <a:p>
            <a:r>
              <a:rPr lang="en-GB" sz="2400"/>
              <a:t>Noble gases (g)</a:t>
            </a:r>
          </a:p>
          <a:p>
            <a:r>
              <a:rPr lang="en-GB" sz="2400"/>
              <a:t>P</a:t>
            </a:r>
            <a:r>
              <a:rPr lang="en-GB" sz="2400" baseline="-25000"/>
              <a:t>4 </a:t>
            </a:r>
            <a:r>
              <a:rPr lang="en-GB" sz="2400"/>
              <a:t>(s), As</a:t>
            </a:r>
            <a:r>
              <a:rPr lang="en-GB" sz="2400" baseline="-25000"/>
              <a:t>4</a:t>
            </a:r>
            <a:r>
              <a:rPr lang="en-GB" sz="2400"/>
              <a:t> (s), S</a:t>
            </a:r>
            <a:r>
              <a:rPr lang="en-GB" sz="2400" baseline="-25000"/>
              <a:t>8</a:t>
            </a:r>
            <a:r>
              <a:rPr lang="en-GB" sz="2400"/>
              <a:t> (s), C (s, graphite)</a:t>
            </a:r>
          </a:p>
          <a:p>
            <a:r>
              <a:rPr lang="en-GB" sz="2400"/>
              <a:t>Metals (s) except Hg (l), [Cs and Ga]</a:t>
            </a:r>
          </a:p>
        </p:txBody>
      </p:sp>
    </p:spTree>
    <p:extLst>
      <p:ext uri="{BB962C8B-B14F-4D97-AF65-F5344CB8AC3E}">
        <p14:creationId xmlns:p14="http://schemas.microsoft.com/office/powerpoint/2010/main" val="95698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4069" y="37704"/>
            <a:ext cx="9881937"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HEAT OF COMBUSTION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r>
              <a:rPr lang="en-GB" sz="3600" b="1" baseline="-25000" dirty="0" err="1">
                <a:solidFill>
                  <a:srgbClr val="0070C0"/>
                </a:solidFill>
                <a:effectLst>
                  <a:outerShdw blurRad="38100" dist="38100" dir="2700000" algn="tl">
                    <a:srgbClr val="000000">
                      <a:alpha val="43137"/>
                    </a:srgbClr>
                  </a:outerShdw>
                </a:effectLst>
                <a:sym typeface="Symbol" panose="05050102010706020507" pitchFamily="18" charset="2"/>
              </a:rPr>
              <a:t>comb</a:t>
            </a:r>
            <a:r>
              <a:rPr lang="en-GB" sz="3600" b="1" dirty="0" err="1">
                <a:solidFill>
                  <a:srgbClr val="0070C0"/>
                </a:solidFill>
                <a:effectLst>
                  <a:outerShdw blurRad="38100" dist="38100" dir="2700000" algn="tl">
                    <a:srgbClr val="000000">
                      <a:alpha val="43137"/>
                    </a:srgbClr>
                  </a:outerShdw>
                </a:effectLst>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endParaRPr lang="en-GB" sz="3600" b="1" dirty="0">
              <a:effectLst>
                <a:outerShdw blurRad="38100" dist="38100" dir="2700000" algn="tl">
                  <a:srgbClr val="000000">
                    <a:alpha val="43137"/>
                  </a:srgbClr>
                </a:outerShdw>
              </a:effectLst>
            </a:endParaRPr>
          </a:p>
        </p:txBody>
      </p:sp>
      <p:sp>
        <p:nvSpPr>
          <p:cNvPr id="28" name="TextBox 27">
            <a:extLst>
              <a:ext uri="{FF2B5EF4-FFF2-40B4-BE49-F238E27FC236}">
                <a16:creationId xmlns:a16="http://schemas.microsoft.com/office/drawing/2014/main" id="{2D03CE34-1646-4613-B234-0A7F02E7ABA2}"/>
              </a:ext>
            </a:extLst>
          </p:cNvPr>
          <p:cNvSpPr txBox="1"/>
          <p:nvPr/>
        </p:nvSpPr>
        <p:spPr>
          <a:xfrm>
            <a:off x="871928" y="777010"/>
            <a:ext cx="10587680" cy="892552"/>
          </a:xfrm>
          <a:prstGeom prst="rect">
            <a:avLst/>
          </a:prstGeom>
          <a:noFill/>
        </p:spPr>
        <p:txBody>
          <a:bodyPr wrap="square" rtlCol="0">
            <a:spAutoFit/>
          </a:bodyPr>
          <a:lstStyle/>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(X) </a:t>
            </a:r>
            <a:r>
              <a:rPr lang="en-GB" sz="2600" dirty="0"/>
              <a:t>– </a:t>
            </a:r>
            <a:r>
              <a:rPr lang="en-GB" sz="2600" b="1" dirty="0"/>
              <a:t>heat of combustion</a:t>
            </a:r>
            <a:r>
              <a:rPr lang="en-GB" sz="2600" dirty="0"/>
              <a:t>- released when </a:t>
            </a:r>
            <a:r>
              <a:rPr lang="en-GB" sz="2600" b="1" dirty="0">
                <a:solidFill>
                  <a:srgbClr val="CC66FF"/>
                </a:solidFill>
              </a:rPr>
              <a:t>1 mole </a:t>
            </a:r>
            <a:r>
              <a:rPr lang="en-GB" sz="2600" dirty="0"/>
              <a:t>of substance X burns completely in oxygen gas at </a:t>
            </a:r>
            <a:r>
              <a:rPr lang="en-GB" sz="2600" b="1" dirty="0">
                <a:solidFill>
                  <a:srgbClr val="4D7620"/>
                </a:solidFill>
              </a:rPr>
              <a:t>1 bar </a:t>
            </a:r>
            <a:r>
              <a:rPr lang="en-GB" sz="2600" dirty="0"/>
              <a:t>pressure (</a:t>
            </a:r>
            <a:r>
              <a:rPr lang="en-GB" sz="2600" b="1" dirty="0"/>
              <a:t>kJ/mol</a:t>
            </a:r>
            <a:r>
              <a:rPr lang="en-GB" sz="2600" dirty="0"/>
              <a:t>)</a:t>
            </a:r>
          </a:p>
        </p:txBody>
      </p:sp>
      <p:sp>
        <p:nvSpPr>
          <p:cNvPr id="30" name="TextBox 29">
            <a:extLst>
              <a:ext uri="{FF2B5EF4-FFF2-40B4-BE49-F238E27FC236}">
                <a16:creationId xmlns:a16="http://schemas.microsoft.com/office/drawing/2014/main" id="{6A5C0B91-5F89-44BC-BC9E-DF4411E7EEC7}"/>
              </a:ext>
            </a:extLst>
          </p:cNvPr>
          <p:cNvSpPr txBox="1"/>
          <p:nvPr/>
        </p:nvSpPr>
        <p:spPr>
          <a:xfrm>
            <a:off x="1130594" y="2796280"/>
            <a:ext cx="10492967" cy="892552"/>
          </a:xfrm>
          <a:prstGeom prst="rect">
            <a:avLst/>
          </a:prstGeom>
          <a:noFill/>
        </p:spPr>
        <p:txBody>
          <a:bodyPr wrap="square">
            <a:spAutoFit/>
          </a:bodyPr>
          <a:lstStyle/>
          <a:p>
            <a:r>
              <a:rPr lang="en-GB" sz="2600" dirty="0"/>
              <a:t>C</a:t>
            </a:r>
            <a:r>
              <a:rPr lang="en-GB" sz="2600" baseline="-25000" dirty="0"/>
              <a:t>3</a:t>
            </a:r>
            <a:r>
              <a:rPr lang="en-GB" sz="2600" dirty="0"/>
              <a:t>H</a:t>
            </a:r>
            <a:r>
              <a:rPr lang="en-GB" sz="2600" baseline="-25000" dirty="0"/>
              <a:t>8</a:t>
            </a:r>
            <a:r>
              <a:rPr lang="en-GB" sz="2600" dirty="0"/>
              <a:t> (g)  +  5 O</a:t>
            </a:r>
            <a:r>
              <a:rPr lang="en-GB" sz="2600" baseline="-25000" dirty="0"/>
              <a:t>2</a:t>
            </a:r>
            <a:r>
              <a:rPr lang="en-GB" sz="2600" dirty="0"/>
              <a:t> (g) </a:t>
            </a:r>
            <a:r>
              <a:rPr lang="en-GB" sz="2600" dirty="0">
                <a:sym typeface="Symbol" panose="05050102010706020507" pitchFamily="18" charset="2"/>
              </a:rPr>
              <a:t>   3 CO</a:t>
            </a:r>
            <a:r>
              <a:rPr lang="en-GB" sz="2600" baseline="-25000" dirty="0">
                <a:sym typeface="Symbol" panose="05050102010706020507" pitchFamily="18" charset="2"/>
              </a:rPr>
              <a:t>2</a:t>
            </a:r>
            <a:r>
              <a:rPr lang="en-GB" sz="2600" dirty="0">
                <a:sym typeface="Symbol" panose="05050102010706020507" pitchFamily="18" charset="2"/>
              </a:rPr>
              <a:t> (g)   +   4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dirty="0">
                <a:sym typeface="Symbol" panose="05050102010706020507" pitchFamily="18" charset="2"/>
              </a:rPr>
              <a:t> = </a:t>
            </a:r>
            <a:r>
              <a:rPr lang="en-GB" sz="2600" b="1" dirty="0">
                <a:solidFill>
                  <a:srgbClr val="00B050"/>
                </a:solidFill>
                <a:sym typeface="Symbol" panose="05050102010706020507" pitchFamily="18" charset="2"/>
              </a:rPr>
              <a:t>- 2200 kJ</a:t>
            </a:r>
          </a:p>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(C</a:t>
            </a:r>
            <a:r>
              <a:rPr lang="en-GB" sz="2600" baseline="-25000" dirty="0">
                <a:sym typeface="Symbol" panose="05050102010706020507" pitchFamily="18" charset="2"/>
              </a:rPr>
              <a:t>3</a:t>
            </a:r>
            <a:r>
              <a:rPr lang="en-GB" sz="2600" dirty="0">
                <a:sym typeface="Symbol" panose="05050102010706020507" pitchFamily="18" charset="2"/>
              </a:rPr>
              <a:t>H</a:t>
            </a:r>
            <a:r>
              <a:rPr lang="en-GB" sz="2600" baseline="-25000" dirty="0">
                <a:sym typeface="Symbol" panose="05050102010706020507" pitchFamily="18" charset="2"/>
              </a:rPr>
              <a:t>8</a:t>
            </a:r>
            <a:r>
              <a:rPr lang="en-GB" sz="2600" dirty="0">
                <a:sym typeface="Symbol" panose="05050102010706020507" pitchFamily="18" charset="2"/>
              </a:rPr>
              <a:t> (g)) = </a:t>
            </a:r>
            <a:r>
              <a:rPr lang="en-GB" sz="2600" b="1" dirty="0">
                <a:solidFill>
                  <a:srgbClr val="00B050"/>
                </a:solidFill>
                <a:sym typeface="Symbol" panose="05050102010706020507" pitchFamily="18" charset="2"/>
              </a:rPr>
              <a:t>- 2200 kJ/mol</a:t>
            </a:r>
            <a:r>
              <a:rPr lang="en-GB" sz="2600" dirty="0">
                <a:sym typeface="Symbol" panose="05050102010706020507" pitchFamily="18" charset="2"/>
              </a:rPr>
              <a:t> </a:t>
            </a:r>
          </a:p>
        </p:txBody>
      </p:sp>
      <p:sp>
        <p:nvSpPr>
          <p:cNvPr id="32" name="TextBox 31">
            <a:extLst>
              <a:ext uri="{FF2B5EF4-FFF2-40B4-BE49-F238E27FC236}">
                <a16:creationId xmlns:a16="http://schemas.microsoft.com/office/drawing/2014/main" id="{7354F7E5-A905-4734-A52F-2EFD140D3701}"/>
              </a:ext>
            </a:extLst>
          </p:cNvPr>
          <p:cNvSpPr txBox="1"/>
          <p:nvPr/>
        </p:nvSpPr>
        <p:spPr>
          <a:xfrm>
            <a:off x="1130594" y="3995962"/>
            <a:ext cx="10537518" cy="892552"/>
          </a:xfrm>
          <a:prstGeom prst="rect">
            <a:avLst/>
          </a:prstGeom>
          <a:noFill/>
        </p:spPr>
        <p:txBody>
          <a:bodyPr wrap="square">
            <a:spAutoFit/>
          </a:bodyPr>
          <a:lstStyle/>
          <a:p>
            <a:r>
              <a:rPr lang="en-GB" sz="2600" dirty="0"/>
              <a:t>2 C</a:t>
            </a:r>
            <a:r>
              <a:rPr lang="en-GB" sz="2600" baseline="-25000" dirty="0"/>
              <a:t>4</a:t>
            </a:r>
            <a:r>
              <a:rPr lang="en-GB" sz="2600" dirty="0"/>
              <a:t>H</a:t>
            </a:r>
            <a:r>
              <a:rPr lang="en-GB" sz="2600" baseline="-25000" dirty="0"/>
              <a:t>10</a:t>
            </a:r>
            <a:r>
              <a:rPr lang="en-GB" sz="2600" dirty="0"/>
              <a:t> (g)  +  13 O</a:t>
            </a:r>
            <a:r>
              <a:rPr lang="en-GB" sz="2600" baseline="-25000" dirty="0"/>
              <a:t>2</a:t>
            </a:r>
            <a:r>
              <a:rPr lang="en-GB" sz="2600" dirty="0"/>
              <a:t> (g) </a:t>
            </a:r>
            <a:r>
              <a:rPr lang="en-GB" sz="2600" dirty="0">
                <a:sym typeface="Symbol" panose="05050102010706020507" pitchFamily="18" charset="2"/>
              </a:rPr>
              <a:t>   8 CO</a:t>
            </a:r>
            <a:r>
              <a:rPr lang="en-GB" sz="2600" baseline="-25000" dirty="0">
                <a:sym typeface="Symbol" panose="05050102010706020507" pitchFamily="18" charset="2"/>
              </a:rPr>
              <a:t>2</a:t>
            </a:r>
            <a:r>
              <a:rPr lang="en-GB" sz="2600" dirty="0">
                <a:sym typeface="Symbol" panose="05050102010706020507" pitchFamily="18" charset="2"/>
              </a:rPr>
              <a:t> (g)   +   10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dirty="0">
                <a:sym typeface="Symbol" panose="05050102010706020507" pitchFamily="18" charset="2"/>
              </a:rPr>
              <a:t> = </a:t>
            </a:r>
            <a:r>
              <a:rPr lang="en-GB" sz="2600" b="1" dirty="0">
                <a:solidFill>
                  <a:srgbClr val="00B050"/>
                </a:solidFill>
                <a:sym typeface="Symbol" panose="05050102010706020507" pitchFamily="18" charset="2"/>
              </a:rPr>
              <a:t>- 5600 kJ</a:t>
            </a:r>
          </a:p>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(C</a:t>
            </a:r>
            <a:r>
              <a:rPr lang="en-GB" sz="2600" baseline="-25000" dirty="0">
                <a:sym typeface="Symbol" panose="05050102010706020507" pitchFamily="18" charset="2"/>
              </a:rPr>
              <a:t>4</a:t>
            </a:r>
            <a:r>
              <a:rPr lang="en-GB" sz="2600" dirty="0">
                <a:sym typeface="Symbol" panose="05050102010706020507" pitchFamily="18" charset="2"/>
              </a:rPr>
              <a:t>H</a:t>
            </a:r>
            <a:r>
              <a:rPr lang="en-GB" sz="2600" baseline="-25000" dirty="0">
                <a:sym typeface="Symbol" panose="05050102010706020507" pitchFamily="18" charset="2"/>
              </a:rPr>
              <a:t>10</a:t>
            </a:r>
            <a:r>
              <a:rPr lang="en-GB" sz="2600" dirty="0">
                <a:sym typeface="Symbol" panose="05050102010706020507" pitchFamily="18" charset="2"/>
              </a:rPr>
              <a:t> (g)) = </a:t>
            </a:r>
            <a:r>
              <a:rPr lang="en-GB" sz="2600" b="1" dirty="0">
                <a:solidFill>
                  <a:srgbClr val="00B050"/>
                </a:solidFill>
                <a:sym typeface="Symbol" panose="05050102010706020507" pitchFamily="18" charset="2"/>
              </a:rPr>
              <a:t>- 5600  2 = -2800 kJ/mol</a:t>
            </a:r>
            <a:r>
              <a:rPr lang="en-GB" sz="2600" dirty="0">
                <a:sym typeface="Symbol" panose="05050102010706020507" pitchFamily="18" charset="2"/>
              </a:rPr>
              <a:t> </a:t>
            </a:r>
          </a:p>
        </p:txBody>
      </p:sp>
      <p:sp>
        <p:nvSpPr>
          <p:cNvPr id="34" name="TextBox 33">
            <a:extLst>
              <a:ext uri="{FF2B5EF4-FFF2-40B4-BE49-F238E27FC236}">
                <a16:creationId xmlns:a16="http://schemas.microsoft.com/office/drawing/2014/main" id="{55720A0C-F5B7-40D9-B143-EE9C05B96CDD}"/>
              </a:ext>
            </a:extLst>
          </p:cNvPr>
          <p:cNvSpPr txBox="1"/>
          <p:nvPr/>
        </p:nvSpPr>
        <p:spPr>
          <a:xfrm>
            <a:off x="606706" y="5801077"/>
            <a:ext cx="11585294" cy="492443"/>
          </a:xfrm>
          <a:prstGeom prst="rect">
            <a:avLst/>
          </a:prstGeom>
          <a:noFill/>
        </p:spPr>
        <p:txBody>
          <a:bodyPr wrap="square">
            <a:spAutoFit/>
          </a:bodyPr>
          <a:lstStyle/>
          <a:p>
            <a:r>
              <a:rPr lang="en-GB" sz="2600" dirty="0"/>
              <a:t>C</a:t>
            </a:r>
            <a:r>
              <a:rPr lang="en-GB" sz="2600" baseline="-25000" dirty="0"/>
              <a:t>4</a:t>
            </a:r>
            <a:r>
              <a:rPr lang="en-GB" sz="2600" dirty="0"/>
              <a:t>H</a:t>
            </a:r>
            <a:r>
              <a:rPr lang="en-GB" sz="2600" baseline="-25000" dirty="0"/>
              <a:t>10</a:t>
            </a:r>
            <a:r>
              <a:rPr lang="en-GB" sz="2600" dirty="0"/>
              <a:t> (g)  +  </a:t>
            </a:r>
            <a:r>
              <a:rPr lang="en-GB" sz="2600" b="1" dirty="0"/>
              <a:t>13/2 </a:t>
            </a:r>
            <a:r>
              <a:rPr lang="en-GB" sz="2600" dirty="0"/>
              <a:t>O</a:t>
            </a:r>
            <a:r>
              <a:rPr lang="en-GB" sz="2600" baseline="-25000" dirty="0"/>
              <a:t>2</a:t>
            </a:r>
            <a:r>
              <a:rPr lang="en-GB" sz="2600" dirty="0"/>
              <a:t> (g) </a:t>
            </a:r>
            <a:r>
              <a:rPr lang="en-GB" sz="2600" dirty="0">
                <a:sym typeface="Symbol" panose="05050102010706020507" pitchFamily="18" charset="2"/>
              </a:rPr>
              <a:t>   4 CO</a:t>
            </a:r>
            <a:r>
              <a:rPr lang="en-GB" sz="2600" baseline="-25000" dirty="0">
                <a:sym typeface="Symbol" panose="05050102010706020507" pitchFamily="18" charset="2"/>
              </a:rPr>
              <a:t>2</a:t>
            </a:r>
            <a:r>
              <a:rPr lang="en-GB" sz="2600" dirty="0">
                <a:sym typeface="Symbol" panose="05050102010706020507" pitchFamily="18" charset="2"/>
              </a:rPr>
              <a:t> (g)   +   5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 = </a:t>
            </a:r>
            <a:r>
              <a:rPr lang="en-GB" sz="2600" b="1" dirty="0">
                <a:solidFill>
                  <a:srgbClr val="00B050"/>
                </a:solidFill>
                <a:sym typeface="Symbol" panose="05050102010706020507" pitchFamily="18" charset="2"/>
              </a:rPr>
              <a:t>-2800 kJ/mol</a:t>
            </a:r>
          </a:p>
        </p:txBody>
      </p:sp>
      <p:sp>
        <p:nvSpPr>
          <p:cNvPr id="11" name="TextBox 10">
            <a:extLst>
              <a:ext uri="{FF2B5EF4-FFF2-40B4-BE49-F238E27FC236}">
                <a16:creationId xmlns:a16="http://schemas.microsoft.com/office/drawing/2014/main" id="{04F243B6-73B1-47C0-B2FA-0C9F98BD9C40}"/>
              </a:ext>
            </a:extLst>
          </p:cNvPr>
          <p:cNvSpPr txBox="1"/>
          <p:nvPr/>
        </p:nvSpPr>
        <p:spPr>
          <a:xfrm>
            <a:off x="1264090" y="1976692"/>
            <a:ext cx="8532850" cy="492443"/>
          </a:xfrm>
          <a:prstGeom prst="rect">
            <a:avLst/>
          </a:prstGeom>
          <a:noFill/>
          <a:ln w="19050">
            <a:solidFill>
              <a:srgbClr val="FF0000"/>
            </a:solidFill>
          </a:ln>
        </p:spPr>
        <p:txBody>
          <a:bodyPr wrap="square">
            <a:spAutoFit/>
          </a:bodyPr>
          <a:lstStyle/>
          <a:p>
            <a:r>
              <a:rPr lang="en-GB" sz="2600"/>
              <a:t>always negative – always exothermic - </a:t>
            </a:r>
            <a:r>
              <a:rPr lang="en-GB" sz="2600" b="1">
                <a:solidFill>
                  <a:srgbClr val="00B050"/>
                </a:solidFill>
              </a:rPr>
              <a:t>-</a:t>
            </a:r>
            <a:r>
              <a:rPr lang="en-GB" sz="2600" b="1">
                <a:solidFill>
                  <a:srgbClr val="00B050"/>
                </a:solidFill>
                <a:sym typeface="Symbol" panose="05050102010706020507" pitchFamily="18" charset="2"/>
              </a:rPr>
              <a:t> </a:t>
            </a:r>
            <a:r>
              <a:rPr lang="en-GB" sz="2600" b="1" baseline="-25000" err="1">
                <a:solidFill>
                  <a:srgbClr val="00B050"/>
                </a:solidFill>
                <a:sym typeface="Symbol" panose="05050102010706020507" pitchFamily="18" charset="2"/>
              </a:rPr>
              <a:t>comb</a:t>
            </a:r>
            <a:r>
              <a:rPr lang="en-GB" sz="2600" b="1" err="1">
                <a:solidFill>
                  <a:srgbClr val="00B050"/>
                </a:solidFill>
                <a:sym typeface="Symbol" panose="05050102010706020507" pitchFamily="18" charset="2"/>
              </a:rPr>
              <a:t>H</a:t>
            </a:r>
            <a:r>
              <a:rPr lang="en-GB" sz="2600" b="1">
                <a:solidFill>
                  <a:srgbClr val="00B050"/>
                </a:solidFill>
                <a:sym typeface="Symbol" panose="05050102010706020507" pitchFamily="18" charset="2"/>
              </a:rPr>
              <a:t>°</a:t>
            </a:r>
            <a:r>
              <a:rPr lang="en-GB" sz="2600" b="1">
                <a:sym typeface="Symbol" panose="05050102010706020507" pitchFamily="18" charset="2"/>
              </a:rPr>
              <a:t>(X</a:t>
            </a:r>
            <a:r>
              <a:rPr lang="en-GB" sz="2600">
                <a:sym typeface="Symbol" panose="05050102010706020507" pitchFamily="18" charset="2"/>
              </a:rPr>
              <a:t>) </a:t>
            </a:r>
            <a:endParaRPr lang="en-GB" sz="2600"/>
          </a:p>
        </p:txBody>
      </p:sp>
      <p:sp>
        <p:nvSpPr>
          <p:cNvPr id="4" name="TextBox 3">
            <a:extLst>
              <a:ext uri="{FF2B5EF4-FFF2-40B4-BE49-F238E27FC236}">
                <a16:creationId xmlns:a16="http://schemas.microsoft.com/office/drawing/2014/main" id="{0D9999C3-5E2C-4BC7-A403-C7170C6D05A8}"/>
              </a:ext>
            </a:extLst>
          </p:cNvPr>
          <p:cNvSpPr txBox="1"/>
          <p:nvPr/>
        </p:nvSpPr>
        <p:spPr>
          <a:xfrm>
            <a:off x="606706" y="5308634"/>
            <a:ext cx="8389669" cy="492443"/>
          </a:xfrm>
          <a:prstGeom prst="rect">
            <a:avLst/>
          </a:prstGeom>
          <a:noFill/>
        </p:spPr>
        <p:txBody>
          <a:bodyPr wrap="none" rtlCol="0">
            <a:spAutoFit/>
          </a:bodyPr>
          <a:lstStyle/>
          <a:p>
            <a:r>
              <a:rPr lang="en-GB" sz="2600" b="1" dirty="0">
                <a:solidFill>
                  <a:srgbClr val="00B0F0"/>
                </a:solidFill>
              </a:rPr>
              <a:t>Thermochemical equation can have fractional coefficients !!!</a:t>
            </a:r>
          </a:p>
        </p:txBody>
      </p:sp>
    </p:spTree>
    <p:extLst>
      <p:ext uri="{BB962C8B-B14F-4D97-AF65-F5344CB8AC3E}">
        <p14:creationId xmlns:p14="http://schemas.microsoft.com/office/powerpoint/2010/main" val="296475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92242" y="62159"/>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OTHER STANDARD HEATS</a:t>
            </a:r>
            <a:endParaRPr lang="en-GB" sz="3600" b="1" dirty="0">
              <a:effectLst>
                <a:outerShdw blurRad="38100" dist="38100" dir="2700000" algn="tl">
                  <a:srgbClr val="000000">
                    <a:alpha val="43137"/>
                  </a:srgbClr>
                </a:outerShdw>
              </a:effectLst>
            </a:endParaRPr>
          </a:p>
        </p:txBody>
      </p:sp>
      <p:sp>
        <p:nvSpPr>
          <p:cNvPr id="17" name="TextBox 16">
            <a:extLst>
              <a:ext uri="{FF2B5EF4-FFF2-40B4-BE49-F238E27FC236}">
                <a16:creationId xmlns:a16="http://schemas.microsoft.com/office/drawing/2014/main" id="{51D65461-1DAD-48A4-B1B5-6D320AE7E86F}"/>
              </a:ext>
            </a:extLst>
          </p:cNvPr>
          <p:cNvSpPr txBox="1"/>
          <p:nvPr/>
        </p:nvSpPr>
        <p:spPr>
          <a:xfrm>
            <a:off x="0" y="1432144"/>
            <a:ext cx="11274000"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fus</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fusion of X, 	            	X (s)   X (l)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18" name="TextBox 17">
            <a:extLst>
              <a:ext uri="{FF2B5EF4-FFF2-40B4-BE49-F238E27FC236}">
                <a16:creationId xmlns:a16="http://schemas.microsoft.com/office/drawing/2014/main" id="{4CA8154B-0488-47E3-AFB0-B29D6237CEB2}"/>
              </a:ext>
            </a:extLst>
          </p:cNvPr>
          <p:cNvSpPr txBox="1"/>
          <p:nvPr/>
        </p:nvSpPr>
        <p:spPr>
          <a:xfrm>
            <a:off x="5811" y="2332692"/>
            <a:ext cx="12492797"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vap</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vaporisation of X,   	X (l)   X (g)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19" name="TextBox 18">
            <a:extLst>
              <a:ext uri="{FF2B5EF4-FFF2-40B4-BE49-F238E27FC236}">
                <a16:creationId xmlns:a16="http://schemas.microsoft.com/office/drawing/2014/main" id="{6A3548BD-73F7-4CE0-ADBD-B54F6C9DF240}"/>
              </a:ext>
            </a:extLst>
          </p:cNvPr>
          <p:cNvSpPr txBox="1"/>
          <p:nvPr/>
        </p:nvSpPr>
        <p:spPr>
          <a:xfrm>
            <a:off x="5811" y="3233240"/>
            <a:ext cx="12492797"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sub</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sublimation of X,   		X (s)   X (g)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2" name="TextBox 1">
            <a:extLst>
              <a:ext uri="{FF2B5EF4-FFF2-40B4-BE49-F238E27FC236}">
                <a16:creationId xmlns:a16="http://schemas.microsoft.com/office/drawing/2014/main" id="{D1C61DD0-9347-41E8-92AB-749B66233E37}"/>
              </a:ext>
            </a:extLst>
          </p:cNvPr>
          <p:cNvSpPr txBox="1"/>
          <p:nvPr/>
        </p:nvSpPr>
        <p:spPr>
          <a:xfrm>
            <a:off x="3312631" y="4511117"/>
            <a:ext cx="5330252" cy="523220"/>
          </a:xfrm>
          <a:prstGeom prst="rect">
            <a:avLst/>
          </a:prstGeom>
          <a:noFill/>
        </p:spPr>
        <p:txBody>
          <a:bodyPr wrap="square" rtlCol="0">
            <a:spAutoFit/>
          </a:bodyPr>
          <a:lstStyle/>
          <a:p>
            <a:r>
              <a:rPr lang="en-GB" sz="2800" b="1" dirty="0">
                <a:solidFill>
                  <a:srgbClr val="00B0F0"/>
                </a:solidFill>
              </a:rPr>
              <a:t>per 1 mole of substance !!!</a:t>
            </a:r>
          </a:p>
        </p:txBody>
      </p:sp>
    </p:spTree>
    <p:extLst>
      <p:ext uri="{BB962C8B-B14F-4D97-AF65-F5344CB8AC3E}">
        <p14:creationId xmlns:p14="http://schemas.microsoft.com/office/powerpoint/2010/main" val="2211141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0794" y="-6378"/>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HEAT OF REACTION, </a:t>
            </a:r>
            <a:r>
              <a:rPr lang="en-GB" sz="3600" b="1" dirty="0">
                <a:solidFill>
                  <a:srgbClr val="0070C0"/>
                </a:solidFill>
                <a:sym typeface="Symbol" panose="05050102010706020507" pitchFamily="18" charset="2"/>
              </a:rPr>
              <a:t></a:t>
            </a:r>
            <a:r>
              <a:rPr lang="en-GB" sz="3600" b="1" baseline="-25000" dirty="0" err="1">
                <a:solidFill>
                  <a:srgbClr val="0070C0"/>
                </a:solidFill>
                <a:sym typeface="Symbol" panose="05050102010706020507" pitchFamily="18" charset="2"/>
              </a:rPr>
              <a:t>rxn</a:t>
            </a:r>
            <a:r>
              <a:rPr lang="en-GB" sz="3600" b="1" dirty="0" err="1">
                <a:solidFill>
                  <a:srgbClr val="0070C0"/>
                </a:solidFill>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rPr>
              <a:t> </a:t>
            </a:r>
          </a:p>
        </p:txBody>
      </p:sp>
      <p:sp>
        <p:nvSpPr>
          <p:cNvPr id="2" name="TextBox 1">
            <a:extLst>
              <a:ext uri="{FF2B5EF4-FFF2-40B4-BE49-F238E27FC236}">
                <a16:creationId xmlns:a16="http://schemas.microsoft.com/office/drawing/2014/main" id="{969E00DB-A817-41C3-8326-1F337D286030}"/>
              </a:ext>
            </a:extLst>
          </p:cNvPr>
          <p:cNvSpPr txBox="1"/>
          <p:nvPr/>
        </p:nvSpPr>
        <p:spPr>
          <a:xfrm>
            <a:off x="150794" y="812558"/>
            <a:ext cx="12041206" cy="1044132"/>
          </a:xfrm>
          <a:prstGeom prst="rect">
            <a:avLst/>
          </a:prstGeom>
          <a:noFill/>
        </p:spPr>
        <p:txBody>
          <a:bodyPr wrap="square" rtlCol="0">
            <a:spAutoFit/>
          </a:bodyPr>
          <a:lstStyle/>
          <a:p>
            <a:pPr>
              <a:lnSpc>
                <a:spcPct val="114000"/>
              </a:lnSpc>
            </a:pPr>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dirty="0">
                <a:sym typeface="Symbol" panose="05050102010706020507" pitchFamily="18" charset="2"/>
              </a:rPr>
              <a:t> – </a:t>
            </a:r>
            <a:r>
              <a:rPr lang="en-GB" sz="2800" b="1" dirty="0">
                <a:sym typeface="Symbol" panose="05050102010706020507" pitchFamily="18" charset="2"/>
              </a:rPr>
              <a:t>state function</a:t>
            </a:r>
            <a:r>
              <a:rPr lang="en-GB" sz="2800" dirty="0">
                <a:sym typeface="Symbol" panose="05050102010706020507" pitchFamily="18" charset="2"/>
              </a:rPr>
              <a:t> =&gt; </a:t>
            </a:r>
            <a:r>
              <a:rPr lang="en-GB" sz="2800" b="1" dirty="0">
                <a:solidFill>
                  <a:srgbClr val="0000FF"/>
                </a:solidFill>
              </a:rPr>
              <a:t>it does not dependent on the path by which the reaction occurs, only the staring and ending states</a:t>
            </a:r>
          </a:p>
        </p:txBody>
      </p:sp>
      <p:sp>
        <p:nvSpPr>
          <p:cNvPr id="17" name="TextBox 16">
            <a:extLst>
              <a:ext uri="{FF2B5EF4-FFF2-40B4-BE49-F238E27FC236}">
                <a16:creationId xmlns:a16="http://schemas.microsoft.com/office/drawing/2014/main" id="{9EA6ABAD-DCF9-4E23-B936-BA3B0A1F6DFC}"/>
              </a:ext>
            </a:extLst>
          </p:cNvPr>
          <p:cNvSpPr txBox="1"/>
          <p:nvPr/>
        </p:nvSpPr>
        <p:spPr>
          <a:xfrm>
            <a:off x="1215197" y="2324627"/>
            <a:ext cx="8554186" cy="1384995"/>
          </a:xfrm>
          <a:prstGeom prst="rect">
            <a:avLst/>
          </a:prstGeom>
          <a:noFill/>
        </p:spPr>
        <p:txBody>
          <a:bodyPr wrap="square" rtlCol="0">
            <a:spAutoFit/>
          </a:bodyPr>
          <a:lstStyle/>
          <a:p>
            <a:r>
              <a:rPr lang="en-GB" sz="2800" dirty="0"/>
              <a:t>A  +  B </a:t>
            </a:r>
            <a:r>
              <a:rPr lang="en-GB" sz="2800" dirty="0">
                <a:sym typeface="Symbol" panose="05050102010706020507" pitchFamily="18" charset="2"/>
              </a:rPr>
              <a:t>  C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1 </a:t>
            </a:r>
            <a:r>
              <a:rPr lang="en-GB" sz="2800" dirty="0">
                <a:sym typeface="Symbol" panose="05050102010706020507" pitchFamily="18" charset="2"/>
              </a:rPr>
              <a:t>					C   A  +  B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1</a:t>
            </a:r>
            <a:r>
              <a:rPr lang="en-GB" sz="2800" dirty="0">
                <a:solidFill>
                  <a:srgbClr val="00B050"/>
                </a:solidFill>
                <a:sym typeface="Symbol" panose="05050102010706020507" pitchFamily="18" charset="2"/>
              </a:rPr>
              <a:t>  </a:t>
            </a:r>
            <a:endParaRPr lang="en-GB" sz="2800" baseline="-25000" dirty="0">
              <a:solidFill>
                <a:srgbClr val="00B050"/>
              </a:solidFill>
              <a:sym typeface="Symbol" panose="05050102010706020507" pitchFamily="18" charset="2"/>
            </a:endParaRPr>
          </a:p>
          <a:p>
            <a:r>
              <a:rPr lang="en-GB" sz="2800" dirty="0">
                <a:sym typeface="Symbol" panose="05050102010706020507" pitchFamily="18" charset="2"/>
              </a:rPr>
              <a:t>        C   D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2</a:t>
            </a:r>
          </a:p>
          <a:p>
            <a:r>
              <a:rPr lang="en-GB" sz="2800" dirty="0">
                <a:sym typeface="Symbol" panose="05050102010706020507" pitchFamily="18" charset="2"/>
              </a:rPr>
              <a:t>A  +  B   D</a:t>
            </a:r>
            <a:r>
              <a:rPr lang="en-GB" sz="2800" dirty="0"/>
              <a:t> 	</a:t>
            </a:r>
            <a:r>
              <a:rPr lang="en-GB" sz="2800" dirty="0">
                <a:solidFill>
                  <a:srgbClr val="00B050"/>
                </a:solidFill>
                <a:sym typeface="Symbol" panose="05050102010706020507" pitchFamily="18" charset="2"/>
              </a:rPr>
              <a:t> H</a:t>
            </a:r>
            <a:r>
              <a:rPr lang="en-GB" sz="2800" baseline="-25000" dirty="0">
                <a:solidFill>
                  <a:srgbClr val="00B050"/>
                </a:solidFill>
                <a:sym typeface="Symbol" panose="05050102010706020507" pitchFamily="18" charset="2"/>
              </a:rPr>
              <a:t>1</a:t>
            </a:r>
            <a:r>
              <a:rPr lang="en-GB" sz="2800" dirty="0">
                <a:solidFill>
                  <a:srgbClr val="00B050"/>
                </a:solidFill>
                <a:sym typeface="Symbol" panose="05050102010706020507" pitchFamily="18" charset="2"/>
              </a:rPr>
              <a:t>  + H</a:t>
            </a:r>
            <a:r>
              <a:rPr lang="en-GB" sz="2800" baseline="-25000" dirty="0">
                <a:solidFill>
                  <a:srgbClr val="00B050"/>
                </a:solidFill>
                <a:sym typeface="Symbol" panose="05050102010706020507" pitchFamily="18" charset="2"/>
              </a:rPr>
              <a:t>2</a:t>
            </a:r>
            <a:endParaRPr lang="en-GB" sz="2800" baseline="-25000" dirty="0">
              <a:solidFill>
                <a:srgbClr val="00B050"/>
              </a:solidFill>
            </a:endParaRPr>
          </a:p>
        </p:txBody>
      </p:sp>
      <p:sp>
        <p:nvSpPr>
          <p:cNvPr id="19" name="TextBox 18">
            <a:extLst>
              <a:ext uri="{FF2B5EF4-FFF2-40B4-BE49-F238E27FC236}">
                <a16:creationId xmlns:a16="http://schemas.microsoft.com/office/drawing/2014/main" id="{E1671BFE-08B0-4522-9DDF-CCD1211144DD}"/>
              </a:ext>
            </a:extLst>
          </p:cNvPr>
          <p:cNvSpPr txBox="1"/>
          <p:nvPr/>
        </p:nvSpPr>
        <p:spPr>
          <a:xfrm>
            <a:off x="6328099" y="2940401"/>
            <a:ext cx="4552113" cy="954107"/>
          </a:xfrm>
          <a:prstGeom prst="rect">
            <a:avLst/>
          </a:prstGeom>
          <a:noFill/>
          <a:ln w="28575">
            <a:solidFill>
              <a:srgbClr val="0000FF"/>
            </a:solidFill>
          </a:ln>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(forward reaction)  =   = </a:t>
            </a:r>
            <a:r>
              <a:rPr lang="en-GB" sz="2800" b="1" dirty="0">
                <a:solidFill>
                  <a:srgbClr val="00B050"/>
                </a:solidFill>
                <a:sym typeface="Symbol" panose="05050102010706020507" pitchFamily="18" charset="2"/>
              </a:rPr>
              <a:t>-</a:t>
            </a:r>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(backward reaction) </a:t>
            </a:r>
            <a:endParaRPr lang="en-GB" sz="2800" dirty="0"/>
          </a:p>
        </p:txBody>
      </p:sp>
      <p:sp>
        <p:nvSpPr>
          <p:cNvPr id="6" name="TextBox 5">
            <a:extLst>
              <a:ext uri="{FF2B5EF4-FFF2-40B4-BE49-F238E27FC236}">
                <a16:creationId xmlns:a16="http://schemas.microsoft.com/office/drawing/2014/main" id="{63CD2D37-8EAC-4C21-ADC0-7DF46197D039}"/>
              </a:ext>
            </a:extLst>
          </p:cNvPr>
          <p:cNvSpPr txBox="1"/>
          <p:nvPr/>
        </p:nvSpPr>
        <p:spPr>
          <a:xfrm>
            <a:off x="1215197" y="5541085"/>
            <a:ext cx="9227663" cy="954107"/>
          </a:xfrm>
          <a:prstGeom prst="rect">
            <a:avLst/>
          </a:prstGeom>
          <a:noFill/>
          <a:ln w="28575">
            <a:solidFill>
              <a:srgbClr val="0000FF"/>
            </a:solidFill>
          </a:ln>
        </p:spPr>
        <p:txBody>
          <a:bodyPr wrap="square" rtlCol="0">
            <a:spAutoFit/>
          </a:bodyPr>
          <a:lstStyle/>
          <a:p>
            <a:r>
              <a:rPr lang="en-GB" sz="2800" dirty="0"/>
              <a:t>The enthalpy of overall reaction is the sum of the reaction enthalpies of the steps into which the reaction can be divided</a:t>
            </a:r>
          </a:p>
        </p:txBody>
      </p:sp>
      <p:grpSp>
        <p:nvGrpSpPr>
          <p:cNvPr id="27" name="Group 26">
            <a:extLst>
              <a:ext uri="{FF2B5EF4-FFF2-40B4-BE49-F238E27FC236}">
                <a16:creationId xmlns:a16="http://schemas.microsoft.com/office/drawing/2014/main" id="{ABC2E6FA-452C-490B-AB4E-6608C02841B9}"/>
              </a:ext>
            </a:extLst>
          </p:cNvPr>
          <p:cNvGrpSpPr/>
          <p:nvPr/>
        </p:nvGrpSpPr>
        <p:grpSpPr>
          <a:xfrm>
            <a:off x="1167422" y="3912957"/>
            <a:ext cx="5726991" cy="1274548"/>
            <a:chOff x="1991630" y="3729083"/>
            <a:chExt cx="5726991" cy="1274548"/>
          </a:xfrm>
        </p:grpSpPr>
        <p:sp>
          <p:nvSpPr>
            <p:cNvPr id="12" name="TextBox 11">
              <a:extLst>
                <a:ext uri="{FF2B5EF4-FFF2-40B4-BE49-F238E27FC236}">
                  <a16:creationId xmlns:a16="http://schemas.microsoft.com/office/drawing/2014/main" id="{A80733BC-0F26-43DC-8287-198580C5B022}"/>
                </a:ext>
              </a:extLst>
            </p:cNvPr>
            <p:cNvSpPr txBox="1"/>
            <p:nvPr/>
          </p:nvSpPr>
          <p:spPr>
            <a:xfrm>
              <a:off x="1991630" y="4480411"/>
              <a:ext cx="3816421" cy="523220"/>
            </a:xfrm>
            <a:prstGeom prst="rect">
              <a:avLst/>
            </a:prstGeom>
            <a:noFill/>
          </p:spPr>
          <p:txBody>
            <a:bodyPr wrap="square">
              <a:spAutoFit/>
            </a:bodyPr>
            <a:lstStyle/>
            <a:p>
              <a:r>
                <a:rPr lang="en-GB" sz="2800" dirty="0"/>
                <a:t>A  +  B     </a:t>
              </a:r>
              <a:r>
                <a:rPr lang="en-GB" sz="2800" dirty="0">
                  <a:sym typeface="Symbol" panose="05050102010706020507" pitchFamily="18" charset="2"/>
                </a:rPr>
                <a:t>     C            D</a:t>
              </a:r>
              <a:endParaRPr lang="en-GB" sz="2800" dirty="0"/>
            </a:p>
          </p:txBody>
        </p:sp>
        <p:cxnSp>
          <p:nvCxnSpPr>
            <p:cNvPr id="11" name="Straight Arrow Connector 10">
              <a:extLst>
                <a:ext uri="{FF2B5EF4-FFF2-40B4-BE49-F238E27FC236}">
                  <a16:creationId xmlns:a16="http://schemas.microsoft.com/office/drawing/2014/main" id="{DB128B15-5CF7-4717-BD41-D36377C3B0D9}"/>
                </a:ext>
              </a:extLst>
            </p:cNvPr>
            <p:cNvCxnSpPr/>
            <p:nvPr/>
          </p:nvCxnSpPr>
          <p:spPr>
            <a:xfrm>
              <a:off x="3301452" y="4749736"/>
              <a:ext cx="576064"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ADF66AF-EB6A-47FC-8B19-BD92C00A6F37}"/>
                </a:ext>
              </a:extLst>
            </p:cNvPr>
            <p:cNvSpPr txBox="1"/>
            <p:nvPr/>
          </p:nvSpPr>
          <p:spPr>
            <a:xfrm>
              <a:off x="3249635" y="4315840"/>
              <a:ext cx="724137"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1 </a:t>
              </a:r>
              <a:endParaRPr lang="en-GB" sz="2400" dirty="0"/>
            </a:p>
          </p:txBody>
        </p:sp>
        <p:cxnSp>
          <p:nvCxnSpPr>
            <p:cNvPr id="18" name="Straight Arrow Connector 17">
              <a:extLst>
                <a:ext uri="{FF2B5EF4-FFF2-40B4-BE49-F238E27FC236}">
                  <a16:creationId xmlns:a16="http://schemas.microsoft.com/office/drawing/2014/main" id="{D183614D-D515-4D5E-ABCB-D0D2C8E735F6}"/>
                </a:ext>
              </a:extLst>
            </p:cNvPr>
            <p:cNvCxnSpPr/>
            <p:nvPr/>
          </p:nvCxnSpPr>
          <p:spPr>
            <a:xfrm>
              <a:off x="4540380" y="4749736"/>
              <a:ext cx="576064"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9FBBD43-7138-4DD2-ABC5-B2D27F359C32}"/>
                </a:ext>
              </a:extLst>
            </p:cNvPr>
            <p:cNvSpPr txBox="1"/>
            <p:nvPr/>
          </p:nvSpPr>
          <p:spPr>
            <a:xfrm>
              <a:off x="4495902" y="4324249"/>
              <a:ext cx="870998"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2 </a:t>
              </a:r>
              <a:endParaRPr lang="en-GB" sz="2400" dirty="0"/>
            </a:p>
          </p:txBody>
        </p:sp>
        <p:grpSp>
          <p:nvGrpSpPr>
            <p:cNvPr id="24" name="Group 23">
              <a:extLst>
                <a:ext uri="{FF2B5EF4-FFF2-40B4-BE49-F238E27FC236}">
                  <a16:creationId xmlns:a16="http://schemas.microsoft.com/office/drawing/2014/main" id="{29EF8A0A-7E99-40C1-B358-A011EADFB260}"/>
                </a:ext>
              </a:extLst>
            </p:cNvPr>
            <p:cNvGrpSpPr/>
            <p:nvPr/>
          </p:nvGrpSpPr>
          <p:grpSpPr>
            <a:xfrm>
              <a:off x="2645116" y="4123759"/>
              <a:ext cx="2913606" cy="350192"/>
              <a:chOff x="2556320" y="4123759"/>
              <a:chExt cx="2913606" cy="350192"/>
            </a:xfrm>
          </p:grpSpPr>
          <p:cxnSp>
            <p:nvCxnSpPr>
              <p:cNvPr id="15" name="Straight Connector 14">
                <a:extLst>
                  <a:ext uri="{FF2B5EF4-FFF2-40B4-BE49-F238E27FC236}">
                    <a16:creationId xmlns:a16="http://schemas.microsoft.com/office/drawing/2014/main" id="{0E8E9969-591F-4D2F-B746-12E23CF0567A}"/>
                  </a:ext>
                </a:extLst>
              </p:cNvPr>
              <p:cNvCxnSpPr>
                <a:cxnSpLocks/>
              </p:cNvCxnSpPr>
              <p:nvPr/>
            </p:nvCxnSpPr>
            <p:spPr>
              <a:xfrm>
                <a:off x="2556320" y="4123759"/>
                <a:ext cx="291360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FA3C4A3-BE2E-4B7F-88E0-605895322B96}"/>
                  </a:ext>
                </a:extLst>
              </p:cNvPr>
              <p:cNvCxnSpPr>
                <a:cxnSpLocks/>
              </p:cNvCxnSpPr>
              <p:nvPr/>
            </p:nvCxnSpPr>
            <p:spPr>
              <a:xfrm flipV="1">
                <a:off x="2556320" y="4123759"/>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D1B8172-51AE-40C4-89E9-ACCF7EC3F36B}"/>
                  </a:ext>
                </a:extLst>
              </p:cNvPr>
              <p:cNvCxnSpPr>
                <a:cxnSpLocks/>
              </p:cNvCxnSpPr>
              <p:nvPr/>
            </p:nvCxnSpPr>
            <p:spPr>
              <a:xfrm flipV="1">
                <a:off x="5469926" y="414262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6" name="TextBox 25">
              <a:extLst>
                <a:ext uri="{FF2B5EF4-FFF2-40B4-BE49-F238E27FC236}">
                  <a16:creationId xmlns:a16="http://schemas.microsoft.com/office/drawing/2014/main" id="{393A0742-3867-469B-9871-CEC566DCC53E}"/>
                </a:ext>
              </a:extLst>
            </p:cNvPr>
            <p:cNvSpPr txBox="1"/>
            <p:nvPr/>
          </p:nvSpPr>
          <p:spPr>
            <a:xfrm>
              <a:off x="3096615" y="3729083"/>
              <a:ext cx="4622006"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1</a:t>
              </a:r>
              <a:r>
                <a:rPr lang="en-GB" sz="2400" dirty="0">
                  <a:solidFill>
                    <a:srgbClr val="00B050"/>
                  </a:solidFill>
                  <a:sym typeface="Symbol" panose="05050102010706020507" pitchFamily="18" charset="2"/>
                </a:rPr>
                <a:t>  + H</a:t>
              </a:r>
              <a:r>
                <a:rPr lang="en-GB" sz="2400" baseline="-25000" dirty="0">
                  <a:solidFill>
                    <a:srgbClr val="00B050"/>
                  </a:solidFill>
                  <a:sym typeface="Symbol" panose="05050102010706020507" pitchFamily="18" charset="2"/>
                </a:rPr>
                <a:t>2</a:t>
              </a:r>
              <a:endParaRPr lang="en-GB" sz="2400" dirty="0"/>
            </a:p>
          </p:txBody>
        </p:sp>
      </p:grpSp>
    </p:spTree>
    <p:extLst>
      <p:ext uri="{BB962C8B-B14F-4D97-AF65-F5344CB8AC3E}">
        <p14:creationId xmlns:p14="http://schemas.microsoft.com/office/powerpoint/2010/main" val="3534955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047FCC5-A980-4C3B-ABBF-F3A6582DEC26}"/>
              </a:ext>
            </a:extLst>
          </p:cNvPr>
          <p:cNvSpPr>
            <a:spLocks noChangeArrowheads="1"/>
          </p:cNvSpPr>
          <p:nvPr/>
        </p:nvSpPr>
        <p:spPr bwMode="auto">
          <a:xfrm>
            <a:off x="550078" y="1116117"/>
            <a:ext cx="11376323" cy="2985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defTabSz="914400" fontAlgn="base">
              <a:spcBef>
                <a:spcPct val="0"/>
              </a:spcBef>
              <a:spcAft>
                <a:spcPct val="0"/>
              </a:spcAft>
            </a:pPr>
            <a:r>
              <a:rPr lang="en-GB" altLang="en-US" sz="2800" dirty="0">
                <a:latin typeface="+mn-lt"/>
                <a:ea typeface="DengXian" panose="02010600030101010101" pitchFamily="2" charset="-122"/>
                <a:cs typeface="Calibri" panose="020F0502020204030204" pitchFamily="34" charset="0"/>
              </a:rPr>
              <a:t>Given these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en-GB" altLang="en-US" sz="2800" dirty="0">
                <a:latin typeface="+mn-lt"/>
                <a:ea typeface="DengXian" panose="02010600030101010101" pitchFamily="2" charset="-122"/>
                <a:cs typeface="Calibri" panose="020F0502020204030204" pitchFamily="34" charset="0"/>
              </a:rPr>
              <a:t>H</a:t>
            </a:r>
            <a:r>
              <a:rPr lang="en-GB"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 values</a:t>
            </a:r>
            <a:endParaRPr lang="en-GB" altLang="en-US" sz="2800" dirty="0">
              <a:latin typeface="+mn-lt"/>
              <a:sym typeface="Symbol" panose="05050102010706020507" pitchFamily="18" charset="2"/>
            </a:endParaRPr>
          </a:p>
          <a:p>
            <a:pPr defTabSz="914400" fontAlgn="base">
              <a:spcBef>
                <a:spcPct val="0"/>
              </a:spcBef>
              <a:spcAft>
                <a:spcPct val="0"/>
              </a:spcAft>
            </a:pPr>
            <a:r>
              <a:rPr lang="pt-PT" altLang="en-US" sz="2000" i="1" dirty="0">
                <a:latin typeface="+mn-lt"/>
                <a:ea typeface="DengXian" panose="02010600030101010101" pitchFamily="2" charset="-122"/>
                <a:cs typeface="Calibri" panose="020F0502020204030204" pitchFamily="34" charset="0"/>
                <a:sym typeface="Symbol" panose="05050102010706020507" pitchFamily="18" charset="2"/>
              </a:rPr>
              <a:t>rxn1</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2 </a:t>
            </a:r>
            <a:r>
              <a:rPr lang="pt-PT" altLang="en-US" sz="26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H</a:t>
            </a:r>
            <a:r>
              <a:rPr lang="pt-PT" altLang="en-US" sz="26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6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(g)</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 O</a:t>
            </a:r>
            <a:r>
              <a:rPr lang="pt-PT" altLang="en-US" sz="26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6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600" dirty="0">
                <a:latin typeface="+mn-lt"/>
                <a:ea typeface="DengXian" panose="02010600030101010101" pitchFamily="2" charset="-122"/>
                <a:cs typeface="Calibri" panose="020F0502020204030204" pitchFamily="34" charset="0"/>
              </a:rPr>
              <a:t> </a:t>
            </a:r>
            <a:r>
              <a:rPr lang="pt-PT" altLang="en-US" sz="2600" dirty="0">
                <a:latin typeface="+mn-lt"/>
                <a:ea typeface="DengXian" panose="02010600030101010101" pitchFamily="2" charset="-122"/>
                <a:cs typeface="Calibri" panose="020F0502020204030204" pitchFamily="34" charset="0"/>
                <a:sym typeface="Wingdings" panose="05000000000000000000" pitchFamily="2" charset="2"/>
              </a:rPr>
              <a:t>2 H</a:t>
            </a:r>
            <a:r>
              <a:rPr lang="pt-PT" altLang="en-US" sz="26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600" dirty="0">
                <a:latin typeface="+mn-lt"/>
                <a:ea typeface="DengXian" panose="02010600030101010101" pitchFamily="2" charset="-122"/>
                <a:cs typeface="Calibri" panose="020F0502020204030204" pitchFamily="34" charset="0"/>
                <a:sym typeface="Wingdings" panose="05000000000000000000" pitchFamily="2" charset="2"/>
              </a:rPr>
              <a:t>O (l) 			  </a:t>
            </a:r>
            <a:r>
              <a:rPr lang="en-GB" altLang="en-US" sz="26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600" dirty="0">
                <a:latin typeface="+mn-lt"/>
                <a:ea typeface="DengXian" panose="02010600030101010101" pitchFamily="2" charset="-122"/>
                <a:cs typeface="Calibri" panose="020F0502020204030204" pitchFamily="34" charset="0"/>
              </a:rPr>
              <a:t>H</a:t>
            </a:r>
            <a:r>
              <a:rPr lang="pt-PT" altLang="en-US" sz="26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   -576 kJ	</a:t>
            </a:r>
            <a:r>
              <a:rPr lang="pt-PT" altLang="en-US" sz="26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 2	</a:t>
            </a:r>
          </a:p>
          <a:p>
            <a:pPr defTabSz="914400" fontAlgn="base">
              <a:spcBef>
                <a:spcPct val="0"/>
              </a:spcBef>
              <a:spcAft>
                <a:spcPct val="0"/>
              </a:spcAft>
            </a:pPr>
            <a:r>
              <a:rPr lang="pt-PT" altLang="en-US" sz="2000" i="1" dirty="0">
                <a:latin typeface="+mn-lt"/>
                <a:ea typeface="DengXian" panose="02010600030101010101" pitchFamily="2" charset="-122"/>
                <a:cs typeface="Calibri" panose="020F0502020204030204" pitchFamily="34" charset="0"/>
                <a:sym typeface="Symbol" panose="05050102010706020507" pitchFamily="18" charset="2"/>
              </a:rPr>
              <a:t>rxn2</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a:t>
            </a:r>
            <a:r>
              <a:rPr lang="pl-PL" altLang="en-US" sz="26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C (s)</a:t>
            </a:r>
            <a:r>
              <a:rPr lang="pl-PL" altLang="en-US" sz="2600" dirty="0">
                <a:latin typeface="+mn-lt"/>
                <a:ea typeface="DengXian" panose="02010600030101010101" pitchFamily="2" charset="-122"/>
                <a:cs typeface="Calibri" panose="020F0502020204030204" pitchFamily="34" charset="0"/>
                <a:sym typeface="Symbol" panose="05050102010706020507" pitchFamily="18" charset="2"/>
              </a:rPr>
              <a:t> + O</a:t>
            </a:r>
            <a:r>
              <a:rPr lang="pl-PL" altLang="en-US" sz="26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l-PL" altLang="en-US" sz="26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600" dirty="0">
                <a:latin typeface="+mn-lt"/>
                <a:ea typeface="DengXian" panose="02010600030101010101" pitchFamily="2" charset="-122"/>
                <a:cs typeface="Calibri" panose="020F0502020204030204" pitchFamily="34" charset="0"/>
                <a:sym typeface="Wingdings" panose="05000000000000000000" pitchFamily="2" charset="2"/>
              </a:rPr>
              <a:t></a:t>
            </a:r>
            <a:r>
              <a:rPr lang="pl-PL" altLang="en-US" sz="2600" dirty="0">
                <a:latin typeface="+mn-lt"/>
                <a:ea typeface="DengXian" panose="02010600030101010101" pitchFamily="2" charset="-122"/>
                <a:cs typeface="Calibri" panose="020F0502020204030204" pitchFamily="34" charset="0"/>
              </a:rPr>
              <a:t>   </a:t>
            </a:r>
            <a:r>
              <a:rPr lang="pl-PL" altLang="en-US" sz="2600" dirty="0">
                <a:latin typeface="+mn-lt"/>
                <a:ea typeface="DengXian" panose="02010600030101010101" pitchFamily="2" charset="-122"/>
                <a:cs typeface="Calibri" panose="020F0502020204030204" pitchFamily="34" charset="0"/>
                <a:sym typeface="Wingdings" panose="05000000000000000000" pitchFamily="2" charset="2"/>
              </a:rPr>
              <a:t>CO</a:t>
            </a:r>
            <a:r>
              <a:rPr lang="pl-PL" altLang="en-US" sz="26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l-PL" altLang="en-US" sz="2600" dirty="0">
                <a:latin typeface="+mn-lt"/>
                <a:ea typeface="DengXian" panose="02010600030101010101" pitchFamily="2" charset="-122"/>
                <a:cs typeface="Calibri" panose="020F0502020204030204" pitchFamily="34" charset="0"/>
                <a:sym typeface="Wingdings" panose="05000000000000000000" pitchFamily="2" charset="2"/>
              </a:rPr>
              <a:t> (g) 		</a:t>
            </a:r>
            <a:r>
              <a:rPr lang="en-GB" altLang="en-US" sz="2600" dirty="0">
                <a:latin typeface="+mn-lt"/>
                <a:ea typeface="DengXian" panose="02010600030101010101" pitchFamily="2" charset="-122"/>
                <a:cs typeface="Calibri" panose="020F0502020204030204" pitchFamily="34" charset="0"/>
                <a:sym typeface="Wingdings" panose="05000000000000000000" pitchFamily="2" charset="2"/>
              </a:rPr>
              <a:t>	  </a:t>
            </a:r>
            <a:r>
              <a:rPr lang="en-GB" altLang="en-US" sz="2600" dirty="0">
                <a:latin typeface="+mn-lt"/>
                <a:ea typeface="DengXian" panose="02010600030101010101" pitchFamily="2" charset="-122"/>
                <a:cs typeface="Calibri" panose="020F0502020204030204" pitchFamily="34" charset="0"/>
                <a:sym typeface="Symbol" panose="05050102010706020507" pitchFamily="18" charset="2"/>
              </a:rPr>
              <a:t></a:t>
            </a:r>
            <a:r>
              <a:rPr lang="pl-PL" altLang="en-US" sz="2600" dirty="0">
                <a:latin typeface="+mn-lt"/>
                <a:ea typeface="DengXian" panose="02010600030101010101" pitchFamily="2" charset="-122"/>
                <a:cs typeface="Calibri" panose="020F0502020204030204" pitchFamily="34" charset="0"/>
              </a:rPr>
              <a:t>H</a:t>
            </a:r>
            <a:r>
              <a:rPr lang="pl-PL" altLang="en-US" sz="26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l-PL" altLang="en-US" sz="2600" dirty="0">
                <a:latin typeface="+mn-lt"/>
                <a:ea typeface="DengXian" panose="02010600030101010101" pitchFamily="2" charset="-122"/>
                <a:cs typeface="Calibri" panose="020F0502020204030204" pitchFamily="34" charset="0"/>
                <a:sym typeface="Symbol" panose="05050102010706020507" pitchFamily="18" charset="2"/>
              </a:rPr>
              <a:t>   =   -394 </a:t>
            </a:r>
            <a:r>
              <a:rPr lang="pl-PL" altLang="en-US" sz="2600" dirty="0" err="1">
                <a:latin typeface="+mn-lt"/>
                <a:ea typeface="DengXian" panose="02010600030101010101" pitchFamily="2" charset="-122"/>
                <a:cs typeface="Calibri" panose="020F0502020204030204" pitchFamily="34" charset="0"/>
                <a:sym typeface="Symbol" panose="05050102010706020507" pitchFamily="18" charset="2"/>
              </a:rPr>
              <a:t>kJ</a:t>
            </a:r>
            <a:r>
              <a:rPr lang="pl-PL" altLang="en-US" sz="2600" dirty="0">
                <a:latin typeface="+mn-lt"/>
                <a:ea typeface="DengXian" panose="02010600030101010101" pitchFamily="2" charset="-122"/>
                <a:cs typeface="Calibri" panose="020F0502020204030204" pitchFamily="34" charset="0"/>
                <a:sym typeface="Symbol" panose="05050102010706020507" pitchFamily="18" charset="2"/>
              </a:rPr>
              <a:t> 	</a:t>
            </a:r>
            <a:r>
              <a:rPr lang="pl-PL" altLang="en-US" sz="26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x 2	</a:t>
            </a:r>
            <a:endParaRPr lang="en-GB" altLang="en-US" sz="26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r>
              <a:rPr lang="pt-PT" altLang="en-US" sz="2000" i="1" dirty="0">
                <a:latin typeface="+mn-lt"/>
                <a:ea typeface="DengXian" panose="02010600030101010101" pitchFamily="2" charset="-122"/>
                <a:cs typeface="Calibri" panose="020F0502020204030204" pitchFamily="34" charset="0"/>
                <a:sym typeface="Symbol" panose="05050102010706020507" pitchFamily="18" charset="2"/>
              </a:rPr>
              <a:t>rxn3</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2 </a:t>
            </a:r>
            <a:r>
              <a:rPr lang="pt-PT" altLang="en-US" sz="26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C</a:t>
            </a:r>
            <a:r>
              <a:rPr lang="pt-PT" altLang="en-US" sz="26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6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H</a:t>
            </a:r>
            <a:r>
              <a:rPr lang="pt-PT" altLang="en-US" sz="26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6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(g)</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+ 5 O</a:t>
            </a:r>
            <a:r>
              <a:rPr lang="pt-PT" altLang="en-US" sz="26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6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600" dirty="0">
                <a:latin typeface="+mn-lt"/>
                <a:ea typeface="DengXian" panose="02010600030101010101" pitchFamily="2" charset="-122"/>
                <a:cs typeface="Calibri" panose="020F0502020204030204" pitchFamily="34" charset="0"/>
              </a:rPr>
              <a:t> </a:t>
            </a:r>
            <a:r>
              <a:rPr lang="pt-PT" altLang="en-US" sz="2600" dirty="0">
                <a:latin typeface="+mn-lt"/>
                <a:ea typeface="DengXian" panose="02010600030101010101" pitchFamily="2" charset="-122"/>
                <a:cs typeface="Calibri" panose="020F0502020204030204" pitchFamily="34" charset="0"/>
                <a:sym typeface="Wingdings" panose="05000000000000000000" pitchFamily="2" charset="2"/>
              </a:rPr>
              <a:t>4 CO</a:t>
            </a:r>
            <a:r>
              <a:rPr lang="pt-PT" altLang="en-US" sz="26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600" dirty="0">
                <a:latin typeface="+mn-lt"/>
                <a:ea typeface="DengXian" panose="02010600030101010101" pitchFamily="2" charset="-122"/>
                <a:cs typeface="Calibri" panose="020F0502020204030204" pitchFamily="34" charset="0"/>
                <a:sym typeface="Wingdings" panose="05000000000000000000" pitchFamily="2" charset="2"/>
              </a:rPr>
              <a:t> (g) + 2H2O (l)  </a:t>
            </a:r>
            <a:r>
              <a:rPr lang="en-GB" altLang="en-US" sz="26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600" dirty="0">
                <a:latin typeface="+mn-lt"/>
                <a:ea typeface="DengXian" panose="02010600030101010101" pitchFamily="2" charset="-122"/>
                <a:cs typeface="Calibri" panose="020F0502020204030204" pitchFamily="34" charset="0"/>
              </a:rPr>
              <a:t>H</a:t>
            </a:r>
            <a:r>
              <a:rPr lang="pt-PT" altLang="en-US" sz="26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   -2600 kJ	</a:t>
            </a:r>
            <a:r>
              <a:rPr lang="pt-PT" altLang="en-US" sz="26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 (-2)	</a:t>
            </a:r>
            <a:r>
              <a:rPr lang="pt-PT" altLang="en-US" sz="2600" dirty="0">
                <a:latin typeface="+mn-lt"/>
                <a:ea typeface="DengXian" panose="02010600030101010101" pitchFamily="2" charset="-122"/>
                <a:cs typeface="Calibri" panose="020F0502020204030204" pitchFamily="34" charset="0"/>
                <a:sym typeface="Symbol" panose="05050102010706020507" pitchFamily="18" charset="2"/>
              </a:rPr>
              <a:t>	</a:t>
            </a:r>
            <a:endParaRPr lang="en-GB" altLang="en-US" sz="2600" dirty="0">
              <a:latin typeface="+mn-lt"/>
              <a:cs typeface="Calibri" panose="020F0502020204030204" pitchFamily="34" charset="0"/>
              <a:sym typeface="Symbol" panose="05050102010706020507" pitchFamily="18" charset="2"/>
            </a:endParaRPr>
          </a:p>
          <a:p>
            <a:pPr defTabSz="914400" fontAlgn="base">
              <a:spcBef>
                <a:spcPct val="0"/>
              </a:spcBef>
              <a:spcAft>
                <a:spcPct val="0"/>
              </a:spcAft>
            </a:pP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Find </a:t>
            </a:r>
            <a:r>
              <a:rPr lang="en-GB" altLang="en-US" sz="2800" dirty="0">
                <a:latin typeface="+mn-lt"/>
                <a:ea typeface="DengXian" panose="02010600030101010101" pitchFamily="2" charset="-122"/>
                <a:cs typeface="Calibri" panose="020F0502020204030204" pitchFamily="34" charset="0"/>
              </a:rPr>
              <a:t>H</a:t>
            </a:r>
            <a:r>
              <a:rPr lang="en-GB"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 for   </a:t>
            </a:r>
            <a:r>
              <a:rPr lang="en-GB" altLang="en-US" sz="28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 C (s)   +   H</a:t>
            </a:r>
            <a:r>
              <a:rPr lang="en-GB" altLang="en-US" sz="28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en-GB" altLang="en-US" sz="28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b="1"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a:t>
            </a:r>
            <a:r>
              <a:rPr lang="en-GB" altLang="en-US" sz="2800" b="1" dirty="0">
                <a:solidFill>
                  <a:srgbClr val="008000"/>
                </a:solidFill>
                <a:latin typeface="+mn-lt"/>
                <a:ea typeface="DengXian" panose="02010600030101010101" pitchFamily="2" charset="-122"/>
                <a:cs typeface="Calibri" panose="020F0502020204030204" pitchFamily="34" charset="0"/>
              </a:rPr>
              <a:t>   </a:t>
            </a:r>
            <a:r>
              <a:rPr lang="en-GB" altLang="en-US" sz="2800" b="1"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C</a:t>
            </a:r>
            <a:r>
              <a:rPr lang="en-GB" altLang="en-US" sz="2800" b="1" baseline="-30000"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2</a:t>
            </a:r>
            <a:r>
              <a:rPr lang="en-GB" altLang="en-US" sz="2800" b="1"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H</a:t>
            </a:r>
            <a:r>
              <a:rPr lang="en-GB" altLang="en-US" sz="2800" b="1" baseline="-30000"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2</a:t>
            </a:r>
            <a:r>
              <a:rPr lang="en-GB" altLang="en-US" sz="2800" b="1"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 (g)</a:t>
            </a:r>
            <a:endParaRPr lang="en-GB" altLang="en-US" sz="2800" b="1" dirty="0">
              <a:solidFill>
                <a:srgbClr val="008000"/>
              </a:solidFill>
              <a:latin typeface="+mn-lt"/>
              <a:cs typeface="Calibri" panose="020F0502020204030204" pitchFamily="34" charset="0"/>
              <a:sym typeface="Wingdings" panose="05000000000000000000" pitchFamily="2" charset="2"/>
            </a:endParaRPr>
          </a:p>
          <a:p>
            <a:pPr defTabSz="914400" fontAlgn="base">
              <a:spcBef>
                <a:spcPct val="0"/>
              </a:spcBef>
              <a:spcAft>
                <a:spcPct val="0"/>
              </a:spcAft>
            </a:pPr>
            <a:endParaRPr lang="en-GB" altLang="en-US" sz="2800" b="1" dirty="0">
              <a:latin typeface="+mn-lt"/>
              <a:ea typeface="DengXian" panose="02010600030101010101" pitchFamily="2" charset="-122"/>
              <a:cs typeface="Calibri" panose="020F0502020204030204" pitchFamily="34" charset="0"/>
              <a:sym typeface="Wingdings" panose="05000000000000000000" pitchFamily="2" charset="2"/>
            </a:endParaRPr>
          </a:p>
        </p:txBody>
      </p:sp>
      <p:sp>
        <p:nvSpPr>
          <p:cNvPr id="5" name="TextBox 4">
            <a:extLst>
              <a:ext uri="{FF2B5EF4-FFF2-40B4-BE49-F238E27FC236}">
                <a16:creationId xmlns:a16="http://schemas.microsoft.com/office/drawing/2014/main" id="{BA0A9981-A1AE-4823-9B9D-C12B7B40A919}"/>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D2D070BD-1FCA-4909-AFDB-7B695A7FD268}"/>
              </a:ext>
            </a:extLst>
          </p:cNvPr>
          <p:cNvSpPr txBox="1"/>
          <p:nvPr/>
        </p:nvSpPr>
        <p:spPr>
          <a:xfrm>
            <a:off x="550078" y="4695743"/>
            <a:ext cx="10502299" cy="1631216"/>
          </a:xfrm>
          <a:prstGeom prst="rect">
            <a:avLst/>
          </a:prstGeom>
          <a:noFill/>
        </p:spPr>
        <p:txBody>
          <a:bodyPr wrap="none" rtlCol="0">
            <a:spAutoFit/>
          </a:bodyPr>
          <a:lstStyle/>
          <a:p>
            <a:r>
              <a:rPr lang="en-GB" sz="2000" dirty="0"/>
              <a:t>from </a:t>
            </a:r>
            <a:r>
              <a:rPr lang="en-GB" sz="2000" i="1" dirty="0"/>
              <a:t>rxn1 </a:t>
            </a:r>
            <a:r>
              <a:rPr lang="en-GB" sz="2000" dirty="0"/>
              <a:t>we need only </a:t>
            </a:r>
            <a:r>
              <a:rPr lang="en-GB" sz="2000" b="1" dirty="0">
                <a:solidFill>
                  <a:srgbClr val="008000"/>
                </a:solidFill>
              </a:rPr>
              <a:t>1 H</a:t>
            </a:r>
            <a:r>
              <a:rPr lang="en-GB" sz="2000" b="1" baseline="-25000" dirty="0">
                <a:solidFill>
                  <a:srgbClr val="008000"/>
                </a:solidFill>
              </a:rPr>
              <a:t>2</a:t>
            </a:r>
            <a:r>
              <a:rPr lang="en-GB" sz="2000" b="1" dirty="0">
                <a:solidFill>
                  <a:srgbClr val="008000"/>
                </a:solidFill>
              </a:rPr>
              <a:t> (g) </a:t>
            </a:r>
            <a:r>
              <a:rPr lang="en-GB" sz="2000" dirty="0"/>
              <a:t>as a reactant </a:t>
            </a:r>
            <a:r>
              <a:rPr lang="en-GB" sz="2000" dirty="0">
                <a:sym typeface="Wingdings" panose="05000000000000000000" pitchFamily="2" charset="2"/>
              </a:rPr>
              <a:t> </a:t>
            </a:r>
            <a:r>
              <a:rPr lang="en-GB" sz="2000" dirty="0">
                <a:solidFill>
                  <a:srgbClr val="0070C0"/>
                </a:solidFill>
                <a:sym typeface="Wingdings" panose="05000000000000000000" pitchFamily="2" charset="2"/>
              </a:rPr>
              <a:t>divide</a:t>
            </a:r>
            <a:r>
              <a:rPr lang="en-GB" sz="2000" dirty="0">
                <a:sym typeface="Wingdings" panose="05000000000000000000" pitchFamily="2" charset="2"/>
              </a:rPr>
              <a:t> entire reaction and </a:t>
            </a:r>
            <a:r>
              <a:rPr lang="en-GB" sz="2000" dirty="0">
                <a:sym typeface="Symbol" panose="05050102010706020507" pitchFamily="18" charset="2"/>
              </a:rPr>
              <a:t>H</a:t>
            </a:r>
            <a:r>
              <a:rPr lang="en-GB" sz="2000" baseline="30000" dirty="0">
                <a:sym typeface="Wingdings" panose="05000000000000000000" pitchFamily="2" charset="2"/>
              </a:rPr>
              <a:t>o</a:t>
            </a:r>
            <a:r>
              <a:rPr lang="en-GB" sz="2000" dirty="0">
                <a:sym typeface="Wingdings" panose="05000000000000000000" pitchFamily="2" charset="2"/>
              </a:rPr>
              <a:t> </a:t>
            </a:r>
            <a:r>
              <a:rPr lang="en-GB" sz="2000" dirty="0">
                <a:solidFill>
                  <a:srgbClr val="0070C0"/>
                </a:solidFill>
                <a:sym typeface="Wingdings" panose="05000000000000000000" pitchFamily="2" charset="2"/>
              </a:rPr>
              <a:t>by 2</a:t>
            </a:r>
          </a:p>
          <a:p>
            <a:r>
              <a:rPr lang="en-GB" sz="2000" dirty="0"/>
              <a:t>from </a:t>
            </a:r>
            <a:r>
              <a:rPr lang="en-GB" sz="2000" i="1" dirty="0"/>
              <a:t>rxn2 </a:t>
            </a:r>
            <a:r>
              <a:rPr lang="en-GB" sz="2000" dirty="0"/>
              <a:t>we need </a:t>
            </a:r>
            <a:r>
              <a:rPr lang="en-GB" sz="2000" b="1" dirty="0">
                <a:solidFill>
                  <a:srgbClr val="008000"/>
                </a:solidFill>
              </a:rPr>
              <a:t>2 C (s) </a:t>
            </a:r>
            <a:r>
              <a:rPr lang="en-GB" sz="2000" dirty="0"/>
              <a:t>as a reactant </a:t>
            </a:r>
            <a:r>
              <a:rPr lang="en-GB" sz="2000" dirty="0">
                <a:sym typeface="Wingdings" panose="05000000000000000000" pitchFamily="2" charset="2"/>
              </a:rPr>
              <a:t> </a:t>
            </a:r>
            <a:r>
              <a:rPr lang="en-GB" sz="2000" dirty="0">
                <a:solidFill>
                  <a:srgbClr val="0070C0"/>
                </a:solidFill>
                <a:sym typeface="Wingdings" panose="05000000000000000000" pitchFamily="2" charset="2"/>
              </a:rPr>
              <a:t>multiply</a:t>
            </a:r>
            <a:r>
              <a:rPr lang="en-GB" sz="2000" dirty="0">
                <a:sym typeface="Wingdings" panose="05000000000000000000" pitchFamily="2" charset="2"/>
              </a:rPr>
              <a:t> entire reaction and </a:t>
            </a:r>
            <a:r>
              <a:rPr lang="en-GB" sz="2000" dirty="0">
                <a:sym typeface="Symbol" panose="05050102010706020507" pitchFamily="18" charset="2"/>
              </a:rPr>
              <a:t>H</a:t>
            </a:r>
            <a:r>
              <a:rPr lang="en-GB" sz="2000" baseline="30000" dirty="0">
                <a:sym typeface="Wingdings" panose="05000000000000000000" pitchFamily="2" charset="2"/>
              </a:rPr>
              <a:t>o</a:t>
            </a:r>
            <a:r>
              <a:rPr lang="en-GB" sz="2000" dirty="0">
                <a:sym typeface="Wingdings" panose="05000000000000000000" pitchFamily="2" charset="2"/>
              </a:rPr>
              <a:t> </a:t>
            </a:r>
            <a:r>
              <a:rPr lang="en-GB" sz="2000" dirty="0">
                <a:solidFill>
                  <a:srgbClr val="0070C0"/>
                </a:solidFill>
                <a:sym typeface="Wingdings" panose="05000000000000000000" pitchFamily="2" charset="2"/>
              </a:rPr>
              <a:t>by 2</a:t>
            </a:r>
          </a:p>
          <a:p>
            <a:r>
              <a:rPr lang="en-GB" sz="2000" dirty="0"/>
              <a:t>from </a:t>
            </a:r>
            <a:r>
              <a:rPr lang="en-GB" sz="2000" i="1" dirty="0"/>
              <a:t>rxn3 </a:t>
            </a:r>
            <a:r>
              <a:rPr lang="en-GB" sz="2000" dirty="0"/>
              <a:t>we need only </a:t>
            </a:r>
            <a:r>
              <a:rPr lang="en-GB" sz="2000" b="1" dirty="0">
                <a:solidFill>
                  <a:srgbClr val="008000"/>
                </a:solidFill>
              </a:rPr>
              <a:t>1 C</a:t>
            </a:r>
            <a:r>
              <a:rPr lang="en-GB" sz="2000" b="1" baseline="-25000" dirty="0">
                <a:solidFill>
                  <a:srgbClr val="008000"/>
                </a:solidFill>
              </a:rPr>
              <a:t>2</a:t>
            </a:r>
            <a:r>
              <a:rPr lang="en-GB" sz="2000" b="1" dirty="0">
                <a:solidFill>
                  <a:srgbClr val="008000"/>
                </a:solidFill>
              </a:rPr>
              <a:t>H</a:t>
            </a:r>
            <a:r>
              <a:rPr lang="en-GB" sz="2000" b="1" baseline="-25000" dirty="0">
                <a:solidFill>
                  <a:srgbClr val="008000"/>
                </a:solidFill>
              </a:rPr>
              <a:t>2</a:t>
            </a:r>
            <a:r>
              <a:rPr lang="en-GB" sz="2000" b="1" dirty="0">
                <a:solidFill>
                  <a:srgbClr val="008000"/>
                </a:solidFill>
              </a:rPr>
              <a:t> (g)</a:t>
            </a:r>
            <a:r>
              <a:rPr lang="en-GB" sz="2000" dirty="0"/>
              <a:t> as a reactant </a:t>
            </a:r>
            <a:r>
              <a:rPr lang="en-GB" sz="2000" dirty="0">
                <a:sym typeface="Wingdings" panose="05000000000000000000" pitchFamily="2" charset="2"/>
              </a:rPr>
              <a:t> </a:t>
            </a:r>
            <a:r>
              <a:rPr lang="en-GB" sz="2000" dirty="0">
                <a:solidFill>
                  <a:srgbClr val="0070C0"/>
                </a:solidFill>
                <a:sym typeface="Wingdings" panose="05000000000000000000" pitchFamily="2" charset="2"/>
              </a:rPr>
              <a:t>reverse and divide </a:t>
            </a:r>
            <a:r>
              <a:rPr lang="en-GB" sz="2000" dirty="0">
                <a:sym typeface="Wingdings" panose="05000000000000000000" pitchFamily="2" charset="2"/>
              </a:rPr>
              <a:t>entire reaction and </a:t>
            </a:r>
            <a:r>
              <a:rPr lang="en-GB" sz="2000" dirty="0">
                <a:sym typeface="Symbol" panose="05050102010706020507" pitchFamily="18" charset="2"/>
              </a:rPr>
              <a:t>H</a:t>
            </a:r>
            <a:r>
              <a:rPr lang="en-GB" sz="2000" baseline="30000" dirty="0">
                <a:sym typeface="Wingdings" panose="05000000000000000000" pitchFamily="2" charset="2"/>
              </a:rPr>
              <a:t>o</a:t>
            </a:r>
            <a:r>
              <a:rPr lang="en-GB" sz="2000" dirty="0">
                <a:sym typeface="Wingdings" panose="05000000000000000000" pitchFamily="2" charset="2"/>
              </a:rPr>
              <a:t> </a:t>
            </a:r>
            <a:r>
              <a:rPr lang="en-GB" sz="2000" dirty="0">
                <a:solidFill>
                  <a:srgbClr val="0070C0"/>
                </a:solidFill>
                <a:sym typeface="Wingdings" panose="05000000000000000000" pitchFamily="2" charset="2"/>
              </a:rPr>
              <a:t>by 2</a:t>
            </a:r>
            <a:endParaRPr lang="en-GB" sz="2000" dirty="0">
              <a:solidFill>
                <a:srgbClr val="0070C0"/>
              </a:solidFill>
            </a:endParaRPr>
          </a:p>
          <a:p>
            <a:endParaRPr lang="en-GB" sz="2000" dirty="0"/>
          </a:p>
          <a:p>
            <a:endParaRPr lang="en-GB" sz="2000" dirty="0"/>
          </a:p>
        </p:txBody>
      </p:sp>
    </p:spTree>
    <p:extLst>
      <p:ext uri="{BB962C8B-B14F-4D97-AF65-F5344CB8AC3E}">
        <p14:creationId xmlns:p14="http://schemas.microsoft.com/office/powerpoint/2010/main" val="1613666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047FCC5-A980-4C3B-ABBF-F3A6582DEC26}"/>
              </a:ext>
            </a:extLst>
          </p:cNvPr>
          <p:cNvSpPr>
            <a:spLocks noChangeArrowheads="1"/>
          </p:cNvSpPr>
          <p:nvPr/>
        </p:nvSpPr>
        <p:spPr bwMode="auto">
          <a:xfrm>
            <a:off x="296966" y="317450"/>
            <a:ext cx="11598068" cy="7232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defTabSz="914400" fontAlgn="base">
              <a:spcBef>
                <a:spcPct val="0"/>
              </a:spcBef>
              <a:spcAft>
                <a:spcPct val="0"/>
              </a:spcAft>
            </a:pPr>
            <a:r>
              <a:rPr lang="en-GB" altLang="en-US" sz="2000" dirty="0">
                <a:latin typeface="+mn-lt"/>
                <a:ea typeface="DengXian" panose="02010600030101010101" pitchFamily="2" charset="-122"/>
                <a:cs typeface="Calibri" panose="020F0502020204030204" pitchFamily="34" charset="0"/>
              </a:rPr>
              <a:t>as the results of the operations described in previous slide:</a:t>
            </a:r>
          </a:p>
          <a:p>
            <a:pPr defTabSz="914400" fontAlgn="base">
              <a:spcBef>
                <a:spcPct val="0"/>
              </a:spcBef>
              <a:spcAft>
                <a:spcPct val="0"/>
              </a:spcAft>
            </a:pPr>
            <a:endParaRPr lang="en-GB" altLang="en-US" sz="2000" dirty="0">
              <a:latin typeface="+mn-lt"/>
              <a:sym typeface="Symbol" panose="05050102010706020507" pitchFamily="18" charset="2"/>
            </a:endParaRPr>
          </a:p>
          <a:p>
            <a:pPr defTabSz="914400" fontAlgn="base">
              <a:spcBef>
                <a:spcPct val="0"/>
              </a:spcBef>
              <a:spcAft>
                <a:spcPct val="0"/>
              </a:spcAft>
            </a:pPr>
            <a:r>
              <a:rPr lang="pt-PT" altLang="en-US" sz="2000" i="1" dirty="0">
                <a:latin typeface="+mn-lt"/>
                <a:ea typeface="DengXian" panose="02010600030101010101" pitchFamily="2" charset="-122"/>
                <a:cs typeface="Calibri" panose="020F0502020204030204" pitchFamily="34" charset="0"/>
                <a:sym typeface="Symbol" panose="05050102010706020507" pitchFamily="18" charset="2"/>
              </a:rPr>
              <a:t>	rxn1 </a:t>
            </a:r>
            <a:r>
              <a:rPr lang="pt-PT" altLang="en-US" sz="2000" i="1" dirty="0" err="1">
                <a:latin typeface="+mn-lt"/>
                <a:ea typeface="DengXian" panose="02010600030101010101" pitchFamily="2" charset="-122"/>
                <a:cs typeface="Calibri" panose="020F0502020204030204" pitchFamily="34" charset="0"/>
                <a:sym typeface="Symbol" panose="05050102010706020507" pitchFamily="18" charset="2"/>
              </a:rPr>
              <a:t>becomes</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H</a:t>
            </a:r>
            <a:r>
              <a:rPr lang="pt-PT" altLang="en-US" sz="20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(g)</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 ½ O</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000" dirty="0">
                <a:latin typeface="+mn-lt"/>
                <a:ea typeface="DengXian" panose="02010600030101010101" pitchFamily="2" charset="-122"/>
                <a:cs typeface="Calibri" panose="020F0502020204030204" pitchFamily="34" charset="0"/>
              </a:rPr>
              <a:t> </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H</a:t>
            </a:r>
            <a:r>
              <a:rPr lang="pt-PT" altLang="en-US" sz="20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O (l)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000" dirty="0">
                <a:latin typeface="+mn-lt"/>
                <a:ea typeface="DengXian" panose="02010600030101010101" pitchFamily="2" charset="-122"/>
                <a:cs typeface="Calibri" panose="020F0502020204030204" pitchFamily="34" charset="0"/>
              </a:rPr>
              <a:t>H</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   </a:t>
            </a:r>
            <a:r>
              <a:rPr lang="pt-PT" altLang="en-US" sz="20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-288 kJ</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a:t>
            </a:r>
          </a:p>
          <a:p>
            <a:pPr defTabSz="914400" fontAlgn="base">
              <a:spcBef>
                <a:spcPct val="0"/>
              </a:spcBef>
              <a:spcAft>
                <a:spcPct val="0"/>
              </a:spcAft>
            </a:pPr>
            <a:r>
              <a:rPr lang="pt-PT" altLang="en-US" sz="2000" i="1" dirty="0">
                <a:latin typeface="+mn-lt"/>
                <a:ea typeface="DengXian" panose="02010600030101010101" pitchFamily="2" charset="-122"/>
                <a:cs typeface="Calibri" panose="020F0502020204030204" pitchFamily="34" charset="0"/>
                <a:sym typeface="Symbol" panose="05050102010706020507" pitchFamily="18" charset="2"/>
              </a:rPr>
              <a:t>	rxn2 </a:t>
            </a:r>
            <a:r>
              <a:rPr lang="pt-PT" altLang="en-US" sz="2000" i="1" dirty="0" err="1">
                <a:latin typeface="+mn-lt"/>
                <a:ea typeface="DengXian" panose="02010600030101010101" pitchFamily="2" charset="-122"/>
                <a:cs typeface="Calibri" panose="020F0502020204030204" pitchFamily="34" charset="0"/>
                <a:sym typeface="Symbol" panose="05050102010706020507" pitchFamily="18" charset="2"/>
              </a:rPr>
              <a:t>becomes</a:t>
            </a:r>
            <a:r>
              <a:rPr lang="pt-PT" altLang="en-US" sz="2000" i="1"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2 </a:t>
            </a:r>
            <a:r>
              <a:rPr lang="pl-PL"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C (s)</a:t>
            </a:r>
            <a:r>
              <a:rPr lang="pl-PL" altLang="en-US" sz="2000" dirty="0">
                <a:latin typeface="+mn-lt"/>
                <a:ea typeface="DengXian" panose="02010600030101010101" pitchFamily="2" charset="-122"/>
                <a:cs typeface="Calibri" panose="020F0502020204030204" pitchFamily="34" charset="0"/>
                <a:sym typeface="Symbol" panose="05050102010706020507" pitchFamily="18" charset="2"/>
              </a:rPr>
              <a:t> +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2 </a:t>
            </a:r>
            <a:r>
              <a:rPr lang="pl-PL" altLang="en-US" sz="2000" dirty="0">
                <a:latin typeface="+mn-lt"/>
                <a:ea typeface="DengXian" panose="02010600030101010101" pitchFamily="2" charset="-122"/>
                <a:cs typeface="Calibri" panose="020F0502020204030204" pitchFamily="34" charset="0"/>
                <a:sym typeface="Symbol" panose="05050102010706020507" pitchFamily="18" charset="2"/>
              </a:rPr>
              <a:t>O</a:t>
            </a:r>
            <a:r>
              <a:rPr lang="pl-PL"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l-PL" altLang="en-US" sz="20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a:t>
            </a:r>
            <a:r>
              <a:rPr lang="pl-PL" altLang="en-US" sz="2000" dirty="0">
                <a:latin typeface="+mn-lt"/>
                <a:ea typeface="DengXian" panose="02010600030101010101" pitchFamily="2" charset="-122"/>
                <a:cs typeface="Calibri" panose="020F0502020204030204" pitchFamily="34" charset="0"/>
              </a:rPr>
              <a:t> </a:t>
            </a:r>
            <a:r>
              <a:rPr lang="en-GB" altLang="en-US" sz="2000" dirty="0">
                <a:latin typeface="+mn-lt"/>
                <a:ea typeface="DengXian" panose="02010600030101010101" pitchFamily="2" charset="-122"/>
                <a:cs typeface="Calibri" panose="020F0502020204030204" pitchFamily="34" charset="0"/>
              </a:rPr>
              <a:t>2 </a:t>
            </a:r>
            <a:r>
              <a:rPr lang="pl-PL" altLang="en-US" sz="2000" dirty="0">
                <a:latin typeface="+mn-lt"/>
                <a:ea typeface="DengXian" panose="02010600030101010101" pitchFamily="2" charset="-122"/>
                <a:cs typeface="Calibri" panose="020F0502020204030204" pitchFamily="34" charset="0"/>
                <a:sym typeface="Wingdings" panose="05000000000000000000" pitchFamily="2" charset="2"/>
              </a:rPr>
              <a:t>CO</a:t>
            </a:r>
            <a:r>
              <a:rPr lang="pl-PL" altLang="en-US" sz="20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l-PL" altLang="en-US" sz="2000" dirty="0">
                <a:latin typeface="+mn-lt"/>
                <a:ea typeface="DengXian" panose="02010600030101010101" pitchFamily="2" charset="-122"/>
                <a:cs typeface="Calibri" panose="020F0502020204030204" pitchFamily="34" charset="0"/>
                <a:sym typeface="Wingdings" panose="05000000000000000000" pitchFamily="2" charset="2"/>
              </a:rPr>
              <a:t> (g) 	</a:t>
            </a: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a:t>
            </a:r>
            <a:r>
              <a:rPr lang="pl-PL" altLang="en-US" sz="2000" dirty="0">
                <a:latin typeface="+mn-lt"/>
                <a:ea typeface="DengXian" panose="02010600030101010101" pitchFamily="2" charset="-122"/>
                <a:cs typeface="Calibri" panose="020F0502020204030204" pitchFamily="34" charset="0"/>
              </a:rPr>
              <a:t>H</a:t>
            </a:r>
            <a:r>
              <a:rPr lang="pl-PL"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l-PL" altLang="en-US" sz="2000" dirty="0">
                <a:latin typeface="+mn-lt"/>
                <a:ea typeface="DengXian" panose="02010600030101010101" pitchFamily="2" charset="-122"/>
                <a:cs typeface="Calibri" panose="020F0502020204030204" pitchFamily="34" charset="0"/>
                <a:sym typeface="Symbol" panose="05050102010706020507" pitchFamily="18" charset="2"/>
              </a:rPr>
              <a:t>   =   </a:t>
            </a:r>
            <a:r>
              <a:rPr lang="pl-PL" altLang="en-US" sz="20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a:t>
            </a:r>
            <a:r>
              <a:rPr lang="en-GB" altLang="en-US" sz="20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788</a:t>
            </a:r>
            <a:r>
              <a:rPr lang="pl-PL" altLang="en-US" sz="20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a:t>
            </a:r>
            <a:r>
              <a:rPr lang="pl-PL" altLang="en-US" sz="2000" dirty="0" err="1">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kJ</a:t>
            </a:r>
            <a:r>
              <a:rPr lang="pl-PL" altLang="en-US" sz="20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a:t>
            </a:r>
            <a:r>
              <a:rPr lang="pl-PL" altLang="en-US" sz="20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a:t>
            </a:r>
            <a:endParaRPr lang="en-GB" altLang="en-US" sz="20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r>
              <a:rPr lang="pt-PT" altLang="en-US" sz="2000" i="1" dirty="0">
                <a:latin typeface="+mn-lt"/>
                <a:ea typeface="DengXian" panose="02010600030101010101" pitchFamily="2" charset="-122"/>
                <a:cs typeface="Calibri" panose="020F0502020204030204" pitchFamily="34" charset="0"/>
                <a:sym typeface="Symbol" panose="05050102010706020507" pitchFamily="18" charset="2"/>
              </a:rPr>
              <a:t>	rxn3 </a:t>
            </a:r>
            <a:r>
              <a:rPr lang="pt-PT" altLang="en-US" sz="2000" i="1" dirty="0" err="1">
                <a:latin typeface="+mn-lt"/>
                <a:ea typeface="DengXian" panose="02010600030101010101" pitchFamily="2" charset="-122"/>
                <a:cs typeface="Calibri" panose="020F0502020204030204" pitchFamily="34" charset="0"/>
                <a:sym typeface="Symbol" panose="05050102010706020507" pitchFamily="18" charset="2"/>
              </a:rPr>
              <a:t>becomes</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2 </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CO</a:t>
            </a:r>
            <a:r>
              <a:rPr lang="pt-PT" altLang="en-US" sz="20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 (g) + H</a:t>
            </a:r>
            <a:r>
              <a:rPr lang="pt-PT" altLang="en-US" sz="2000" baseline="-25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O (l)</a:t>
            </a: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000" dirty="0">
                <a:latin typeface="+mn-lt"/>
                <a:ea typeface="DengXian" panose="02010600030101010101" pitchFamily="2" charset="-122"/>
                <a:cs typeface="Calibri" panose="020F0502020204030204" pitchFamily="34" charset="0"/>
              </a:rPr>
              <a:t> </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C</a:t>
            </a:r>
            <a:r>
              <a:rPr lang="pt-PT" altLang="en-US" sz="20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H</a:t>
            </a:r>
            <a:r>
              <a:rPr lang="pt-PT" altLang="en-US" sz="20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(g)</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+ 5/2 O</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000" dirty="0">
                <a:latin typeface="+mn-lt"/>
                <a:ea typeface="DengXian" panose="02010600030101010101" pitchFamily="2" charset="-122"/>
                <a:cs typeface="Calibri" panose="020F0502020204030204" pitchFamily="34" charset="0"/>
              </a:rPr>
              <a:t>H</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   </a:t>
            </a:r>
            <a:r>
              <a:rPr lang="pt-PT" altLang="en-US" sz="20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+1300 kJ</a:t>
            </a:r>
          </a:p>
          <a:p>
            <a:pPr defTabSz="914400" fontAlgn="base">
              <a:spcBef>
                <a:spcPct val="0"/>
              </a:spcBef>
              <a:spcAft>
                <a:spcPct val="0"/>
              </a:spcAft>
            </a:pPr>
            <a:endParaRPr lang="pt-PT" altLang="en-US" sz="20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since</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a:t>
            </a:r>
            <a:r>
              <a:rPr lang="en-GB" altLang="en-US" sz="2000" baseline="-25000" dirty="0" err="1">
                <a:latin typeface="+mn-lt"/>
                <a:ea typeface="DengXian" panose="02010600030101010101" pitchFamily="2" charset="-122"/>
                <a:cs typeface="Calibri" panose="020F0502020204030204" pitchFamily="34" charset="0"/>
                <a:sym typeface="Symbol" panose="05050102010706020507" pitchFamily="18" charset="2"/>
              </a:rPr>
              <a:t>rxn</a:t>
            </a:r>
            <a:r>
              <a:rPr lang="pt-PT" altLang="en-US" sz="2000" dirty="0">
                <a:latin typeface="+mn-lt"/>
                <a:ea typeface="DengXian" panose="02010600030101010101" pitchFamily="2" charset="-122"/>
                <a:cs typeface="Calibri" panose="020F0502020204030204" pitchFamily="34" charset="0"/>
              </a:rPr>
              <a:t>H</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is</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state</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function</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we</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can combine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these</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three</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reactions</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so</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they</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produce</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the</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reaction</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of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our</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err="1">
                <a:latin typeface="+mn-lt"/>
                <a:ea typeface="DengXian" panose="02010600030101010101" pitchFamily="2" charset="-122"/>
                <a:cs typeface="Calibri" panose="020F0502020204030204" pitchFamily="34" charset="0"/>
                <a:sym typeface="Symbol" panose="05050102010706020507" pitchFamily="18" charset="2"/>
              </a:rPr>
              <a:t>interest</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p>
          <a:p>
            <a:pPr defTabSz="914400" fontAlgn="base">
              <a:spcBef>
                <a:spcPct val="0"/>
              </a:spcBef>
              <a:spcAft>
                <a:spcPct val="0"/>
              </a:spcAft>
            </a:pPr>
            <a:endParaRPr lang="pt-PT" altLang="en-US" sz="20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H</a:t>
            </a:r>
            <a:r>
              <a:rPr lang="pt-PT" altLang="en-US" sz="20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(g)</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 ½ O</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(g) + 2 </a:t>
            </a:r>
            <a:r>
              <a:rPr lang="pl-PL"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C (s)</a:t>
            </a:r>
            <a:r>
              <a:rPr lang="pl-PL" altLang="en-US" sz="2000" dirty="0">
                <a:latin typeface="+mn-lt"/>
                <a:ea typeface="DengXian" panose="02010600030101010101" pitchFamily="2" charset="-122"/>
                <a:cs typeface="Calibri" panose="020F0502020204030204" pitchFamily="34" charset="0"/>
                <a:sym typeface="Symbol" panose="05050102010706020507" pitchFamily="18" charset="2"/>
              </a:rPr>
              <a:t> +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2 </a:t>
            </a:r>
            <a:r>
              <a:rPr lang="pl-PL" altLang="en-US" sz="2000" dirty="0">
                <a:latin typeface="+mn-lt"/>
                <a:ea typeface="DengXian" panose="02010600030101010101" pitchFamily="2" charset="-122"/>
                <a:cs typeface="Calibri" panose="020F0502020204030204" pitchFamily="34" charset="0"/>
                <a:sym typeface="Symbol" panose="05050102010706020507" pitchFamily="18" charset="2"/>
              </a:rPr>
              <a:t>O</a:t>
            </a:r>
            <a:r>
              <a:rPr lang="pl-PL"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l-PL" altLang="en-US" sz="20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2 </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CO</a:t>
            </a:r>
            <a:r>
              <a:rPr lang="pt-PT" altLang="en-US" sz="20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 (g) + H</a:t>
            </a:r>
            <a:r>
              <a:rPr lang="pt-PT" altLang="en-US" sz="2000" baseline="-25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O (l)</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000" dirty="0">
                <a:latin typeface="+mn-lt"/>
                <a:ea typeface="DengXian" panose="02010600030101010101" pitchFamily="2" charset="-122"/>
                <a:cs typeface="Calibri" panose="020F0502020204030204" pitchFamily="34" charset="0"/>
              </a:rPr>
              <a:t> </a:t>
            </a:r>
          </a:p>
          <a:p>
            <a:pPr defTabSz="914400" fontAlgn="base">
              <a:spcBef>
                <a:spcPct val="0"/>
              </a:spcBef>
              <a:spcAft>
                <a:spcPct val="0"/>
              </a:spcAft>
            </a:pP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	</a:t>
            </a:r>
          </a:p>
          <a:p>
            <a:pPr defTabSz="914400" fontAlgn="base">
              <a:spcBef>
                <a:spcPct val="0"/>
              </a:spcBef>
              <a:spcAft>
                <a:spcPct val="0"/>
              </a:spcAft>
            </a:pP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		 H</a:t>
            </a:r>
            <a:r>
              <a:rPr lang="pt-PT" altLang="en-US" sz="20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000" dirty="0">
                <a:latin typeface="+mn-lt"/>
                <a:ea typeface="DengXian" panose="02010600030101010101" pitchFamily="2" charset="-122"/>
                <a:cs typeface="Calibri" panose="020F0502020204030204" pitchFamily="34" charset="0"/>
                <a:sym typeface="Wingdings" panose="05000000000000000000" pitchFamily="2" charset="2"/>
              </a:rPr>
              <a:t>O (l) + </a:t>
            </a:r>
            <a:r>
              <a:rPr lang="en-GB" altLang="en-US" sz="2000" dirty="0">
                <a:latin typeface="+mn-lt"/>
                <a:ea typeface="DengXian" panose="02010600030101010101" pitchFamily="2" charset="-122"/>
                <a:cs typeface="Calibri" panose="020F0502020204030204" pitchFamily="34" charset="0"/>
              </a:rPr>
              <a:t>2 </a:t>
            </a:r>
            <a:r>
              <a:rPr lang="pl-PL" altLang="en-US" sz="2000" dirty="0">
                <a:latin typeface="+mn-lt"/>
                <a:ea typeface="DengXian" panose="02010600030101010101" pitchFamily="2" charset="-122"/>
                <a:cs typeface="Calibri" panose="020F0502020204030204" pitchFamily="34" charset="0"/>
                <a:sym typeface="Wingdings" panose="05000000000000000000" pitchFamily="2" charset="2"/>
              </a:rPr>
              <a:t>CO</a:t>
            </a:r>
            <a:r>
              <a:rPr lang="pl-PL" altLang="en-US" sz="20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l-PL" altLang="en-US" sz="2000" dirty="0">
                <a:latin typeface="+mn-lt"/>
                <a:ea typeface="DengXian" panose="02010600030101010101" pitchFamily="2" charset="-122"/>
                <a:cs typeface="Calibri" panose="020F0502020204030204" pitchFamily="34" charset="0"/>
                <a:sym typeface="Wingdings" panose="05000000000000000000" pitchFamily="2" charset="2"/>
              </a:rPr>
              <a:t> (g) </a:t>
            </a: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 </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C</a:t>
            </a:r>
            <a:r>
              <a:rPr lang="pt-PT" altLang="en-US" sz="20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H</a:t>
            </a:r>
            <a:r>
              <a:rPr lang="pt-PT" altLang="en-US" sz="20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(g)</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+ 5/2 O</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(g)</a:t>
            </a:r>
            <a:endParaRPr lang="en-GB" altLang="en-US" sz="2000" dirty="0">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endParaRPr lang="en-GB" altLang="en-US" sz="2800" b="1" dirty="0">
              <a:latin typeface="+mn-lt"/>
              <a:ea typeface="DengXian" panose="02010600030101010101" pitchFamily="2" charset="-122"/>
              <a:cs typeface="Calibri" panose="020F0502020204030204" pitchFamily="34" charset="0"/>
              <a:sym typeface="Wingdings" panose="05000000000000000000" pitchFamily="2" charset="2"/>
            </a:endParaRPr>
          </a:p>
          <a:p>
            <a:pPr defTabSz="914400" fontAlgn="base">
              <a:spcBef>
                <a:spcPct val="0"/>
              </a:spcBef>
              <a:spcAft>
                <a:spcPct val="0"/>
              </a:spcAft>
            </a:pPr>
            <a:r>
              <a:rPr lang="en-GB" altLang="en-US" sz="28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a:t>
            </a:r>
            <a:r>
              <a:rPr lang="en-GB"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 C (s)   +   H</a:t>
            </a:r>
            <a:r>
              <a:rPr lang="en-GB" altLang="en-US" sz="2000" b="1" baseline="-30000"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2</a:t>
            </a:r>
            <a:r>
              <a:rPr lang="en-GB" altLang="en-US" sz="2000" b="1" dirty="0">
                <a:solidFill>
                  <a:srgbClr val="008000"/>
                </a:solidFill>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000" b="1"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a:t>
            </a:r>
            <a:r>
              <a:rPr lang="en-GB" altLang="en-US" sz="2000" b="1" dirty="0">
                <a:solidFill>
                  <a:srgbClr val="008000"/>
                </a:solidFill>
                <a:latin typeface="+mn-lt"/>
                <a:ea typeface="DengXian" panose="02010600030101010101" pitchFamily="2" charset="-122"/>
                <a:cs typeface="Calibri" panose="020F0502020204030204" pitchFamily="34" charset="0"/>
              </a:rPr>
              <a:t>   </a:t>
            </a:r>
            <a:r>
              <a:rPr lang="en-GB" altLang="en-US" sz="2000" b="1"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C</a:t>
            </a:r>
            <a:r>
              <a:rPr lang="en-GB" altLang="en-US" sz="2000" b="1" baseline="-30000"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2</a:t>
            </a:r>
            <a:r>
              <a:rPr lang="en-GB" altLang="en-US" sz="2000" b="1"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H</a:t>
            </a:r>
            <a:r>
              <a:rPr lang="en-GB" altLang="en-US" sz="2000" b="1" baseline="-30000"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2</a:t>
            </a:r>
            <a:r>
              <a:rPr lang="en-GB" altLang="en-US" sz="2000" b="1" dirty="0">
                <a:solidFill>
                  <a:srgbClr val="008000"/>
                </a:solidFill>
                <a:latin typeface="+mn-lt"/>
                <a:ea typeface="DengXian" panose="02010600030101010101" pitchFamily="2" charset="-122"/>
                <a:cs typeface="Calibri" panose="020F0502020204030204" pitchFamily="34" charset="0"/>
                <a:sym typeface="Wingdings" panose="05000000000000000000" pitchFamily="2" charset="2"/>
              </a:rPr>
              <a:t> (g)</a:t>
            </a:r>
            <a:endParaRPr lang="en-GB" altLang="en-US" sz="2000" b="1" dirty="0">
              <a:solidFill>
                <a:srgbClr val="008000"/>
              </a:solidFill>
              <a:latin typeface="+mn-lt"/>
              <a:cs typeface="Calibri" panose="020F0502020204030204" pitchFamily="34" charset="0"/>
              <a:sym typeface="Wingdings" panose="05000000000000000000" pitchFamily="2" charset="2"/>
            </a:endParaRPr>
          </a:p>
          <a:p>
            <a:pPr defTabSz="914400" fontAlgn="base">
              <a:spcBef>
                <a:spcPct val="0"/>
              </a:spcBef>
              <a:spcAft>
                <a:spcPct val="0"/>
              </a:spcAft>
            </a:pPr>
            <a:endParaRPr lang="en-GB" altLang="en-US" sz="2000" dirty="0">
              <a:latin typeface="+mn-lt"/>
              <a:ea typeface="DengXian" panose="02010600030101010101" pitchFamily="2" charset="-122"/>
              <a:cs typeface="Calibri" panose="020F0502020204030204" pitchFamily="34" charset="0"/>
              <a:sym typeface="Wingdings" panose="05000000000000000000" pitchFamily="2" charset="2"/>
            </a:endParaRPr>
          </a:p>
          <a:p>
            <a:pPr defTabSz="914400" fontAlgn="base">
              <a:spcBef>
                <a:spcPct val="0"/>
              </a:spcBef>
              <a:spcAft>
                <a:spcPct val="0"/>
              </a:spcAft>
            </a:pP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Since the three chemical equations can be added together form the reaction we are interested in, their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000" dirty="0">
                <a:latin typeface="+mn-lt"/>
                <a:ea typeface="DengXian" panose="02010600030101010101" pitchFamily="2" charset="-122"/>
                <a:cs typeface="Calibri" panose="020F0502020204030204" pitchFamily="34" charset="0"/>
              </a:rPr>
              <a:t>H</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 can be added as well to give the </a:t>
            </a:r>
            <a:r>
              <a:rPr lang="en-GB" altLang="en-US" sz="2000" dirty="0">
                <a:latin typeface="+mn-lt"/>
                <a:ea typeface="DengXian" panose="02010600030101010101" pitchFamily="2" charset="-122"/>
                <a:cs typeface="Calibri" panose="020F0502020204030204" pitchFamily="34" charset="0"/>
                <a:sym typeface="Symbol" panose="05050102010706020507" pitchFamily="18" charset="2"/>
              </a:rPr>
              <a:t></a:t>
            </a:r>
            <a:r>
              <a:rPr lang="en-GB" altLang="en-US" sz="2000" baseline="-25000" dirty="0" err="1">
                <a:latin typeface="+mn-lt"/>
                <a:ea typeface="DengXian" panose="02010600030101010101" pitchFamily="2" charset="-122"/>
                <a:cs typeface="Calibri" panose="020F0502020204030204" pitchFamily="34" charset="0"/>
                <a:sym typeface="Symbol" panose="05050102010706020507" pitchFamily="18" charset="2"/>
              </a:rPr>
              <a:t>rxn</a:t>
            </a:r>
            <a:r>
              <a:rPr lang="pt-PT" altLang="en-US" sz="2000" dirty="0">
                <a:latin typeface="+mn-lt"/>
                <a:ea typeface="DengXian" panose="02010600030101010101" pitchFamily="2" charset="-122"/>
                <a:cs typeface="Calibri" panose="020F0502020204030204" pitchFamily="34" charset="0"/>
              </a:rPr>
              <a:t>H</a:t>
            </a:r>
            <a:r>
              <a:rPr lang="pt-PT" altLang="en-US" sz="20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000" dirty="0">
                <a:latin typeface="+mn-lt"/>
                <a:ea typeface="DengXian" panose="02010600030101010101" pitchFamily="2" charset="-122"/>
                <a:cs typeface="Calibri" panose="020F0502020204030204" pitchFamily="34" charset="0"/>
                <a:sym typeface="Symbol" panose="05050102010706020507" pitchFamily="18" charset="2"/>
              </a:rPr>
              <a:t> </a:t>
            </a:r>
            <a:r>
              <a:rPr lang="en-GB" altLang="en-US" sz="2000" dirty="0">
                <a:latin typeface="+mn-lt"/>
                <a:ea typeface="DengXian" panose="02010600030101010101" pitchFamily="2" charset="-122"/>
                <a:cs typeface="Calibri" panose="020F0502020204030204" pitchFamily="34" charset="0"/>
                <a:sym typeface="Wingdings" panose="05000000000000000000" pitchFamily="2" charset="2"/>
              </a:rPr>
              <a:t>:</a:t>
            </a:r>
          </a:p>
          <a:p>
            <a:pPr defTabSz="914400" fontAlgn="base">
              <a:spcBef>
                <a:spcPct val="0"/>
              </a:spcBef>
              <a:spcAft>
                <a:spcPct val="0"/>
              </a:spcAft>
            </a:pPr>
            <a:endParaRPr lang="en-GB" altLang="en-US" sz="2000" dirty="0">
              <a:latin typeface="+mn-lt"/>
              <a:ea typeface="DengXian" panose="02010600030101010101" pitchFamily="2" charset="-122"/>
              <a:cs typeface="Calibri" panose="020F0502020204030204" pitchFamily="34" charset="0"/>
              <a:sym typeface="Wingdings" panose="05000000000000000000" pitchFamily="2" charset="2"/>
            </a:endParaRPr>
          </a:p>
          <a:p>
            <a:pPr defTabSz="914400" fontAlgn="base">
              <a:spcBef>
                <a:spcPct val="0"/>
              </a:spcBef>
              <a:spcAft>
                <a:spcPct val="0"/>
              </a:spcAft>
            </a:pPr>
            <a:r>
              <a:rPr lang="en-GB" altLang="en-US" sz="2400" dirty="0">
                <a:latin typeface="+mn-lt"/>
                <a:ea typeface="DengXian" panose="02010600030101010101" pitchFamily="2" charset="-122"/>
                <a:cs typeface="Calibri" panose="020F0502020204030204" pitchFamily="34" charset="0"/>
                <a:sym typeface="Symbol" panose="05050102010706020507" pitchFamily="18" charset="2"/>
              </a:rPr>
              <a:t>	</a:t>
            </a:r>
            <a:r>
              <a:rPr lang="en-GB" altLang="en-US" sz="24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a:t>
            </a:r>
            <a:r>
              <a:rPr lang="en-GB" altLang="en-US" sz="2400" baseline="-25000" dirty="0" err="1">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rxn</a:t>
            </a:r>
            <a:r>
              <a:rPr lang="pt-PT" altLang="en-US" sz="2400" dirty="0">
                <a:solidFill>
                  <a:srgbClr val="0070C0"/>
                </a:solidFill>
                <a:latin typeface="+mn-lt"/>
                <a:ea typeface="DengXian" panose="02010600030101010101" pitchFamily="2" charset="-122"/>
                <a:cs typeface="Calibri" panose="020F0502020204030204" pitchFamily="34" charset="0"/>
              </a:rPr>
              <a:t>H</a:t>
            </a:r>
            <a:r>
              <a:rPr lang="pt-PT" altLang="en-US" sz="2400" baseline="300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o </a:t>
            </a:r>
            <a:r>
              <a:rPr lang="pt-PT" altLang="en-US" sz="2400"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 </a:t>
            </a:r>
            <a:r>
              <a:rPr lang="en-GB" altLang="en-US" sz="2400" dirty="0">
                <a:solidFill>
                  <a:srgbClr val="0070C0"/>
                </a:solidFill>
                <a:latin typeface="+mn-lt"/>
                <a:ea typeface="DengXian" panose="02010600030101010101" pitchFamily="2" charset="-122"/>
                <a:cs typeface="Calibri" panose="020F0502020204030204" pitchFamily="34" charset="0"/>
                <a:sym typeface="Wingdings" panose="05000000000000000000" pitchFamily="2" charset="2"/>
              </a:rPr>
              <a:t>(-288 kJ) + (-788 kJ) + 1300 kJ = </a:t>
            </a:r>
            <a:r>
              <a:rPr lang="en-GB" altLang="en-US" sz="2400" b="1" dirty="0">
                <a:solidFill>
                  <a:srgbClr val="0070C0"/>
                </a:solidFill>
                <a:latin typeface="+mn-lt"/>
                <a:ea typeface="DengXian" panose="02010600030101010101" pitchFamily="2" charset="-122"/>
                <a:cs typeface="Calibri" panose="020F0502020204030204" pitchFamily="34" charset="0"/>
                <a:sym typeface="Wingdings" panose="05000000000000000000" pitchFamily="2" charset="2"/>
              </a:rPr>
              <a:t>224 kJ      </a:t>
            </a:r>
            <a:r>
              <a:rPr lang="en-GB" altLang="en-US" sz="2400" dirty="0">
                <a:solidFill>
                  <a:srgbClr val="7030A0"/>
                </a:solidFill>
                <a:latin typeface="+mn-lt"/>
                <a:ea typeface="DengXian" panose="02010600030101010101" pitchFamily="2" charset="-122"/>
                <a:cs typeface="Calibri" panose="020F0502020204030204" pitchFamily="34" charset="0"/>
                <a:sym typeface="Wingdings" panose="05000000000000000000" pitchFamily="2" charset="2"/>
              </a:rPr>
              <a:t>(endodermic, as </a:t>
            </a:r>
            <a:r>
              <a:rPr lang="en-GB" altLang="en-US" sz="2400" dirty="0">
                <a:latin typeface="+mn-lt"/>
                <a:ea typeface="DengXian" panose="02010600030101010101" pitchFamily="2" charset="-122"/>
                <a:cs typeface="Calibri" panose="020F0502020204030204" pitchFamily="34" charset="0"/>
                <a:sym typeface="Symbol" panose="05050102010706020507" pitchFamily="18" charset="2"/>
              </a:rPr>
              <a:t></a:t>
            </a:r>
            <a:r>
              <a:rPr lang="en-GB" altLang="en-US" sz="2400" baseline="-25000" dirty="0" err="1">
                <a:latin typeface="+mn-lt"/>
                <a:ea typeface="DengXian" panose="02010600030101010101" pitchFamily="2" charset="-122"/>
                <a:cs typeface="Calibri" panose="020F0502020204030204" pitchFamily="34" charset="0"/>
                <a:sym typeface="Symbol" panose="05050102010706020507" pitchFamily="18" charset="2"/>
              </a:rPr>
              <a:t>rxn</a:t>
            </a:r>
            <a:r>
              <a:rPr lang="pt-PT" altLang="en-US" sz="2400" dirty="0">
                <a:latin typeface="+mn-lt"/>
                <a:ea typeface="DengXian" panose="02010600030101010101" pitchFamily="2" charset="-122"/>
                <a:cs typeface="Calibri" panose="020F0502020204030204" pitchFamily="34" charset="0"/>
              </a:rPr>
              <a:t>H</a:t>
            </a:r>
            <a:r>
              <a:rPr lang="pt-PT" altLang="en-US" sz="24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400" dirty="0">
                <a:latin typeface="+mn-lt"/>
                <a:ea typeface="DengXian" panose="02010600030101010101" pitchFamily="2" charset="-122"/>
                <a:cs typeface="Calibri" panose="020F0502020204030204" pitchFamily="34" charset="0"/>
                <a:sym typeface="Symbol" panose="05050102010706020507" pitchFamily="18" charset="2"/>
              </a:rPr>
              <a:t> </a:t>
            </a:r>
            <a:r>
              <a:rPr lang="en-GB" altLang="en-US" sz="2400" dirty="0">
                <a:solidFill>
                  <a:srgbClr val="7030A0"/>
                </a:solidFill>
                <a:latin typeface="+mn-lt"/>
                <a:ea typeface="DengXian" panose="02010600030101010101" pitchFamily="2" charset="-122"/>
                <a:cs typeface="Calibri" panose="020F0502020204030204" pitchFamily="34" charset="0"/>
                <a:sym typeface="Wingdings" panose="05000000000000000000" pitchFamily="2" charset="2"/>
              </a:rPr>
              <a:t>&gt; 0)</a:t>
            </a:r>
            <a:endParaRPr lang="en-GB" altLang="en-US" sz="2400" dirty="0">
              <a:solidFill>
                <a:srgbClr val="0070C0"/>
              </a:solidFill>
              <a:latin typeface="+mn-lt"/>
              <a:ea typeface="DengXian" panose="02010600030101010101" pitchFamily="2" charset="-122"/>
              <a:cs typeface="Calibri" panose="020F0502020204030204" pitchFamily="34" charset="0"/>
              <a:sym typeface="Wingdings" panose="05000000000000000000" pitchFamily="2" charset="2"/>
            </a:endParaRPr>
          </a:p>
          <a:p>
            <a:pPr defTabSz="914400" fontAlgn="base">
              <a:spcBef>
                <a:spcPct val="0"/>
              </a:spcBef>
              <a:spcAft>
                <a:spcPct val="0"/>
              </a:spcAft>
            </a:pPr>
            <a:endParaRPr lang="en-GB" altLang="en-US" sz="2800" b="1" dirty="0">
              <a:latin typeface="+mn-lt"/>
              <a:ea typeface="DengXian" panose="02010600030101010101" pitchFamily="2" charset="-122"/>
              <a:cs typeface="Calibri" panose="020F0502020204030204" pitchFamily="34" charset="0"/>
              <a:sym typeface="Wingdings" panose="05000000000000000000" pitchFamily="2" charset="2"/>
            </a:endParaRPr>
          </a:p>
          <a:p>
            <a:pPr defTabSz="914400" fontAlgn="base">
              <a:spcBef>
                <a:spcPct val="0"/>
              </a:spcBef>
              <a:spcAft>
                <a:spcPct val="0"/>
              </a:spcAft>
            </a:pPr>
            <a:endParaRPr lang="en-GB" altLang="en-US" sz="2800" b="1" dirty="0">
              <a:latin typeface="+mn-lt"/>
              <a:ea typeface="DengXian" panose="02010600030101010101" pitchFamily="2" charset="-122"/>
              <a:cs typeface="Calibri" panose="020F0502020204030204" pitchFamily="34" charset="0"/>
              <a:sym typeface="Wingdings" panose="05000000000000000000" pitchFamily="2" charset="2"/>
            </a:endParaRPr>
          </a:p>
          <a:p>
            <a:pPr defTabSz="914400" fontAlgn="base">
              <a:spcBef>
                <a:spcPct val="0"/>
              </a:spcBef>
              <a:spcAft>
                <a:spcPct val="0"/>
              </a:spcAft>
            </a:pPr>
            <a:endParaRPr lang="en-GB" altLang="en-US" sz="2800" b="1" dirty="0">
              <a:latin typeface="+mn-lt"/>
              <a:ea typeface="DengXian" panose="02010600030101010101" pitchFamily="2" charset="-122"/>
              <a:cs typeface="Calibri" panose="020F0502020204030204" pitchFamily="34" charset="0"/>
              <a:sym typeface="Wingdings" panose="05000000000000000000" pitchFamily="2" charset="2"/>
            </a:endParaRPr>
          </a:p>
        </p:txBody>
      </p:sp>
      <p:cxnSp>
        <p:nvCxnSpPr>
          <p:cNvPr id="6" name="Straight Connector 5">
            <a:extLst>
              <a:ext uri="{FF2B5EF4-FFF2-40B4-BE49-F238E27FC236}">
                <a16:creationId xmlns:a16="http://schemas.microsoft.com/office/drawing/2014/main" id="{62E56819-36BA-4F08-A423-D03749DDCD3B}"/>
              </a:ext>
            </a:extLst>
          </p:cNvPr>
          <p:cNvCxnSpPr/>
          <p:nvPr/>
        </p:nvCxnSpPr>
        <p:spPr>
          <a:xfrm flipV="1">
            <a:off x="1710813" y="2821858"/>
            <a:ext cx="688258" cy="36379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62C0FEE-CC16-410B-B214-6C4D0C2CBB0C}"/>
              </a:ext>
            </a:extLst>
          </p:cNvPr>
          <p:cNvCxnSpPr/>
          <p:nvPr/>
        </p:nvCxnSpPr>
        <p:spPr>
          <a:xfrm flipV="1">
            <a:off x="3908322" y="2821858"/>
            <a:ext cx="688258" cy="36379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D9E8C88-738A-4084-9A5F-7EDB8FFB974B}"/>
              </a:ext>
            </a:extLst>
          </p:cNvPr>
          <p:cNvCxnSpPr/>
          <p:nvPr/>
        </p:nvCxnSpPr>
        <p:spPr>
          <a:xfrm flipV="1">
            <a:off x="5166851" y="2821858"/>
            <a:ext cx="688258" cy="36379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0DB4E28-A1E6-4C32-ADE0-8281E523E3C8}"/>
              </a:ext>
            </a:extLst>
          </p:cNvPr>
          <p:cNvCxnSpPr/>
          <p:nvPr/>
        </p:nvCxnSpPr>
        <p:spPr>
          <a:xfrm flipV="1">
            <a:off x="6425380" y="2821858"/>
            <a:ext cx="688258" cy="36379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B6279F1-3A8C-44CE-B56D-664DD2BCDD61}"/>
              </a:ext>
            </a:extLst>
          </p:cNvPr>
          <p:cNvCxnSpPr/>
          <p:nvPr/>
        </p:nvCxnSpPr>
        <p:spPr>
          <a:xfrm flipV="1">
            <a:off x="1548581" y="3429000"/>
            <a:ext cx="688258" cy="36379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546D5DD-6D36-4EE7-B1FF-1726AECFEB18}"/>
              </a:ext>
            </a:extLst>
          </p:cNvPr>
          <p:cNvCxnSpPr/>
          <p:nvPr/>
        </p:nvCxnSpPr>
        <p:spPr>
          <a:xfrm flipV="1">
            <a:off x="2597935" y="3422346"/>
            <a:ext cx="688258" cy="36379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DDCAD8F-6243-4D7A-A80C-07CEE9A8C909}"/>
              </a:ext>
            </a:extLst>
          </p:cNvPr>
          <p:cNvCxnSpPr/>
          <p:nvPr/>
        </p:nvCxnSpPr>
        <p:spPr>
          <a:xfrm flipV="1">
            <a:off x="5088194" y="3417939"/>
            <a:ext cx="688258" cy="36379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C168C80-35E2-462C-98DA-9BACDBD9CE1A}"/>
              </a:ext>
            </a:extLst>
          </p:cNvPr>
          <p:cNvCxnSpPr/>
          <p:nvPr/>
        </p:nvCxnSpPr>
        <p:spPr>
          <a:xfrm flipV="1">
            <a:off x="8478848" y="3429000"/>
            <a:ext cx="688258" cy="36379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6C143901-5CCA-453C-BAD8-8F6CD57061F8}"/>
              </a:ext>
            </a:extLst>
          </p:cNvPr>
          <p:cNvSpPr txBox="1"/>
          <p:nvPr/>
        </p:nvSpPr>
        <p:spPr>
          <a:xfrm>
            <a:off x="8905809" y="3410605"/>
            <a:ext cx="2378588" cy="523220"/>
          </a:xfrm>
          <a:prstGeom prst="rect">
            <a:avLst/>
          </a:prstGeom>
          <a:noFill/>
        </p:spPr>
        <p:txBody>
          <a:bodyPr wrap="square" rtlCol="0">
            <a:spAutoFit/>
          </a:bodyPr>
          <a:lstStyle/>
          <a:p>
            <a:r>
              <a:rPr lang="en-GB" sz="1400" dirty="0"/>
              <a:t>cancel all species that appear on both sides of equation</a:t>
            </a:r>
          </a:p>
        </p:txBody>
      </p:sp>
      <p:cxnSp>
        <p:nvCxnSpPr>
          <p:cNvPr id="16" name="Straight Connector 15">
            <a:extLst>
              <a:ext uri="{FF2B5EF4-FFF2-40B4-BE49-F238E27FC236}">
                <a16:creationId xmlns:a16="http://schemas.microsoft.com/office/drawing/2014/main" id="{FCDEC49E-13E1-41FE-A958-97F6204F7617}"/>
              </a:ext>
            </a:extLst>
          </p:cNvPr>
          <p:cNvCxnSpPr/>
          <p:nvPr/>
        </p:nvCxnSpPr>
        <p:spPr>
          <a:xfrm>
            <a:off x="640080" y="3933825"/>
            <a:ext cx="7620000" cy="0"/>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56085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80CABB-598F-4970-B397-12DA9F987B86}"/>
              </a:ext>
            </a:extLst>
          </p:cNvPr>
          <p:cNvSpPr txBox="1"/>
          <p:nvPr/>
        </p:nvSpPr>
        <p:spPr>
          <a:xfrm>
            <a:off x="307942" y="765283"/>
            <a:ext cx="11576115" cy="5193538"/>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GB" sz="2800" b="1" dirty="0">
                <a:solidFill>
                  <a:srgbClr val="00B050"/>
                </a:solidFill>
              </a:rPr>
              <a:t>states that the total enthalpy change in a chemical reaction is the same regardless of the number of steps it takes to complete the reaction, as long as the initial and final conditions remain the same. </a:t>
            </a:r>
          </a:p>
          <a:p>
            <a:pPr marL="457200" indent="-457200">
              <a:lnSpc>
                <a:spcPct val="150000"/>
              </a:lnSpc>
              <a:buFont typeface="Arial" panose="020B0604020202020204" pitchFamily="34" charset="0"/>
              <a:buChar char="•"/>
            </a:pPr>
            <a:r>
              <a:rPr lang="en-GB" sz="2800" dirty="0"/>
              <a:t>allows chemists to determine the overall enthalpy change of a reaction by </a:t>
            </a:r>
            <a:r>
              <a:rPr lang="en-GB" sz="2800" b="1" dirty="0"/>
              <a:t>adding</a:t>
            </a:r>
            <a:r>
              <a:rPr lang="en-GB" sz="2800" dirty="0"/>
              <a:t> or </a:t>
            </a:r>
            <a:r>
              <a:rPr lang="en-GB" sz="2800" b="1" dirty="0"/>
              <a:t>subtracting</a:t>
            </a:r>
            <a:r>
              <a:rPr lang="en-GB" sz="2800" dirty="0"/>
              <a:t> the enthalpy changes of individual steps or reactions that lead to the same final products. </a:t>
            </a:r>
          </a:p>
          <a:p>
            <a:pPr marL="457200" indent="-457200">
              <a:lnSpc>
                <a:spcPct val="150000"/>
              </a:lnSpc>
              <a:buFont typeface="Arial" panose="020B0604020202020204" pitchFamily="34" charset="0"/>
              <a:buChar char="•"/>
            </a:pPr>
            <a:r>
              <a:rPr lang="en-GB" sz="2800" dirty="0"/>
              <a:t>it is a fundamental concept in thermochemistry and is widely used to calculate heat changes in various chemical reactions.</a:t>
            </a:r>
          </a:p>
        </p:txBody>
      </p:sp>
      <p:sp>
        <p:nvSpPr>
          <p:cNvPr id="4" name="TextBox 3">
            <a:extLst>
              <a:ext uri="{FF2B5EF4-FFF2-40B4-BE49-F238E27FC236}">
                <a16:creationId xmlns:a16="http://schemas.microsoft.com/office/drawing/2014/main" id="{9CA28A0F-C36B-4CF1-BC3F-E63979F8FF10}"/>
              </a:ext>
            </a:extLst>
          </p:cNvPr>
          <p:cNvSpPr txBox="1"/>
          <p:nvPr/>
        </p:nvSpPr>
        <p:spPr>
          <a:xfrm>
            <a:off x="-5279" y="1660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HESS’S LAW </a:t>
            </a:r>
            <a:endParaRPr lang="en-GB" sz="3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75253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279" y="1660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HESS’S LAW, </a:t>
            </a:r>
            <a:r>
              <a:rPr lang="en-GB" sz="3600" b="1" dirty="0" err="1">
                <a:solidFill>
                  <a:srgbClr val="0070C0"/>
                </a:solidFill>
                <a:effectLst>
                  <a:outerShdw blurRad="38100" dist="38100" dir="2700000" algn="tl">
                    <a:srgbClr val="000000">
                      <a:alpha val="43137"/>
                    </a:srgbClr>
                  </a:outerShdw>
                </a:effectLst>
              </a:rPr>
              <a:t>cnt</a:t>
            </a:r>
            <a:r>
              <a:rPr lang="en-GB" sz="3600" b="1" dirty="0">
                <a:solidFill>
                  <a:srgbClr val="0070C0"/>
                </a:solidFill>
                <a:effectLst>
                  <a:outerShdw blurRad="38100" dist="38100" dir="2700000" algn="tl">
                    <a:srgbClr val="000000">
                      <a:alpha val="43137"/>
                    </a:srgbClr>
                  </a:outerShdw>
                </a:effectLst>
              </a:rPr>
              <a:t>. </a:t>
            </a:r>
            <a:endParaRPr lang="en-GB" sz="3600" b="1" dirty="0">
              <a:effectLst>
                <a:outerShdw blurRad="38100" dist="38100" dir="2700000" algn="tl">
                  <a:srgbClr val="000000">
                    <a:alpha val="43137"/>
                  </a:srgbClr>
                </a:outerShdw>
              </a:effectLst>
            </a:endParaRPr>
          </a:p>
        </p:txBody>
      </p:sp>
      <p:grpSp>
        <p:nvGrpSpPr>
          <p:cNvPr id="60" name="Group 59">
            <a:extLst>
              <a:ext uri="{FF2B5EF4-FFF2-40B4-BE49-F238E27FC236}">
                <a16:creationId xmlns:a16="http://schemas.microsoft.com/office/drawing/2014/main" id="{B989ED40-F6C6-49AD-9DD0-DBC55384B522}"/>
              </a:ext>
            </a:extLst>
          </p:cNvPr>
          <p:cNvGrpSpPr/>
          <p:nvPr/>
        </p:nvGrpSpPr>
        <p:grpSpPr>
          <a:xfrm>
            <a:off x="1865110" y="3922720"/>
            <a:ext cx="8654285" cy="1672021"/>
            <a:chOff x="5292080" y="357017"/>
            <a:chExt cx="5277909" cy="1672021"/>
          </a:xfrm>
        </p:grpSpPr>
        <p:grpSp>
          <p:nvGrpSpPr>
            <p:cNvPr id="24" name="Group 23">
              <a:extLst>
                <a:ext uri="{FF2B5EF4-FFF2-40B4-BE49-F238E27FC236}">
                  <a16:creationId xmlns:a16="http://schemas.microsoft.com/office/drawing/2014/main" id="{0603EDB6-069E-4E40-ADA4-86DC65EC3B1A}"/>
                </a:ext>
              </a:extLst>
            </p:cNvPr>
            <p:cNvGrpSpPr/>
            <p:nvPr/>
          </p:nvGrpSpPr>
          <p:grpSpPr>
            <a:xfrm>
              <a:off x="5292080" y="357017"/>
              <a:ext cx="5277909" cy="1423554"/>
              <a:chOff x="1991630" y="3580077"/>
              <a:chExt cx="5112567" cy="1423554"/>
            </a:xfrm>
          </p:grpSpPr>
          <p:sp>
            <p:nvSpPr>
              <p:cNvPr id="25" name="TextBox 24">
                <a:extLst>
                  <a:ext uri="{FF2B5EF4-FFF2-40B4-BE49-F238E27FC236}">
                    <a16:creationId xmlns:a16="http://schemas.microsoft.com/office/drawing/2014/main" id="{6824ED0C-F41D-4880-8540-70A0D73B3F03}"/>
                  </a:ext>
                </a:extLst>
              </p:cNvPr>
              <p:cNvSpPr txBox="1"/>
              <p:nvPr/>
            </p:nvSpPr>
            <p:spPr>
              <a:xfrm>
                <a:off x="1991630" y="4480411"/>
                <a:ext cx="5112567" cy="523220"/>
              </a:xfrm>
              <a:prstGeom prst="rect">
                <a:avLst/>
              </a:prstGeom>
              <a:noFill/>
            </p:spPr>
            <p:txBody>
              <a:bodyPr wrap="square">
                <a:spAutoFit/>
              </a:bodyPr>
              <a:lstStyle/>
              <a:p>
                <a:r>
                  <a:rPr lang="en-GB" sz="2800" dirty="0">
                    <a:solidFill>
                      <a:srgbClr val="0000FF"/>
                    </a:solidFill>
                    <a:cs typeface="Calibri" panose="020F0502020204030204" pitchFamily="34" charset="0"/>
                  </a:rPr>
                  <a:t>reactants </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CC66FF"/>
                    </a:solidFill>
                    <a:cs typeface="Calibri" panose="020F0502020204030204" pitchFamily="34" charset="0"/>
                    <a:sym typeface="Symbol" panose="05050102010706020507" pitchFamily="18" charset="2"/>
                  </a:rPr>
                  <a:t>elements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products</a:t>
                </a:r>
                <a:endParaRPr lang="en-GB" sz="2800" dirty="0">
                  <a:solidFill>
                    <a:srgbClr val="FF0000"/>
                  </a:solidFill>
                  <a:cs typeface="Calibri" panose="020F0502020204030204" pitchFamily="34" charset="0"/>
                </a:endParaRPr>
              </a:p>
            </p:txBody>
          </p:sp>
          <p:cxnSp>
            <p:nvCxnSpPr>
              <p:cNvPr id="26" name="Straight Arrow Connector 25">
                <a:extLst>
                  <a:ext uri="{FF2B5EF4-FFF2-40B4-BE49-F238E27FC236}">
                    <a16:creationId xmlns:a16="http://schemas.microsoft.com/office/drawing/2014/main" id="{EF092F8E-F39D-40C4-AA91-D37A986BF9BF}"/>
                  </a:ext>
                </a:extLst>
              </p:cNvPr>
              <p:cNvCxnSpPr>
                <a:cxnSpLocks/>
              </p:cNvCxnSpPr>
              <p:nvPr/>
            </p:nvCxnSpPr>
            <p:spPr>
              <a:xfrm flipV="1">
                <a:off x="3136536" y="4690313"/>
                <a:ext cx="918980" cy="14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3AA2300-DE96-4FFD-B8E4-5E799876A588}"/>
                  </a:ext>
                </a:extLst>
              </p:cNvPr>
              <p:cNvSpPr txBox="1"/>
              <p:nvPr/>
            </p:nvSpPr>
            <p:spPr>
              <a:xfrm>
                <a:off x="3256347" y="4225881"/>
                <a:ext cx="949643"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 </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°(1)</a:t>
                </a:r>
                <a:r>
                  <a:rPr lang="en-GB" sz="2400" baseline="-250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cxnSp>
            <p:nvCxnSpPr>
              <p:cNvPr id="28" name="Straight Arrow Connector 27">
                <a:extLst>
                  <a:ext uri="{FF2B5EF4-FFF2-40B4-BE49-F238E27FC236}">
                    <a16:creationId xmlns:a16="http://schemas.microsoft.com/office/drawing/2014/main" id="{3B225AD5-4141-4961-9906-B73B97FE9215}"/>
                  </a:ext>
                </a:extLst>
              </p:cNvPr>
              <p:cNvCxnSpPr>
                <a:cxnSpLocks/>
              </p:cNvCxnSpPr>
              <p:nvPr/>
            </p:nvCxnSpPr>
            <p:spPr>
              <a:xfrm flipV="1">
                <a:off x="5209588" y="4784203"/>
                <a:ext cx="812736"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0" name="Group 29">
                <a:extLst>
                  <a:ext uri="{FF2B5EF4-FFF2-40B4-BE49-F238E27FC236}">
                    <a16:creationId xmlns:a16="http://schemas.microsoft.com/office/drawing/2014/main" id="{A8DFA48B-471B-4E40-BE98-6986A025790E}"/>
                  </a:ext>
                </a:extLst>
              </p:cNvPr>
              <p:cNvGrpSpPr/>
              <p:nvPr/>
            </p:nvGrpSpPr>
            <p:grpSpPr>
              <a:xfrm>
                <a:off x="2428548" y="4149080"/>
                <a:ext cx="4166727" cy="346396"/>
                <a:chOff x="2339752" y="4149080"/>
                <a:chExt cx="4166727" cy="346396"/>
              </a:xfrm>
            </p:grpSpPr>
            <p:cxnSp>
              <p:nvCxnSpPr>
                <p:cNvPr id="32" name="Straight Connector 31">
                  <a:extLst>
                    <a:ext uri="{FF2B5EF4-FFF2-40B4-BE49-F238E27FC236}">
                      <a16:creationId xmlns:a16="http://schemas.microsoft.com/office/drawing/2014/main" id="{65346069-9966-4763-88D9-1DF0B93FE8CC}"/>
                    </a:ext>
                  </a:extLst>
                </p:cNvPr>
                <p:cNvCxnSpPr>
                  <a:cxnSpLocks/>
                </p:cNvCxnSpPr>
                <p:nvPr/>
              </p:nvCxnSpPr>
              <p:spPr>
                <a:xfrm>
                  <a:off x="2339752" y="4149080"/>
                  <a:ext cx="4166727" cy="1126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DCF1A8-01E1-4F2A-A311-6A031F2C30D7}"/>
                    </a:ext>
                  </a:extLst>
                </p:cNvPr>
                <p:cNvCxnSpPr>
                  <a:cxnSpLocks/>
                </p:cNvCxnSpPr>
                <p:nvPr/>
              </p:nvCxnSpPr>
              <p:spPr>
                <a:xfrm flipV="1">
                  <a:off x="2339752"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C2226AF-6255-45E3-8B55-18002C14F12B}"/>
                    </a:ext>
                  </a:extLst>
                </p:cNvPr>
                <p:cNvCxnSpPr>
                  <a:cxnSpLocks/>
                </p:cNvCxnSpPr>
                <p:nvPr/>
              </p:nvCxnSpPr>
              <p:spPr>
                <a:xfrm flipV="1">
                  <a:off x="6506479" y="4164145"/>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B3203868-A333-4FBF-836C-AF05FE27A2BD}"/>
                  </a:ext>
                </a:extLst>
              </p:cNvPr>
              <p:cNvSpPr txBox="1"/>
              <p:nvPr/>
            </p:nvSpPr>
            <p:spPr>
              <a:xfrm>
                <a:off x="3388004" y="3580077"/>
                <a:ext cx="2670880"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rxn</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 = - </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°(1) + </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°(2) </a:t>
                </a:r>
                <a:endParaRPr lang="en-GB" sz="2400" dirty="0">
                  <a:cs typeface="Calibri" panose="020F0502020204030204" pitchFamily="34" charset="0"/>
                </a:endParaRPr>
              </a:p>
            </p:txBody>
          </p:sp>
        </p:grpSp>
        <p:sp>
          <p:nvSpPr>
            <p:cNvPr id="36" name="TextBox 35">
              <a:extLst>
                <a:ext uri="{FF2B5EF4-FFF2-40B4-BE49-F238E27FC236}">
                  <a16:creationId xmlns:a16="http://schemas.microsoft.com/office/drawing/2014/main" id="{9A38BB18-3F35-441E-A225-EC6FBB43D606}"/>
                </a:ext>
              </a:extLst>
            </p:cNvPr>
            <p:cNvSpPr txBox="1"/>
            <p:nvPr/>
          </p:nvSpPr>
          <p:spPr>
            <a:xfrm>
              <a:off x="6597698" y="1567373"/>
              <a:ext cx="1040714"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°(1) </a:t>
              </a:r>
              <a:endParaRPr lang="en-GB" sz="2400" dirty="0">
                <a:cs typeface="Calibri" panose="020F0502020204030204" pitchFamily="34" charset="0"/>
              </a:endParaRPr>
            </a:p>
          </p:txBody>
        </p:sp>
        <p:cxnSp>
          <p:nvCxnSpPr>
            <p:cNvPr id="37" name="Straight Arrow Connector 36">
              <a:extLst>
                <a:ext uri="{FF2B5EF4-FFF2-40B4-BE49-F238E27FC236}">
                  <a16:creationId xmlns:a16="http://schemas.microsoft.com/office/drawing/2014/main" id="{8771ED24-F953-4676-94A2-13096992B2F2}"/>
                </a:ext>
              </a:extLst>
            </p:cNvPr>
            <p:cNvCxnSpPr>
              <a:cxnSpLocks/>
            </p:cNvCxnSpPr>
            <p:nvPr/>
          </p:nvCxnSpPr>
          <p:spPr>
            <a:xfrm flipH="1">
              <a:off x="6474012" y="1571084"/>
              <a:ext cx="91440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961947B3-9D41-4D50-A5EA-26275E6CA46B}"/>
                </a:ext>
              </a:extLst>
            </p:cNvPr>
            <p:cNvSpPr txBox="1"/>
            <p:nvPr/>
          </p:nvSpPr>
          <p:spPr>
            <a:xfrm>
              <a:off x="8598942" y="1089283"/>
              <a:ext cx="980355"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°(2) </a:t>
              </a:r>
              <a:endParaRPr lang="en-GB" sz="2400" dirty="0">
                <a:cs typeface="Calibri" panose="020F0502020204030204" pitchFamily="34" charset="0"/>
              </a:endParaRPr>
            </a:p>
          </p:txBody>
        </p:sp>
      </p:grpSp>
      <p:sp>
        <p:nvSpPr>
          <p:cNvPr id="63" name="TextBox 62">
            <a:extLst>
              <a:ext uri="{FF2B5EF4-FFF2-40B4-BE49-F238E27FC236}">
                <a16:creationId xmlns:a16="http://schemas.microsoft.com/office/drawing/2014/main" id="{9F9170CE-AF86-4127-958F-D661465A62A8}"/>
              </a:ext>
            </a:extLst>
          </p:cNvPr>
          <p:cNvSpPr txBox="1"/>
          <p:nvPr/>
        </p:nvSpPr>
        <p:spPr>
          <a:xfrm>
            <a:off x="290541" y="4527256"/>
            <a:ext cx="660758" cy="523220"/>
          </a:xfrm>
          <a:prstGeom prst="rect">
            <a:avLst/>
          </a:prstGeom>
          <a:noFill/>
        </p:spPr>
        <p:txBody>
          <a:bodyPr wrap="none" rtlCol="0">
            <a:spAutoFit/>
          </a:bodyPr>
          <a:lstStyle/>
          <a:p>
            <a:r>
              <a:rPr lang="en-GB" sz="2800" b="1" dirty="0">
                <a:solidFill>
                  <a:srgbClr val="CC6600"/>
                </a:solidFill>
              </a:rPr>
              <a:t>OR</a:t>
            </a:r>
          </a:p>
        </p:txBody>
      </p:sp>
      <p:grpSp>
        <p:nvGrpSpPr>
          <p:cNvPr id="38" name="Group 37">
            <a:extLst>
              <a:ext uri="{FF2B5EF4-FFF2-40B4-BE49-F238E27FC236}">
                <a16:creationId xmlns:a16="http://schemas.microsoft.com/office/drawing/2014/main" id="{FF95CA03-66D8-49D8-8F54-B091082C0AC3}"/>
              </a:ext>
            </a:extLst>
          </p:cNvPr>
          <p:cNvGrpSpPr/>
          <p:nvPr/>
        </p:nvGrpSpPr>
        <p:grpSpPr>
          <a:xfrm>
            <a:off x="2954517" y="818424"/>
            <a:ext cx="6418010" cy="2285647"/>
            <a:chOff x="1740611" y="855637"/>
            <a:chExt cx="6418010" cy="2285647"/>
          </a:xfrm>
        </p:grpSpPr>
        <p:sp>
          <p:nvSpPr>
            <p:cNvPr id="39" name="TextBox 38">
              <a:extLst>
                <a:ext uri="{FF2B5EF4-FFF2-40B4-BE49-F238E27FC236}">
                  <a16:creationId xmlns:a16="http://schemas.microsoft.com/office/drawing/2014/main" id="{4088A8A2-EAFD-4FFC-B74E-C17A54F7A5E2}"/>
                </a:ext>
              </a:extLst>
            </p:cNvPr>
            <p:cNvSpPr txBox="1">
              <a:spLocks noChangeAspect="1"/>
            </p:cNvSpPr>
            <p:nvPr/>
          </p:nvSpPr>
          <p:spPr>
            <a:xfrm>
              <a:off x="1740611" y="855637"/>
              <a:ext cx="6418010" cy="646331"/>
            </a:xfrm>
            <a:prstGeom prst="rect">
              <a:avLst/>
            </a:prstGeom>
            <a:noFill/>
          </p:spPr>
          <p:txBody>
            <a:bodyPr wrap="square">
              <a:spAutoFit/>
            </a:bodyPr>
            <a:lstStyle/>
            <a:p>
              <a:r>
                <a:rPr lang="en-GB" sz="3600" dirty="0">
                  <a:solidFill>
                    <a:srgbClr val="0000FF"/>
                  </a:solidFill>
                </a:rPr>
                <a:t>reactant			</a:t>
              </a:r>
              <a:r>
                <a:rPr lang="en-GB" sz="3600" dirty="0"/>
                <a:t> </a:t>
              </a:r>
              <a:r>
                <a:rPr lang="en-GB" sz="3600" dirty="0">
                  <a:sym typeface="Symbol" panose="05050102010706020507" pitchFamily="18" charset="2"/>
                </a:rPr>
                <a:t>		</a:t>
              </a:r>
              <a:r>
                <a:rPr lang="en-GB" sz="3600" dirty="0">
                  <a:solidFill>
                    <a:srgbClr val="FF0000"/>
                  </a:solidFill>
                  <a:sym typeface="Symbol" panose="05050102010706020507" pitchFamily="18" charset="2"/>
                </a:rPr>
                <a:t>product	</a:t>
              </a:r>
              <a:endParaRPr lang="en-GB" sz="3600" dirty="0">
                <a:solidFill>
                  <a:srgbClr val="00B050"/>
                </a:solidFill>
              </a:endParaRPr>
            </a:p>
          </p:txBody>
        </p:sp>
        <p:sp>
          <p:nvSpPr>
            <p:cNvPr id="40" name="TextBox 39">
              <a:extLst>
                <a:ext uri="{FF2B5EF4-FFF2-40B4-BE49-F238E27FC236}">
                  <a16:creationId xmlns:a16="http://schemas.microsoft.com/office/drawing/2014/main" id="{0F8094A7-C4C7-49BF-B76B-087A87EB4F74}"/>
                </a:ext>
              </a:extLst>
            </p:cNvPr>
            <p:cNvSpPr txBox="1">
              <a:spLocks noChangeAspect="1"/>
            </p:cNvSpPr>
            <p:nvPr/>
          </p:nvSpPr>
          <p:spPr>
            <a:xfrm>
              <a:off x="3415127" y="2494953"/>
              <a:ext cx="3068978" cy="646331"/>
            </a:xfrm>
            <a:prstGeom prst="rect">
              <a:avLst/>
            </a:prstGeom>
            <a:noFill/>
          </p:spPr>
          <p:txBody>
            <a:bodyPr wrap="square">
              <a:spAutoFit/>
            </a:bodyPr>
            <a:lstStyle/>
            <a:p>
              <a:r>
                <a:rPr lang="en-GB" sz="3600" dirty="0">
                  <a:solidFill>
                    <a:srgbClr val="CC66FF"/>
                  </a:solidFill>
                </a:rPr>
                <a:t>elements</a:t>
              </a:r>
            </a:p>
          </p:txBody>
        </p:sp>
      </p:grpSp>
      <p:sp>
        <p:nvSpPr>
          <p:cNvPr id="41" name="TextBox 40">
            <a:extLst>
              <a:ext uri="{FF2B5EF4-FFF2-40B4-BE49-F238E27FC236}">
                <a16:creationId xmlns:a16="http://schemas.microsoft.com/office/drawing/2014/main" id="{D635D085-16E5-497D-948B-40548EEDB77B}"/>
              </a:ext>
            </a:extLst>
          </p:cNvPr>
          <p:cNvSpPr txBox="1"/>
          <p:nvPr/>
        </p:nvSpPr>
        <p:spPr>
          <a:xfrm>
            <a:off x="6715957" y="1686951"/>
            <a:ext cx="2318792" cy="523220"/>
          </a:xfrm>
          <a:prstGeom prst="rect">
            <a:avLst/>
          </a:prstGeom>
          <a:noFill/>
        </p:spPr>
        <p:txBody>
          <a:bodyPr wrap="square">
            <a:spAutoFit/>
          </a:bodyPr>
          <a:lstStyle/>
          <a:p>
            <a:r>
              <a:rPr lang="en-GB" sz="2800" b="1" dirty="0">
                <a:solidFill>
                  <a:srgbClr val="00B050"/>
                </a:solidFill>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°(2)</a:t>
            </a:r>
            <a:endParaRPr lang="en-GB" sz="2800" dirty="0"/>
          </a:p>
        </p:txBody>
      </p:sp>
      <p:sp>
        <p:nvSpPr>
          <p:cNvPr id="42" name="TextBox 41">
            <a:extLst>
              <a:ext uri="{FF2B5EF4-FFF2-40B4-BE49-F238E27FC236}">
                <a16:creationId xmlns:a16="http://schemas.microsoft.com/office/drawing/2014/main" id="{8EA1E3DD-C298-4CC0-9063-B3D4530F3D59}"/>
              </a:ext>
            </a:extLst>
          </p:cNvPr>
          <p:cNvSpPr txBox="1"/>
          <p:nvPr/>
        </p:nvSpPr>
        <p:spPr>
          <a:xfrm>
            <a:off x="5115030" y="525273"/>
            <a:ext cx="1353292"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endParaRPr lang="en-GB" sz="2800" dirty="0"/>
          </a:p>
        </p:txBody>
      </p:sp>
      <p:cxnSp>
        <p:nvCxnSpPr>
          <p:cNvPr id="43" name="Straight Arrow Connector 42">
            <a:extLst>
              <a:ext uri="{FF2B5EF4-FFF2-40B4-BE49-F238E27FC236}">
                <a16:creationId xmlns:a16="http://schemas.microsoft.com/office/drawing/2014/main" id="{4418713E-7851-46B6-86E5-26D6640E04E8}"/>
              </a:ext>
            </a:extLst>
          </p:cNvPr>
          <p:cNvCxnSpPr>
            <a:cxnSpLocks/>
          </p:cNvCxnSpPr>
          <p:nvPr/>
        </p:nvCxnSpPr>
        <p:spPr>
          <a:xfrm flipV="1">
            <a:off x="4956986" y="1155453"/>
            <a:ext cx="1375757"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A44A2402-F785-4A21-9547-C801E060100C}"/>
              </a:ext>
            </a:extLst>
          </p:cNvPr>
          <p:cNvCxnSpPr>
            <a:cxnSpLocks/>
          </p:cNvCxnSpPr>
          <p:nvPr/>
        </p:nvCxnSpPr>
        <p:spPr>
          <a:xfrm>
            <a:off x="3964583" y="1443714"/>
            <a:ext cx="906923" cy="1116985"/>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48DBCCDC-262D-4B25-B3EA-897FD55633C5}"/>
              </a:ext>
            </a:extLst>
          </p:cNvPr>
          <p:cNvCxnSpPr>
            <a:cxnSpLocks/>
          </p:cNvCxnSpPr>
          <p:nvPr/>
        </p:nvCxnSpPr>
        <p:spPr>
          <a:xfrm flipV="1">
            <a:off x="6023264" y="1464755"/>
            <a:ext cx="1012322" cy="1076938"/>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36A8EC8A-8F29-4E63-A008-2510C3B6404F}"/>
              </a:ext>
            </a:extLst>
          </p:cNvPr>
          <p:cNvSpPr txBox="1"/>
          <p:nvPr/>
        </p:nvSpPr>
        <p:spPr>
          <a:xfrm>
            <a:off x="2805187" y="1679220"/>
            <a:ext cx="2318792" cy="523220"/>
          </a:xfrm>
          <a:prstGeom prst="rect">
            <a:avLst/>
          </a:prstGeom>
          <a:noFill/>
        </p:spPr>
        <p:txBody>
          <a:bodyPr wrap="square">
            <a:spAutoFit/>
          </a:bodyPr>
          <a:lstStyle/>
          <a:p>
            <a:r>
              <a:rPr lang="en-GB" sz="2800" b="1" dirty="0">
                <a:solidFill>
                  <a:srgbClr val="00B050"/>
                </a:solidFill>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cxnSp>
        <p:nvCxnSpPr>
          <p:cNvPr id="47" name="Straight Arrow Connector 46">
            <a:extLst>
              <a:ext uri="{FF2B5EF4-FFF2-40B4-BE49-F238E27FC236}">
                <a16:creationId xmlns:a16="http://schemas.microsoft.com/office/drawing/2014/main" id="{19C93261-8C10-43C7-9283-5B2710FCB21E}"/>
              </a:ext>
            </a:extLst>
          </p:cNvPr>
          <p:cNvCxnSpPr>
            <a:cxnSpLocks/>
          </p:cNvCxnSpPr>
          <p:nvPr/>
        </p:nvCxnSpPr>
        <p:spPr>
          <a:xfrm>
            <a:off x="4208107" y="1394382"/>
            <a:ext cx="906923" cy="1116985"/>
          </a:xfrm>
          <a:prstGeom prst="straightConnector1">
            <a:avLst/>
          </a:prstGeom>
          <a:ln w="19050">
            <a:solidFill>
              <a:schemeClr val="tx1"/>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E07B4AFA-6CCC-43A3-99C0-77E93954D362}"/>
              </a:ext>
            </a:extLst>
          </p:cNvPr>
          <p:cNvSpPr txBox="1"/>
          <p:nvPr/>
        </p:nvSpPr>
        <p:spPr>
          <a:xfrm>
            <a:off x="4657276" y="1681953"/>
            <a:ext cx="2318792" cy="523220"/>
          </a:xfrm>
          <a:prstGeom prst="rect">
            <a:avLst/>
          </a:prstGeom>
          <a:noFill/>
        </p:spPr>
        <p:txBody>
          <a:bodyPr wrap="square">
            <a:spAutoFit/>
          </a:bodyPr>
          <a:lstStyle/>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spTree>
    <p:extLst>
      <p:ext uri="{BB962C8B-B14F-4D97-AF65-F5344CB8AC3E}">
        <p14:creationId xmlns:p14="http://schemas.microsoft.com/office/powerpoint/2010/main" val="1096138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6" grpId="0"/>
      <p:bldP spid="48" grpId="0"/>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279" y="16602"/>
            <a:ext cx="7760249"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HESS’S LAW, </a:t>
            </a:r>
            <a:r>
              <a:rPr lang="en-GB" sz="3600" b="1" err="1">
                <a:solidFill>
                  <a:srgbClr val="0070C0"/>
                </a:solidFill>
                <a:effectLst>
                  <a:outerShdw blurRad="38100" dist="38100" dir="2700000" algn="tl">
                    <a:srgbClr val="000000">
                      <a:alpha val="43137"/>
                    </a:srgbClr>
                  </a:outerShdw>
                </a:effectLst>
              </a:rPr>
              <a:t>cnt</a:t>
            </a:r>
            <a:r>
              <a:rPr lang="en-GB" sz="3600" b="1">
                <a:solidFill>
                  <a:srgbClr val="0070C0"/>
                </a:solidFill>
                <a:effectLst>
                  <a:outerShdw blurRad="38100" dist="38100" dir="2700000" algn="tl">
                    <a:srgbClr val="000000">
                      <a:alpha val="43137"/>
                    </a:srgbClr>
                  </a:outerShdw>
                </a:effectLst>
              </a:rPr>
              <a:t>. </a:t>
            </a:r>
            <a:endParaRPr lang="en-GB" sz="3600" b="1">
              <a:effectLst>
                <a:outerShdw blurRad="38100" dist="38100" dir="2700000" algn="tl">
                  <a:srgbClr val="000000">
                    <a:alpha val="43137"/>
                  </a:srgbClr>
                </a:outerShdw>
              </a:effectLst>
            </a:endParaRPr>
          </a:p>
        </p:txBody>
      </p:sp>
      <p:grpSp>
        <p:nvGrpSpPr>
          <p:cNvPr id="14" name="Group 13">
            <a:extLst>
              <a:ext uri="{FF2B5EF4-FFF2-40B4-BE49-F238E27FC236}">
                <a16:creationId xmlns:a16="http://schemas.microsoft.com/office/drawing/2014/main" id="{14BEFA11-45F6-4892-8A26-8113A8DCB58D}"/>
              </a:ext>
            </a:extLst>
          </p:cNvPr>
          <p:cNvGrpSpPr/>
          <p:nvPr/>
        </p:nvGrpSpPr>
        <p:grpSpPr>
          <a:xfrm>
            <a:off x="2714776" y="956084"/>
            <a:ext cx="6418010" cy="2285647"/>
            <a:chOff x="1740611" y="855637"/>
            <a:chExt cx="6418010" cy="2285647"/>
          </a:xfrm>
        </p:grpSpPr>
        <p:sp>
          <p:nvSpPr>
            <p:cNvPr id="9" name="TextBox 8">
              <a:extLst>
                <a:ext uri="{FF2B5EF4-FFF2-40B4-BE49-F238E27FC236}">
                  <a16:creationId xmlns:a16="http://schemas.microsoft.com/office/drawing/2014/main" id="{377B2295-0B80-4D55-9121-848E9186B226}"/>
                </a:ext>
              </a:extLst>
            </p:cNvPr>
            <p:cNvSpPr txBox="1">
              <a:spLocks noChangeAspect="1"/>
            </p:cNvSpPr>
            <p:nvPr/>
          </p:nvSpPr>
          <p:spPr>
            <a:xfrm>
              <a:off x="1740611" y="855637"/>
              <a:ext cx="6418010" cy="646331"/>
            </a:xfrm>
            <a:prstGeom prst="rect">
              <a:avLst/>
            </a:prstGeom>
            <a:noFill/>
          </p:spPr>
          <p:txBody>
            <a:bodyPr wrap="square">
              <a:spAutoFit/>
            </a:bodyPr>
            <a:lstStyle/>
            <a:p>
              <a:r>
                <a:rPr lang="en-GB" sz="3600" dirty="0">
                  <a:solidFill>
                    <a:srgbClr val="0000FF"/>
                  </a:solidFill>
                </a:rPr>
                <a:t>reactant			</a:t>
              </a:r>
              <a:r>
                <a:rPr lang="en-GB" sz="3600" dirty="0"/>
                <a:t> </a:t>
              </a:r>
              <a:r>
                <a:rPr lang="en-GB" sz="3600" dirty="0">
                  <a:sym typeface="Symbol" panose="05050102010706020507" pitchFamily="18" charset="2"/>
                </a:rPr>
                <a:t>		</a:t>
              </a:r>
              <a:r>
                <a:rPr lang="en-GB" sz="3600" dirty="0">
                  <a:solidFill>
                    <a:srgbClr val="FF0000"/>
                  </a:solidFill>
                  <a:sym typeface="Symbol" panose="05050102010706020507" pitchFamily="18" charset="2"/>
                </a:rPr>
                <a:t>product	</a:t>
              </a:r>
              <a:endParaRPr lang="en-GB" sz="3600" dirty="0">
                <a:solidFill>
                  <a:srgbClr val="00B050"/>
                </a:solidFill>
              </a:endParaRPr>
            </a:p>
          </p:txBody>
        </p:sp>
        <p:sp>
          <p:nvSpPr>
            <p:cNvPr id="12" name="TextBox 11">
              <a:extLst>
                <a:ext uri="{FF2B5EF4-FFF2-40B4-BE49-F238E27FC236}">
                  <a16:creationId xmlns:a16="http://schemas.microsoft.com/office/drawing/2014/main" id="{63CBAE46-712D-413E-BDB4-5BA0232BB965}"/>
                </a:ext>
              </a:extLst>
            </p:cNvPr>
            <p:cNvSpPr txBox="1">
              <a:spLocks noChangeAspect="1"/>
            </p:cNvSpPr>
            <p:nvPr/>
          </p:nvSpPr>
          <p:spPr>
            <a:xfrm>
              <a:off x="3415127" y="2494953"/>
              <a:ext cx="3068978" cy="646331"/>
            </a:xfrm>
            <a:prstGeom prst="rect">
              <a:avLst/>
            </a:prstGeom>
            <a:noFill/>
          </p:spPr>
          <p:txBody>
            <a:bodyPr wrap="square">
              <a:spAutoFit/>
            </a:bodyPr>
            <a:lstStyle/>
            <a:p>
              <a:r>
                <a:rPr lang="en-GB" sz="3600" dirty="0">
                  <a:solidFill>
                    <a:srgbClr val="CC66FF"/>
                  </a:solidFill>
                </a:rPr>
                <a:t>elements</a:t>
              </a:r>
            </a:p>
          </p:txBody>
        </p:sp>
      </p:grpSp>
      <p:sp>
        <p:nvSpPr>
          <p:cNvPr id="20" name="TextBox 19">
            <a:extLst>
              <a:ext uri="{FF2B5EF4-FFF2-40B4-BE49-F238E27FC236}">
                <a16:creationId xmlns:a16="http://schemas.microsoft.com/office/drawing/2014/main" id="{8D7D466E-760A-43D2-BB8B-67AF5CC5289A}"/>
              </a:ext>
            </a:extLst>
          </p:cNvPr>
          <p:cNvSpPr txBox="1"/>
          <p:nvPr/>
        </p:nvSpPr>
        <p:spPr>
          <a:xfrm>
            <a:off x="6367385" y="1922500"/>
            <a:ext cx="2318792" cy="523220"/>
          </a:xfrm>
          <a:prstGeom prst="rect">
            <a:avLst/>
          </a:prstGeom>
          <a:noFill/>
        </p:spPr>
        <p:txBody>
          <a:bodyPr wrap="square">
            <a:spAutoFit/>
          </a:bodyPr>
          <a:lstStyle/>
          <a:p>
            <a:r>
              <a:rPr lang="en-GB" sz="2800" b="1" dirty="0">
                <a:solidFill>
                  <a:srgbClr val="00B050"/>
                </a:solidFill>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°(2)</a:t>
            </a:r>
            <a:endParaRPr lang="en-GB" sz="2800" dirty="0"/>
          </a:p>
        </p:txBody>
      </p:sp>
      <p:sp>
        <p:nvSpPr>
          <p:cNvPr id="62" name="TextBox 61">
            <a:extLst>
              <a:ext uri="{FF2B5EF4-FFF2-40B4-BE49-F238E27FC236}">
                <a16:creationId xmlns:a16="http://schemas.microsoft.com/office/drawing/2014/main" id="{C8FF79ED-353E-46C2-8F17-BCA7B439016E}"/>
              </a:ext>
            </a:extLst>
          </p:cNvPr>
          <p:cNvSpPr txBox="1"/>
          <p:nvPr/>
        </p:nvSpPr>
        <p:spPr>
          <a:xfrm>
            <a:off x="4875289" y="662933"/>
            <a:ext cx="1353292"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endParaRPr lang="en-GB" sz="2800" dirty="0"/>
          </a:p>
        </p:txBody>
      </p:sp>
      <p:cxnSp>
        <p:nvCxnSpPr>
          <p:cNvPr id="67" name="Straight Arrow Connector 66">
            <a:extLst>
              <a:ext uri="{FF2B5EF4-FFF2-40B4-BE49-F238E27FC236}">
                <a16:creationId xmlns:a16="http://schemas.microsoft.com/office/drawing/2014/main" id="{8BF35F63-CA4C-4004-BDFC-31285CEA23AB}"/>
              </a:ext>
            </a:extLst>
          </p:cNvPr>
          <p:cNvCxnSpPr>
            <a:cxnSpLocks/>
          </p:cNvCxnSpPr>
          <p:nvPr/>
        </p:nvCxnSpPr>
        <p:spPr>
          <a:xfrm flipV="1">
            <a:off x="4717245" y="1293113"/>
            <a:ext cx="1375757"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906FB798-0576-4391-AEFA-900A5B6A0724}"/>
              </a:ext>
            </a:extLst>
          </p:cNvPr>
          <p:cNvCxnSpPr>
            <a:cxnSpLocks/>
          </p:cNvCxnSpPr>
          <p:nvPr/>
        </p:nvCxnSpPr>
        <p:spPr>
          <a:xfrm>
            <a:off x="3726023" y="1578447"/>
            <a:ext cx="906923" cy="1116985"/>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C87C94CC-5C6E-468C-930C-236C498DBFD9}"/>
              </a:ext>
            </a:extLst>
          </p:cNvPr>
          <p:cNvCxnSpPr>
            <a:cxnSpLocks/>
          </p:cNvCxnSpPr>
          <p:nvPr/>
        </p:nvCxnSpPr>
        <p:spPr>
          <a:xfrm flipV="1">
            <a:off x="5783523" y="1602415"/>
            <a:ext cx="1012322" cy="1076938"/>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88D4EA95-7229-4803-BC7C-611CB2A29279}"/>
              </a:ext>
            </a:extLst>
          </p:cNvPr>
          <p:cNvSpPr txBox="1">
            <a:spLocks noChangeAspect="1"/>
          </p:cNvSpPr>
          <p:nvPr/>
        </p:nvSpPr>
        <p:spPr>
          <a:xfrm>
            <a:off x="2990799" y="4011455"/>
            <a:ext cx="6418007" cy="1754326"/>
          </a:xfrm>
          <a:prstGeom prst="rect">
            <a:avLst/>
          </a:prstGeom>
          <a:noFill/>
        </p:spPr>
        <p:txBody>
          <a:bodyPr wrap="square">
            <a:spAutoFit/>
          </a:bodyPr>
          <a:lstStyle/>
          <a:p>
            <a:r>
              <a:rPr lang="en-GB" sz="3600" dirty="0">
                <a:solidFill>
                  <a:srgbClr val="0000FF"/>
                </a:solidFill>
              </a:rPr>
              <a:t>reactants</a:t>
            </a:r>
          </a:p>
          <a:p>
            <a:r>
              <a:rPr lang="en-GB" sz="3600" dirty="0">
                <a:solidFill>
                  <a:srgbClr val="0000FF"/>
                </a:solidFill>
              </a:rPr>
              <a:t>			</a:t>
            </a:r>
            <a:r>
              <a:rPr lang="en-GB" sz="3600" dirty="0"/>
              <a:t> </a:t>
            </a:r>
            <a:r>
              <a:rPr lang="en-GB" sz="3600" dirty="0">
                <a:sym typeface="Symbol" panose="05050102010706020507" pitchFamily="18" charset="2"/>
              </a:rPr>
              <a:t>		</a:t>
            </a:r>
          </a:p>
          <a:p>
            <a:r>
              <a:rPr lang="en-GB" sz="3600" dirty="0">
                <a:solidFill>
                  <a:srgbClr val="FF0000"/>
                </a:solidFill>
                <a:sym typeface="Symbol" panose="05050102010706020507" pitchFamily="18" charset="2"/>
              </a:rPr>
              <a:t>							   product	</a:t>
            </a:r>
            <a:endParaRPr lang="en-GB" sz="3600" dirty="0">
              <a:solidFill>
                <a:srgbClr val="00B050"/>
              </a:solidFill>
            </a:endParaRPr>
          </a:p>
        </p:txBody>
      </p:sp>
      <p:sp>
        <p:nvSpPr>
          <p:cNvPr id="43" name="TextBox 42">
            <a:extLst>
              <a:ext uri="{FF2B5EF4-FFF2-40B4-BE49-F238E27FC236}">
                <a16:creationId xmlns:a16="http://schemas.microsoft.com/office/drawing/2014/main" id="{DA6AD35D-FF96-4399-A771-B5F387A05EA7}"/>
              </a:ext>
            </a:extLst>
          </p:cNvPr>
          <p:cNvSpPr txBox="1">
            <a:spLocks noChangeAspect="1"/>
          </p:cNvSpPr>
          <p:nvPr/>
        </p:nvSpPr>
        <p:spPr>
          <a:xfrm>
            <a:off x="6397386" y="4024709"/>
            <a:ext cx="3068977" cy="646331"/>
          </a:xfrm>
          <a:prstGeom prst="rect">
            <a:avLst/>
          </a:prstGeom>
          <a:noFill/>
        </p:spPr>
        <p:txBody>
          <a:bodyPr wrap="square">
            <a:spAutoFit/>
          </a:bodyPr>
          <a:lstStyle/>
          <a:p>
            <a:r>
              <a:rPr lang="en-GB" sz="3600" dirty="0">
                <a:solidFill>
                  <a:srgbClr val="CC66FF"/>
                </a:solidFill>
              </a:rPr>
              <a:t>elements</a:t>
            </a:r>
          </a:p>
        </p:txBody>
      </p:sp>
      <p:cxnSp>
        <p:nvCxnSpPr>
          <p:cNvPr id="44" name="Straight Arrow Connector 43">
            <a:extLst>
              <a:ext uri="{FF2B5EF4-FFF2-40B4-BE49-F238E27FC236}">
                <a16:creationId xmlns:a16="http://schemas.microsoft.com/office/drawing/2014/main" id="{77E8ABE7-110B-40A5-A240-E9BC017E887F}"/>
              </a:ext>
            </a:extLst>
          </p:cNvPr>
          <p:cNvCxnSpPr>
            <a:cxnSpLocks/>
          </p:cNvCxnSpPr>
          <p:nvPr/>
        </p:nvCxnSpPr>
        <p:spPr>
          <a:xfrm>
            <a:off x="4920880" y="4403540"/>
            <a:ext cx="1353963" cy="7096"/>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6D585056-F051-4EB2-BC44-90294181FD18}"/>
              </a:ext>
            </a:extLst>
          </p:cNvPr>
          <p:cNvSpPr txBox="1">
            <a:spLocks noChangeAspect="1"/>
          </p:cNvSpPr>
          <p:nvPr/>
        </p:nvSpPr>
        <p:spPr>
          <a:xfrm>
            <a:off x="2960947" y="5112781"/>
            <a:ext cx="3068978" cy="646331"/>
          </a:xfrm>
          <a:prstGeom prst="rect">
            <a:avLst/>
          </a:prstGeom>
          <a:noFill/>
        </p:spPr>
        <p:txBody>
          <a:bodyPr wrap="square">
            <a:spAutoFit/>
          </a:bodyPr>
          <a:lstStyle/>
          <a:p>
            <a:r>
              <a:rPr lang="en-GB" sz="3600" dirty="0">
                <a:solidFill>
                  <a:srgbClr val="CC66FF"/>
                </a:solidFill>
              </a:rPr>
              <a:t>elements</a:t>
            </a:r>
          </a:p>
        </p:txBody>
      </p:sp>
      <p:cxnSp>
        <p:nvCxnSpPr>
          <p:cNvPr id="47" name="Straight Arrow Connector 46">
            <a:extLst>
              <a:ext uri="{FF2B5EF4-FFF2-40B4-BE49-F238E27FC236}">
                <a16:creationId xmlns:a16="http://schemas.microsoft.com/office/drawing/2014/main" id="{F6D76DFD-C387-4264-997E-C77647979FEE}"/>
              </a:ext>
            </a:extLst>
          </p:cNvPr>
          <p:cNvCxnSpPr>
            <a:cxnSpLocks/>
          </p:cNvCxnSpPr>
          <p:nvPr/>
        </p:nvCxnSpPr>
        <p:spPr>
          <a:xfrm>
            <a:off x="4946488" y="5435946"/>
            <a:ext cx="1353963" cy="7096"/>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866E3212-4DAA-40DD-A4F7-273941CF8624}"/>
              </a:ext>
            </a:extLst>
          </p:cNvPr>
          <p:cNvCxnSpPr>
            <a:cxnSpLocks/>
          </p:cNvCxnSpPr>
          <p:nvPr/>
        </p:nvCxnSpPr>
        <p:spPr>
          <a:xfrm flipH="1">
            <a:off x="4932812" y="4235446"/>
            <a:ext cx="1295769" cy="0"/>
          </a:xfrm>
          <a:prstGeom prst="straightConnector1">
            <a:avLst/>
          </a:prstGeom>
          <a:ln w="1905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180A21AF-98DA-4C5E-A669-0CCA4BC64257}"/>
              </a:ext>
            </a:extLst>
          </p:cNvPr>
          <p:cNvSpPr txBox="1"/>
          <p:nvPr/>
        </p:nvSpPr>
        <p:spPr>
          <a:xfrm>
            <a:off x="2565446" y="1864706"/>
            <a:ext cx="2318792" cy="523220"/>
          </a:xfrm>
          <a:prstGeom prst="rect">
            <a:avLst/>
          </a:prstGeom>
          <a:noFill/>
        </p:spPr>
        <p:txBody>
          <a:bodyPr wrap="square">
            <a:spAutoFit/>
          </a:bodyPr>
          <a:lstStyle/>
          <a:p>
            <a:r>
              <a:rPr lang="en-GB" sz="2800" b="1" dirty="0">
                <a:solidFill>
                  <a:srgbClr val="00B050"/>
                </a:solidFill>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sp>
        <p:nvSpPr>
          <p:cNvPr id="59" name="TextBox 58">
            <a:extLst>
              <a:ext uri="{FF2B5EF4-FFF2-40B4-BE49-F238E27FC236}">
                <a16:creationId xmlns:a16="http://schemas.microsoft.com/office/drawing/2014/main" id="{7E476F46-5061-4F88-A553-3D20D58B855F}"/>
              </a:ext>
            </a:extLst>
          </p:cNvPr>
          <p:cNvSpPr txBox="1"/>
          <p:nvPr/>
        </p:nvSpPr>
        <p:spPr>
          <a:xfrm>
            <a:off x="4786990" y="4398120"/>
            <a:ext cx="1600645" cy="523220"/>
          </a:xfrm>
          <a:prstGeom prst="rect">
            <a:avLst/>
          </a:prstGeom>
          <a:noFill/>
        </p:spPr>
        <p:txBody>
          <a:bodyPr wrap="square">
            <a:spAutoFit/>
          </a:bodyPr>
          <a:lstStyle/>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sp>
        <p:nvSpPr>
          <p:cNvPr id="61" name="TextBox 60">
            <a:extLst>
              <a:ext uri="{FF2B5EF4-FFF2-40B4-BE49-F238E27FC236}">
                <a16:creationId xmlns:a16="http://schemas.microsoft.com/office/drawing/2014/main" id="{A8EEE7A5-3D24-4DEE-86C7-47C36061053B}"/>
              </a:ext>
            </a:extLst>
          </p:cNvPr>
          <p:cNvSpPr txBox="1"/>
          <p:nvPr/>
        </p:nvSpPr>
        <p:spPr>
          <a:xfrm>
            <a:off x="4955620" y="4915963"/>
            <a:ext cx="1244182"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°(2) </a:t>
            </a:r>
            <a:endParaRPr lang="en-GB" sz="2800" dirty="0"/>
          </a:p>
        </p:txBody>
      </p:sp>
      <p:sp>
        <p:nvSpPr>
          <p:cNvPr id="64" name="TextBox 63">
            <a:extLst>
              <a:ext uri="{FF2B5EF4-FFF2-40B4-BE49-F238E27FC236}">
                <a16:creationId xmlns:a16="http://schemas.microsoft.com/office/drawing/2014/main" id="{7C46ED93-F50A-4AB4-9CD2-2C5714131EF5}"/>
              </a:ext>
            </a:extLst>
          </p:cNvPr>
          <p:cNvSpPr txBox="1"/>
          <p:nvPr/>
        </p:nvSpPr>
        <p:spPr>
          <a:xfrm>
            <a:off x="5001378" y="3756337"/>
            <a:ext cx="1244182"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cxnSp>
        <p:nvCxnSpPr>
          <p:cNvPr id="24" name="Straight Arrow Connector 23">
            <a:extLst>
              <a:ext uri="{FF2B5EF4-FFF2-40B4-BE49-F238E27FC236}">
                <a16:creationId xmlns:a16="http://schemas.microsoft.com/office/drawing/2014/main" id="{34B99FC2-885A-4E1E-9898-A5DA9396A1AC}"/>
              </a:ext>
            </a:extLst>
          </p:cNvPr>
          <p:cNvCxnSpPr>
            <a:cxnSpLocks/>
          </p:cNvCxnSpPr>
          <p:nvPr/>
        </p:nvCxnSpPr>
        <p:spPr>
          <a:xfrm>
            <a:off x="3968366" y="1532042"/>
            <a:ext cx="906923" cy="1116985"/>
          </a:xfrm>
          <a:prstGeom prst="straightConnector1">
            <a:avLst/>
          </a:prstGeom>
          <a:ln w="19050">
            <a:solidFill>
              <a:schemeClr val="tx1"/>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BD224CB5-B85B-43EA-8C40-7C97A4DE1460}"/>
              </a:ext>
            </a:extLst>
          </p:cNvPr>
          <p:cNvSpPr txBox="1"/>
          <p:nvPr/>
        </p:nvSpPr>
        <p:spPr>
          <a:xfrm>
            <a:off x="4170010" y="1490999"/>
            <a:ext cx="2318792" cy="523220"/>
          </a:xfrm>
          <a:prstGeom prst="rect">
            <a:avLst/>
          </a:prstGeom>
          <a:noFill/>
        </p:spPr>
        <p:txBody>
          <a:bodyPr wrap="square">
            <a:spAutoFit/>
          </a:bodyPr>
          <a:lstStyle/>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spTree>
    <p:extLst>
      <p:ext uri="{BB962C8B-B14F-4D97-AF65-F5344CB8AC3E}">
        <p14:creationId xmlns:p14="http://schemas.microsoft.com/office/powerpoint/2010/main" val="7223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56" grpId="0"/>
      <p:bldP spid="59" grpId="0"/>
      <p:bldP spid="61" grpId="0"/>
      <p:bldP spid="64" grpId="0"/>
      <p:bldP spid="2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279" y="1660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HESS’S LAW, </a:t>
            </a:r>
            <a:r>
              <a:rPr lang="en-GB" sz="3600" b="1" dirty="0" err="1">
                <a:solidFill>
                  <a:srgbClr val="0070C0"/>
                </a:solidFill>
                <a:effectLst>
                  <a:outerShdw blurRad="38100" dist="38100" dir="2700000" algn="tl">
                    <a:srgbClr val="000000">
                      <a:alpha val="43137"/>
                    </a:srgbClr>
                  </a:outerShdw>
                </a:effectLst>
              </a:rPr>
              <a:t>cnt</a:t>
            </a:r>
            <a:r>
              <a:rPr lang="en-GB" sz="3600" b="1" dirty="0">
                <a:solidFill>
                  <a:srgbClr val="0070C0"/>
                </a:solidFill>
                <a:effectLst>
                  <a:outerShdw blurRad="38100" dist="38100" dir="2700000" algn="tl">
                    <a:srgbClr val="000000">
                      <a:alpha val="43137"/>
                    </a:srgbClr>
                  </a:outerShdw>
                </a:effectLst>
              </a:rPr>
              <a:t>. </a:t>
            </a:r>
            <a:endParaRPr lang="en-GB" sz="3600" b="1" dirty="0">
              <a:effectLst>
                <a:outerShdw blurRad="38100" dist="38100" dir="2700000" algn="tl">
                  <a:srgbClr val="000000">
                    <a:alpha val="43137"/>
                  </a:srgbClr>
                </a:outerShdw>
              </a:effectLst>
            </a:endParaRPr>
          </a:p>
        </p:txBody>
      </p:sp>
      <p:sp>
        <p:nvSpPr>
          <p:cNvPr id="13" name="TextBox 12">
            <a:extLst>
              <a:ext uri="{FF2B5EF4-FFF2-40B4-BE49-F238E27FC236}">
                <a16:creationId xmlns:a16="http://schemas.microsoft.com/office/drawing/2014/main" id="{F8F187DF-D831-4FC5-B3E0-BB427990BAAE}"/>
              </a:ext>
            </a:extLst>
          </p:cNvPr>
          <p:cNvSpPr txBox="1"/>
          <p:nvPr/>
        </p:nvSpPr>
        <p:spPr>
          <a:xfrm>
            <a:off x="358862" y="1602296"/>
            <a:ext cx="10323093" cy="954107"/>
          </a:xfrm>
          <a:prstGeom prst="rect">
            <a:avLst/>
          </a:prstGeom>
          <a:noFill/>
        </p:spPr>
        <p:txBody>
          <a:bodyPr wrap="square">
            <a:spAutoFit/>
          </a:bodyPr>
          <a:lstStyle/>
          <a:p>
            <a:r>
              <a:rPr lang="en-GB" sz="2800" dirty="0">
                <a:solidFill>
                  <a:srgbClr val="0000FF"/>
                </a:solidFill>
              </a:rPr>
              <a:t>Reactants</a:t>
            </a:r>
            <a:r>
              <a:rPr lang="en-GB" sz="2800" dirty="0"/>
              <a:t> </a:t>
            </a:r>
            <a:r>
              <a:rPr lang="en-GB" sz="2800" dirty="0">
                <a:sym typeface="Symbol" panose="05050102010706020507" pitchFamily="18" charset="2"/>
              </a:rPr>
              <a:t> </a:t>
            </a:r>
            <a:r>
              <a:rPr lang="en-GB" sz="2800" dirty="0">
                <a:solidFill>
                  <a:srgbClr val="CC66FF"/>
                </a:solidFill>
                <a:sym typeface="Symbol" panose="05050102010706020507" pitchFamily="18" charset="2"/>
              </a:rPr>
              <a:t>Elements:</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 1</a:t>
            </a:r>
            <a:r>
              <a:rPr lang="en-GB" sz="2800" dirty="0">
                <a:sym typeface="Symbol" panose="05050102010706020507" pitchFamily="18" charset="2"/>
              </a:rPr>
              <a:t>)	</a:t>
            </a:r>
          </a:p>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 2</a:t>
            </a:r>
            <a:r>
              <a:rPr lang="en-GB" sz="2800" dirty="0">
                <a:sym typeface="Symbol" panose="05050102010706020507" pitchFamily="18" charset="2"/>
              </a:rPr>
              <a:t>)   etc</a:t>
            </a:r>
            <a:endParaRPr lang="en-GB" sz="2800" dirty="0"/>
          </a:p>
        </p:txBody>
      </p:sp>
      <p:sp>
        <p:nvSpPr>
          <p:cNvPr id="15" name="TextBox 14">
            <a:extLst>
              <a:ext uri="{FF2B5EF4-FFF2-40B4-BE49-F238E27FC236}">
                <a16:creationId xmlns:a16="http://schemas.microsoft.com/office/drawing/2014/main" id="{722AC894-3978-4D92-B4C4-1D1A95346127}"/>
              </a:ext>
            </a:extLst>
          </p:cNvPr>
          <p:cNvSpPr txBox="1"/>
          <p:nvPr/>
        </p:nvSpPr>
        <p:spPr>
          <a:xfrm>
            <a:off x="358862" y="2898863"/>
            <a:ext cx="11173690" cy="954107"/>
          </a:xfrm>
          <a:prstGeom prst="rect">
            <a:avLst/>
          </a:prstGeom>
          <a:noFill/>
        </p:spPr>
        <p:txBody>
          <a:bodyPr wrap="square">
            <a:spAutoFit/>
          </a:bodyPr>
          <a:lstStyle/>
          <a:p>
            <a:r>
              <a:rPr lang="en-GB" sz="2800" dirty="0">
                <a:solidFill>
                  <a:srgbClr val="CC66FF"/>
                </a:solidFill>
              </a:rPr>
              <a:t>Elements</a:t>
            </a:r>
            <a:r>
              <a:rPr lang="en-GB" sz="2800" dirty="0"/>
              <a:t> </a:t>
            </a:r>
            <a:r>
              <a:rPr lang="en-GB" sz="2800" dirty="0">
                <a:sym typeface="Symbol" panose="05050102010706020507" pitchFamily="18" charset="2"/>
              </a:rPr>
              <a:t> </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 1</a:t>
            </a:r>
            <a:r>
              <a:rPr lang="en-GB" sz="2800" dirty="0">
                <a:sym typeface="Symbol" panose="05050102010706020507" pitchFamily="18" charset="2"/>
              </a:rPr>
              <a:t>)	 </a:t>
            </a:r>
          </a:p>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 2</a:t>
            </a:r>
            <a:r>
              <a:rPr lang="en-GB" sz="2800" dirty="0">
                <a:sym typeface="Symbol" panose="05050102010706020507" pitchFamily="18" charset="2"/>
              </a:rPr>
              <a:t>)   etc</a:t>
            </a:r>
            <a:endParaRPr lang="en-GB" sz="2800" dirty="0"/>
          </a:p>
        </p:txBody>
      </p:sp>
      <p:sp>
        <p:nvSpPr>
          <p:cNvPr id="16" name="TextBox 15">
            <a:extLst>
              <a:ext uri="{FF2B5EF4-FFF2-40B4-BE49-F238E27FC236}">
                <a16:creationId xmlns:a16="http://schemas.microsoft.com/office/drawing/2014/main" id="{46E52B16-A77C-4FD4-A953-E04C3EC89411}"/>
              </a:ext>
            </a:extLst>
          </p:cNvPr>
          <p:cNvSpPr txBox="1"/>
          <p:nvPr/>
        </p:nvSpPr>
        <p:spPr>
          <a:xfrm>
            <a:off x="8708805" y="1953443"/>
            <a:ext cx="3564021" cy="523220"/>
          </a:xfrm>
          <a:prstGeom prst="rect">
            <a:avLst/>
          </a:prstGeom>
          <a:noFill/>
        </p:spPr>
        <p:txBody>
          <a:bodyPr wrap="square" rtlCol="0">
            <a:spAutoFit/>
          </a:bodyPr>
          <a:lstStyle/>
          <a:p>
            <a:r>
              <a:rPr lang="en-GB" sz="2800" dirty="0"/>
              <a:t>-</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reactants</a:t>
            </a:r>
            <a:r>
              <a:rPr lang="en-GB" sz="2800" dirty="0">
                <a:sym typeface="Symbol" panose="05050102010706020507" pitchFamily="18" charset="2"/>
              </a:rPr>
              <a:t>) </a:t>
            </a:r>
            <a:endParaRPr lang="en-GB" sz="2800" dirty="0"/>
          </a:p>
        </p:txBody>
      </p:sp>
      <p:sp>
        <p:nvSpPr>
          <p:cNvPr id="17" name="TextBox 16">
            <a:extLst>
              <a:ext uri="{FF2B5EF4-FFF2-40B4-BE49-F238E27FC236}">
                <a16:creationId xmlns:a16="http://schemas.microsoft.com/office/drawing/2014/main" id="{807AD32E-5EA1-4067-8DEF-667E1ECA5B08}"/>
              </a:ext>
            </a:extLst>
          </p:cNvPr>
          <p:cNvSpPr txBox="1"/>
          <p:nvPr/>
        </p:nvSpPr>
        <p:spPr>
          <a:xfrm>
            <a:off x="8839515" y="3061197"/>
            <a:ext cx="3302599" cy="523220"/>
          </a:xfrm>
          <a:prstGeom prst="rect">
            <a:avLst/>
          </a:prstGeom>
          <a:noFill/>
        </p:spPr>
        <p:txBody>
          <a:bodyPr wrap="square" rtlCol="0">
            <a:spAutoFit/>
          </a:bodyPr>
          <a:lstStyle/>
          <a:p>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endParaRPr lang="en-GB" sz="2800" dirty="0"/>
          </a:p>
        </p:txBody>
      </p:sp>
      <p:sp>
        <p:nvSpPr>
          <p:cNvPr id="19" name="TextBox 18">
            <a:extLst>
              <a:ext uri="{FF2B5EF4-FFF2-40B4-BE49-F238E27FC236}">
                <a16:creationId xmlns:a16="http://schemas.microsoft.com/office/drawing/2014/main" id="{395FEAFC-C929-4323-B6C1-F124B49EE04E}"/>
              </a:ext>
            </a:extLst>
          </p:cNvPr>
          <p:cNvSpPr txBox="1"/>
          <p:nvPr/>
        </p:nvSpPr>
        <p:spPr>
          <a:xfrm>
            <a:off x="1955939" y="5512420"/>
            <a:ext cx="9967355" cy="584775"/>
          </a:xfrm>
          <a:prstGeom prst="rect">
            <a:avLst/>
          </a:prstGeom>
          <a:noFill/>
          <a:ln w="38100">
            <a:solidFill>
              <a:srgbClr val="00B0F0"/>
            </a:solidFill>
          </a:ln>
        </p:spPr>
        <p:txBody>
          <a:bodyPr wrap="square">
            <a:spAutoFit/>
          </a:bodyPr>
          <a:lstStyle/>
          <a:p>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rxn</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  </a:t>
            </a:r>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f</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a:t>
            </a:r>
            <a:r>
              <a:rPr lang="en-GB" sz="3200">
                <a:solidFill>
                  <a:srgbClr val="FF0000"/>
                </a:solidFill>
                <a:sym typeface="Symbol" panose="05050102010706020507" pitchFamily="18" charset="2"/>
              </a:rPr>
              <a:t>products</a:t>
            </a:r>
            <a:r>
              <a:rPr lang="en-GB" sz="3200">
                <a:sym typeface="Symbol" panose="05050102010706020507" pitchFamily="18" charset="2"/>
              </a:rPr>
              <a:t>)   -    </a:t>
            </a:r>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f</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a:t>
            </a:r>
            <a:r>
              <a:rPr lang="en-GB" sz="3200">
                <a:solidFill>
                  <a:srgbClr val="0000FF"/>
                </a:solidFill>
                <a:sym typeface="Symbol" panose="05050102010706020507" pitchFamily="18" charset="2"/>
              </a:rPr>
              <a:t>reactants</a:t>
            </a:r>
            <a:r>
              <a:rPr lang="en-GB" sz="3200">
                <a:sym typeface="Symbol" panose="05050102010706020507" pitchFamily="18" charset="2"/>
              </a:rPr>
              <a:t>) </a:t>
            </a:r>
            <a:r>
              <a:rPr lang="en-GB" sz="3200">
                <a:solidFill>
                  <a:srgbClr val="00B050"/>
                </a:solidFill>
                <a:sym typeface="Symbol" panose="05050102010706020507" pitchFamily="18" charset="2"/>
              </a:rPr>
              <a:t> </a:t>
            </a:r>
            <a:endParaRPr lang="en-GB" sz="3200"/>
          </a:p>
        </p:txBody>
      </p:sp>
      <p:sp>
        <p:nvSpPr>
          <p:cNvPr id="21" name="TextBox 20">
            <a:extLst>
              <a:ext uri="{FF2B5EF4-FFF2-40B4-BE49-F238E27FC236}">
                <a16:creationId xmlns:a16="http://schemas.microsoft.com/office/drawing/2014/main" id="{76A5CE51-5622-435C-BD2B-18A192D2E185}"/>
              </a:ext>
            </a:extLst>
          </p:cNvPr>
          <p:cNvSpPr txBox="1"/>
          <p:nvPr/>
        </p:nvSpPr>
        <p:spPr>
          <a:xfrm>
            <a:off x="2322605" y="4437504"/>
            <a:ext cx="8359350"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 -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reactants</a:t>
            </a:r>
            <a:r>
              <a:rPr lang="en-GB" sz="2800" dirty="0">
                <a:sym typeface="Symbol" panose="05050102010706020507" pitchFamily="18" charset="2"/>
              </a:rPr>
              <a:t>) + 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r>
              <a:rPr lang="en-GB" sz="2800" dirty="0">
                <a:solidFill>
                  <a:srgbClr val="00B050"/>
                </a:solidFill>
                <a:sym typeface="Symbol" panose="05050102010706020507" pitchFamily="18" charset="2"/>
              </a:rPr>
              <a:t> </a:t>
            </a:r>
            <a:endParaRPr lang="en-GB" sz="2800" dirty="0"/>
          </a:p>
        </p:txBody>
      </p:sp>
      <p:sp>
        <p:nvSpPr>
          <p:cNvPr id="22" name="Oval 21">
            <a:extLst>
              <a:ext uri="{FF2B5EF4-FFF2-40B4-BE49-F238E27FC236}">
                <a16:creationId xmlns:a16="http://schemas.microsoft.com/office/drawing/2014/main" id="{E164E91F-7BE2-461C-9FCE-CB96C28898C6}"/>
              </a:ext>
            </a:extLst>
          </p:cNvPr>
          <p:cNvSpPr/>
          <p:nvPr/>
        </p:nvSpPr>
        <p:spPr>
          <a:xfrm>
            <a:off x="6562181" y="5657484"/>
            <a:ext cx="36004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7E34CC9-7A11-48A8-8336-74D5620EB4F8}"/>
              </a:ext>
            </a:extLst>
          </p:cNvPr>
          <p:cNvSpPr txBox="1"/>
          <p:nvPr/>
        </p:nvSpPr>
        <p:spPr>
          <a:xfrm>
            <a:off x="5520409" y="6423027"/>
            <a:ext cx="2361737" cy="369332"/>
          </a:xfrm>
          <a:prstGeom prst="rect">
            <a:avLst/>
          </a:prstGeom>
          <a:noFill/>
        </p:spPr>
        <p:txBody>
          <a:bodyPr wrap="none" rtlCol="0">
            <a:spAutoFit/>
          </a:bodyPr>
          <a:lstStyle/>
          <a:p>
            <a:r>
              <a:rPr lang="en-GB"/>
              <a:t>represents the reversion</a:t>
            </a:r>
          </a:p>
        </p:txBody>
      </p:sp>
      <p:cxnSp>
        <p:nvCxnSpPr>
          <p:cNvPr id="14" name="Straight Arrow Connector 13">
            <a:extLst>
              <a:ext uri="{FF2B5EF4-FFF2-40B4-BE49-F238E27FC236}">
                <a16:creationId xmlns:a16="http://schemas.microsoft.com/office/drawing/2014/main" id="{A89E84C0-3F0D-4427-BD3D-94895C6C3599}"/>
              </a:ext>
            </a:extLst>
          </p:cNvPr>
          <p:cNvCxnSpPr>
            <a:stCxn id="22" idx="4"/>
          </p:cNvCxnSpPr>
          <p:nvPr/>
        </p:nvCxnSpPr>
        <p:spPr>
          <a:xfrm>
            <a:off x="6742201" y="5999944"/>
            <a:ext cx="0" cy="492484"/>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B989ED40-F6C6-49AD-9DD0-DBC55384B522}"/>
              </a:ext>
            </a:extLst>
          </p:cNvPr>
          <p:cNvGrpSpPr/>
          <p:nvPr/>
        </p:nvGrpSpPr>
        <p:grpSpPr>
          <a:xfrm>
            <a:off x="4103246" y="19688"/>
            <a:ext cx="5277909" cy="1224285"/>
            <a:chOff x="5292080" y="567956"/>
            <a:chExt cx="5277909" cy="1224285"/>
          </a:xfrm>
        </p:grpSpPr>
        <p:grpSp>
          <p:nvGrpSpPr>
            <p:cNvPr id="24" name="Group 23">
              <a:extLst>
                <a:ext uri="{FF2B5EF4-FFF2-40B4-BE49-F238E27FC236}">
                  <a16:creationId xmlns:a16="http://schemas.microsoft.com/office/drawing/2014/main" id="{0603EDB6-069E-4E40-ADA4-86DC65EC3B1A}"/>
                </a:ext>
              </a:extLst>
            </p:cNvPr>
            <p:cNvGrpSpPr/>
            <p:nvPr/>
          </p:nvGrpSpPr>
          <p:grpSpPr>
            <a:xfrm>
              <a:off x="5292080" y="567956"/>
              <a:ext cx="5277909" cy="1058727"/>
              <a:chOff x="1991630" y="3791016"/>
              <a:chExt cx="5112567" cy="1058727"/>
            </a:xfrm>
          </p:grpSpPr>
          <p:sp>
            <p:nvSpPr>
              <p:cNvPr id="25" name="TextBox 24">
                <a:extLst>
                  <a:ext uri="{FF2B5EF4-FFF2-40B4-BE49-F238E27FC236}">
                    <a16:creationId xmlns:a16="http://schemas.microsoft.com/office/drawing/2014/main" id="{6824ED0C-F41D-4880-8540-70A0D73B3F03}"/>
                  </a:ext>
                </a:extLst>
              </p:cNvPr>
              <p:cNvSpPr txBox="1"/>
              <p:nvPr/>
            </p:nvSpPr>
            <p:spPr>
              <a:xfrm>
                <a:off x="1991630" y="4480411"/>
                <a:ext cx="5112567" cy="369332"/>
              </a:xfrm>
              <a:prstGeom prst="rect">
                <a:avLst/>
              </a:prstGeom>
              <a:noFill/>
            </p:spPr>
            <p:txBody>
              <a:bodyPr wrap="square">
                <a:spAutoFit/>
              </a:bodyPr>
              <a:lstStyle/>
              <a:p>
                <a:r>
                  <a:rPr lang="en-GB" dirty="0">
                    <a:solidFill>
                      <a:srgbClr val="0000FF"/>
                    </a:solidFill>
                    <a:latin typeface="Calibri" panose="020F0502020204030204" pitchFamily="34" charset="0"/>
                    <a:cs typeface="Calibri" panose="020F0502020204030204" pitchFamily="34" charset="0"/>
                  </a:rPr>
                  <a:t>reactants </a:t>
                </a:r>
                <a:r>
                  <a:rPr lang="en-GB"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sym typeface="Symbol" panose="05050102010706020507" pitchFamily="18" charset="2"/>
                  </a:rPr>
                  <a:t>              </a:t>
                </a:r>
                <a:r>
                  <a:rPr lang="en-GB" dirty="0">
                    <a:solidFill>
                      <a:srgbClr val="CC66FF"/>
                    </a:solidFill>
                    <a:latin typeface="Calibri" panose="020F0502020204030204" pitchFamily="34" charset="0"/>
                    <a:cs typeface="Calibri" panose="020F0502020204030204" pitchFamily="34" charset="0"/>
                    <a:sym typeface="Symbol" panose="05050102010706020507" pitchFamily="18" charset="2"/>
                  </a:rPr>
                  <a:t>elements </a:t>
                </a:r>
                <a:r>
                  <a:rPr lang="en-GB" dirty="0">
                    <a:latin typeface="Calibri" panose="020F0502020204030204" pitchFamily="34" charset="0"/>
                    <a:cs typeface="Calibri" panose="020F0502020204030204" pitchFamily="34" charset="0"/>
                    <a:sym typeface="Symbol" panose="05050102010706020507" pitchFamily="18" charset="2"/>
                  </a:rPr>
                  <a:t>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products</a:t>
                </a:r>
                <a:endParaRPr lang="en-GB" dirty="0">
                  <a:solidFill>
                    <a:srgbClr val="FF0000"/>
                  </a:solidFill>
                  <a:latin typeface="Calibri" panose="020F0502020204030204" pitchFamily="34" charset="0"/>
                  <a:cs typeface="Calibri" panose="020F0502020204030204" pitchFamily="34" charset="0"/>
                </a:endParaRPr>
              </a:p>
            </p:txBody>
          </p:sp>
          <p:cxnSp>
            <p:nvCxnSpPr>
              <p:cNvPr id="26" name="Straight Arrow Connector 25">
                <a:extLst>
                  <a:ext uri="{FF2B5EF4-FFF2-40B4-BE49-F238E27FC236}">
                    <a16:creationId xmlns:a16="http://schemas.microsoft.com/office/drawing/2014/main" id="{EF092F8E-F39D-40C4-AA91-D37A986BF9BF}"/>
                  </a:ext>
                </a:extLst>
              </p:cNvPr>
              <p:cNvCxnSpPr>
                <a:cxnSpLocks/>
              </p:cNvCxnSpPr>
              <p:nvPr/>
            </p:nvCxnSpPr>
            <p:spPr>
              <a:xfrm flipV="1">
                <a:off x="3160883" y="4593688"/>
                <a:ext cx="918980" cy="14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3AA2300-DE96-4FFD-B8E4-5E799876A588}"/>
                  </a:ext>
                </a:extLst>
              </p:cNvPr>
              <p:cNvSpPr txBox="1"/>
              <p:nvPr/>
            </p:nvSpPr>
            <p:spPr>
              <a:xfrm>
                <a:off x="3130220" y="4239467"/>
                <a:ext cx="949643" cy="369332"/>
              </a:xfrm>
              <a:prstGeom prst="rect">
                <a:avLst/>
              </a:prstGeom>
              <a:noFill/>
            </p:spPr>
            <p:txBody>
              <a:bodyPr wrap="square">
                <a:spAutoFit/>
              </a:bodyPr>
              <a:lstStyle/>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dirty="0">
                  <a:latin typeface="Calibri" panose="020F0502020204030204" pitchFamily="34" charset="0"/>
                  <a:cs typeface="Calibri" panose="020F0502020204030204" pitchFamily="34" charset="0"/>
                </a:endParaRPr>
              </a:p>
            </p:txBody>
          </p:sp>
          <p:cxnSp>
            <p:nvCxnSpPr>
              <p:cNvPr id="28" name="Straight Arrow Connector 27">
                <a:extLst>
                  <a:ext uri="{FF2B5EF4-FFF2-40B4-BE49-F238E27FC236}">
                    <a16:creationId xmlns:a16="http://schemas.microsoft.com/office/drawing/2014/main" id="{3B225AD5-4141-4961-9906-B73B97FE9215}"/>
                  </a:ext>
                </a:extLst>
              </p:cNvPr>
              <p:cNvCxnSpPr>
                <a:cxnSpLocks/>
              </p:cNvCxnSpPr>
              <p:nvPr/>
            </p:nvCxnSpPr>
            <p:spPr>
              <a:xfrm flipV="1">
                <a:off x="5191050" y="4663037"/>
                <a:ext cx="812736"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0" name="Group 29">
                <a:extLst>
                  <a:ext uri="{FF2B5EF4-FFF2-40B4-BE49-F238E27FC236}">
                    <a16:creationId xmlns:a16="http://schemas.microsoft.com/office/drawing/2014/main" id="{A8DFA48B-471B-4E40-BE98-6986A025790E}"/>
                  </a:ext>
                </a:extLst>
              </p:cNvPr>
              <p:cNvGrpSpPr/>
              <p:nvPr/>
            </p:nvGrpSpPr>
            <p:grpSpPr>
              <a:xfrm>
                <a:off x="2428548" y="4149080"/>
                <a:ext cx="4166727" cy="346396"/>
                <a:chOff x="2339752" y="4149080"/>
                <a:chExt cx="4166727" cy="346396"/>
              </a:xfrm>
            </p:grpSpPr>
            <p:cxnSp>
              <p:nvCxnSpPr>
                <p:cNvPr id="32" name="Straight Connector 31">
                  <a:extLst>
                    <a:ext uri="{FF2B5EF4-FFF2-40B4-BE49-F238E27FC236}">
                      <a16:creationId xmlns:a16="http://schemas.microsoft.com/office/drawing/2014/main" id="{65346069-9966-4763-88D9-1DF0B93FE8CC}"/>
                    </a:ext>
                  </a:extLst>
                </p:cNvPr>
                <p:cNvCxnSpPr>
                  <a:cxnSpLocks/>
                </p:cNvCxnSpPr>
                <p:nvPr/>
              </p:nvCxnSpPr>
              <p:spPr>
                <a:xfrm>
                  <a:off x="2339752" y="4149080"/>
                  <a:ext cx="4166727" cy="1126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DCF1A8-01E1-4F2A-A311-6A031F2C30D7}"/>
                    </a:ext>
                  </a:extLst>
                </p:cNvPr>
                <p:cNvCxnSpPr>
                  <a:cxnSpLocks/>
                </p:cNvCxnSpPr>
                <p:nvPr/>
              </p:nvCxnSpPr>
              <p:spPr>
                <a:xfrm flipV="1">
                  <a:off x="2339752"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C2226AF-6255-45E3-8B55-18002C14F12B}"/>
                    </a:ext>
                  </a:extLst>
                </p:cNvPr>
                <p:cNvCxnSpPr>
                  <a:cxnSpLocks/>
                </p:cNvCxnSpPr>
                <p:nvPr/>
              </p:nvCxnSpPr>
              <p:spPr>
                <a:xfrm flipV="1">
                  <a:off x="6506479" y="4164145"/>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B3203868-A333-4FBF-836C-AF05FE27A2BD}"/>
                  </a:ext>
                </a:extLst>
              </p:cNvPr>
              <p:cNvSpPr txBox="1"/>
              <p:nvPr/>
            </p:nvSpPr>
            <p:spPr>
              <a:xfrm>
                <a:off x="3060768" y="3791016"/>
                <a:ext cx="2670880" cy="369332"/>
              </a:xfrm>
              <a:prstGeom prst="rect">
                <a:avLst/>
              </a:prstGeom>
              <a:noFill/>
            </p:spPr>
            <p:txBody>
              <a:bodyPr wrap="square">
                <a:spAutoFit/>
              </a:bodyPr>
              <a:lstStyle/>
              <a:p>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°(1) + </a:t>
                </a:r>
                <a:r>
                  <a:rPr lang="en-GB"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(2) </a:t>
                </a:r>
                <a:endParaRPr lang="en-GB" dirty="0">
                  <a:latin typeface="Calibri" panose="020F0502020204030204" pitchFamily="34" charset="0"/>
                  <a:cs typeface="Calibri" panose="020F0502020204030204" pitchFamily="34" charset="0"/>
                </a:endParaRPr>
              </a:p>
            </p:txBody>
          </p:sp>
        </p:grpSp>
        <p:sp>
          <p:nvSpPr>
            <p:cNvPr id="36" name="TextBox 35">
              <a:extLst>
                <a:ext uri="{FF2B5EF4-FFF2-40B4-BE49-F238E27FC236}">
                  <a16:creationId xmlns:a16="http://schemas.microsoft.com/office/drawing/2014/main" id="{9A38BB18-3F35-441E-A225-EC6FBB43D606}"/>
                </a:ext>
              </a:extLst>
            </p:cNvPr>
            <p:cNvSpPr txBox="1"/>
            <p:nvPr/>
          </p:nvSpPr>
          <p:spPr>
            <a:xfrm>
              <a:off x="6483614" y="1422909"/>
              <a:ext cx="1040714" cy="369332"/>
            </a:xfrm>
            <a:prstGeom prst="rect">
              <a:avLst/>
            </a:prstGeom>
            <a:noFill/>
          </p:spPr>
          <p:txBody>
            <a:bodyPr wrap="square">
              <a:spAutoFit/>
            </a:bodyPr>
            <a:lstStyle/>
            <a:p>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°(1) </a:t>
              </a:r>
              <a:endParaRPr lang="en-GB" dirty="0">
                <a:latin typeface="Calibri" panose="020F0502020204030204" pitchFamily="34" charset="0"/>
                <a:cs typeface="Calibri" panose="020F0502020204030204" pitchFamily="34" charset="0"/>
              </a:endParaRPr>
            </a:p>
          </p:txBody>
        </p:sp>
        <p:cxnSp>
          <p:nvCxnSpPr>
            <p:cNvPr id="37" name="Straight Arrow Connector 36">
              <a:extLst>
                <a:ext uri="{FF2B5EF4-FFF2-40B4-BE49-F238E27FC236}">
                  <a16:creationId xmlns:a16="http://schemas.microsoft.com/office/drawing/2014/main" id="{8771ED24-F953-4676-94A2-13096992B2F2}"/>
                </a:ext>
              </a:extLst>
            </p:cNvPr>
            <p:cNvCxnSpPr>
              <a:cxnSpLocks/>
            </p:cNvCxnSpPr>
            <p:nvPr/>
          </p:nvCxnSpPr>
          <p:spPr>
            <a:xfrm flipH="1">
              <a:off x="6465904" y="1471259"/>
              <a:ext cx="91440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961947B3-9D41-4D50-A5EA-26275E6CA46B}"/>
                </a:ext>
              </a:extLst>
            </p:cNvPr>
            <p:cNvSpPr txBox="1"/>
            <p:nvPr/>
          </p:nvSpPr>
          <p:spPr>
            <a:xfrm>
              <a:off x="8586898" y="1087750"/>
              <a:ext cx="980355"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°(2) </a:t>
              </a:r>
              <a:endParaRPr lang="en-GB">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68470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45600"/>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PROBLEMS</a:t>
            </a:r>
            <a:endParaRPr lang="en-GB" sz="36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1E5BC246-3226-45E6-AF5F-A295D1C2647B}"/>
              </a:ext>
            </a:extLst>
          </p:cNvPr>
          <p:cNvSpPr txBox="1"/>
          <p:nvPr/>
        </p:nvSpPr>
        <p:spPr>
          <a:xfrm>
            <a:off x="380446" y="794958"/>
            <a:ext cx="12091737" cy="4401205"/>
          </a:xfrm>
          <a:prstGeom prst="rect">
            <a:avLst/>
          </a:prstGeom>
          <a:noFill/>
        </p:spPr>
        <p:txBody>
          <a:bodyPr wrap="square">
            <a:spAutoFit/>
          </a:bodyPr>
          <a:lstStyle/>
          <a:p>
            <a:pPr defTabSz="914400" eaLnBrk="0" fontAlgn="base" hangingPunct="0">
              <a:spcBef>
                <a:spcPct val="0"/>
              </a:spcBef>
              <a:spcAft>
                <a:spcPct val="0"/>
              </a:spcAft>
            </a:pPr>
            <a:r>
              <a:rPr lang="en-US" altLang="en-US" sz="2800" dirty="0">
                <a:cs typeface="Calibri" panose="020F0502020204030204" pitchFamily="34" charset="0"/>
              </a:rPr>
              <a:t>What is the value of </a:t>
            </a:r>
            <a:r>
              <a:rPr lang="en-US" altLang="en-US" sz="2800" dirty="0" err="1">
                <a:cs typeface="Calibri" panose="020F0502020204030204" pitchFamily="34" charset="0"/>
              </a:rPr>
              <a:t>Δ</a:t>
            </a:r>
            <a:r>
              <a:rPr lang="en-US" altLang="en-US" sz="2800" baseline="-30000" dirty="0" err="1">
                <a:cs typeface="Calibri" panose="020F0502020204030204" pitchFamily="34" charset="0"/>
              </a:rPr>
              <a:t>r</a:t>
            </a:r>
            <a:r>
              <a:rPr lang="en-US" altLang="en-US" sz="2800" dirty="0" err="1">
                <a:cs typeface="Calibri" panose="020F0502020204030204" pitchFamily="34" charset="0"/>
              </a:rPr>
              <a:t>H</a:t>
            </a:r>
            <a:r>
              <a:rPr lang="en-US" altLang="en-US" sz="2800" dirty="0">
                <a:cs typeface="Calibri" panose="020F0502020204030204" pitchFamily="34" charset="0"/>
              </a:rPr>
              <a:t>º in kJ for: </a:t>
            </a:r>
          </a:p>
          <a:p>
            <a:pPr defTabSz="914400" eaLnBrk="0" fontAlgn="base" hangingPunct="0">
              <a:spcBef>
                <a:spcPct val="0"/>
              </a:spcBef>
              <a:spcAft>
                <a:spcPct val="0"/>
              </a:spcAft>
            </a:pPr>
            <a:r>
              <a:rPr lang="en-US" altLang="en-US" sz="2800" dirty="0">
                <a:cs typeface="Calibri" panose="020F0502020204030204" pitchFamily="34" charset="0"/>
              </a:rPr>
              <a:t>2 HgCl</a:t>
            </a:r>
            <a:r>
              <a:rPr lang="en-US" altLang="en-US" sz="2800" baseline="-30000" dirty="0">
                <a:cs typeface="Calibri" panose="020F0502020204030204" pitchFamily="34" charset="0"/>
              </a:rPr>
              <a:t>2</a:t>
            </a:r>
            <a:r>
              <a:rPr lang="en-US" altLang="en-US" sz="2800" dirty="0">
                <a:cs typeface="Calibri" panose="020F0502020204030204" pitchFamily="34" charset="0"/>
              </a:rPr>
              <a:t>(s) → Hg</a:t>
            </a:r>
            <a:r>
              <a:rPr lang="en-US" altLang="en-US" sz="2800" baseline="-30000" dirty="0">
                <a:cs typeface="Calibri" panose="020F0502020204030204" pitchFamily="34" charset="0"/>
              </a:rPr>
              <a:t>2</a:t>
            </a:r>
            <a:r>
              <a:rPr lang="en-US" altLang="en-US" sz="2800" dirty="0">
                <a:cs typeface="Calibri" panose="020F0502020204030204" pitchFamily="34" charset="0"/>
              </a:rPr>
              <a:t>Cl</a:t>
            </a:r>
            <a:r>
              <a:rPr lang="en-US" altLang="en-US" sz="2800" baseline="-30000" dirty="0">
                <a:cs typeface="Calibri" panose="020F0502020204030204" pitchFamily="34" charset="0"/>
              </a:rPr>
              <a:t>2</a:t>
            </a:r>
            <a:r>
              <a:rPr lang="en-US" altLang="en-US" sz="2800" dirty="0">
                <a:cs typeface="Calibri" panose="020F0502020204030204" pitchFamily="34" charset="0"/>
              </a:rPr>
              <a:t>(s) + Cl</a:t>
            </a:r>
            <a:r>
              <a:rPr lang="en-US" altLang="en-US" sz="2800" baseline="-30000" dirty="0">
                <a:cs typeface="Calibri" panose="020F0502020204030204" pitchFamily="34" charset="0"/>
              </a:rPr>
              <a:t>2</a:t>
            </a:r>
            <a:r>
              <a:rPr lang="en-US" altLang="en-US" sz="2800" dirty="0">
                <a:cs typeface="Calibri" panose="020F0502020204030204" pitchFamily="34" charset="0"/>
              </a:rPr>
              <a:t>(g)</a:t>
            </a:r>
            <a:br>
              <a:rPr lang="en-US" altLang="en-US" sz="2800" dirty="0">
                <a:cs typeface="Calibri" panose="020F0502020204030204" pitchFamily="34" charset="0"/>
              </a:rPr>
            </a:br>
            <a:r>
              <a:rPr lang="en-US" altLang="en-US" sz="2800" dirty="0">
                <a:cs typeface="Calibri" panose="020F0502020204030204" pitchFamily="34" charset="0"/>
              </a:rPr>
              <a:t>given the </a:t>
            </a:r>
            <a:r>
              <a:rPr lang="en-US" altLang="en-US" sz="2800" dirty="0" err="1">
                <a:cs typeface="Calibri" panose="020F0502020204030204" pitchFamily="34" charset="0"/>
              </a:rPr>
              <a:t>Δ</a:t>
            </a:r>
            <a:r>
              <a:rPr lang="en-US" altLang="en-US" sz="2800" baseline="-30000" dirty="0" err="1">
                <a:cs typeface="Calibri" panose="020F0502020204030204" pitchFamily="34" charset="0"/>
              </a:rPr>
              <a:t>f</a:t>
            </a:r>
            <a:r>
              <a:rPr lang="en-US" altLang="en-US" sz="2800" dirty="0" err="1">
                <a:cs typeface="Calibri" panose="020F0502020204030204" pitchFamily="34" charset="0"/>
              </a:rPr>
              <a:t>H</a:t>
            </a:r>
            <a:r>
              <a:rPr lang="en-US" altLang="en-US" sz="2800" dirty="0">
                <a:cs typeface="Calibri" panose="020F0502020204030204" pitchFamily="34" charset="0"/>
              </a:rPr>
              <a:t>º values (in kJ/mol) for HgCl</a:t>
            </a:r>
            <a:r>
              <a:rPr lang="en-US" altLang="en-US" sz="2800" baseline="-30000" dirty="0">
                <a:cs typeface="Calibri" panose="020F0502020204030204" pitchFamily="34" charset="0"/>
              </a:rPr>
              <a:t>2</a:t>
            </a:r>
            <a:r>
              <a:rPr lang="en-US" altLang="en-US" sz="2800" dirty="0">
                <a:cs typeface="Calibri" panose="020F0502020204030204" pitchFamily="34" charset="0"/>
              </a:rPr>
              <a:t> = -230 and Hg</a:t>
            </a:r>
            <a:r>
              <a:rPr lang="en-US" altLang="en-US" sz="2800" baseline="-30000" dirty="0">
                <a:cs typeface="Calibri" panose="020F0502020204030204" pitchFamily="34" charset="0"/>
              </a:rPr>
              <a:t>2</a:t>
            </a:r>
            <a:r>
              <a:rPr lang="en-US" altLang="en-US" sz="2800" dirty="0">
                <a:cs typeface="Calibri" panose="020F0502020204030204" pitchFamily="34" charset="0"/>
              </a:rPr>
              <a:t>Cl</a:t>
            </a:r>
            <a:r>
              <a:rPr lang="en-US" altLang="en-US" sz="2800" baseline="-30000" dirty="0">
                <a:cs typeface="Calibri" panose="020F0502020204030204" pitchFamily="34" charset="0"/>
              </a:rPr>
              <a:t>2</a:t>
            </a:r>
            <a:r>
              <a:rPr lang="en-US" altLang="en-US" sz="2800" dirty="0">
                <a:cs typeface="Calibri" panose="020F0502020204030204" pitchFamily="34" charset="0"/>
              </a:rPr>
              <a:t> = -265?</a:t>
            </a:r>
          </a:p>
          <a:p>
            <a:pPr defTabSz="914400" eaLnBrk="0" fontAlgn="base" hangingPunct="0">
              <a:spcBef>
                <a:spcPct val="0"/>
              </a:spcBef>
              <a:spcAft>
                <a:spcPct val="0"/>
              </a:spcAft>
            </a:pPr>
            <a:endParaRPr lang="en-US" altLang="en-US" sz="2800" dirty="0">
              <a:cs typeface="Calibri" panose="020F0502020204030204" pitchFamily="34" charset="0"/>
            </a:endParaRPr>
          </a:p>
          <a:p>
            <a:pPr defTabSz="914400" eaLnBrk="0" fontAlgn="base" hangingPunct="0">
              <a:spcBef>
                <a:spcPct val="0"/>
              </a:spcBef>
              <a:spcAft>
                <a:spcPct val="0"/>
              </a:spcAft>
            </a:pPr>
            <a:r>
              <a:rPr lang="en-US" altLang="en-US" sz="2800" dirty="0">
                <a:cs typeface="Calibri" panose="020F0502020204030204" pitchFamily="34" charset="0"/>
              </a:rPr>
              <a:t>-195</a:t>
            </a:r>
          </a:p>
          <a:p>
            <a:pPr defTabSz="914400" eaLnBrk="0" fontAlgn="base" hangingPunct="0">
              <a:spcBef>
                <a:spcPct val="0"/>
              </a:spcBef>
              <a:spcAft>
                <a:spcPct val="0"/>
              </a:spcAft>
            </a:pPr>
            <a:r>
              <a:rPr lang="en-US" altLang="en-US" sz="2800" dirty="0">
                <a:cs typeface="Calibri" panose="020F0502020204030204" pitchFamily="34" charset="0"/>
              </a:rPr>
              <a:t>-495</a:t>
            </a:r>
          </a:p>
          <a:p>
            <a:pPr defTabSz="914400" eaLnBrk="0" fontAlgn="base" hangingPunct="0">
              <a:spcBef>
                <a:spcPct val="0"/>
              </a:spcBef>
              <a:spcAft>
                <a:spcPct val="0"/>
              </a:spcAft>
            </a:pPr>
            <a:r>
              <a:rPr lang="en-US" altLang="en-US" sz="2800" dirty="0">
                <a:cs typeface="Calibri" panose="020F0502020204030204" pitchFamily="34" charset="0"/>
              </a:rPr>
              <a:t>-35</a:t>
            </a:r>
          </a:p>
          <a:p>
            <a:pPr defTabSz="914400" eaLnBrk="0" fontAlgn="base" hangingPunct="0">
              <a:spcBef>
                <a:spcPct val="0"/>
              </a:spcBef>
              <a:spcAft>
                <a:spcPct val="0"/>
              </a:spcAft>
            </a:pPr>
            <a:r>
              <a:rPr lang="en-US" altLang="en-US" sz="2800" dirty="0">
                <a:cs typeface="Calibri" panose="020F0502020204030204" pitchFamily="34" charset="0"/>
              </a:rPr>
              <a:t>+195</a:t>
            </a:r>
          </a:p>
          <a:p>
            <a:pPr defTabSz="914400" eaLnBrk="0" fontAlgn="base" hangingPunct="0">
              <a:spcBef>
                <a:spcPct val="0"/>
              </a:spcBef>
              <a:spcAft>
                <a:spcPct val="0"/>
              </a:spcAft>
            </a:pPr>
            <a:r>
              <a:rPr lang="en-US" altLang="en-US" sz="2800" dirty="0">
                <a:cs typeface="Calibri" panose="020F0502020204030204" pitchFamily="34" charset="0"/>
              </a:rPr>
              <a:t>-725</a:t>
            </a:r>
          </a:p>
          <a:p>
            <a:pPr defTabSz="914400" eaLnBrk="0" fontAlgn="base" hangingPunct="0">
              <a:spcBef>
                <a:spcPct val="0"/>
              </a:spcBef>
              <a:spcAft>
                <a:spcPct val="0"/>
              </a:spcAft>
            </a:pPr>
            <a:r>
              <a:rPr lang="en-US" altLang="en-US" sz="2800" dirty="0">
                <a:cs typeface="Calibri" panose="020F0502020204030204" pitchFamily="34" charset="0"/>
              </a:rPr>
              <a:t> </a:t>
            </a:r>
          </a:p>
        </p:txBody>
      </p:sp>
      <p:sp>
        <p:nvSpPr>
          <p:cNvPr id="12" name="TextBox 11">
            <a:extLst>
              <a:ext uri="{FF2B5EF4-FFF2-40B4-BE49-F238E27FC236}">
                <a16:creationId xmlns:a16="http://schemas.microsoft.com/office/drawing/2014/main" id="{803E84E4-01AB-41CD-ABEE-F55B35D35C83}"/>
              </a:ext>
            </a:extLst>
          </p:cNvPr>
          <p:cNvSpPr txBox="1"/>
          <p:nvPr/>
        </p:nvSpPr>
        <p:spPr>
          <a:xfrm>
            <a:off x="4675424" y="3540451"/>
            <a:ext cx="6216565" cy="830997"/>
          </a:xfrm>
          <a:prstGeom prst="rect">
            <a:avLst/>
          </a:prstGeom>
          <a:noFill/>
        </p:spPr>
        <p:txBody>
          <a:bodyPr wrap="square">
            <a:spAutoFit/>
          </a:bodyPr>
          <a:lstStyle/>
          <a:p>
            <a:r>
              <a:rPr lang="en-US" altLang="en-US" sz="2400">
                <a:solidFill>
                  <a:srgbClr val="0000FF"/>
                </a:solidFill>
                <a:cs typeface="Calibri" panose="020F0502020204030204" pitchFamily="34" charset="0"/>
              </a:rPr>
              <a:t>2 HgCl</a:t>
            </a:r>
            <a:r>
              <a:rPr lang="en-US" altLang="en-US" sz="2400" baseline="-30000">
                <a:solidFill>
                  <a:srgbClr val="0000FF"/>
                </a:solidFill>
                <a:cs typeface="Calibri" panose="020F0502020204030204" pitchFamily="34" charset="0"/>
              </a:rPr>
              <a:t>2</a:t>
            </a:r>
            <a:r>
              <a:rPr lang="en-US" altLang="en-US" sz="2400">
                <a:solidFill>
                  <a:srgbClr val="0000FF"/>
                </a:solidFill>
                <a:cs typeface="Calibri" panose="020F0502020204030204" pitchFamily="34" charset="0"/>
              </a:rPr>
              <a:t>(s) </a:t>
            </a:r>
            <a:r>
              <a:rPr lang="en-US" altLang="en-US" sz="2400">
                <a:cs typeface="Calibri" panose="020F0502020204030204" pitchFamily="34" charset="0"/>
              </a:rPr>
              <a:t>→ </a:t>
            </a:r>
            <a:r>
              <a:rPr lang="en-US" altLang="en-US" sz="2400">
                <a:solidFill>
                  <a:srgbClr val="FF0000"/>
                </a:solidFill>
                <a:cs typeface="Calibri" panose="020F0502020204030204" pitchFamily="34" charset="0"/>
              </a:rPr>
              <a:t>Hg</a:t>
            </a:r>
            <a:r>
              <a:rPr lang="en-US" altLang="en-US" sz="2400" baseline="-30000">
                <a:solidFill>
                  <a:srgbClr val="FF0000"/>
                </a:solidFill>
                <a:cs typeface="Calibri" panose="020F0502020204030204" pitchFamily="34" charset="0"/>
              </a:rPr>
              <a:t>2</a:t>
            </a:r>
            <a:r>
              <a:rPr lang="en-US" altLang="en-US" sz="2400">
                <a:solidFill>
                  <a:srgbClr val="FF0000"/>
                </a:solidFill>
                <a:cs typeface="Calibri" panose="020F0502020204030204" pitchFamily="34" charset="0"/>
              </a:rPr>
              <a:t>Cl</a:t>
            </a:r>
            <a:r>
              <a:rPr lang="en-US" altLang="en-US" sz="2400" baseline="-30000">
                <a:solidFill>
                  <a:srgbClr val="FF0000"/>
                </a:solidFill>
                <a:cs typeface="Calibri" panose="020F0502020204030204" pitchFamily="34" charset="0"/>
              </a:rPr>
              <a:t>2</a:t>
            </a:r>
            <a:r>
              <a:rPr lang="en-US" altLang="en-US" sz="2400">
                <a:solidFill>
                  <a:srgbClr val="FF0000"/>
                </a:solidFill>
                <a:cs typeface="Calibri" panose="020F0502020204030204" pitchFamily="34" charset="0"/>
              </a:rPr>
              <a:t>(s) + Cl</a:t>
            </a:r>
            <a:r>
              <a:rPr lang="en-US" altLang="en-US" sz="2400" baseline="-30000">
                <a:solidFill>
                  <a:srgbClr val="FF0000"/>
                </a:solidFill>
                <a:cs typeface="Calibri" panose="020F0502020204030204" pitchFamily="34" charset="0"/>
              </a:rPr>
              <a:t>2</a:t>
            </a:r>
            <a:r>
              <a:rPr lang="en-US" altLang="en-US" sz="2400">
                <a:solidFill>
                  <a:srgbClr val="FF0000"/>
                </a:solidFill>
                <a:cs typeface="Calibri" panose="020F0502020204030204" pitchFamily="34" charset="0"/>
              </a:rPr>
              <a:t>(g)</a:t>
            </a:r>
            <a:br>
              <a:rPr lang="en-US" altLang="en-US" sz="2400">
                <a:solidFill>
                  <a:srgbClr val="FF0000"/>
                </a:solidFill>
                <a:cs typeface="Calibri" panose="020F0502020204030204" pitchFamily="34" charset="0"/>
              </a:rPr>
            </a:br>
            <a:endParaRPr lang="en-GB" sz="2400">
              <a:solidFill>
                <a:srgbClr val="FF0000"/>
              </a:solidFill>
              <a:cs typeface="Calibri" panose="020F0502020204030204" pitchFamily="34" charset="0"/>
            </a:endParaRPr>
          </a:p>
        </p:txBody>
      </p:sp>
      <p:sp>
        <p:nvSpPr>
          <p:cNvPr id="4" name="TextBox 3">
            <a:extLst>
              <a:ext uri="{FF2B5EF4-FFF2-40B4-BE49-F238E27FC236}">
                <a16:creationId xmlns:a16="http://schemas.microsoft.com/office/drawing/2014/main" id="{B0C8B863-4CE8-4663-88A9-3B5B7CC19DAD}"/>
              </a:ext>
            </a:extLst>
          </p:cNvPr>
          <p:cNvSpPr txBox="1"/>
          <p:nvPr/>
        </p:nvSpPr>
        <p:spPr>
          <a:xfrm>
            <a:off x="5897765" y="4375517"/>
            <a:ext cx="2412113" cy="461665"/>
          </a:xfrm>
          <a:prstGeom prst="rect">
            <a:avLst/>
          </a:prstGeom>
          <a:noFill/>
        </p:spPr>
        <p:txBody>
          <a:bodyPr wrap="square" rtlCol="0">
            <a:spAutoFit/>
          </a:bodyPr>
          <a:lstStyle/>
          <a:p>
            <a:r>
              <a:rPr lang="en-GB" sz="2400">
                <a:cs typeface="Calibri" panose="020F0502020204030204" pitchFamily="34" charset="0"/>
              </a:rPr>
              <a:t>2 Hg + 2 Cl</a:t>
            </a:r>
            <a:r>
              <a:rPr lang="en-GB" sz="2400" baseline="-25000">
                <a:cs typeface="Calibri" panose="020F0502020204030204" pitchFamily="34" charset="0"/>
              </a:rPr>
              <a:t>2</a:t>
            </a:r>
          </a:p>
        </p:txBody>
      </p:sp>
      <p:sp>
        <p:nvSpPr>
          <p:cNvPr id="13" name="TextBox 12">
            <a:extLst>
              <a:ext uri="{FF2B5EF4-FFF2-40B4-BE49-F238E27FC236}">
                <a16:creationId xmlns:a16="http://schemas.microsoft.com/office/drawing/2014/main" id="{F90EE5AA-95E3-4F21-82A9-92858F8B4261}"/>
              </a:ext>
            </a:extLst>
          </p:cNvPr>
          <p:cNvSpPr txBox="1">
            <a:spLocks noChangeAspect="1"/>
          </p:cNvSpPr>
          <p:nvPr/>
        </p:nvSpPr>
        <p:spPr>
          <a:xfrm rot="13467235">
            <a:off x="5000381" y="3868137"/>
            <a:ext cx="1228665" cy="461665"/>
          </a:xfrm>
          <a:prstGeom prst="rect">
            <a:avLst/>
          </a:prstGeom>
          <a:noFill/>
        </p:spPr>
        <p:txBody>
          <a:bodyPr wrap="square">
            <a:spAutoFit/>
          </a:bodyPr>
          <a:lstStyle/>
          <a:p>
            <a:r>
              <a:rPr lang="en-GB" sz="2400" dirty="0">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4" name="TextBox 13">
            <a:extLst>
              <a:ext uri="{FF2B5EF4-FFF2-40B4-BE49-F238E27FC236}">
                <a16:creationId xmlns:a16="http://schemas.microsoft.com/office/drawing/2014/main" id="{DE492ADF-2D5E-4E68-B59E-CD07D7398FB4}"/>
              </a:ext>
            </a:extLst>
          </p:cNvPr>
          <p:cNvSpPr txBox="1">
            <a:spLocks noChangeAspect="1"/>
          </p:cNvSpPr>
          <p:nvPr/>
        </p:nvSpPr>
        <p:spPr>
          <a:xfrm rot="19291655">
            <a:off x="6878998" y="3765003"/>
            <a:ext cx="1479063" cy="461665"/>
          </a:xfrm>
          <a:prstGeom prst="rect">
            <a:avLst/>
          </a:prstGeom>
          <a:noFill/>
        </p:spPr>
        <p:txBody>
          <a:bodyPr wrap="square">
            <a:spAutoFit/>
          </a:bodyPr>
          <a:lstStyle/>
          <a:p>
            <a:r>
              <a:rPr lang="en-GB" sz="2400" dirty="0">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5" name="TextBox 14">
            <a:extLst>
              <a:ext uri="{FF2B5EF4-FFF2-40B4-BE49-F238E27FC236}">
                <a16:creationId xmlns:a16="http://schemas.microsoft.com/office/drawing/2014/main" id="{AAF2A2AF-78C9-4FE4-900C-E8EF13234870}"/>
              </a:ext>
            </a:extLst>
          </p:cNvPr>
          <p:cNvSpPr txBox="1"/>
          <p:nvPr/>
        </p:nvSpPr>
        <p:spPr>
          <a:xfrm>
            <a:off x="4486041" y="4125412"/>
            <a:ext cx="1487501"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 2(</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1</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6" name="TextBox 15">
            <a:extLst>
              <a:ext uri="{FF2B5EF4-FFF2-40B4-BE49-F238E27FC236}">
                <a16:creationId xmlns:a16="http://schemas.microsoft.com/office/drawing/2014/main" id="{F23EF706-DC01-4D8D-9212-C8005852F3B6}"/>
              </a:ext>
            </a:extLst>
          </p:cNvPr>
          <p:cNvSpPr txBox="1"/>
          <p:nvPr/>
        </p:nvSpPr>
        <p:spPr>
          <a:xfrm>
            <a:off x="1490254" y="2313791"/>
            <a:ext cx="11117179" cy="1077218"/>
          </a:xfrm>
          <a:prstGeom prst="rect">
            <a:avLst/>
          </a:prstGeom>
          <a:noFill/>
        </p:spPr>
        <p:txBody>
          <a:bodyPr wrap="square">
            <a:spAutoFit/>
          </a:bodyPr>
          <a:lstStyle/>
          <a:p>
            <a:r>
              <a:rPr lang="en-US" altLang="en-US" sz="2400" dirty="0">
                <a:solidFill>
                  <a:srgbClr val="0000FF"/>
                </a:solidFill>
                <a:cs typeface="Calibri" panose="020F0502020204030204" pitchFamily="34" charset="0"/>
              </a:rPr>
              <a:t>Reactants:</a:t>
            </a:r>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HgCl</a:t>
            </a:r>
            <a:r>
              <a:rPr lang="en-US" altLang="en-US" sz="2400" baseline="-30000" dirty="0">
                <a:cs typeface="Calibri" panose="020F0502020204030204" pitchFamily="34" charset="0"/>
              </a:rPr>
              <a:t>2</a:t>
            </a:r>
            <a:r>
              <a:rPr lang="en-US" altLang="en-US" sz="2400" dirty="0">
                <a:cs typeface="Calibri" panose="020F0502020204030204" pitchFamily="34" charset="0"/>
              </a:rPr>
              <a:t>= -230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Hg + Cl</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H</a:t>
            </a:r>
            <a:r>
              <a:rPr lang="en-US" altLang="en-US" sz="2400" dirty="0">
                <a:solidFill>
                  <a:srgbClr val="7030A0"/>
                </a:solidFill>
                <a:cs typeface="Calibri" panose="020F0502020204030204" pitchFamily="34" charset="0"/>
              </a:rPr>
              <a:t>gCl</a:t>
            </a:r>
            <a:r>
              <a:rPr lang="en-US" altLang="en-US" sz="2400" baseline="-30000" dirty="0">
                <a:solidFill>
                  <a:srgbClr val="7030A0"/>
                </a:solidFill>
                <a:cs typeface="Calibri" panose="020F0502020204030204" pitchFamily="34" charset="0"/>
              </a:rPr>
              <a:t>2</a:t>
            </a:r>
          </a:p>
          <a:p>
            <a:endParaRPr lang="en-GB" sz="2400" baseline="-25000" dirty="0">
              <a:solidFill>
                <a:srgbClr val="7030A0"/>
              </a:solidFill>
              <a:cs typeface="Calibri" panose="020F0502020204030204" pitchFamily="34" charset="0"/>
            </a:endParaRPr>
          </a:p>
          <a:p>
            <a:r>
              <a:rPr lang="en-US" altLang="en-US" sz="2400" dirty="0">
                <a:solidFill>
                  <a:srgbClr val="FF0000"/>
                </a:solidFill>
                <a:cs typeface="Calibri" panose="020F0502020204030204" pitchFamily="34" charset="0"/>
              </a:rPr>
              <a:t>Products:</a:t>
            </a:r>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Hg</a:t>
            </a:r>
            <a:r>
              <a:rPr lang="en-US" altLang="en-US" sz="2400" baseline="-25000" dirty="0">
                <a:cs typeface="Calibri" panose="020F0502020204030204" pitchFamily="34" charset="0"/>
              </a:rPr>
              <a:t>2</a:t>
            </a:r>
            <a:r>
              <a:rPr lang="en-US" altLang="en-US" sz="2400" dirty="0">
                <a:cs typeface="Calibri" panose="020F0502020204030204" pitchFamily="34" charset="0"/>
              </a:rPr>
              <a:t>Cl</a:t>
            </a:r>
            <a:r>
              <a:rPr lang="en-US" altLang="en-US" sz="2400" baseline="-30000" dirty="0">
                <a:cs typeface="Calibri" panose="020F0502020204030204" pitchFamily="34" charset="0"/>
              </a:rPr>
              <a:t>2</a:t>
            </a:r>
            <a:r>
              <a:rPr lang="en-US" altLang="en-US" sz="2400" dirty="0">
                <a:cs typeface="Calibri" panose="020F0502020204030204" pitchFamily="34" charset="0"/>
              </a:rPr>
              <a:t>= -265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2 Hg + 2 Cl</a:t>
            </a:r>
            <a:r>
              <a:rPr lang="en-GB" sz="2400" baseline="-25000" dirty="0">
                <a:cs typeface="Calibri" panose="020F0502020204030204" pitchFamily="34" charset="0"/>
              </a:rPr>
              <a:t>2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H</a:t>
            </a:r>
            <a:r>
              <a:rPr lang="en-US" altLang="en-US" sz="2400" dirty="0">
                <a:solidFill>
                  <a:srgbClr val="7030A0"/>
                </a:solidFill>
                <a:cs typeface="Calibri" panose="020F0502020204030204" pitchFamily="34" charset="0"/>
              </a:rPr>
              <a:t>g</a:t>
            </a:r>
            <a:r>
              <a:rPr lang="en-US" altLang="en-US" sz="2400" baseline="-25000" dirty="0">
                <a:solidFill>
                  <a:srgbClr val="7030A0"/>
                </a:solidFill>
                <a:cs typeface="Calibri" panose="020F0502020204030204" pitchFamily="34" charset="0"/>
              </a:rPr>
              <a:t>2</a:t>
            </a:r>
            <a:r>
              <a:rPr lang="en-US" altLang="en-US" sz="2400" dirty="0">
                <a:solidFill>
                  <a:srgbClr val="7030A0"/>
                </a:solidFill>
                <a:cs typeface="Calibri" panose="020F0502020204030204" pitchFamily="34" charset="0"/>
              </a:rPr>
              <a:t>Cl</a:t>
            </a:r>
            <a:r>
              <a:rPr lang="en-US" altLang="en-US" sz="2400" baseline="-30000" dirty="0">
                <a:solidFill>
                  <a:srgbClr val="7030A0"/>
                </a:solidFill>
                <a:cs typeface="Calibri" panose="020F0502020204030204" pitchFamily="34" charset="0"/>
              </a:rPr>
              <a:t>2 </a:t>
            </a:r>
            <a:r>
              <a:rPr lang="en-US" altLang="en-US" sz="2400" dirty="0">
                <a:cs typeface="Calibri" panose="020F0502020204030204" pitchFamily="34" charset="0"/>
              </a:rPr>
              <a:t>+ Cl</a:t>
            </a:r>
            <a:r>
              <a:rPr lang="en-US" altLang="en-US" sz="2400" baseline="-25000" dirty="0">
                <a:cs typeface="Calibri" panose="020F0502020204030204" pitchFamily="34" charset="0"/>
              </a:rPr>
              <a:t>2</a:t>
            </a:r>
            <a:endParaRPr lang="en-GB" sz="2400" dirty="0">
              <a:cs typeface="Calibri" panose="020F0502020204030204" pitchFamily="34" charset="0"/>
            </a:endParaRPr>
          </a:p>
        </p:txBody>
      </p:sp>
      <p:sp>
        <p:nvSpPr>
          <p:cNvPr id="18" name="TextBox 17">
            <a:extLst>
              <a:ext uri="{FF2B5EF4-FFF2-40B4-BE49-F238E27FC236}">
                <a16:creationId xmlns:a16="http://schemas.microsoft.com/office/drawing/2014/main" id="{CFF35E3D-B4FD-4393-B1A5-095436E85BEE}"/>
              </a:ext>
            </a:extLst>
          </p:cNvPr>
          <p:cNvSpPr txBox="1"/>
          <p:nvPr/>
        </p:nvSpPr>
        <p:spPr>
          <a:xfrm>
            <a:off x="7518924" y="4100350"/>
            <a:ext cx="1554242"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2</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9" name="TextBox 18">
            <a:extLst>
              <a:ext uri="{FF2B5EF4-FFF2-40B4-BE49-F238E27FC236}">
                <a16:creationId xmlns:a16="http://schemas.microsoft.com/office/drawing/2014/main" id="{63F302CF-2A71-4233-A4E6-3569EBF24272}"/>
              </a:ext>
            </a:extLst>
          </p:cNvPr>
          <p:cNvSpPr txBox="1"/>
          <p:nvPr/>
        </p:nvSpPr>
        <p:spPr>
          <a:xfrm>
            <a:off x="2217651" y="5487331"/>
            <a:ext cx="8317598"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 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a:t>
            </a:r>
            <a:r>
              <a:rPr lang="en-GB" sz="2400" dirty="0">
                <a:solidFill>
                  <a:srgbClr val="FF0000"/>
                </a:solidFill>
                <a:sym typeface="Symbol" panose="05050102010706020507" pitchFamily="18" charset="2"/>
              </a:rPr>
              <a:t>products</a:t>
            </a:r>
            <a:r>
              <a:rPr lang="en-GB" sz="2400" dirty="0">
                <a:sym typeface="Symbol" panose="05050102010706020507" pitchFamily="18" charset="2"/>
              </a:rPr>
              <a:t>) -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a:t>
            </a:r>
            <a:r>
              <a:rPr lang="en-GB" sz="2400" dirty="0">
                <a:solidFill>
                  <a:srgbClr val="0000FF"/>
                </a:solidFill>
                <a:sym typeface="Symbol" panose="05050102010706020507" pitchFamily="18" charset="2"/>
              </a:rPr>
              <a:t>reactants</a:t>
            </a:r>
            <a:r>
              <a:rPr lang="en-GB" sz="2400" dirty="0">
                <a:sym typeface="Symbol" panose="05050102010706020507" pitchFamily="18" charset="2"/>
              </a:rPr>
              <a:t>) </a:t>
            </a:r>
            <a:r>
              <a:rPr lang="en-GB" sz="2400" dirty="0">
                <a:solidFill>
                  <a:srgbClr val="00B050"/>
                </a:solidFill>
                <a:sym typeface="Symbol" panose="05050102010706020507" pitchFamily="18" charset="2"/>
              </a:rPr>
              <a:t> </a:t>
            </a:r>
            <a:endParaRPr lang="en-GB" sz="2400" dirty="0"/>
          </a:p>
        </p:txBody>
      </p:sp>
      <p:sp>
        <p:nvSpPr>
          <p:cNvPr id="20" name="TextBox 19">
            <a:extLst>
              <a:ext uri="{FF2B5EF4-FFF2-40B4-BE49-F238E27FC236}">
                <a16:creationId xmlns:a16="http://schemas.microsoft.com/office/drawing/2014/main" id="{8EB51554-C21E-4D24-93C3-3533345F758C}"/>
              </a:ext>
            </a:extLst>
          </p:cNvPr>
          <p:cNvSpPr txBox="1"/>
          <p:nvPr/>
        </p:nvSpPr>
        <p:spPr>
          <a:xfrm>
            <a:off x="2217651" y="6043244"/>
            <a:ext cx="8317598"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 </a:t>
            </a:r>
            <a:r>
              <a:rPr lang="en-GB" sz="2400" dirty="0">
                <a:solidFill>
                  <a:srgbClr val="FF0000"/>
                </a:solidFill>
                <a:sym typeface="Symbol" panose="05050102010706020507" pitchFamily="18" charset="2"/>
              </a:rPr>
              <a:t>(-265) </a:t>
            </a:r>
            <a:r>
              <a:rPr lang="en-GB" sz="2400" dirty="0">
                <a:sym typeface="Symbol" panose="05050102010706020507" pitchFamily="18" charset="2"/>
              </a:rPr>
              <a:t>– (</a:t>
            </a:r>
            <a:r>
              <a:rPr lang="en-GB" sz="2400" dirty="0">
                <a:solidFill>
                  <a:srgbClr val="0000FF"/>
                </a:solidFill>
                <a:sym typeface="Symbol" panose="05050102010706020507" pitchFamily="18" charset="2"/>
              </a:rPr>
              <a:t>-460) </a:t>
            </a:r>
            <a:r>
              <a:rPr lang="en-GB" sz="2400" dirty="0">
                <a:sym typeface="Symbol" panose="05050102010706020507" pitchFamily="18" charset="2"/>
              </a:rPr>
              <a:t>= +</a:t>
            </a:r>
            <a:r>
              <a:rPr lang="en-GB" sz="2400" dirty="0">
                <a:solidFill>
                  <a:srgbClr val="00B050"/>
                </a:solidFill>
                <a:sym typeface="Symbol" panose="05050102010706020507" pitchFamily="18" charset="2"/>
              </a:rPr>
              <a:t>195 kJ   </a:t>
            </a:r>
            <a:endParaRPr lang="en-GB" sz="2400" dirty="0">
              <a:solidFill>
                <a:srgbClr val="00B050"/>
              </a:solidFill>
            </a:endParaRPr>
          </a:p>
        </p:txBody>
      </p:sp>
      <p:sp>
        <p:nvSpPr>
          <p:cNvPr id="21" name="TextBox 20">
            <a:extLst>
              <a:ext uri="{FF2B5EF4-FFF2-40B4-BE49-F238E27FC236}">
                <a16:creationId xmlns:a16="http://schemas.microsoft.com/office/drawing/2014/main" id="{324114D8-253D-49F3-BA1D-6A70632AB35D}"/>
              </a:ext>
            </a:extLst>
          </p:cNvPr>
          <p:cNvSpPr txBox="1"/>
          <p:nvPr/>
        </p:nvSpPr>
        <p:spPr>
          <a:xfrm>
            <a:off x="7939767" y="4597349"/>
            <a:ext cx="4409046"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2</a:t>
            </a:r>
            <a:r>
              <a:rPr lang="en-GB" sz="2400" dirty="0">
                <a:solidFill>
                  <a:srgbClr val="00B050"/>
                </a:solidFill>
                <a:cs typeface="Calibri" panose="020F0502020204030204" pitchFamily="34" charset="0"/>
                <a:sym typeface="Symbol" panose="05050102010706020507" pitchFamily="18" charset="2"/>
              </a:rPr>
              <a:t>° = -265 - 0 = -265 kJ</a:t>
            </a:r>
            <a:endParaRPr lang="en-GB" sz="2400" dirty="0">
              <a:cs typeface="Calibri" panose="020F0502020204030204" pitchFamily="34" charset="0"/>
            </a:endParaRPr>
          </a:p>
        </p:txBody>
      </p:sp>
      <p:sp>
        <p:nvSpPr>
          <p:cNvPr id="22" name="TextBox 21">
            <a:extLst>
              <a:ext uri="{FF2B5EF4-FFF2-40B4-BE49-F238E27FC236}">
                <a16:creationId xmlns:a16="http://schemas.microsoft.com/office/drawing/2014/main" id="{68510622-CE4F-4515-A234-168BA69EDA1A}"/>
              </a:ext>
            </a:extLst>
          </p:cNvPr>
          <p:cNvSpPr txBox="1"/>
          <p:nvPr/>
        </p:nvSpPr>
        <p:spPr>
          <a:xfrm>
            <a:off x="1555144" y="4646303"/>
            <a:ext cx="4311374"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2(</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1</a:t>
            </a:r>
            <a:r>
              <a:rPr lang="en-GB" sz="2400" dirty="0">
                <a:solidFill>
                  <a:srgbClr val="00B050"/>
                </a:solidFill>
                <a:cs typeface="Calibri" panose="020F0502020204030204" pitchFamily="34" charset="0"/>
                <a:sym typeface="Symbol" panose="05050102010706020507" pitchFamily="18" charset="2"/>
              </a:rPr>
              <a:t>°) = 2x(-230) = -460 kJ</a:t>
            </a:r>
            <a:endParaRPr lang="en-GB" sz="2400" dirty="0">
              <a:cs typeface="Calibri" panose="020F0502020204030204" pitchFamily="34" charset="0"/>
            </a:endParaRPr>
          </a:p>
        </p:txBody>
      </p:sp>
      <p:sp>
        <p:nvSpPr>
          <p:cNvPr id="23" name="Oval 22">
            <a:extLst>
              <a:ext uri="{FF2B5EF4-FFF2-40B4-BE49-F238E27FC236}">
                <a16:creationId xmlns:a16="http://schemas.microsoft.com/office/drawing/2014/main" id="{3A56336C-B983-4A19-9047-71DCB3670F6C}"/>
              </a:ext>
            </a:extLst>
          </p:cNvPr>
          <p:cNvSpPr/>
          <p:nvPr/>
        </p:nvSpPr>
        <p:spPr>
          <a:xfrm>
            <a:off x="384869" y="3849643"/>
            <a:ext cx="1105385" cy="472238"/>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Tree>
    <p:extLst>
      <p:ext uri="{BB962C8B-B14F-4D97-AF65-F5344CB8AC3E}">
        <p14:creationId xmlns:p14="http://schemas.microsoft.com/office/powerpoint/2010/main" val="156444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4" grpId="0"/>
      <p:bldP spid="13" grpId="0"/>
      <p:bldP spid="14" grpId="0"/>
      <p:bldP spid="15" grpId="0"/>
      <p:bldP spid="16" grpId="0"/>
      <p:bldP spid="18" grpId="0"/>
      <p:bldP spid="19" grpId="0"/>
      <p:bldP spid="20" grpId="0"/>
      <p:bldP spid="21" grpId="0"/>
      <p:bldP spid="22" grpId="0"/>
      <p:bldP spid="23"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11D9270D-0120-43DA-BA65-DE9F99271D52}"/>
              </a:ext>
            </a:extLst>
          </p:cNvPr>
          <p:cNvSpPr txBox="1"/>
          <p:nvPr/>
        </p:nvSpPr>
        <p:spPr>
          <a:xfrm>
            <a:off x="1684859" y="535041"/>
            <a:ext cx="8964488" cy="646331"/>
          </a:xfrm>
          <a:prstGeom prst="rect">
            <a:avLst/>
          </a:prstGeom>
          <a:noFill/>
        </p:spPr>
        <p:txBody>
          <a:bodyPr wrap="square">
            <a:spAutoFit/>
          </a:bodyPr>
          <a:lstStyle/>
          <a:p>
            <a:pPr defTabSz="914400" eaLnBrk="0" fontAlgn="base" hangingPunct="0">
              <a:spcBef>
                <a:spcPct val="0"/>
              </a:spcBef>
              <a:spcAft>
                <a:spcPct val="0"/>
              </a:spcAft>
            </a:pPr>
            <a:r>
              <a:rPr lang="en-US" altLang="en-US" b="1">
                <a:latin typeface="Calibri" panose="020F0502020204030204" pitchFamily="34" charset="0"/>
                <a:cs typeface="Calibri" panose="020F0502020204030204" pitchFamily="34" charset="0"/>
              </a:rPr>
              <a:t>PROBLEM 2</a:t>
            </a:r>
            <a:r>
              <a:rPr lang="en-US" altLang="en-US">
                <a:latin typeface="Calibri" panose="020F0502020204030204" pitchFamily="34" charset="0"/>
                <a:cs typeface="Calibri" panose="020F0502020204030204" pitchFamily="34" charset="0"/>
              </a:rPr>
              <a:t>: Calculate </a:t>
            </a:r>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r</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the reaction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+ 2H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=&gt;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using the following information: </a:t>
            </a:r>
          </a:p>
        </p:txBody>
      </p:sp>
      <p:sp>
        <p:nvSpPr>
          <p:cNvPr id="11" name="TextBox 10">
            <a:extLst>
              <a:ext uri="{FF2B5EF4-FFF2-40B4-BE49-F238E27FC236}">
                <a16:creationId xmlns:a16="http://schemas.microsoft.com/office/drawing/2014/main" id="{12537C25-B4FC-4758-A5AD-26B20916F2DB}"/>
              </a:ext>
            </a:extLst>
          </p:cNvPr>
          <p:cNvSpPr txBox="1"/>
          <p:nvPr/>
        </p:nvSpPr>
        <p:spPr>
          <a:xfrm>
            <a:off x="1661964" y="2254207"/>
            <a:ext cx="1152128" cy="1323439"/>
          </a:xfrm>
          <a:prstGeom prst="rect">
            <a:avLst/>
          </a:prstGeom>
          <a:noFill/>
        </p:spPr>
        <p:txBody>
          <a:bodyPr wrap="square">
            <a:spAutoFit/>
          </a:bodyPr>
          <a:lstStyle/>
          <a:p>
            <a:pPr defTabSz="914400" eaLnBrk="0" fontAlgn="base" hangingPunct="0">
              <a:spcBef>
                <a:spcPct val="0"/>
              </a:spcBef>
              <a:spcAft>
                <a:spcPct val="0"/>
              </a:spcAft>
            </a:pPr>
            <a:r>
              <a:rPr lang="en-US" altLang="en-US" sz="1600"/>
              <a:t>-700 kJ</a:t>
            </a:r>
          </a:p>
          <a:p>
            <a:pPr defTabSz="914400" eaLnBrk="0" fontAlgn="base" hangingPunct="0">
              <a:spcBef>
                <a:spcPct val="0"/>
              </a:spcBef>
              <a:spcAft>
                <a:spcPct val="0"/>
              </a:spcAft>
            </a:pPr>
            <a:r>
              <a:rPr lang="en-US" altLang="en-US" sz="1600"/>
              <a:t>-128 kJ</a:t>
            </a:r>
          </a:p>
          <a:p>
            <a:pPr defTabSz="914400" eaLnBrk="0" fontAlgn="base" hangingPunct="0">
              <a:spcBef>
                <a:spcPct val="0"/>
              </a:spcBef>
              <a:spcAft>
                <a:spcPct val="0"/>
              </a:spcAft>
            </a:pPr>
            <a:r>
              <a:rPr lang="en-US" altLang="en-US" sz="1600"/>
              <a:t>-158 kJ</a:t>
            </a:r>
          </a:p>
          <a:p>
            <a:pPr defTabSz="914400" eaLnBrk="0" fontAlgn="base" hangingPunct="0">
              <a:spcBef>
                <a:spcPct val="0"/>
              </a:spcBef>
              <a:spcAft>
                <a:spcPct val="0"/>
              </a:spcAft>
            </a:pPr>
            <a:r>
              <a:rPr lang="en-US" altLang="en-US" sz="1600"/>
              <a:t>-316 kJ</a:t>
            </a:r>
          </a:p>
          <a:p>
            <a:pPr defTabSz="914400" eaLnBrk="0" fontAlgn="base" hangingPunct="0">
              <a:spcBef>
                <a:spcPct val="0"/>
              </a:spcBef>
              <a:spcAft>
                <a:spcPct val="0"/>
              </a:spcAft>
            </a:pPr>
            <a:r>
              <a:rPr lang="en-US" altLang="en-US" sz="1600"/>
              <a:t>-4810 kJ</a:t>
            </a:r>
          </a:p>
        </p:txBody>
      </p:sp>
      <p:sp>
        <p:nvSpPr>
          <p:cNvPr id="20" name="TextBox 19">
            <a:extLst>
              <a:ext uri="{FF2B5EF4-FFF2-40B4-BE49-F238E27FC236}">
                <a16:creationId xmlns:a16="http://schemas.microsoft.com/office/drawing/2014/main" id="{C1E4AD14-2CF9-484D-801E-D795945F4B64}"/>
              </a:ext>
            </a:extLst>
          </p:cNvPr>
          <p:cNvSpPr txBox="1"/>
          <p:nvPr/>
        </p:nvSpPr>
        <p:spPr>
          <a:xfrm>
            <a:off x="2814092" y="5378785"/>
            <a:ext cx="6810300" cy="369332"/>
          </a:xfrm>
          <a:prstGeom prst="rect">
            <a:avLst/>
          </a:prstGeom>
          <a:noFill/>
        </p:spPr>
        <p:txBody>
          <a:bodyPr wrap="square">
            <a:spAutoFit/>
          </a:bodyPr>
          <a:lstStyle/>
          <a:p>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rxn</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 (-2341 + </a:t>
            </a:r>
            <a:r>
              <a:rPr lang="en-GB" b="1">
                <a:solidFill>
                  <a:srgbClr val="FF6600"/>
                </a:solidFill>
                <a:sym typeface="Symbol" panose="05050102010706020507" pitchFamily="18" charset="2"/>
              </a:rPr>
              <a:t>2(-286)</a:t>
            </a:r>
            <a:r>
              <a:rPr lang="en-GB">
                <a:sym typeface="Symbol" panose="05050102010706020507" pitchFamily="18" charset="2"/>
              </a:rPr>
              <a:t>) + </a:t>
            </a:r>
            <a:r>
              <a:rPr lang="en-GB" b="1">
                <a:solidFill>
                  <a:srgbClr val="996600"/>
                </a:solidFill>
                <a:sym typeface="Symbol" panose="05050102010706020507" pitchFamily="18" charset="2"/>
              </a:rPr>
              <a:t>2755</a:t>
            </a:r>
            <a:r>
              <a:rPr lang="en-GB">
                <a:sym typeface="Symbol" panose="05050102010706020507" pitchFamily="18" charset="2"/>
              </a:rPr>
              <a:t> = (-2913) + 2755 = </a:t>
            </a:r>
            <a:r>
              <a:rPr lang="en-GB" b="1">
                <a:solidFill>
                  <a:srgbClr val="00B050"/>
                </a:solidFill>
                <a:sym typeface="Symbol" panose="05050102010706020507" pitchFamily="18" charset="2"/>
              </a:rPr>
              <a:t>-158 kJ </a:t>
            </a:r>
            <a:endParaRPr lang="en-GB" b="1">
              <a:solidFill>
                <a:srgbClr val="00B050"/>
              </a:solidFill>
            </a:endParaRPr>
          </a:p>
        </p:txBody>
      </p:sp>
      <p:sp>
        <p:nvSpPr>
          <p:cNvPr id="23" name="TextBox 22">
            <a:extLst>
              <a:ext uri="{FF2B5EF4-FFF2-40B4-BE49-F238E27FC236}">
                <a16:creationId xmlns:a16="http://schemas.microsoft.com/office/drawing/2014/main" id="{03D42058-6142-4F4F-8D5C-B18DC6F59F36}"/>
              </a:ext>
            </a:extLst>
          </p:cNvPr>
          <p:cNvSpPr txBox="1"/>
          <p:nvPr/>
        </p:nvSpPr>
        <p:spPr>
          <a:xfrm>
            <a:off x="5375920" y="867472"/>
            <a:ext cx="3989066" cy="1477328"/>
          </a:xfrm>
          <a:prstGeom prst="rect">
            <a:avLst/>
          </a:prstGeom>
          <a:noFill/>
        </p:spPr>
        <p:txBody>
          <a:bodyPr wrap="square">
            <a:spAutoFit/>
          </a:bodyPr>
          <a:lstStyle/>
          <a:p>
            <a:r>
              <a:rPr lang="en-US" altLang="en-US" b="1">
                <a:latin typeface="Calibri" panose="020F0502020204030204" pitchFamily="34" charset="0"/>
                <a:cs typeface="Calibri" panose="020F0502020204030204" pitchFamily="34" charset="0"/>
                <a:sym typeface="Wingdings" panose="05000000000000000000" pitchFamily="2" charset="2"/>
              </a:rPr>
              <a:t>combustion reactions</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sym typeface="Wingdings" panose="05000000000000000000" pitchFamily="2" charset="2"/>
              </a:rPr>
              <a:t>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a:t>
            </a:r>
          </a:p>
          <a:p>
            <a:r>
              <a:rPr lang="en-US" altLang="en-US" b="1">
                <a:solidFill>
                  <a:srgbClr val="FF6600"/>
                </a:solidFill>
                <a:latin typeface="Calibri" panose="020F0502020204030204" pitchFamily="34" charset="0"/>
                <a:cs typeface="Calibri" panose="020F0502020204030204" pitchFamily="34" charset="0"/>
              </a:rPr>
              <a:t>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  +  ½ O</a:t>
            </a:r>
            <a:r>
              <a:rPr lang="en-US" altLang="en-US" b="1" baseline="-25000">
                <a:solidFill>
                  <a:srgbClr val="FF6600"/>
                </a:solidFill>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  </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  H</a:t>
            </a:r>
            <a:r>
              <a:rPr lang="en-US" altLang="en-US" b="1"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O	</a:t>
            </a:r>
            <a:r>
              <a:rPr lang="en-US" altLang="en-US">
                <a:latin typeface="Calibri" panose="020F0502020204030204" pitchFamily="34" charset="0"/>
                <a:cs typeface="Calibri" panose="020F0502020204030204" pitchFamily="34" charset="0"/>
                <a:sym typeface="Wingdings" panose="05000000000000000000" pitchFamily="2" charset="2"/>
              </a:rPr>
              <a:t>	</a:t>
            </a:r>
          </a:p>
          <a:p>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+ 6O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4H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O</a:t>
            </a:r>
            <a:br>
              <a:rPr lang="en-US" altLang="en-US">
                <a:latin typeface="Calibri" panose="020F0502020204030204" pitchFamily="34" charset="0"/>
                <a:cs typeface="Calibri" panose="020F0502020204030204" pitchFamily="34" charset="0"/>
              </a:rPr>
            </a:br>
            <a:endParaRPr lang="en-GB"/>
          </a:p>
        </p:txBody>
      </p:sp>
      <p:sp>
        <p:nvSpPr>
          <p:cNvPr id="24" name="TextBox 23">
            <a:extLst>
              <a:ext uri="{FF2B5EF4-FFF2-40B4-BE49-F238E27FC236}">
                <a16:creationId xmlns:a16="http://schemas.microsoft.com/office/drawing/2014/main" id="{4C3CF290-871B-4AD0-A73D-8F516E267145}"/>
              </a:ext>
            </a:extLst>
          </p:cNvPr>
          <p:cNvSpPr txBox="1"/>
          <p:nvPr/>
        </p:nvSpPr>
        <p:spPr>
          <a:xfrm>
            <a:off x="1644295" y="1160341"/>
            <a:ext cx="4039891" cy="1200329"/>
          </a:xfrm>
          <a:prstGeom prst="rect">
            <a:avLst/>
          </a:prstGeom>
          <a:noFill/>
        </p:spPr>
        <p:txBody>
          <a:bodyPr wrap="square">
            <a:spAutoFit/>
          </a:bodyPr>
          <a:lstStyle/>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-2341 kJ/mol	</a:t>
            </a:r>
          </a:p>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 -286 kJ/mol</a:t>
            </a:r>
          </a:p>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-2755 kJ/mol</a:t>
            </a:r>
            <a:br>
              <a:rPr lang="en-US" altLang="en-US">
                <a:latin typeface="Calibri" panose="020F0502020204030204" pitchFamily="34" charset="0"/>
                <a:cs typeface="Calibri" panose="020F0502020204030204" pitchFamily="34" charset="0"/>
              </a:rPr>
            </a:br>
            <a:endParaRPr lang="en-US" alt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CAB6ADB0-42ED-4AE7-8AD0-EDE0E3FA3446}"/>
              </a:ext>
            </a:extLst>
          </p:cNvPr>
          <p:cNvSpPr txBox="1"/>
          <p:nvPr/>
        </p:nvSpPr>
        <p:spPr>
          <a:xfrm>
            <a:off x="2942134" y="2414025"/>
            <a:ext cx="7554774" cy="646331"/>
          </a:xfrm>
          <a:prstGeom prst="rect">
            <a:avLst/>
          </a:prstGeom>
          <a:noFill/>
        </p:spPr>
        <p:txBody>
          <a:bodyPr wrap="square" rtlCol="0">
            <a:spAutoFit/>
          </a:bodyPr>
          <a:lstStyle/>
          <a:p>
            <a:r>
              <a:rPr lang="en-GB"/>
              <a:t>Combine these combustion reactions:</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½O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a:latin typeface="Calibri" panose="020F0502020204030204" pitchFamily="34" charset="0"/>
                <a:cs typeface="Calibri" panose="020F0502020204030204" pitchFamily="34" charset="0"/>
                <a:sym typeface="Wingdings" panose="05000000000000000000" pitchFamily="2" charset="2"/>
              </a:rPr>
              <a:t>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+ 4H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C</a:t>
            </a:r>
            <a:r>
              <a:rPr lang="en-US" altLang="en-US" baseline="-25000">
                <a:latin typeface="Calibri" panose="020F0502020204030204" pitchFamily="34" charset="0"/>
                <a:cs typeface="Calibri" panose="020F0502020204030204" pitchFamily="34" charset="0"/>
                <a:sym typeface="Wingdings" panose="05000000000000000000" pitchFamily="2" charset="2"/>
              </a:rPr>
              <a:t>4</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8</a:t>
            </a:r>
            <a:r>
              <a:rPr lang="en-US" altLang="en-US">
                <a:latin typeface="Calibri" panose="020F0502020204030204" pitchFamily="34" charset="0"/>
                <a:cs typeface="Calibri" panose="020F0502020204030204" pitchFamily="34" charset="0"/>
                <a:sym typeface="Wingdings" panose="05000000000000000000" pitchFamily="2" charset="2"/>
              </a:rPr>
              <a:t> + 6O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4" name="TextBox 3">
            <a:extLst>
              <a:ext uri="{FF2B5EF4-FFF2-40B4-BE49-F238E27FC236}">
                <a16:creationId xmlns:a16="http://schemas.microsoft.com/office/drawing/2014/main" id="{0D1E5B1A-E0A6-4F0F-8FC2-EA0ADFAEA8A3}"/>
              </a:ext>
            </a:extLst>
          </p:cNvPr>
          <p:cNvSpPr txBox="1"/>
          <p:nvPr/>
        </p:nvSpPr>
        <p:spPr>
          <a:xfrm>
            <a:off x="8924818" y="1122049"/>
            <a:ext cx="999954" cy="923330"/>
          </a:xfrm>
          <a:prstGeom prst="rect">
            <a:avLst/>
          </a:prstGeom>
          <a:noFill/>
        </p:spPr>
        <p:txBody>
          <a:bodyPr wrap="none" rtlCol="0">
            <a:spAutoFit/>
          </a:bodyPr>
          <a:lstStyle/>
          <a:p>
            <a:r>
              <a:rPr lang="en-GB"/>
              <a:t>as is </a:t>
            </a:r>
          </a:p>
          <a:p>
            <a:r>
              <a:rPr lang="en-GB" b="1">
                <a:solidFill>
                  <a:srgbClr val="FF6600"/>
                </a:solidFill>
              </a:rPr>
              <a:t>x 2 </a:t>
            </a:r>
          </a:p>
          <a:p>
            <a:r>
              <a:rPr lang="en-GB" b="1">
                <a:solidFill>
                  <a:srgbClr val="996600"/>
                </a:solidFill>
              </a:rPr>
              <a:t>reversed</a:t>
            </a:r>
          </a:p>
        </p:txBody>
      </p:sp>
      <p:sp>
        <p:nvSpPr>
          <p:cNvPr id="25" name="TextBox 24">
            <a:extLst>
              <a:ext uri="{FF2B5EF4-FFF2-40B4-BE49-F238E27FC236}">
                <a16:creationId xmlns:a16="http://schemas.microsoft.com/office/drawing/2014/main" id="{7DC9C233-D319-484C-9D17-211B39BC7543}"/>
              </a:ext>
            </a:extLst>
          </p:cNvPr>
          <p:cNvSpPr txBox="1"/>
          <p:nvPr/>
        </p:nvSpPr>
        <p:spPr>
          <a:xfrm>
            <a:off x="2952056" y="3045507"/>
            <a:ext cx="7554774" cy="369332"/>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a:solidFill>
                  <a:srgbClr val="FF6600"/>
                </a:solidFill>
                <a:latin typeface="Calibri" panose="020F0502020204030204" pitchFamily="34" charset="0"/>
                <a:cs typeface="Calibri" panose="020F0502020204030204" pitchFamily="34" charset="0"/>
              </a:rPr>
              <a:t>2H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a:solidFill>
                  <a:srgbClr val="FF6600"/>
                </a:solidFill>
                <a:latin typeface="Calibri" panose="020F0502020204030204" pitchFamily="34" charset="0"/>
                <a:cs typeface="Calibri" panose="020F0502020204030204" pitchFamily="34" charset="0"/>
              </a:rPr>
              <a:t>O</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solidFill>
                  <a:srgbClr val="FF6600"/>
                </a:solidFill>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2H</a:t>
            </a:r>
            <a:r>
              <a:rPr lang="en-US" altLang="en-US" b="1"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a:t>
            </a:r>
            <a:r>
              <a:rPr lang="en-US" altLang="en-US">
                <a:latin typeface="Calibri" panose="020F0502020204030204" pitchFamily="34" charset="0"/>
                <a:cs typeface="Calibri" panose="020F0502020204030204" pitchFamily="34" charset="0"/>
                <a:sym typeface="Wingdings" panose="05000000000000000000" pitchFamily="2" charset="2"/>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6O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6" name="TextBox 25">
            <a:extLst>
              <a:ext uri="{FF2B5EF4-FFF2-40B4-BE49-F238E27FC236}">
                <a16:creationId xmlns:a16="http://schemas.microsoft.com/office/drawing/2014/main" id="{E294D986-CF5C-46B4-97FF-16A6AD27F720}"/>
              </a:ext>
            </a:extLst>
          </p:cNvPr>
          <p:cNvSpPr txBox="1"/>
          <p:nvPr/>
        </p:nvSpPr>
        <p:spPr>
          <a:xfrm>
            <a:off x="2940213" y="3492293"/>
            <a:ext cx="7554774" cy="646331"/>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Group/cancel 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O, CO</a:t>
            </a:r>
            <a:r>
              <a:rPr lang="en-US" altLang="en-US" baseline="-25000">
                <a:latin typeface="Calibri" panose="020F0502020204030204" pitchFamily="34" charset="0"/>
                <a:cs typeface="Calibri" panose="020F0502020204030204" pitchFamily="34" charset="0"/>
              </a:rPr>
              <a:t>2</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a:t>
            </a:r>
            <a:r>
              <a:rPr lang="en-US" altLang="en-US" u="sng">
                <a:latin typeface="Calibri" panose="020F0502020204030204" pitchFamily="34" charset="0"/>
                <a:cs typeface="Calibri" panose="020F0502020204030204" pitchFamily="34" charset="0"/>
              </a:rPr>
              <a:t>5O</a:t>
            </a:r>
            <a:r>
              <a:rPr lang="en-US" altLang="en-US" u="sng" baseline="-25000">
                <a:latin typeface="Calibri" panose="020F0502020204030204" pitchFamily="34" charset="0"/>
                <a:cs typeface="Calibri" panose="020F0502020204030204" pitchFamily="34" charset="0"/>
              </a:rPr>
              <a:t>2</a:t>
            </a:r>
            <a:r>
              <a:rPr lang="en-US" altLang="en-US" u="sng">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FF6600"/>
                </a:solidFill>
                <a:latin typeface="Calibri" panose="020F0502020204030204" pitchFamily="34" charset="0"/>
                <a:cs typeface="Calibri" panose="020F0502020204030204" pitchFamily="34" charset="0"/>
              </a:rPr>
              <a:t>2H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u="sng">
                <a:solidFill>
                  <a:srgbClr val="FF6600"/>
                </a:solidFill>
                <a:latin typeface="Calibri" panose="020F0502020204030204" pitchFamily="34" charset="0"/>
                <a:cs typeface="Calibri" panose="020F0502020204030204" pitchFamily="34" charset="0"/>
              </a:rPr>
              <a:t>O</a:t>
            </a:r>
            <a:r>
              <a:rPr lang="en-US" altLang="en-US" b="1" u="sng" baseline="-25000">
                <a:solidFill>
                  <a:srgbClr val="FF6600"/>
                </a:solidFill>
                <a:latin typeface="Calibri" panose="020F0502020204030204" pitchFamily="34" charset="0"/>
                <a:cs typeface="Calibri" panose="020F0502020204030204" pitchFamily="34" charset="0"/>
              </a:rPr>
              <a:t>2</a:t>
            </a:r>
            <a:r>
              <a:rPr lang="en-US" altLang="en-US">
                <a:solidFill>
                  <a:srgbClr val="FF6600"/>
                </a:solidFill>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4H</a:t>
            </a:r>
            <a:r>
              <a:rPr lang="en-US" altLang="en-US" b="1" u="sng"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u="sng">
                <a:latin typeface="Calibri" panose="020F0502020204030204" pitchFamily="34" charset="0"/>
                <a:cs typeface="Calibri" panose="020F0502020204030204" pitchFamily="34" charset="0"/>
                <a:sym typeface="Wingdings" panose="05000000000000000000" pitchFamily="2" charset="2"/>
              </a:rPr>
              <a:t>2H</a:t>
            </a:r>
            <a:r>
              <a:rPr lang="en-US" altLang="en-US" u="sng" baseline="-25000">
                <a:latin typeface="Calibri" panose="020F0502020204030204" pitchFamily="34" charset="0"/>
                <a:cs typeface="Calibri" panose="020F0502020204030204" pitchFamily="34" charset="0"/>
                <a:sym typeface="Wingdings" panose="05000000000000000000" pitchFamily="2" charset="2"/>
              </a:rPr>
              <a:t>2</a:t>
            </a:r>
            <a:r>
              <a:rPr lang="en-US" altLang="en-US" u="sng">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u="sng">
                <a:solidFill>
                  <a:srgbClr val="FF6600"/>
                </a:solidFill>
                <a:latin typeface="Calibri" panose="020F0502020204030204" pitchFamily="34" charset="0"/>
                <a:cs typeface="Calibri" panose="020F0502020204030204" pitchFamily="34" charset="0"/>
                <a:sym typeface="Wingdings" panose="05000000000000000000" pitchFamily="2" charset="2"/>
              </a:rPr>
              <a:t>2H</a:t>
            </a:r>
            <a:r>
              <a:rPr lang="en-US" altLang="en-US" b="1" u="sng"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FF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a:t>
            </a:r>
            <a:r>
              <a:rPr lang="en-US" altLang="en-US">
                <a:latin typeface="Calibri" panose="020F0502020204030204" pitchFamily="34" charset="0"/>
                <a:cs typeface="Calibri" panose="020F0502020204030204" pitchFamily="34" charset="0"/>
                <a:sym typeface="Wingdings" panose="05000000000000000000" pitchFamily="2" charset="2"/>
              </a:rPr>
              <a:t>+ </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6O</a:t>
            </a:r>
            <a:r>
              <a:rPr lang="en-US" altLang="en-US" b="1" u="sng"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7" name="TextBox 26">
            <a:extLst>
              <a:ext uri="{FF2B5EF4-FFF2-40B4-BE49-F238E27FC236}">
                <a16:creationId xmlns:a16="http://schemas.microsoft.com/office/drawing/2014/main" id="{C30B0052-4999-4E0B-AEC5-068406A4AE9B}"/>
              </a:ext>
            </a:extLst>
          </p:cNvPr>
          <p:cNvSpPr txBox="1"/>
          <p:nvPr/>
        </p:nvSpPr>
        <p:spPr>
          <a:xfrm>
            <a:off x="2855640" y="4187780"/>
            <a:ext cx="7554774" cy="369332"/>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a:t>
            </a:r>
            <a:r>
              <a:rPr lang="en-US" altLang="en-US" strike="sngStrike">
                <a:latin typeface="Calibri" panose="020F0502020204030204" pitchFamily="34" charset="0"/>
                <a:cs typeface="Calibri" panose="020F0502020204030204" pitchFamily="34" charset="0"/>
              </a:rPr>
              <a:t>6O</a:t>
            </a:r>
            <a:r>
              <a:rPr lang="en-US" altLang="en-US" strike="sngStrike"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+ 2H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4CO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4H</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strike="sngStrike">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4CO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4H</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strike="sngStrike">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C</a:t>
            </a:r>
            <a:r>
              <a:rPr lang="en-US" altLang="en-US" baseline="-25000">
                <a:latin typeface="Calibri" panose="020F0502020204030204" pitchFamily="34" charset="0"/>
                <a:cs typeface="Calibri" panose="020F0502020204030204" pitchFamily="34" charset="0"/>
                <a:sym typeface="Wingdings" panose="05000000000000000000" pitchFamily="2" charset="2"/>
              </a:rPr>
              <a:t>4</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8</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6O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9" name="TextBox 28">
            <a:extLst>
              <a:ext uri="{FF2B5EF4-FFF2-40B4-BE49-F238E27FC236}">
                <a16:creationId xmlns:a16="http://schemas.microsoft.com/office/drawing/2014/main" id="{6A7C75CC-8553-4CB8-AC7A-37F7E56F5D88}"/>
              </a:ext>
            </a:extLst>
          </p:cNvPr>
          <p:cNvSpPr txBox="1"/>
          <p:nvPr/>
        </p:nvSpPr>
        <p:spPr>
          <a:xfrm>
            <a:off x="2814092" y="4593946"/>
            <a:ext cx="4622006" cy="369332"/>
          </a:xfrm>
          <a:prstGeom prst="rect">
            <a:avLst/>
          </a:prstGeom>
          <a:noFill/>
        </p:spPr>
        <p:txBody>
          <a:bodyPr wrap="square">
            <a:spAutoFit/>
          </a:bodyPr>
          <a:lstStyle/>
          <a:p>
            <a:r>
              <a:rPr lang="en-US" altLang="en-US">
                <a:latin typeface="Calibri" panose="020F0502020204030204" pitchFamily="34" charset="0"/>
                <a:cs typeface="Calibri" panose="020F0502020204030204" pitchFamily="34" charset="0"/>
              </a:rPr>
              <a:t>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+ 2H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=&gt;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a:t>
            </a:r>
            <a:endParaRPr lang="en-GB"/>
          </a:p>
        </p:txBody>
      </p:sp>
      <p:sp>
        <p:nvSpPr>
          <p:cNvPr id="30" name="Oval 29">
            <a:extLst>
              <a:ext uri="{FF2B5EF4-FFF2-40B4-BE49-F238E27FC236}">
                <a16:creationId xmlns:a16="http://schemas.microsoft.com/office/drawing/2014/main" id="{9E6A2B52-0D8B-4314-9799-4C4379E110B0}"/>
              </a:ext>
            </a:extLst>
          </p:cNvPr>
          <p:cNvSpPr/>
          <p:nvPr/>
        </p:nvSpPr>
        <p:spPr>
          <a:xfrm>
            <a:off x="1703512" y="2726500"/>
            <a:ext cx="792088"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509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3" grpId="0"/>
      <p:bldP spid="2" grpId="0"/>
      <p:bldP spid="4" grpId="0"/>
      <p:bldP spid="25" grpId="0"/>
      <p:bldP spid="26" grpId="0"/>
      <p:bldP spid="27" grpId="0"/>
      <p:bldP spid="29" grpId="0"/>
      <p:bldP spid="30"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DCFA65D-5E2C-4A99-B96C-2340BD0E1339}"/>
              </a:ext>
            </a:extLst>
          </p:cNvPr>
          <p:cNvSpPr txBox="1"/>
          <p:nvPr/>
        </p:nvSpPr>
        <p:spPr>
          <a:xfrm>
            <a:off x="1631504" y="544629"/>
            <a:ext cx="8640960" cy="2031325"/>
          </a:xfrm>
          <a:prstGeom prst="rect">
            <a:avLst/>
          </a:prstGeom>
          <a:noFill/>
        </p:spPr>
        <p:txBody>
          <a:bodyPr wrap="square">
            <a:spAutoFit/>
          </a:bodyPr>
          <a:lstStyle/>
          <a:p>
            <a:pPr lvl="0" eaLnBrk="0" hangingPunct="0"/>
            <a:r>
              <a:rPr lang="en-US" altLang="en-US"/>
              <a:t>PROBLEM 1: Given the thermochemical equation:  2 NO(g) + O</a:t>
            </a:r>
            <a:r>
              <a:rPr lang="en-US" altLang="en-US" baseline="-30000"/>
              <a:t>2</a:t>
            </a:r>
            <a:r>
              <a:rPr lang="en-US" altLang="en-US"/>
              <a:t>(g) =&gt; 2 NO</a:t>
            </a:r>
            <a:r>
              <a:rPr lang="en-US" altLang="en-US" baseline="-30000"/>
              <a:t>2</a:t>
            </a:r>
            <a:r>
              <a:rPr lang="en-US" altLang="en-US"/>
              <a:t>(g).</a:t>
            </a:r>
            <a:r>
              <a:rPr lang="en-US" altLang="en-US" i="1"/>
              <a:t> ΔH = 1140 kJ</a:t>
            </a:r>
            <a:r>
              <a:rPr lang="en-US" altLang="en-US"/>
              <a:t> Calculate ΔH for the reaction NO</a:t>
            </a:r>
            <a:r>
              <a:rPr lang="en-US" altLang="en-US" baseline="-30000"/>
              <a:t>2</a:t>
            </a:r>
            <a:r>
              <a:rPr lang="en-US" altLang="en-US"/>
              <a:t>(g) =&gt; NO(g) + 1/2 O</a:t>
            </a:r>
            <a:r>
              <a:rPr lang="en-US" altLang="en-US" baseline="-30000"/>
              <a:t>2</a:t>
            </a:r>
            <a:r>
              <a:rPr lang="en-US" altLang="en-US"/>
              <a:t>(g)</a:t>
            </a:r>
          </a:p>
          <a:p>
            <a:pPr defTabSz="914400" eaLnBrk="0" fontAlgn="base" hangingPunct="0">
              <a:spcBef>
                <a:spcPct val="0"/>
              </a:spcBef>
              <a:spcAft>
                <a:spcPct val="0"/>
              </a:spcAft>
            </a:pPr>
            <a:r>
              <a:rPr lang="en-US" altLang="en-US"/>
              <a:t>-114 kJ</a:t>
            </a:r>
          </a:p>
          <a:p>
            <a:pPr defTabSz="914400" eaLnBrk="0" fontAlgn="base" hangingPunct="0">
              <a:spcBef>
                <a:spcPct val="0"/>
              </a:spcBef>
              <a:spcAft>
                <a:spcPct val="0"/>
              </a:spcAft>
            </a:pPr>
            <a:r>
              <a:rPr lang="en-US" altLang="en-US"/>
              <a:t>+114.0 kJ</a:t>
            </a:r>
          </a:p>
          <a:p>
            <a:pPr defTabSz="914400" eaLnBrk="0" fontAlgn="base" hangingPunct="0">
              <a:spcBef>
                <a:spcPct val="0"/>
              </a:spcBef>
              <a:spcAft>
                <a:spcPct val="0"/>
              </a:spcAft>
            </a:pPr>
            <a:r>
              <a:rPr lang="en-US" altLang="en-US"/>
              <a:t>-570 kJ</a:t>
            </a:r>
          </a:p>
          <a:p>
            <a:pPr defTabSz="914400" eaLnBrk="0" fontAlgn="base" hangingPunct="0">
              <a:spcBef>
                <a:spcPct val="0"/>
              </a:spcBef>
              <a:spcAft>
                <a:spcPct val="0"/>
              </a:spcAft>
            </a:pPr>
            <a:r>
              <a:rPr lang="en-US" altLang="en-US"/>
              <a:t>+570 kJ</a:t>
            </a:r>
          </a:p>
          <a:p>
            <a:pPr lvl="0" eaLnBrk="0" hangingPunct="0"/>
            <a:r>
              <a:rPr lang="en-US" altLang="en-US"/>
              <a:t>+128 kJ</a:t>
            </a:r>
            <a:endParaRPr lang="en-GB" i="1"/>
          </a:p>
        </p:txBody>
      </p:sp>
      <p:sp>
        <p:nvSpPr>
          <p:cNvPr id="10" name="TextBox 9">
            <a:extLst>
              <a:ext uri="{FF2B5EF4-FFF2-40B4-BE49-F238E27FC236}">
                <a16:creationId xmlns:a16="http://schemas.microsoft.com/office/drawing/2014/main" id="{716502C7-0671-4496-9C45-986CF7AAF8BB}"/>
              </a:ext>
            </a:extLst>
          </p:cNvPr>
          <p:cNvSpPr txBox="1"/>
          <p:nvPr/>
        </p:nvSpPr>
        <p:spPr>
          <a:xfrm>
            <a:off x="1577498" y="2548112"/>
            <a:ext cx="9037004" cy="2308324"/>
          </a:xfrm>
          <a:prstGeom prst="rect">
            <a:avLst/>
          </a:prstGeom>
          <a:noFill/>
        </p:spPr>
        <p:txBody>
          <a:bodyPr wrap="square">
            <a:spAutoFit/>
          </a:bodyPr>
          <a:lstStyle/>
          <a:p>
            <a:pPr defTabSz="914400" eaLnBrk="0" fontAlgn="base" hangingPunct="0">
              <a:spcBef>
                <a:spcPct val="0"/>
              </a:spcBef>
              <a:spcAft>
                <a:spcPct val="0"/>
              </a:spcAft>
            </a:pPr>
            <a:r>
              <a:rPr lang="en-US" altLang="en-US" dirty="0"/>
              <a:t>PROBLEM 2: What is the standard </a:t>
            </a:r>
            <a:r>
              <a:rPr lang="en-US" altLang="en-US" dirty="0">
                <a:solidFill>
                  <a:srgbClr val="00B050"/>
                </a:solidFill>
              </a:rPr>
              <a:t>enthalpy of formation </a:t>
            </a:r>
            <a:r>
              <a:rPr lang="en-US" altLang="en-US" dirty="0"/>
              <a:t>of propene, </a:t>
            </a:r>
            <a:r>
              <a:rPr lang="en-US" altLang="en-US" dirty="0">
                <a:solidFill>
                  <a:srgbClr val="00B050"/>
                </a:solidFill>
              </a:rPr>
              <a:t>C</a:t>
            </a:r>
            <a:r>
              <a:rPr lang="en-US" altLang="en-US" baseline="-30000" dirty="0">
                <a:solidFill>
                  <a:srgbClr val="00B050"/>
                </a:solidFill>
              </a:rPr>
              <a:t>3</a:t>
            </a:r>
            <a:r>
              <a:rPr lang="en-US" altLang="en-US" dirty="0">
                <a:solidFill>
                  <a:srgbClr val="00B050"/>
                </a:solidFill>
              </a:rPr>
              <a:t>H</a:t>
            </a:r>
            <a:r>
              <a:rPr lang="en-US" altLang="en-US" baseline="-30000" dirty="0">
                <a:solidFill>
                  <a:srgbClr val="00B050"/>
                </a:solidFill>
              </a:rPr>
              <a:t>6</a:t>
            </a:r>
            <a:r>
              <a:rPr lang="en-US" altLang="en-US" dirty="0"/>
              <a:t>, in kJ/mol, if its standard enthalpy of combustion is –2059 kJ/mol?</a:t>
            </a:r>
          </a:p>
          <a:p>
            <a:pPr defTabSz="914400" eaLnBrk="0" fontAlgn="base" hangingPunct="0">
              <a:spcBef>
                <a:spcPct val="0"/>
              </a:spcBef>
              <a:spcAft>
                <a:spcPct val="0"/>
              </a:spcAft>
            </a:pPr>
            <a:r>
              <a:rPr lang="en-US" altLang="en-US" dirty="0"/>
              <a:t>The heats of formation of H</a:t>
            </a:r>
            <a:r>
              <a:rPr lang="en-US" altLang="en-US" baseline="-30000" dirty="0"/>
              <a:t>2</a:t>
            </a:r>
            <a:r>
              <a:rPr lang="en-US" altLang="en-US" dirty="0"/>
              <a:t>O and CO</a:t>
            </a:r>
            <a:r>
              <a:rPr lang="en-US" altLang="en-US" baseline="-30000" dirty="0"/>
              <a:t>2</a:t>
            </a:r>
            <a:r>
              <a:rPr lang="en-US" altLang="en-US" dirty="0"/>
              <a:t> are -286 kJ/mol and -394 kJ/mol, respectively.</a:t>
            </a:r>
          </a:p>
          <a:p>
            <a:pPr defTabSz="914400" eaLnBrk="0" fontAlgn="base" hangingPunct="0">
              <a:spcBef>
                <a:spcPct val="0"/>
              </a:spcBef>
              <a:spcAft>
                <a:spcPct val="0"/>
              </a:spcAft>
            </a:pPr>
            <a:r>
              <a:rPr lang="en-US" altLang="en-US" dirty="0"/>
              <a:t>-1379</a:t>
            </a:r>
          </a:p>
          <a:p>
            <a:pPr defTabSz="914400" eaLnBrk="0" fontAlgn="base" hangingPunct="0">
              <a:spcBef>
                <a:spcPct val="0"/>
              </a:spcBef>
              <a:spcAft>
                <a:spcPct val="0"/>
              </a:spcAft>
            </a:pPr>
            <a:r>
              <a:rPr lang="en-US" altLang="en-US" dirty="0"/>
              <a:t>-19</a:t>
            </a:r>
          </a:p>
          <a:p>
            <a:pPr defTabSz="914400" eaLnBrk="0" fontAlgn="base" hangingPunct="0">
              <a:spcBef>
                <a:spcPct val="0"/>
              </a:spcBef>
              <a:spcAft>
                <a:spcPct val="0"/>
              </a:spcAft>
            </a:pPr>
            <a:r>
              <a:rPr lang="en-US" altLang="en-US" dirty="0"/>
              <a:t>-2059</a:t>
            </a:r>
          </a:p>
          <a:p>
            <a:pPr defTabSz="914400" eaLnBrk="0" fontAlgn="base" hangingPunct="0">
              <a:spcBef>
                <a:spcPct val="0"/>
              </a:spcBef>
              <a:spcAft>
                <a:spcPct val="0"/>
              </a:spcAft>
            </a:pPr>
            <a:r>
              <a:rPr lang="en-US" altLang="en-US" dirty="0"/>
              <a:t>-699</a:t>
            </a:r>
          </a:p>
          <a:p>
            <a:pPr defTabSz="914400" eaLnBrk="0" fontAlgn="base" hangingPunct="0">
              <a:spcBef>
                <a:spcPct val="0"/>
              </a:spcBef>
              <a:spcAft>
                <a:spcPct val="0"/>
              </a:spcAft>
            </a:pPr>
            <a:r>
              <a:rPr lang="en-US" altLang="en-US" dirty="0"/>
              <a:t>19</a:t>
            </a:r>
            <a:endParaRPr lang="en-GB" dirty="0"/>
          </a:p>
        </p:txBody>
      </p:sp>
      <p:sp>
        <p:nvSpPr>
          <p:cNvPr id="2" name="TextBox 1">
            <a:extLst>
              <a:ext uri="{FF2B5EF4-FFF2-40B4-BE49-F238E27FC236}">
                <a16:creationId xmlns:a16="http://schemas.microsoft.com/office/drawing/2014/main" id="{5F6657BA-7FDC-41FC-A261-1696D4B4262C}"/>
              </a:ext>
            </a:extLst>
          </p:cNvPr>
          <p:cNvSpPr txBox="1"/>
          <p:nvPr/>
        </p:nvSpPr>
        <p:spPr>
          <a:xfrm>
            <a:off x="4007769" y="1560291"/>
            <a:ext cx="4784771" cy="646331"/>
          </a:xfrm>
          <a:prstGeom prst="rect">
            <a:avLst/>
          </a:prstGeom>
          <a:noFill/>
        </p:spPr>
        <p:txBody>
          <a:bodyPr wrap="none" rtlCol="0">
            <a:spAutoFit/>
          </a:bodyPr>
          <a:lstStyle/>
          <a:p>
            <a:r>
              <a:rPr lang="en-GB"/>
              <a:t>Reaction 2 is the reversed reaction 1 divided by 2</a:t>
            </a:r>
          </a:p>
          <a:p>
            <a:r>
              <a:rPr lang="en-US" altLang="en-US"/>
              <a:t>ΔH (2) = ½ (- ΔH (1) = -570 kJ</a:t>
            </a:r>
            <a:endParaRPr lang="en-GB"/>
          </a:p>
        </p:txBody>
      </p:sp>
      <p:sp>
        <p:nvSpPr>
          <p:cNvPr id="11" name="Oval 10">
            <a:extLst>
              <a:ext uri="{FF2B5EF4-FFF2-40B4-BE49-F238E27FC236}">
                <a16:creationId xmlns:a16="http://schemas.microsoft.com/office/drawing/2014/main" id="{898229CD-48CD-46A6-A7B4-B58E770631CF}"/>
              </a:ext>
            </a:extLst>
          </p:cNvPr>
          <p:cNvSpPr/>
          <p:nvPr/>
        </p:nvSpPr>
        <p:spPr>
          <a:xfrm>
            <a:off x="1630996" y="1659105"/>
            <a:ext cx="100862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C47765D-6301-4145-B160-78A34F0262FC}"/>
              </a:ext>
            </a:extLst>
          </p:cNvPr>
          <p:cNvSpPr txBox="1"/>
          <p:nvPr/>
        </p:nvSpPr>
        <p:spPr>
          <a:xfrm>
            <a:off x="3065813" y="3894706"/>
            <a:ext cx="3166251" cy="369332"/>
          </a:xfrm>
          <a:prstGeom prst="rect">
            <a:avLst/>
          </a:prstGeom>
          <a:noFill/>
        </p:spPr>
        <p:txBody>
          <a:bodyPr wrap="none" rtlCol="0">
            <a:spAutoFit/>
          </a:bodyPr>
          <a:lstStyle/>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-2095 kJ/mol </a:t>
            </a:r>
            <a:endParaRPr lang="en-GB" dirty="0"/>
          </a:p>
        </p:txBody>
      </p:sp>
      <p:sp>
        <p:nvSpPr>
          <p:cNvPr id="12" name="TextBox 11">
            <a:extLst>
              <a:ext uri="{FF2B5EF4-FFF2-40B4-BE49-F238E27FC236}">
                <a16:creationId xmlns:a16="http://schemas.microsoft.com/office/drawing/2014/main" id="{38AA51ED-E17F-476E-B6B6-AABFA4910449}"/>
              </a:ext>
            </a:extLst>
          </p:cNvPr>
          <p:cNvSpPr txBox="1"/>
          <p:nvPr/>
        </p:nvSpPr>
        <p:spPr>
          <a:xfrm>
            <a:off x="3072427" y="4173741"/>
            <a:ext cx="4261295" cy="369332"/>
          </a:xfrm>
          <a:prstGeom prst="rect">
            <a:avLst/>
          </a:prstGeom>
          <a:noFill/>
        </p:spPr>
        <p:txBody>
          <a:bodyPr wrap="none" rtlCol="0">
            <a:spAutoFit/>
          </a:bodyPr>
          <a:lstStyle/>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(products) -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(reactants) </a:t>
            </a:r>
            <a:endParaRPr lang="en-GB" dirty="0"/>
          </a:p>
        </p:txBody>
      </p:sp>
      <p:sp>
        <p:nvSpPr>
          <p:cNvPr id="13" name="TextBox 12">
            <a:extLst>
              <a:ext uri="{FF2B5EF4-FFF2-40B4-BE49-F238E27FC236}">
                <a16:creationId xmlns:a16="http://schemas.microsoft.com/office/drawing/2014/main" id="{DF147A04-E572-44DD-BE4E-ECFD9C67AB77}"/>
              </a:ext>
            </a:extLst>
          </p:cNvPr>
          <p:cNvSpPr txBox="1"/>
          <p:nvPr/>
        </p:nvSpPr>
        <p:spPr>
          <a:xfrm>
            <a:off x="3034061" y="4483856"/>
            <a:ext cx="8068612" cy="2308324"/>
          </a:xfrm>
          <a:prstGeom prst="rect">
            <a:avLst/>
          </a:prstGeom>
          <a:noFill/>
        </p:spPr>
        <p:txBody>
          <a:bodyPr wrap="square" rtlCol="0">
            <a:spAutoFit/>
          </a:bodyPr>
          <a:lstStyle/>
          <a:p>
            <a:r>
              <a:rPr lang="en-GB" dirty="0">
                <a:sym typeface="Symbol" panose="05050102010706020507" pitchFamily="18" charset="2"/>
              </a:rPr>
              <a:t></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(reactants)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a:t>
            </a:r>
            <a:r>
              <a:rPr lang="en-GB" baseline="-25000" dirty="0">
                <a:sym typeface="Symbol" panose="05050102010706020507" pitchFamily="18" charset="2"/>
              </a:rPr>
              <a:t>3</a:t>
            </a:r>
            <a:r>
              <a:rPr lang="en-GB" dirty="0">
                <a:sym typeface="Symbol" panose="05050102010706020507" pitchFamily="18" charset="2"/>
              </a:rPr>
              <a:t>H</a:t>
            </a:r>
            <a:r>
              <a:rPr lang="en-GB" baseline="-25000" dirty="0">
                <a:sym typeface="Symbol" panose="05050102010706020507" pitchFamily="18" charset="2"/>
              </a:rPr>
              <a:t>6</a:t>
            </a:r>
            <a:r>
              <a:rPr lang="en-GB" dirty="0">
                <a:sym typeface="Symbol" panose="05050102010706020507" pitchFamily="18" charset="2"/>
              </a:rPr>
              <a:t>  + 9/4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O</a:t>
            </a:r>
            <a:r>
              <a:rPr lang="en-GB" baseline="-25000" dirty="0">
                <a:sym typeface="Symbol" panose="05050102010706020507" pitchFamily="18" charset="2"/>
              </a:rPr>
              <a:t>2</a:t>
            </a:r>
          </a:p>
          <a:p>
            <a:r>
              <a:rPr lang="en-GB" dirty="0">
                <a:sym typeface="Symbol" panose="05050102010706020507" pitchFamily="18" charset="2"/>
              </a:rPr>
              <a:t>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(products)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CO</a:t>
            </a:r>
            <a:r>
              <a:rPr lang="en-GB" baseline="-25000" dirty="0">
                <a:sym typeface="Symbol" panose="05050102010706020507" pitchFamily="18" charset="2"/>
              </a:rPr>
              <a:t>2</a:t>
            </a:r>
            <a:r>
              <a:rPr lang="en-GB" dirty="0">
                <a:sym typeface="Symbol" panose="05050102010706020507" pitchFamily="18" charset="2"/>
              </a:rPr>
              <a:t>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H</a:t>
            </a:r>
            <a:r>
              <a:rPr lang="en-GB" baseline="-25000" dirty="0">
                <a:sym typeface="Symbol" panose="05050102010706020507" pitchFamily="18" charset="2"/>
              </a:rPr>
              <a:t>2</a:t>
            </a:r>
            <a:r>
              <a:rPr lang="en-GB" dirty="0">
                <a:sym typeface="Symbol" panose="05050102010706020507" pitchFamily="18" charset="2"/>
              </a:rPr>
              <a:t>O</a:t>
            </a:r>
          </a:p>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CO2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H2O)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O2)</a:t>
            </a:r>
          </a:p>
          <a:p>
            <a:r>
              <a:rPr lang="en-GB" dirty="0">
                <a:sym typeface="Symbol" panose="05050102010706020507" pitchFamily="18" charset="2"/>
              </a:rPr>
              <a:t>-2059 = (3 x (-394) + 3 x (-286))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x 0)</a:t>
            </a:r>
          </a:p>
          <a:p>
            <a:r>
              <a:rPr lang="en-GB" dirty="0">
                <a:sym typeface="Symbol" panose="05050102010706020507" pitchFamily="18" charset="2"/>
              </a:rPr>
              <a:t>-2059 = (3 x (-394) + 3 x (-286))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x 0)</a:t>
            </a:r>
          </a:p>
          <a:p>
            <a:r>
              <a:rPr lang="en-GB" dirty="0">
                <a:sym typeface="Symbol" panose="05050102010706020507" pitchFamily="18" charset="2"/>
              </a:rPr>
              <a:t>-2059 =-2040 -</a:t>
            </a:r>
            <a:r>
              <a:rPr lang="en-GB" dirty="0">
                <a:solidFill>
                  <a:srgbClr val="00B050"/>
                </a:solidFill>
                <a:sym typeface="Symbol" panose="05050102010706020507" pitchFamily="18" charset="2"/>
              </a:rPr>
              <a:t> </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p>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 19 kJ/mol</a:t>
            </a:r>
            <a:endParaRPr lang="en-GB" dirty="0">
              <a:sym typeface="Symbol" panose="05050102010706020507" pitchFamily="18" charset="2"/>
            </a:endParaRPr>
          </a:p>
          <a:p>
            <a:endParaRPr lang="en-GB" dirty="0"/>
          </a:p>
        </p:txBody>
      </p:sp>
      <p:sp>
        <p:nvSpPr>
          <p:cNvPr id="6" name="TextBox 5">
            <a:extLst>
              <a:ext uri="{FF2B5EF4-FFF2-40B4-BE49-F238E27FC236}">
                <a16:creationId xmlns:a16="http://schemas.microsoft.com/office/drawing/2014/main" id="{B4AACF28-FDE6-41F3-A376-53931588C395}"/>
              </a:ext>
            </a:extLst>
          </p:cNvPr>
          <p:cNvSpPr txBox="1"/>
          <p:nvPr/>
        </p:nvSpPr>
        <p:spPr>
          <a:xfrm>
            <a:off x="3072426" y="3473437"/>
            <a:ext cx="6101350" cy="369332"/>
          </a:xfrm>
          <a:prstGeom prst="rect">
            <a:avLst/>
          </a:prstGeom>
          <a:noFill/>
        </p:spPr>
        <p:txBody>
          <a:bodyPr wrap="none" rtlCol="0">
            <a:spAutoFit/>
          </a:bodyPr>
          <a:lstStyle/>
          <a:p>
            <a:r>
              <a:rPr lang="en-GB" dirty="0"/>
              <a:t>C</a:t>
            </a:r>
            <a:r>
              <a:rPr lang="en-GB" baseline="-25000" dirty="0"/>
              <a:t>3</a:t>
            </a:r>
            <a:r>
              <a:rPr lang="en-GB" dirty="0"/>
              <a:t>H</a:t>
            </a:r>
            <a:r>
              <a:rPr lang="en-GB" baseline="-25000" dirty="0"/>
              <a:t>6</a:t>
            </a:r>
            <a:r>
              <a:rPr lang="en-GB" dirty="0"/>
              <a:t>  +  9/2 O2  </a:t>
            </a:r>
            <a:r>
              <a:rPr lang="en-GB" dirty="0">
                <a:sym typeface="Wingdings" panose="05000000000000000000" pitchFamily="2" charset="2"/>
              </a:rPr>
              <a:t> 3 CO</a:t>
            </a:r>
            <a:r>
              <a:rPr lang="en-GB" baseline="-25000" dirty="0">
                <a:sym typeface="Wingdings" panose="05000000000000000000" pitchFamily="2" charset="2"/>
              </a:rPr>
              <a:t>2</a:t>
            </a:r>
            <a:r>
              <a:rPr lang="en-GB" dirty="0">
                <a:sym typeface="Wingdings" panose="05000000000000000000" pitchFamily="2" charset="2"/>
              </a:rPr>
              <a:t>  +  3 H</a:t>
            </a:r>
            <a:r>
              <a:rPr lang="en-GB" baseline="-25000" dirty="0">
                <a:sym typeface="Wingdings" panose="05000000000000000000" pitchFamily="2" charset="2"/>
              </a:rPr>
              <a:t>2</a:t>
            </a:r>
            <a:r>
              <a:rPr lang="en-GB" dirty="0">
                <a:sym typeface="Wingdings" panose="05000000000000000000" pitchFamily="2" charset="2"/>
              </a:rPr>
              <a:t>O 	</a:t>
            </a:r>
            <a:r>
              <a:rPr lang="en-GB" dirty="0">
                <a:sym typeface="Symbol" panose="05050102010706020507" pitchFamily="18" charset="2"/>
              </a:rPr>
              <a:t></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-2059 kJ/mol</a:t>
            </a:r>
            <a:r>
              <a:rPr lang="en-GB" dirty="0">
                <a:sym typeface="Wingdings" panose="05000000000000000000" pitchFamily="2" charset="2"/>
              </a:rPr>
              <a:t> </a:t>
            </a:r>
            <a:endParaRPr lang="en-GB" dirty="0"/>
          </a:p>
        </p:txBody>
      </p:sp>
    </p:spTree>
    <p:extLst>
      <p:ext uri="{BB962C8B-B14F-4D97-AF65-F5344CB8AC3E}">
        <p14:creationId xmlns:p14="http://schemas.microsoft.com/office/powerpoint/2010/main" val="1544708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4"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347" y="0"/>
            <a:ext cx="10668000"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HEAT OF DETONATION</a:t>
            </a:r>
            <a:endParaRPr lang="en-GB" sz="36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AE8ADAC9-5CCC-4C72-8657-9D5BD212AF6C}"/>
              </a:ext>
            </a:extLst>
          </p:cNvPr>
          <p:cNvSpPr txBox="1"/>
          <p:nvPr/>
        </p:nvSpPr>
        <p:spPr>
          <a:xfrm>
            <a:off x="6626627" y="826533"/>
            <a:ext cx="5425947" cy="1569660"/>
          </a:xfrm>
          <a:prstGeom prst="rect">
            <a:avLst/>
          </a:prstGeom>
          <a:noFill/>
          <a:ln>
            <a:solidFill>
              <a:srgbClr val="0000FF"/>
            </a:solidFill>
          </a:ln>
        </p:spPr>
        <p:txBody>
          <a:bodyPr wrap="square">
            <a:spAutoFit/>
          </a:bodyPr>
          <a:lstStyle/>
          <a:p>
            <a:r>
              <a:rPr lang="en-GB" sz="2400" b="1" dirty="0">
                <a:cs typeface="Calibri" panose="020F0502020204030204" pitchFamily="34" charset="0"/>
              </a:rPr>
              <a:t>heat of explosion - </a:t>
            </a:r>
            <a:r>
              <a:rPr lang="en-GB" sz="2400" dirty="0">
                <a:cs typeface="Calibri" panose="020F0502020204030204" pitchFamily="34" charset="0"/>
              </a:rPr>
              <a:t>the energy liberated during the formation of decomposition products at adiabatic* conditions </a:t>
            </a:r>
            <a:r>
              <a:rPr lang="en-GB" sz="2400" b="1" dirty="0" err="1">
                <a:solidFill>
                  <a:srgbClr val="00B050"/>
                </a:solidFill>
                <a:cs typeface="Calibri" panose="020F0502020204030204" pitchFamily="34" charset="0"/>
              </a:rPr>
              <a:t>Q</a:t>
            </a:r>
            <a:r>
              <a:rPr lang="en-GB" sz="2400" b="1" baseline="-25000" dirty="0" err="1">
                <a:solidFill>
                  <a:srgbClr val="00B050"/>
                </a:solidFill>
                <a:cs typeface="Calibri" panose="020F0502020204030204" pitchFamily="34" charset="0"/>
              </a:rPr>
              <a:t>exp</a:t>
            </a:r>
            <a:r>
              <a:rPr lang="en-GB" sz="2400" dirty="0">
                <a:cs typeface="Calibri" panose="020F0502020204030204" pitchFamily="34" charset="0"/>
              </a:rPr>
              <a:t> (</a:t>
            </a:r>
            <a:r>
              <a:rPr lang="en-GB" sz="2400" b="1" dirty="0">
                <a:cs typeface="Calibri" panose="020F0502020204030204" pitchFamily="34" charset="0"/>
              </a:rPr>
              <a:t>kJ/g</a:t>
            </a:r>
            <a:r>
              <a:rPr lang="en-GB" sz="2400" dirty="0">
                <a:cs typeface="Calibri" panose="020F0502020204030204" pitchFamily="34" charset="0"/>
              </a:rPr>
              <a:t>) or </a:t>
            </a:r>
            <a:r>
              <a:rPr lang="en-GB" sz="2400" b="1" dirty="0">
                <a:solidFill>
                  <a:srgbClr val="00B050"/>
                </a:solidFill>
                <a:cs typeface="Calibri" panose="020F0502020204030204" pitchFamily="34" charset="0"/>
                <a:sym typeface="Symbol" panose="05050102010706020507" pitchFamily="18" charset="2"/>
              </a:rPr>
              <a:t></a:t>
            </a:r>
            <a:r>
              <a:rPr lang="en-GB" sz="2400" b="1" baseline="-25000" dirty="0" err="1">
                <a:solidFill>
                  <a:srgbClr val="00B050"/>
                </a:solidFill>
                <a:cs typeface="Calibri" panose="020F0502020204030204" pitchFamily="34" charset="0"/>
                <a:sym typeface="Symbol" panose="05050102010706020507" pitchFamily="18" charset="2"/>
              </a:rPr>
              <a:t>det</a:t>
            </a:r>
            <a:r>
              <a:rPr lang="en-GB" sz="2400" b="1" dirty="0" err="1">
                <a:solidFill>
                  <a:srgbClr val="00B050"/>
                </a:solidFill>
                <a:cs typeface="Calibri" panose="020F0502020204030204" pitchFamily="34" charset="0"/>
                <a:sym typeface="Symbol" panose="05050102010706020507" pitchFamily="18" charset="2"/>
              </a:rPr>
              <a:t>H</a:t>
            </a:r>
            <a:r>
              <a:rPr lang="en-GB" sz="2400" b="1" dirty="0">
                <a:solidFill>
                  <a:srgbClr val="00B050"/>
                </a:solidFill>
                <a:cs typeface="Calibri" panose="020F0502020204030204" pitchFamily="34" charset="0"/>
                <a:sym typeface="Symbol" panose="05050102010706020507" pitchFamily="18" charset="2"/>
              </a:rPr>
              <a:t>° </a:t>
            </a:r>
            <a:r>
              <a:rPr lang="en-GB" sz="2400" b="1" dirty="0">
                <a:cs typeface="Calibri" panose="020F0502020204030204" pitchFamily="34" charset="0"/>
                <a:sym typeface="Symbol" panose="05050102010706020507" pitchFamily="18" charset="2"/>
              </a:rPr>
              <a:t>(kJ/mol)</a:t>
            </a:r>
            <a:endParaRPr lang="en-GB" sz="2400" dirty="0">
              <a:cs typeface="Calibri" panose="020F0502020204030204" pitchFamily="34" charset="0"/>
            </a:endParaRPr>
          </a:p>
        </p:txBody>
      </p:sp>
      <p:sp>
        <p:nvSpPr>
          <p:cNvPr id="22" name="TextBox 21">
            <a:extLst>
              <a:ext uri="{FF2B5EF4-FFF2-40B4-BE49-F238E27FC236}">
                <a16:creationId xmlns:a16="http://schemas.microsoft.com/office/drawing/2014/main" id="{50C066EE-2D91-4E64-9D9D-1A9821CF4CF5}"/>
              </a:ext>
            </a:extLst>
          </p:cNvPr>
          <p:cNvSpPr txBox="1"/>
          <p:nvPr/>
        </p:nvSpPr>
        <p:spPr>
          <a:xfrm>
            <a:off x="1099110" y="4053015"/>
            <a:ext cx="10282653" cy="1200329"/>
          </a:xfrm>
          <a:prstGeom prst="rect">
            <a:avLst/>
          </a:prstGeom>
          <a:noFill/>
        </p:spPr>
        <p:txBody>
          <a:bodyPr wrap="square">
            <a:spAutoFit/>
          </a:bodyPr>
          <a:lstStyle/>
          <a:p>
            <a:r>
              <a:rPr lang="en-US" sz="2400" dirty="0">
                <a:solidFill>
                  <a:srgbClr val="202124"/>
                </a:solidFill>
                <a:cs typeface="Calibri" panose="020F0502020204030204" pitchFamily="34" charset="0"/>
              </a:rPr>
              <a:t>- </a:t>
            </a:r>
            <a:r>
              <a:rPr lang="en-US" sz="2400" b="1" dirty="0">
                <a:solidFill>
                  <a:srgbClr val="202124"/>
                </a:solidFill>
                <a:cs typeface="Calibri" panose="020F0502020204030204" pitchFamily="34" charset="0"/>
              </a:rPr>
              <a:t>combustion </a:t>
            </a:r>
            <a:r>
              <a:rPr lang="en-US" sz="2400" dirty="0">
                <a:solidFill>
                  <a:srgbClr val="202124"/>
                </a:solidFill>
                <a:cs typeface="Calibri" panose="020F0502020204030204" pitchFamily="34" charset="0"/>
              </a:rPr>
              <a:t>–</a:t>
            </a:r>
            <a:r>
              <a:rPr lang="en-US" sz="2400" b="1" dirty="0">
                <a:solidFill>
                  <a:srgbClr val="202124"/>
                </a:solidFill>
                <a:cs typeface="Calibri" panose="020F0502020204030204" pitchFamily="34" charset="0"/>
              </a:rPr>
              <a:t> </a:t>
            </a:r>
            <a:r>
              <a:rPr lang="en-US" sz="2400" dirty="0">
                <a:solidFill>
                  <a:srgbClr val="202124"/>
                </a:solidFill>
                <a:cs typeface="Calibri" panose="020F0502020204030204" pitchFamily="34" charset="0"/>
              </a:rPr>
              <a:t>produces heat and gases slowly for a certain time period, </a:t>
            </a:r>
          </a:p>
          <a:p>
            <a:r>
              <a:rPr lang="en-US" sz="2400" dirty="0">
                <a:solidFill>
                  <a:srgbClr val="202124"/>
                </a:solidFill>
                <a:cs typeface="Calibri" panose="020F0502020204030204" pitchFamily="34" charset="0"/>
              </a:rPr>
              <a:t>- </a:t>
            </a:r>
            <a:r>
              <a:rPr lang="en-US" sz="2400" b="1" dirty="0">
                <a:solidFill>
                  <a:srgbClr val="202124"/>
                </a:solidFill>
                <a:cs typeface="Calibri" panose="020F0502020204030204" pitchFamily="34" charset="0"/>
              </a:rPr>
              <a:t>explosion</a:t>
            </a:r>
            <a:r>
              <a:rPr lang="en-US" sz="2400" dirty="0">
                <a:solidFill>
                  <a:srgbClr val="202124"/>
                </a:solidFill>
                <a:cs typeface="Calibri" panose="020F0502020204030204" pitchFamily="34" charset="0"/>
              </a:rPr>
              <a:t> – produces heat and gases rapidly in an instant</a:t>
            </a:r>
          </a:p>
          <a:p>
            <a:r>
              <a:rPr lang="en-US" sz="2400" dirty="0">
                <a:solidFill>
                  <a:srgbClr val="202124"/>
                </a:solidFill>
                <a:cs typeface="Calibri" panose="020F0502020204030204" pitchFamily="34" charset="0"/>
              </a:rPr>
              <a:t>- heat of explosion provides information about work capacity of the explosives.</a:t>
            </a:r>
            <a:endParaRPr lang="en-GB" sz="2400" dirty="0">
              <a:cs typeface="Calibri" panose="020F0502020204030204" pitchFamily="34" charset="0"/>
            </a:endParaRPr>
          </a:p>
        </p:txBody>
      </p:sp>
      <p:sp>
        <p:nvSpPr>
          <p:cNvPr id="2" name="TextBox 1">
            <a:extLst>
              <a:ext uri="{FF2B5EF4-FFF2-40B4-BE49-F238E27FC236}">
                <a16:creationId xmlns:a16="http://schemas.microsoft.com/office/drawing/2014/main" id="{FCF609C5-6AD8-493D-B1C0-0C17214B72B6}"/>
              </a:ext>
            </a:extLst>
          </p:cNvPr>
          <p:cNvSpPr txBox="1"/>
          <p:nvPr/>
        </p:nvSpPr>
        <p:spPr>
          <a:xfrm>
            <a:off x="2543907" y="5530114"/>
            <a:ext cx="6480720" cy="830997"/>
          </a:xfrm>
          <a:prstGeom prst="rect">
            <a:avLst/>
          </a:prstGeom>
          <a:noFill/>
        </p:spPr>
        <p:txBody>
          <a:bodyPr wrap="square" rtlCol="0">
            <a:spAutoFit/>
          </a:bodyPr>
          <a:lstStyle/>
          <a:p>
            <a:r>
              <a:rPr lang="en-GB" sz="2400" dirty="0">
                <a:cs typeface="Calibri" panose="020F0502020204030204" pitchFamily="34" charset="0"/>
              </a:rPr>
              <a:t>- </a:t>
            </a:r>
            <a:r>
              <a:rPr lang="en-GB" sz="2400" b="1" dirty="0">
                <a:cs typeface="Calibri" panose="020F0502020204030204" pitchFamily="34" charset="0"/>
              </a:rPr>
              <a:t>detonation</a:t>
            </a:r>
            <a:r>
              <a:rPr lang="en-GB" sz="2400" dirty="0">
                <a:cs typeface="Calibri" panose="020F0502020204030204" pitchFamily="34" charset="0"/>
              </a:rPr>
              <a:t> - s</a:t>
            </a:r>
            <a:r>
              <a:rPr lang="en-US" sz="2400" dirty="0" err="1">
                <a:cs typeface="Calibri" panose="020F0502020204030204" pitchFamily="34" charset="0"/>
              </a:rPr>
              <a:t>upersonic</a:t>
            </a:r>
            <a:r>
              <a:rPr lang="en-US" sz="2400" dirty="0">
                <a:cs typeface="Calibri" panose="020F0502020204030204" pitchFamily="34" charset="0"/>
              </a:rPr>
              <a:t> explosions created by high explosives that travel through shock waves</a:t>
            </a:r>
            <a:endParaRPr lang="en-GB" sz="2400" dirty="0">
              <a:cs typeface="Calibri" panose="020F0502020204030204" pitchFamily="34" charset="0"/>
            </a:endParaRPr>
          </a:p>
        </p:txBody>
      </p:sp>
      <p:grpSp>
        <p:nvGrpSpPr>
          <p:cNvPr id="26" name="Group 25">
            <a:extLst>
              <a:ext uri="{FF2B5EF4-FFF2-40B4-BE49-F238E27FC236}">
                <a16:creationId xmlns:a16="http://schemas.microsoft.com/office/drawing/2014/main" id="{72CD5E11-1714-40E6-862C-FA1EFA34ABAA}"/>
              </a:ext>
            </a:extLst>
          </p:cNvPr>
          <p:cNvGrpSpPr/>
          <p:nvPr/>
        </p:nvGrpSpPr>
        <p:grpSpPr>
          <a:xfrm>
            <a:off x="225137" y="890811"/>
            <a:ext cx="6036785" cy="2812602"/>
            <a:chOff x="2085174" y="2081346"/>
            <a:chExt cx="4195515" cy="1916278"/>
          </a:xfrm>
        </p:grpSpPr>
        <p:sp>
          <p:nvSpPr>
            <p:cNvPr id="15" name="Rectangle 14">
              <a:extLst>
                <a:ext uri="{FF2B5EF4-FFF2-40B4-BE49-F238E27FC236}">
                  <a16:creationId xmlns:a16="http://schemas.microsoft.com/office/drawing/2014/main" id="{166E64EE-7505-49A3-887E-2477582903C7}"/>
                </a:ext>
              </a:extLst>
            </p:cNvPr>
            <p:cNvSpPr/>
            <p:nvPr/>
          </p:nvSpPr>
          <p:spPr>
            <a:xfrm>
              <a:off x="2085174" y="2081346"/>
              <a:ext cx="4195515" cy="1916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pic>
          <p:nvPicPr>
            <p:cNvPr id="19" name="Picture 18">
              <a:extLst>
                <a:ext uri="{FF2B5EF4-FFF2-40B4-BE49-F238E27FC236}">
                  <a16:creationId xmlns:a16="http://schemas.microsoft.com/office/drawing/2014/main" id="{175A968C-F929-4F28-A02E-E1377B68FA4E}"/>
                </a:ext>
              </a:extLst>
            </p:cNvPr>
            <p:cNvPicPr>
              <a:picLocks noChangeAspect="1"/>
            </p:cNvPicPr>
            <p:nvPr/>
          </p:nvPicPr>
          <p:blipFill>
            <a:blip r:embed="rId3"/>
            <a:stretch>
              <a:fillRect/>
            </a:stretch>
          </p:blipFill>
          <p:spPr>
            <a:xfrm>
              <a:off x="2362996" y="2093807"/>
              <a:ext cx="3902761" cy="1899344"/>
            </a:xfrm>
            <a:prstGeom prst="rect">
              <a:avLst/>
            </a:prstGeom>
          </p:spPr>
        </p:pic>
        <p:sp>
          <p:nvSpPr>
            <p:cNvPr id="24" name="TextBox 23">
              <a:extLst>
                <a:ext uri="{FF2B5EF4-FFF2-40B4-BE49-F238E27FC236}">
                  <a16:creationId xmlns:a16="http://schemas.microsoft.com/office/drawing/2014/main" id="{47C04209-D65C-4EAD-BC1B-D60DB93A6BD3}"/>
                </a:ext>
              </a:extLst>
            </p:cNvPr>
            <p:cNvSpPr txBox="1"/>
            <p:nvPr/>
          </p:nvSpPr>
          <p:spPr>
            <a:xfrm>
              <a:off x="2117145" y="3061177"/>
              <a:ext cx="971847" cy="272602"/>
            </a:xfrm>
            <a:prstGeom prst="rect">
              <a:avLst/>
            </a:prstGeom>
            <a:noFill/>
          </p:spPr>
          <p:txBody>
            <a:bodyPr wrap="square">
              <a:spAutoFit/>
            </a:bodyPr>
            <a:lstStyle/>
            <a:p>
              <a:r>
                <a:rPr lang="en-GB" sz="2000" b="1" dirty="0">
                  <a:solidFill>
                    <a:srgbClr val="00B050"/>
                  </a:solidFill>
                  <a:cs typeface="Calibri" panose="020F0502020204030204" pitchFamily="34" charset="0"/>
                  <a:sym typeface="Symbol" panose="05050102010706020507" pitchFamily="18" charset="2"/>
                </a:rPr>
                <a:t></a:t>
              </a:r>
              <a:r>
                <a:rPr lang="en-GB" sz="2000" b="1" baseline="-25000" dirty="0" err="1">
                  <a:solidFill>
                    <a:srgbClr val="00B050"/>
                  </a:solidFill>
                  <a:cs typeface="Calibri" panose="020F0502020204030204" pitchFamily="34" charset="0"/>
                  <a:sym typeface="Symbol" panose="05050102010706020507" pitchFamily="18" charset="2"/>
                </a:rPr>
                <a:t>f</a:t>
              </a:r>
              <a:r>
                <a:rPr lang="en-GB" sz="2000" b="1" dirty="0" err="1">
                  <a:solidFill>
                    <a:srgbClr val="00B050"/>
                  </a:solidFill>
                  <a:cs typeface="Calibri" panose="020F0502020204030204" pitchFamily="34" charset="0"/>
                  <a:sym typeface="Symbol" panose="05050102010706020507" pitchFamily="18" charset="2"/>
                </a:rPr>
                <a:t>H</a:t>
              </a:r>
              <a:r>
                <a:rPr lang="en-GB" sz="2000" b="1" dirty="0">
                  <a:solidFill>
                    <a:srgbClr val="00B050"/>
                  </a:solidFill>
                  <a:cs typeface="Calibri" panose="020F0502020204030204" pitchFamily="34" charset="0"/>
                  <a:sym typeface="Symbol" panose="05050102010706020507" pitchFamily="18" charset="2"/>
                </a:rPr>
                <a:t>°(1) = </a:t>
              </a:r>
              <a:endParaRPr lang="en-GB" sz="2000" dirty="0">
                <a:cs typeface="Calibri" panose="020F0502020204030204" pitchFamily="34" charset="0"/>
              </a:endParaRPr>
            </a:p>
          </p:txBody>
        </p:sp>
        <p:sp>
          <p:nvSpPr>
            <p:cNvPr id="25" name="TextBox 24">
              <a:extLst>
                <a:ext uri="{FF2B5EF4-FFF2-40B4-BE49-F238E27FC236}">
                  <a16:creationId xmlns:a16="http://schemas.microsoft.com/office/drawing/2014/main" id="{72ABB015-0AAC-4F45-82BB-B39FD115B182}"/>
                </a:ext>
              </a:extLst>
            </p:cNvPr>
            <p:cNvSpPr txBox="1"/>
            <p:nvPr/>
          </p:nvSpPr>
          <p:spPr>
            <a:xfrm>
              <a:off x="5071880" y="3077052"/>
              <a:ext cx="971847" cy="272602"/>
            </a:xfrm>
            <a:prstGeom prst="rect">
              <a:avLst/>
            </a:prstGeom>
            <a:noFill/>
          </p:spPr>
          <p:txBody>
            <a:bodyPr wrap="square">
              <a:spAutoFit/>
            </a:bodyPr>
            <a:lstStyle/>
            <a:p>
              <a:r>
                <a:rPr lang="en-GB" sz="2000" b="1" dirty="0">
                  <a:solidFill>
                    <a:srgbClr val="00B050"/>
                  </a:solidFill>
                  <a:cs typeface="Calibri" panose="020F0502020204030204" pitchFamily="34" charset="0"/>
                  <a:sym typeface="Symbol" panose="05050102010706020507" pitchFamily="18" charset="2"/>
                </a:rPr>
                <a:t>= </a:t>
              </a:r>
              <a:r>
                <a:rPr lang="en-GB" sz="2000" b="1" baseline="-25000" dirty="0" err="1">
                  <a:solidFill>
                    <a:srgbClr val="00B050"/>
                  </a:solidFill>
                  <a:cs typeface="Calibri" panose="020F0502020204030204" pitchFamily="34" charset="0"/>
                  <a:sym typeface="Symbol" panose="05050102010706020507" pitchFamily="18" charset="2"/>
                </a:rPr>
                <a:t>f</a:t>
              </a:r>
              <a:r>
                <a:rPr lang="en-GB" sz="2000" b="1" dirty="0" err="1">
                  <a:solidFill>
                    <a:srgbClr val="00B050"/>
                  </a:solidFill>
                  <a:cs typeface="Calibri" panose="020F0502020204030204" pitchFamily="34" charset="0"/>
                  <a:sym typeface="Symbol" panose="05050102010706020507" pitchFamily="18" charset="2"/>
                </a:rPr>
                <a:t>H</a:t>
              </a:r>
              <a:r>
                <a:rPr lang="en-GB" sz="2000" b="1" dirty="0">
                  <a:solidFill>
                    <a:srgbClr val="00B050"/>
                  </a:solidFill>
                  <a:cs typeface="Calibri" panose="020F0502020204030204" pitchFamily="34" charset="0"/>
                  <a:sym typeface="Symbol" panose="05050102010706020507" pitchFamily="18" charset="2"/>
                </a:rPr>
                <a:t>°(2)</a:t>
              </a:r>
              <a:endParaRPr lang="en-GB" sz="2000" baseline="-25000" dirty="0">
                <a:cs typeface="Calibri" panose="020F0502020204030204" pitchFamily="34" charset="0"/>
              </a:endParaRPr>
            </a:p>
          </p:txBody>
        </p:sp>
      </p:grpSp>
      <p:sp>
        <p:nvSpPr>
          <p:cNvPr id="29" name="TextBox 28">
            <a:extLst>
              <a:ext uri="{FF2B5EF4-FFF2-40B4-BE49-F238E27FC236}">
                <a16:creationId xmlns:a16="http://schemas.microsoft.com/office/drawing/2014/main" id="{ED78D2F1-BD08-4400-9EAF-C77F2A41A1E2}"/>
              </a:ext>
            </a:extLst>
          </p:cNvPr>
          <p:cNvSpPr txBox="1"/>
          <p:nvPr/>
        </p:nvSpPr>
        <p:spPr>
          <a:xfrm>
            <a:off x="6685010" y="2752360"/>
            <a:ext cx="5309180" cy="1015663"/>
          </a:xfrm>
          <a:prstGeom prst="rect">
            <a:avLst/>
          </a:prstGeom>
          <a:noFill/>
        </p:spPr>
        <p:txBody>
          <a:bodyPr wrap="square">
            <a:spAutoFit/>
          </a:bodyPr>
          <a:lstStyle/>
          <a:p>
            <a:r>
              <a:rPr lang="en-US" sz="2000" dirty="0">
                <a:solidFill>
                  <a:srgbClr val="4D5156"/>
                </a:solidFill>
                <a:cs typeface="Calibri" panose="020F0502020204030204" pitchFamily="34" charset="0"/>
              </a:rPr>
              <a:t>*adiabatic process – a thermodynamic process that occurs without transferring heat or mass; energy is transferred only as work</a:t>
            </a:r>
            <a:endParaRPr lang="en-GB" sz="2000" dirty="0">
              <a:cs typeface="Calibri" panose="020F0502020204030204" pitchFamily="34" charset="0"/>
            </a:endParaRPr>
          </a:p>
        </p:txBody>
      </p:sp>
      <p:cxnSp>
        <p:nvCxnSpPr>
          <p:cNvPr id="12" name="Straight Arrow Connector 11">
            <a:extLst>
              <a:ext uri="{FF2B5EF4-FFF2-40B4-BE49-F238E27FC236}">
                <a16:creationId xmlns:a16="http://schemas.microsoft.com/office/drawing/2014/main" id="{ACC6B84A-B5CE-423B-B5ED-61745874720E}"/>
              </a:ext>
            </a:extLst>
          </p:cNvPr>
          <p:cNvCxnSpPr>
            <a:cxnSpLocks/>
          </p:cNvCxnSpPr>
          <p:nvPr/>
        </p:nvCxnSpPr>
        <p:spPr>
          <a:xfrm>
            <a:off x="2007251" y="1952439"/>
            <a:ext cx="487840" cy="88750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D0E462A-2B53-4672-B07D-C38B2352AE54}"/>
              </a:ext>
            </a:extLst>
          </p:cNvPr>
          <p:cNvSpPr txBox="1"/>
          <p:nvPr/>
        </p:nvSpPr>
        <p:spPr>
          <a:xfrm>
            <a:off x="2332802" y="2297112"/>
            <a:ext cx="1209367" cy="400110"/>
          </a:xfrm>
          <a:prstGeom prst="rect">
            <a:avLst/>
          </a:prstGeom>
          <a:noFill/>
        </p:spPr>
        <p:txBody>
          <a:bodyPr wrap="square">
            <a:spAutoFit/>
          </a:bodyPr>
          <a:lstStyle/>
          <a:p>
            <a:r>
              <a:rPr lang="en-GB" sz="2000" b="1" dirty="0">
                <a:solidFill>
                  <a:srgbClr val="00B050"/>
                </a:solidFill>
                <a:sym typeface="Symbol" panose="05050102010706020507" pitchFamily="18" charset="2"/>
              </a:rPr>
              <a:t>- </a:t>
            </a:r>
            <a:r>
              <a:rPr lang="en-GB" sz="2000" b="1" dirty="0">
                <a:solidFill>
                  <a:srgbClr val="00B050"/>
                </a:solidFill>
                <a:cs typeface="Calibri" panose="020F0502020204030204" pitchFamily="34" charset="0"/>
                <a:sym typeface="Symbol" panose="05050102010706020507" pitchFamily="18" charset="2"/>
              </a:rPr>
              <a:t></a:t>
            </a:r>
            <a:r>
              <a:rPr lang="en-GB" sz="2000" b="1" baseline="-25000" dirty="0" err="1">
                <a:solidFill>
                  <a:srgbClr val="00B050"/>
                </a:solidFill>
                <a:cs typeface="Calibri" panose="020F0502020204030204" pitchFamily="34" charset="0"/>
                <a:sym typeface="Symbol" panose="05050102010706020507" pitchFamily="18" charset="2"/>
              </a:rPr>
              <a:t>f</a:t>
            </a:r>
            <a:r>
              <a:rPr lang="en-GB" sz="2000" b="1" dirty="0" err="1">
                <a:solidFill>
                  <a:srgbClr val="00B050"/>
                </a:solidFill>
                <a:cs typeface="Calibri" panose="020F0502020204030204" pitchFamily="34" charset="0"/>
                <a:sym typeface="Symbol" panose="05050102010706020507" pitchFamily="18" charset="2"/>
              </a:rPr>
              <a:t>H</a:t>
            </a:r>
            <a:r>
              <a:rPr lang="en-GB" sz="2000" b="1" dirty="0">
                <a:solidFill>
                  <a:srgbClr val="00B050"/>
                </a:solidFill>
                <a:cs typeface="Calibri" panose="020F0502020204030204" pitchFamily="34" charset="0"/>
                <a:sym typeface="Symbol" panose="05050102010706020507" pitchFamily="18" charset="2"/>
              </a:rPr>
              <a:t>°(1) </a:t>
            </a:r>
            <a:endParaRPr lang="en-GB" sz="2000" dirty="0"/>
          </a:p>
        </p:txBody>
      </p:sp>
      <p:cxnSp>
        <p:nvCxnSpPr>
          <p:cNvPr id="17" name="Straight Arrow Connector 16">
            <a:extLst>
              <a:ext uri="{FF2B5EF4-FFF2-40B4-BE49-F238E27FC236}">
                <a16:creationId xmlns:a16="http://schemas.microsoft.com/office/drawing/2014/main" id="{C2AA834E-AB49-421F-9174-45A98936AD3F}"/>
              </a:ext>
            </a:extLst>
          </p:cNvPr>
          <p:cNvCxnSpPr>
            <a:cxnSpLocks/>
          </p:cNvCxnSpPr>
          <p:nvPr/>
        </p:nvCxnSpPr>
        <p:spPr>
          <a:xfrm>
            <a:off x="2368524" y="1284052"/>
            <a:ext cx="915451"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10C4D6F-90B5-4794-B26E-449EF3CDD4A9}"/>
              </a:ext>
            </a:extLst>
          </p:cNvPr>
          <p:cNvCxnSpPr>
            <a:cxnSpLocks/>
          </p:cNvCxnSpPr>
          <p:nvPr/>
        </p:nvCxnSpPr>
        <p:spPr>
          <a:xfrm flipV="1">
            <a:off x="3636004" y="2074606"/>
            <a:ext cx="434551" cy="78477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8268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9E18F10A-52DF-4EAF-83AD-B1F78F98E105}"/>
              </a:ext>
            </a:extLst>
          </p:cNvPr>
          <p:cNvSpPr txBox="1"/>
          <p:nvPr/>
        </p:nvSpPr>
        <p:spPr>
          <a:xfrm>
            <a:off x="1927042" y="2855948"/>
            <a:ext cx="8740958" cy="523220"/>
          </a:xfrm>
          <a:prstGeom prst="rect">
            <a:avLst/>
          </a:prstGeom>
          <a:noFill/>
        </p:spPr>
        <p:txBody>
          <a:bodyPr wrap="square">
            <a:spAutoFit/>
          </a:bodyPr>
          <a:lstStyle/>
          <a:p>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dirty="0">
                <a:latin typeface="Calibri" panose="020F0502020204030204" pitchFamily="34" charset="0"/>
                <a:cs typeface="Calibri" panose="020F0502020204030204" pitchFamily="34" charset="0"/>
                <a:sym typeface="Symbol" panose="05050102010706020507" pitchFamily="18" charset="2"/>
              </a:rPr>
              <a:t> = 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dirty="0">
                <a:solidFill>
                  <a:srgbClr val="FF0000"/>
                </a:solidFill>
                <a:latin typeface="Calibri" panose="020F0502020204030204" pitchFamily="34" charset="0"/>
                <a:cs typeface="Calibri" panose="020F0502020204030204" pitchFamily="34" charset="0"/>
                <a:sym typeface="Symbol" panose="05050102010706020507" pitchFamily="18" charset="2"/>
              </a:rPr>
              <a:t>products</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dirty="0">
                <a:solidFill>
                  <a:srgbClr val="0000FF"/>
                </a:solidFill>
                <a:latin typeface="Calibri" panose="020F0502020204030204" pitchFamily="34" charset="0"/>
                <a:cs typeface="Calibri" panose="020F0502020204030204" pitchFamily="34" charset="0"/>
                <a:sym typeface="Symbol" panose="05050102010706020507" pitchFamily="18" charset="2"/>
              </a:rPr>
              <a:t>reactants</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8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F5462E55-BCF1-4E83-BECC-5A5F4963B7FC}"/>
              </a:ext>
            </a:extLst>
          </p:cNvPr>
          <p:cNvPicPr>
            <a:picLocks noChangeAspect="1"/>
          </p:cNvPicPr>
          <p:nvPr/>
        </p:nvPicPr>
        <p:blipFill>
          <a:blip r:embed="rId3"/>
          <a:stretch>
            <a:fillRect/>
          </a:stretch>
        </p:blipFill>
        <p:spPr>
          <a:xfrm>
            <a:off x="1703512" y="568109"/>
            <a:ext cx="4241178" cy="2064040"/>
          </a:xfrm>
          <a:prstGeom prst="rect">
            <a:avLst/>
          </a:prstGeom>
        </p:spPr>
      </p:pic>
      <p:sp>
        <p:nvSpPr>
          <p:cNvPr id="34" name="TextBox 33">
            <a:extLst>
              <a:ext uri="{FF2B5EF4-FFF2-40B4-BE49-F238E27FC236}">
                <a16:creationId xmlns:a16="http://schemas.microsoft.com/office/drawing/2014/main" id="{0D8509DD-DA5A-4AC2-A522-A5A15425547D}"/>
              </a:ext>
            </a:extLst>
          </p:cNvPr>
          <p:cNvSpPr txBox="1"/>
          <p:nvPr/>
        </p:nvSpPr>
        <p:spPr>
          <a:xfrm>
            <a:off x="2870414" y="5569001"/>
            <a:ext cx="8695485" cy="369332"/>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 </a:t>
            </a:r>
            <a:r>
              <a:rPr lang="en-US" b="1">
                <a:solidFill>
                  <a:srgbClr val="0070C0"/>
                </a:solidFill>
                <a:latin typeface="Calibri" panose="020F0502020204030204" pitchFamily="34" charset="0"/>
                <a:cs typeface="Calibri" panose="020F0502020204030204" pitchFamily="34" charset="0"/>
              </a:rPr>
              <a:t>the heat of detonation can be converted to the heat of explosion </a:t>
            </a:r>
            <a:r>
              <a:rPr lang="en-US" b="1" i="1">
                <a:solidFill>
                  <a:srgbClr val="0070C0"/>
                </a:solidFill>
                <a:latin typeface="Calibri" panose="020F0502020204030204" pitchFamily="34" charset="0"/>
                <a:cs typeface="Calibri" panose="020F0502020204030204" pitchFamily="34" charset="0"/>
              </a:rPr>
              <a:t>Q</a:t>
            </a:r>
            <a:r>
              <a:rPr lang="en-US" b="1">
                <a:solidFill>
                  <a:srgbClr val="0070C0"/>
                </a:solidFill>
                <a:latin typeface="Calibri" panose="020F0502020204030204" pitchFamily="34" charset="0"/>
                <a:cs typeface="Calibri" panose="020F0502020204030204" pitchFamily="34" charset="0"/>
              </a:rPr>
              <a:t> </a:t>
            </a:r>
            <a:endParaRPr lang="en-GB" b="1">
              <a:solidFill>
                <a:srgbClr val="0070C0"/>
              </a:solidFill>
              <a:latin typeface="Calibri" panose="020F0502020204030204" pitchFamily="34" charset="0"/>
              <a:cs typeface="Calibri" panose="020F0502020204030204" pitchFamily="34" charset="0"/>
            </a:endParaRPr>
          </a:p>
        </p:txBody>
      </p:sp>
      <p:sp>
        <p:nvSpPr>
          <p:cNvPr id="37" name="TextBox 36">
            <a:extLst>
              <a:ext uri="{FF2B5EF4-FFF2-40B4-BE49-F238E27FC236}">
                <a16:creationId xmlns:a16="http://schemas.microsoft.com/office/drawing/2014/main" id="{A7569502-9653-4F11-B670-55F250D299F6}"/>
              </a:ext>
            </a:extLst>
          </p:cNvPr>
          <p:cNvSpPr txBox="1"/>
          <p:nvPr/>
        </p:nvSpPr>
        <p:spPr>
          <a:xfrm>
            <a:off x="0" y="0"/>
            <a:ext cx="1089258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ENTHALPY OF DETONATION – HESS’S LAW</a:t>
            </a:r>
            <a:endParaRPr lang="en-GB" sz="3600" b="1" dirty="0">
              <a:effectLst>
                <a:outerShdw blurRad="38100" dist="38100" dir="2700000" algn="tl">
                  <a:srgbClr val="000000">
                    <a:alpha val="43137"/>
                  </a:srgbClr>
                </a:outerShdw>
              </a:effectLst>
            </a:endParaRPr>
          </a:p>
        </p:txBody>
      </p:sp>
      <p:sp>
        <p:nvSpPr>
          <p:cNvPr id="40" name="TextBox 39">
            <a:extLst>
              <a:ext uri="{FF2B5EF4-FFF2-40B4-BE49-F238E27FC236}">
                <a16:creationId xmlns:a16="http://schemas.microsoft.com/office/drawing/2014/main" id="{66903BBC-7951-4CE2-B464-7980D3B470A8}"/>
              </a:ext>
            </a:extLst>
          </p:cNvPr>
          <p:cNvSpPr txBox="1"/>
          <p:nvPr/>
        </p:nvSpPr>
        <p:spPr>
          <a:xfrm>
            <a:off x="6241438" y="535269"/>
            <a:ext cx="4781550" cy="2352952"/>
          </a:xfrm>
          <a:prstGeom prst="rect">
            <a:avLst/>
          </a:prstGeom>
          <a:noFill/>
        </p:spPr>
        <p:txBody>
          <a:bodyPr wrap="square">
            <a:spAutoFit/>
          </a:bodyPr>
          <a:lstStyle/>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(RDX) </a:t>
            </a:r>
            <a:r>
              <a:rPr lang="en-GB" sz="2000">
                <a:latin typeface="Calibri" panose="020F0502020204030204" pitchFamily="34" charset="0"/>
                <a:cs typeface="Calibri" panose="020F0502020204030204" pitchFamily="34" charset="0"/>
                <a:sym typeface="Symbol" panose="05050102010706020507" pitchFamily="18" charset="2"/>
              </a:rPr>
              <a:t>= +70.3 kJ/mol</a:t>
            </a: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(CO) </a:t>
            </a:r>
            <a:r>
              <a:rPr lang="en-GB" sz="2000">
                <a:latin typeface="Calibri" panose="020F0502020204030204" pitchFamily="34" charset="0"/>
                <a:cs typeface="Calibri" panose="020F0502020204030204" pitchFamily="34" charset="0"/>
                <a:sym typeface="Symbol" panose="05050102010706020507" pitchFamily="18" charset="2"/>
              </a:rPr>
              <a:t>= -110.5 kJ/mol</a:t>
            </a: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(g)</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 -241.8 kJ/mol</a:t>
            </a:r>
            <a:endParaRPr lang="en-GB" sz="2000">
              <a:latin typeface="Calibri" panose="020F0502020204030204" pitchFamily="34" charset="0"/>
              <a:cs typeface="Calibri" panose="020F0502020204030204" pitchFamily="34" charset="0"/>
            </a:endParaRP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(C ), (H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(O</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(N</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sz="2000">
                <a:latin typeface="Calibri" panose="020F0502020204030204" pitchFamily="34" charset="0"/>
                <a:cs typeface="Calibri" panose="020F0502020204030204" pitchFamily="34" charset="0"/>
                <a:sym typeface="Symbol" panose="05050102010706020507" pitchFamily="18" charset="2"/>
              </a:rPr>
              <a:t>0 kJ/mol</a:t>
            </a:r>
            <a:endParaRPr lang="en-GB" sz="2000">
              <a:latin typeface="Calibri" panose="020F0502020204030204" pitchFamily="34" charset="0"/>
              <a:cs typeface="Calibri" panose="020F0502020204030204" pitchFamily="34" charset="0"/>
            </a:endParaRPr>
          </a:p>
          <a:p>
            <a:pPr>
              <a:lnSpc>
                <a:spcPct val="150000"/>
              </a:lnSpc>
            </a:pPr>
            <a:endParaRPr lang="en-GB" sz="2000">
              <a:latin typeface="Calibri" panose="020F0502020204030204" pitchFamily="34" charset="0"/>
              <a:cs typeface="Calibri" panose="020F0502020204030204" pitchFamily="34" charset="0"/>
            </a:endParaRPr>
          </a:p>
        </p:txBody>
      </p:sp>
      <p:sp>
        <p:nvSpPr>
          <p:cNvPr id="42" name="TextBox 41">
            <a:extLst>
              <a:ext uri="{FF2B5EF4-FFF2-40B4-BE49-F238E27FC236}">
                <a16:creationId xmlns:a16="http://schemas.microsoft.com/office/drawing/2014/main" id="{3E4DD119-1B71-415C-AB24-159FCA534039}"/>
              </a:ext>
            </a:extLst>
          </p:cNvPr>
          <p:cNvSpPr txBox="1"/>
          <p:nvPr/>
        </p:nvSpPr>
        <p:spPr>
          <a:xfrm>
            <a:off x="1523999" y="3563135"/>
            <a:ext cx="9714272" cy="400110"/>
          </a:xfrm>
          <a:prstGeom prst="rect">
            <a:avLst/>
          </a:prstGeom>
          <a:noFill/>
          <a:ln>
            <a:solidFill>
              <a:srgbClr val="0000FF"/>
            </a:solidFill>
          </a:ln>
        </p:spPr>
        <p:txBody>
          <a:bodyPr wrap="square">
            <a:spAutoFit/>
          </a:bodyPr>
          <a:lstStyle/>
          <a:p>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1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(1)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°(1)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a:t>
            </a:r>
            <a:r>
              <a:rPr lang="en-GB" sz="2000" baseline="-25000" dirty="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(RDX)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(C ), (H</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(O</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(N</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70.3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0</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70.3 kJ/mol </a:t>
            </a:r>
          </a:p>
        </p:txBody>
      </p:sp>
      <p:sp>
        <p:nvSpPr>
          <p:cNvPr id="44" name="TextBox 43">
            <a:extLst>
              <a:ext uri="{FF2B5EF4-FFF2-40B4-BE49-F238E27FC236}">
                <a16:creationId xmlns:a16="http://schemas.microsoft.com/office/drawing/2014/main" id="{5E02C6E2-F051-4AE7-A88E-41FFB333F041}"/>
              </a:ext>
            </a:extLst>
          </p:cNvPr>
          <p:cNvSpPr txBox="1"/>
          <p:nvPr/>
        </p:nvSpPr>
        <p:spPr>
          <a:xfrm>
            <a:off x="1538662" y="4271021"/>
            <a:ext cx="9714272" cy="707886"/>
          </a:xfrm>
          <a:prstGeom prst="rect">
            <a:avLst/>
          </a:prstGeom>
          <a:noFill/>
          <a:ln>
            <a:solidFill>
              <a:srgbClr val="FF0000"/>
            </a:solidFill>
          </a:ln>
        </p:spPr>
        <p:txBody>
          <a:bodyPr wrap="square">
            <a:spAutoFit/>
          </a:bodyPr>
          <a:lstStyle/>
          <a:p>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2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[3 x </a:t>
            </a:r>
            <a:r>
              <a:rPr lang="en-GB" sz="2000" baseline="-25000" dirty="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°(CO) + 3 x </a:t>
            </a:r>
            <a:r>
              <a:rPr lang="en-GB" sz="2000" baseline="-25000" dirty="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sz="2000"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(g)</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+ 3 x </a:t>
            </a:r>
            <a:r>
              <a:rPr lang="en-GB" sz="2000" baseline="-25000" dirty="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sz="2000"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°(C),(H</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),(O</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),(N</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p>
          <a:p>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[3 x (-110.5) +3 x (-241.8) + 3 x 0]</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0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-1057.1</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0 =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- 1057.1 kJ/mol</a:t>
            </a:r>
          </a:p>
        </p:txBody>
      </p:sp>
      <p:sp>
        <p:nvSpPr>
          <p:cNvPr id="45" name="TextBox 44">
            <a:extLst>
              <a:ext uri="{FF2B5EF4-FFF2-40B4-BE49-F238E27FC236}">
                <a16:creationId xmlns:a16="http://schemas.microsoft.com/office/drawing/2014/main" id="{92697FD7-88AA-4963-B2C9-7DA4CBDDCCEF}"/>
              </a:ext>
            </a:extLst>
          </p:cNvPr>
          <p:cNvSpPr txBox="1"/>
          <p:nvPr/>
        </p:nvSpPr>
        <p:spPr>
          <a:xfrm>
            <a:off x="2501375" y="5052124"/>
            <a:ext cx="7592293" cy="461665"/>
          </a:xfrm>
          <a:prstGeom prst="rect">
            <a:avLst/>
          </a:prstGeom>
          <a:no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4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4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1</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-1057.1 – 70.3 = -1127.4  kJ/mol</a:t>
            </a: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4992DE68-5EC6-4050-A7D7-08E3866E7FD9}"/>
                  </a:ext>
                </a:extLst>
              </p:cNvPr>
              <p:cNvSpPr txBox="1"/>
              <p:nvPr/>
            </p:nvSpPr>
            <p:spPr>
              <a:xfrm>
                <a:off x="2720920" y="5966118"/>
                <a:ext cx="7818742" cy="66851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𝑄</m:t>
                      </m:r>
                      <m:r>
                        <a:rPr lang="en-GB" i="1" baseline="-25000">
                          <a:latin typeface="Cambria Math" panose="02040503050406030204" pitchFamily="18" charset="0"/>
                        </a:rPr>
                        <m:t>𝑒𝑥𝑝</m:t>
                      </m:r>
                      <m:r>
                        <a:rPr lang="en-GB" i="1">
                          <a:latin typeface="Cambria Math" panose="02040503050406030204" pitchFamily="18" charset="0"/>
                        </a:rPr>
                        <m:t>= </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m:t>
                              </m:r>
                            </m:e>
                            <m:sub>
                              <m:r>
                                <a:rPr lang="en-GB" i="1">
                                  <a:latin typeface="Cambria Math" panose="02040503050406030204" pitchFamily="18" charset="0"/>
                                </a:rPr>
                                <m:t>𝑑𝑒𝑡𝑜𝑛𝑎𝑡𝑖𝑜𝑛</m:t>
                              </m:r>
                            </m:sub>
                          </m:sSub>
                          <m:r>
                            <a:rPr lang="en-GB" i="1">
                              <a:latin typeface="Cambria Math" panose="02040503050406030204" pitchFamily="18" charset="0"/>
                            </a:rPr>
                            <m:t>𝐻</m:t>
                          </m:r>
                          <m:r>
                            <a:rPr lang="en-GB" i="1">
                              <a:latin typeface="Cambria Math" panose="02040503050406030204" pitchFamily="18" charset="0"/>
                              <a:ea typeface="Cambria Math" panose="02040503050406030204" pitchFamily="18" charset="0"/>
                            </a:rPr>
                            <m:t>°×1000</m:t>
                          </m:r>
                        </m:num>
                        <m:den>
                          <m:r>
                            <a:rPr lang="en-GB" i="1">
                              <a:latin typeface="Cambria Math" panose="02040503050406030204" pitchFamily="18" charset="0"/>
                            </a:rPr>
                            <m:t>𝑀𝑀</m:t>
                          </m:r>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(−1127.4 </m:t>
                          </m:r>
                          <m:r>
                            <a:rPr lang="en-GB" i="1">
                              <a:latin typeface="Cambria Math" panose="02040503050406030204" pitchFamily="18" charset="0"/>
                            </a:rPr>
                            <m:t>𝑘𝐽</m:t>
                          </m:r>
                          <m:r>
                            <a:rPr lang="en-GB" i="1">
                              <a:latin typeface="Cambria Math" panose="02040503050406030204" pitchFamily="18" charset="0"/>
                            </a:rPr>
                            <m:t>/</m:t>
                          </m:r>
                          <m:r>
                            <a:rPr lang="en-GB" i="1">
                              <a:latin typeface="Cambria Math" panose="02040503050406030204" pitchFamily="18" charset="0"/>
                            </a:rPr>
                            <m:t>𝑚𝑜𝑙</m:t>
                          </m:r>
                          <m:r>
                            <a:rPr lang="en-GB" i="1">
                              <a:latin typeface="Cambria Math" panose="02040503050406030204" pitchFamily="18" charset="0"/>
                            </a:rPr>
                            <m:t>×1000</m:t>
                          </m:r>
                        </m:num>
                        <m:den>
                          <m:r>
                            <a:rPr lang="en-GB" i="1">
                              <a:latin typeface="Cambria Math" panose="02040503050406030204" pitchFamily="18" charset="0"/>
                              <a:ea typeface="Cambria Math" panose="02040503050406030204" pitchFamily="18" charset="0"/>
                            </a:rPr>
                            <m:t>222.1 </m:t>
                          </m:r>
                          <m:r>
                            <a:rPr lang="en-GB" i="1">
                              <a:latin typeface="Cambria Math" panose="02040503050406030204" pitchFamily="18" charset="0"/>
                              <a:ea typeface="Cambria Math" panose="02040503050406030204" pitchFamily="18" charset="0"/>
                            </a:rPr>
                            <m:t>𝑔</m:t>
                          </m:r>
                          <m:r>
                            <a:rPr lang="en-GB" i="1">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𝑚𝑜𝑙</m:t>
                          </m:r>
                        </m:den>
                      </m:f>
                      <m:r>
                        <a:rPr lang="en-GB" i="1">
                          <a:latin typeface="Cambria Math" panose="02040503050406030204" pitchFamily="18" charset="0"/>
                        </a:rPr>
                        <m:t>=−5075.5 </m:t>
                      </m:r>
                      <m:r>
                        <a:rPr lang="en-GB" i="1">
                          <a:latin typeface="Cambria Math" panose="02040503050406030204" pitchFamily="18" charset="0"/>
                        </a:rPr>
                        <m:t>𝑘𝐽</m:t>
                      </m:r>
                      <m:r>
                        <a:rPr lang="en-GB" i="1">
                          <a:latin typeface="Cambria Math" panose="02040503050406030204" pitchFamily="18" charset="0"/>
                        </a:rPr>
                        <m:t>/</m:t>
                      </m:r>
                      <m:r>
                        <a:rPr lang="en-GB" i="1">
                          <a:latin typeface="Cambria Math" panose="02040503050406030204" pitchFamily="18" charset="0"/>
                        </a:rPr>
                        <m:t>𝑘𝑔</m:t>
                      </m:r>
                    </m:oMath>
                  </m:oMathPara>
                </a14:m>
                <a:endParaRPr lang="en-GB"/>
              </a:p>
            </p:txBody>
          </p:sp>
        </mc:Choice>
        <mc:Fallback xmlns="">
          <p:sp>
            <p:nvSpPr>
              <p:cNvPr id="39" name="TextBox 38">
                <a:extLst>
                  <a:ext uri="{FF2B5EF4-FFF2-40B4-BE49-F238E27FC236}">
                    <a16:creationId xmlns:a16="http://schemas.microsoft.com/office/drawing/2014/main" id="{4992DE68-5EC6-4050-A7D7-08E3866E7FD9}"/>
                  </a:ext>
                </a:extLst>
              </p:cNvPr>
              <p:cNvSpPr txBox="1">
                <a:spLocks noRot="1" noChangeAspect="1" noMove="1" noResize="1" noEditPoints="1" noAdjustHandles="1" noChangeArrowheads="1" noChangeShapeType="1" noTextEdit="1"/>
              </p:cNvSpPr>
              <p:nvPr/>
            </p:nvSpPr>
            <p:spPr>
              <a:xfrm>
                <a:off x="2720920" y="5966118"/>
                <a:ext cx="7818742" cy="668516"/>
              </a:xfrm>
              <a:prstGeom prst="rect">
                <a:avLst/>
              </a:prstGeom>
              <a:blipFill>
                <a:blip r:embed="rId4"/>
                <a:stretch>
                  <a:fillRect/>
                </a:stretch>
              </a:blipFill>
            </p:spPr>
            <p:txBody>
              <a:bodyPr/>
              <a:lstStyle/>
              <a:p>
                <a:r>
                  <a:rPr lang="en-GB">
                    <a:noFill/>
                  </a:rPr>
                  <a:t> </a:t>
                </a:r>
              </a:p>
            </p:txBody>
          </p:sp>
        </mc:Fallback>
      </mc:AlternateContent>
      <p:cxnSp>
        <p:nvCxnSpPr>
          <p:cNvPr id="13" name="Straight Arrow Connector 12">
            <a:extLst>
              <a:ext uri="{FF2B5EF4-FFF2-40B4-BE49-F238E27FC236}">
                <a16:creationId xmlns:a16="http://schemas.microsoft.com/office/drawing/2014/main" id="{EDA0A045-4B9E-4E0B-9490-0AAA2B34B48E}"/>
              </a:ext>
            </a:extLst>
          </p:cNvPr>
          <p:cNvCxnSpPr>
            <a:cxnSpLocks/>
          </p:cNvCxnSpPr>
          <p:nvPr/>
        </p:nvCxnSpPr>
        <p:spPr>
          <a:xfrm>
            <a:off x="3039638" y="853740"/>
            <a:ext cx="686788"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33E6E00-81CA-49F3-98DA-53839D76A886}"/>
              </a:ext>
            </a:extLst>
          </p:cNvPr>
          <p:cNvCxnSpPr>
            <a:cxnSpLocks/>
          </p:cNvCxnSpPr>
          <p:nvPr/>
        </p:nvCxnSpPr>
        <p:spPr>
          <a:xfrm>
            <a:off x="2792361" y="1421850"/>
            <a:ext cx="334297" cy="59376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306618F-456E-489F-9A23-728D819EEBCB}"/>
              </a:ext>
            </a:extLst>
          </p:cNvPr>
          <p:cNvCxnSpPr>
            <a:cxnSpLocks/>
          </p:cNvCxnSpPr>
          <p:nvPr/>
        </p:nvCxnSpPr>
        <p:spPr>
          <a:xfrm flipV="1">
            <a:off x="3955945" y="1423324"/>
            <a:ext cx="381776" cy="59093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1C90688A-BAA4-40DE-A977-48A6AD36B3DA}"/>
              </a:ext>
            </a:extLst>
          </p:cNvPr>
          <p:cNvSpPr txBox="1"/>
          <p:nvPr/>
        </p:nvSpPr>
        <p:spPr>
          <a:xfrm>
            <a:off x="1177495" y="1563986"/>
            <a:ext cx="1398358" cy="400109"/>
          </a:xfrm>
          <a:prstGeom prst="rect">
            <a:avLst/>
          </a:prstGeom>
          <a:noFill/>
        </p:spPr>
        <p:txBody>
          <a:bodyPr wrap="square">
            <a:spAutoFit/>
          </a:bodyPr>
          <a:lstStyle/>
          <a:p>
            <a:r>
              <a:rPr lang="en-GB" sz="2000" b="1" dirty="0">
                <a:solidFill>
                  <a:srgbClr val="00B050"/>
                </a:solidFill>
                <a:cs typeface="Calibri" panose="020F0502020204030204" pitchFamily="34" charset="0"/>
                <a:sym typeface="Symbol" panose="05050102010706020507" pitchFamily="18" charset="2"/>
              </a:rPr>
              <a:t></a:t>
            </a:r>
            <a:r>
              <a:rPr lang="en-GB" sz="2000" b="1" baseline="-25000" dirty="0" err="1">
                <a:solidFill>
                  <a:srgbClr val="00B050"/>
                </a:solidFill>
                <a:cs typeface="Calibri" panose="020F0502020204030204" pitchFamily="34" charset="0"/>
                <a:sym typeface="Symbol" panose="05050102010706020507" pitchFamily="18" charset="2"/>
              </a:rPr>
              <a:t>f</a:t>
            </a:r>
            <a:r>
              <a:rPr lang="en-GB" sz="2000" b="1" dirty="0" err="1">
                <a:solidFill>
                  <a:srgbClr val="00B050"/>
                </a:solidFill>
                <a:cs typeface="Calibri" panose="020F0502020204030204" pitchFamily="34" charset="0"/>
                <a:sym typeface="Symbol" panose="05050102010706020507" pitchFamily="18" charset="2"/>
              </a:rPr>
              <a:t>H</a:t>
            </a:r>
            <a:r>
              <a:rPr lang="en-GB" sz="2000" b="1" dirty="0">
                <a:solidFill>
                  <a:srgbClr val="00B050"/>
                </a:solidFill>
                <a:cs typeface="Calibri" panose="020F0502020204030204" pitchFamily="34" charset="0"/>
                <a:sym typeface="Symbol" panose="05050102010706020507" pitchFamily="18" charset="2"/>
              </a:rPr>
              <a:t>°(1) = </a:t>
            </a:r>
            <a:endParaRPr lang="en-GB" sz="2000" dirty="0">
              <a:cs typeface="Calibri" panose="020F0502020204030204" pitchFamily="34" charset="0"/>
            </a:endParaRPr>
          </a:p>
        </p:txBody>
      </p:sp>
      <p:sp>
        <p:nvSpPr>
          <p:cNvPr id="23" name="TextBox 22">
            <a:extLst>
              <a:ext uri="{FF2B5EF4-FFF2-40B4-BE49-F238E27FC236}">
                <a16:creationId xmlns:a16="http://schemas.microsoft.com/office/drawing/2014/main" id="{1B656695-3B2A-4569-9EEB-20046EAAF8FA}"/>
              </a:ext>
            </a:extLst>
          </p:cNvPr>
          <p:cNvSpPr txBox="1"/>
          <p:nvPr/>
        </p:nvSpPr>
        <p:spPr>
          <a:xfrm>
            <a:off x="2953496" y="1474994"/>
            <a:ext cx="1398358" cy="400109"/>
          </a:xfrm>
          <a:prstGeom prst="rect">
            <a:avLst/>
          </a:prstGeom>
          <a:noFill/>
        </p:spPr>
        <p:txBody>
          <a:bodyPr wrap="square">
            <a:spAutoFit/>
          </a:bodyPr>
          <a:lstStyle/>
          <a:p>
            <a:r>
              <a:rPr lang="en-GB" sz="2000" b="1" dirty="0">
                <a:solidFill>
                  <a:srgbClr val="00B050"/>
                </a:solidFill>
                <a:cs typeface="Calibri" panose="020F0502020204030204" pitchFamily="34" charset="0"/>
                <a:sym typeface="Symbol" panose="05050102010706020507" pitchFamily="18" charset="2"/>
              </a:rPr>
              <a:t>-</a:t>
            </a:r>
            <a:r>
              <a:rPr lang="en-GB" sz="2000" b="1" baseline="-25000" dirty="0" err="1">
                <a:solidFill>
                  <a:srgbClr val="00B050"/>
                </a:solidFill>
                <a:cs typeface="Calibri" panose="020F0502020204030204" pitchFamily="34" charset="0"/>
                <a:sym typeface="Symbol" panose="05050102010706020507" pitchFamily="18" charset="2"/>
              </a:rPr>
              <a:t>f</a:t>
            </a:r>
            <a:r>
              <a:rPr lang="en-GB" sz="2000" b="1" dirty="0" err="1">
                <a:solidFill>
                  <a:srgbClr val="00B050"/>
                </a:solidFill>
                <a:cs typeface="Calibri" panose="020F0502020204030204" pitchFamily="34" charset="0"/>
                <a:sym typeface="Symbol" panose="05050102010706020507" pitchFamily="18" charset="2"/>
              </a:rPr>
              <a:t>H</a:t>
            </a:r>
            <a:r>
              <a:rPr lang="en-GB" sz="2000" b="1" dirty="0">
                <a:solidFill>
                  <a:srgbClr val="00B050"/>
                </a:solidFill>
                <a:cs typeface="Calibri" panose="020F0502020204030204" pitchFamily="34" charset="0"/>
                <a:sym typeface="Symbol" panose="05050102010706020507" pitchFamily="18" charset="2"/>
              </a:rPr>
              <a:t>°(1)</a:t>
            </a:r>
            <a:endParaRPr lang="en-GB" sz="2000" dirty="0">
              <a:cs typeface="Calibri" panose="020F0502020204030204" pitchFamily="34" charset="0"/>
            </a:endParaRPr>
          </a:p>
        </p:txBody>
      </p:sp>
      <p:sp>
        <p:nvSpPr>
          <p:cNvPr id="24" name="TextBox 23">
            <a:extLst>
              <a:ext uri="{FF2B5EF4-FFF2-40B4-BE49-F238E27FC236}">
                <a16:creationId xmlns:a16="http://schemas.microsoft.com/office/drawing/2014/main" id="{8718814D-877A-4C70-A75F-6C7112240FC4}"/>
              </a:ext>
            </a:extLst>
          </p:cNvPr>
          <p:cNvSpPr txBox="1"/>
          <p:nvPr/>
        </p:nvSpPr>
        <p:spPr>
          <a:xfrm>
            <a:off x="4694706" y="1600129"/>
            <a:ext cx="1398358" cy="400110"/>
          </a:xfrm>
          <a:prstGeom prst="rect">
            <a:avLst/>
          </a:prstGeom>
          <a:noFill/>
        </p:spPr>
        <p:txBody>
          <a:bodyPr wrap="square">
            <a:spAutoFit/>
          </a:bodyPr>
          <a:lstStyle/>
          <a:p>
            <a:r>
              <a:rPr lang="en-GB" sz="2000" b="1" dirty="0">
                <a:solidFill>
                  <a:srgbClr val="00B050"/>
                </a:solidFill>
                <a:cs typeface="Calibri" panose="020F0502020204030204" pitchFamily="34" charset="0"/>
                <a:sym typeface="Symbol" panose="05050102010706020507" pitchFamily="18" charset="2"/>
              </a:rPr>
              <a:t>= </a:t>
            </a:r>
            <a:r>
              <a:rPr lang="en-GB" sz="2000" b="1" baseline="-25000" dirty="0" err="1">
                <a:solidFill>
                  <a:srgbClr val="00B050"/>
                </a:solidFill>
                <a:cs typeface="Calibri" panose="020F0502020204030204" pitchFamily="34" charset="0"/>
                <a:sym typeface="Symbol" panose="05050102010706020507" pitchFamily="18" charset="2"/>
              </a:rPr>
              <a:t>f</a:t>
            </a:r>
            <a:r>
              <a:rPr lang="en-GB" sz="2000" b="1" dirty="0" err="1">
                <a:solidFill>
                  <a:srgbClr val="00B050"/>
                </a:solidFill>
                <a:cs typeface="Calibri" panose="020F0502020204030204" pitchFamily="34" charset="0"/>
                <a:sym typeface="Symbol" panose="05050102010706020507" pitchFamily="18" charset="2"/>
              </a:rPr>
              <a:t>H</a:t>
            </a:r>
            <a:r>
              <a:rPr lang="en-GB" sz="2000" b="1" dirty="0">
                <a:solidFill>
                  <a:srgbClr val="00B050"/>
                </a:solidFill>
                <a:cs typeface="Calibri" panose="020F0502020204030204" pitchFamily="34" charset="0"/>
                <a:sym typeface="Symbol" panose="05050102010706020507" pitchFamily="18" charset="2"/>
              </a:rPr>
              <a:t>°(2) </a:t>
            </a:r>
            <a:endParaRPr lang="en-GB" sz="2000" dirty="0">
              <a:cs typeface="Calibri" panose="020F0502020204030204" pitchFamily="34" charset="0"/>
            </a:endParaRPr>
          </a:p>
        </p:txBody>
      </p:sp>
    </p:spTree>
    <p:extLst>
      <p:ext uri="{BB962C8B-B14F-4D97-AF65-F5344CB8AC3E}">
        <p14:creationId xmlns:p14="http://schemas.microsoft.com/office/powerpoint/2010/main" val="2398862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5FF81E-79AA-4CFC-92F7-F01155E24E88}"/>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FFFCF71-32FE-4EAB-AD07-B88FE774DB11}"/>
              </a:ext>
            </a:extLst>
          </p:cNvPr>
          <p:cNvSpPr txBox="1"/>
          <p:nvPr/>
        </p:nvSpPr>
        <p:spPr>
          <a:xfrm>
            <a:off x="1631504" y="620688"/>
            <a:ext cx="9144000"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Calculate the heat of explosion (detonation) of PETN (</a:t>
            </a:r>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 MM 316.3 g/mol), given the following products and heats of formation:</a:t>
            </a:r>
            <a:endParaRPr lang="en-GB" sz="20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50AE67AA-4676-4B76-968A-E7949ADCA12D}"/>
              </a:ext>
            </a:extLst>
          </p:cNvPr>
          <p:cNvSpPr txBox="1"/>
          <p:nvPr/>
        </p:nvSpPr>
        <p:spPr>
          <a:xfrm>
            <a:off x="7824192" y="1332797"/>
            <a:ext cx="3371380" cy="1708994"/>
          </a:xfrm>
          <a:prstGeom prst="rect">
            <a:avLst/>
          </a:prstGeom>
          <a:noFill/>
        </p:spPr>
        <p:txBody>
          <a:bodyPr wrap="square">
            <a:spAutoFit/>
          </a:bodyPr>
          <a:lstStyle/>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(PETN) </a:t>
            </a:r>
            <a:r>
              <a:rPr lang="en-GB">
                <a:latin typeface="Calibri" panose="020F0502020204030204" pitchFamily="34" charset="0"/>
                <a:cs typeface="Calibri" panose="020F0502020204030204" pitchFamily="34" charset="0"/>
                <a:sym typeface="Symbol" panose="05050102010706020507" pitchFamily="18" charset="2"/>
              </a:rPr>
              <a:t>= -530.5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(CO) </a:t>
            </a:r>
            <a:r>
              <a:rPr lang="en-GB">
                <a:latin typeface="Calibri" panose="020F0502020204030204" pitchFamily="34" charset="0"/>
                <a:cs typeface="Calibri" panose="020F0502020204030204" pitchFamily="34" charset="0"/>
                <a:sym typeface="Symbol" panose="05050102010706020507" pitchFamily="18" charset="2"/>
              </a:rPr>
              <a:t>= -110.5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-393.5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(g)</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-241.8 kJ/mol</a:t>
            </a: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654BDEDA-82D4-441F-B2B0-1E8FEB03042A}"/>
              </a:ext>
            </a:extLst>
          </p:cNvPr>
          <p:cNvSpPr txBox="1"/>
          <p:nvPr/>
        </p:nvSpPr>
        <p:spPr>
          <a:xfrm>
            <a:off x="1680886" y="1417839"/>
            <a:ext cx="5420395" cy="400110"/>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3C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 </a:t>
            </a:r>
            <a:r>
              <a:rPr lang="en-GB" sz="2000">
                <a:solidFill>
                  <a:srgbClr val="00B050"/>
                </a:solidFill>
                <a:latin typeface="Calibri" panose="020F0502020204030204" pitchFamily="34" charset="0"/>
                <a:cs typeface="Calibri" panose="020F0502020204030204" pitchFamily="34" charset="0"/>
              </a:rPr>
              <a:t>4H</a:t>
            </a:r>
            <a:r>
              <a:rPr lang="en-GB" sz="2000" baseline="-25000">
                <a:solidFill>
                  <a:srgbClr val="00B050"/>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O + 2C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 </a:t>
            </a:r>
            <a:r>
              <a:rPr lang="en-GB" sz="2000">
                <a:solidFill>
                  <a:srgbClr val="FF0000"/>
                </a:solidFill>
                <a:latin typeface="Calibri" panose="020F0502020204030204" pitchFamily="34" charset="0"/>
                <a:cs typeface="Calibri" panose="020F0502020204030204" pitchFamily="34" charset="0"/>
              </a:rPr>
              <a:t>2N</a:t>
            </a:r>
            <a:r>
              <a:rPr lang="en-GB" sz="2000" baseline="-25000">
                <a:solidFill>
                  <a:srgbClr val="FF0000"/>
                </a:solidFill>
                <a:latin typeface="Calibri" panose="020F0502020204030204" pitchFamily="34" charset="0"/>
                <a:cs typeface="Calibri" panose="020F0502020204030204" pitchFamily="34" charset="0"/>
              </a:rPr>
              <a:t>2</a:t>
            </a:r>
          </a:p>
        </p:txBody>
      </p:sp>
      <p:cxnSp>
        <p:nvCxnSpPr>
          <p:cNvPr id="8" name="Straight Arrow Connector 7">
            <a:extLst>
              <a:ext uri="{FF2B5EF4-FFF2-40B4-BE49-F238E27FC236}">
                <a16:creationId xmlns:a16="http://schemas.microsoft.com/office/drawing/2014/main" id="{6C05A9EC-A8C0-4828-A035-2C789A9077B4}"/>
              </a:ext>
            </a:extLst>
          </p:cNvPr>
          <p:cNvCxnSpPr>
            <a:cxnSpLocks/>
          </p:cNvCxnSpPr>
          <p:nvPr/>
        </p:nvCxnSpPr>
        <p:spPr>
          <a:xfrm>
            <a:off x="3011877" y="1602505"/>
            <a:ext cx="11164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17F4EBF-0B0A-406E-A827-90DCD526DD93}"/>
              </a:ext>
            </a:extLst>
          </p:cNvPr>
          <p:cNvSpPr txBox="1"/>
          <p:nvPr/>
        </p:nvSpPr>
        <p:spPr>
          <a:xfrm>
            <a:off x="2927208" y="1224491"/>
            <a:ext cx="1415670" cy="369332"/>
          </a:xfrm>
          <a:prstGeom prst="rect">
            <a:avLst/>
          </a:prstGeom>
          <a:noFill/>
        </p:spPr>
        <p:txBody>
          <a:bodyPr wrap="square">
            <a:spAutoFit/>
          </a:bodyPr>
          <a:lstStyle/>
          <a:p>
            <a:r>
              <a:rPr lang="en-GB">
                <a:latin typeface="Calibri" panose="020F0502020204030204" pitchFamily="34" charset="0"/>
                <a:cs typeface="Calibri" panose="020F0502020204030204" pitchFamily="34" charset="0"/>
                <a:sym typeface="Symbol" panose="05050102010706020507" pitchFamily="18" charset="2"/>
              </a:rPr>
              <a:t></a:t>
            </a:r>
            <a:r>
              <a:rPr lang="en-GB" baseline="-25000" err="1">
                <a:latin typeface="Calibri" panose="020F0502020204030204" pitchFamily="34" charset="0"/>
                <a:cs typeface="Calibri" panose="020F0502020204030204" pitchFamily="34" charset="0"/>
                <a:sym typeface="Symbol" panose="05050102010706020507" pitchFamily="18" charset="2"/>
              </a:rPr>
              <a:t>detonation</a:t>
            </a:r>
            <a:r>
              <a:rPr lang="en-GB" err="1">
                <a:latin typeface="Calibri" panose="020F0502020204030204" pitchFamily="34" charset="0"/>
                <a:cs typeface="Calibri" panose="020F0502020204030204" pitchFamily="34" charset="0"/>
                <a:sym typeface="Symbol" panose="05050102010706020507" pitchFamily="18" charset="2"/>
              </a:rPr>
              <a:t>H</a:t>
            </a:r>
            <a:r>
              <a:rPr lang="en-GB">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grpSp>
        <p:nvGrpSpPr>
          <p:cNvPr id="32" name="Group 31">
            <a:extLst>
              <a:ext uri="{FF2B5EF4-FFF2-40B4-BE49-F238E27FC236}">
                <a16:creationId xmlns:a16="http://schemas.microsoft.com/office/drawing/2014/main" id="{9114A791-9016-4725-A846-33564DF90B79}"/>
              </a:ext>
            </a:extLst>
          </p:cNvPr>
          <p:cNvGrpSpPr/>
          <p:nvPr/>
        </p:nvGrpSpPr>
        <p:grpSpPr>
          <a:xfrm>
            <a:off x="1774380" y="1977677"/>
            <a:ext cx="7633989" cy="1506989"/>
            <a:chOff x="250379" y="1977676"/>
            <a:chExt cx="7633989" cy="1506989"/>
          </a:xfrm>
        </p:grpSpPr>
        <p:grpSp>
          <p:nvGrpSpPr>
            <p:cNvPr id="16" name="Group 15">
              <a:extLst>
                <a:ext uri="{FF2B5EF4-FFF2-40B4-BE49-F238E27FC236}">
                  <a16:creationId xmlns:a16="http://schemas.microsoft.com/office/drawing/2014/main" id="{138E83CE-B039-4FF4-9D31-0D80D531AC81}"/>
                </a:ext>
              </a:extLst>
            </p:cNvPr>
            <p:cNvGrpSpPr>
              <a:grpSpLocks noChangeAspect="1"/>
            </p:cNvGrpSpPr>
            <p:nvPr/>
          </p:nvGrpSpPr>
          <p:grpSpPr>
            <a:xfrm>
              <a:off x="250379" y="2122224"/>
              <a:ext cx="7633989" cy="1362441"/>
              <a:chOff x="1590415" y="1044135"/>
              <a:chExt cx="5903971" cy="1261617"/>
            </a:xfrm>
          </p:grpSpPr>
          <p:sp>
            <p:nvSpPr>
              <p:cNvPr id="20" name="TextBox 19">
                <a:extLst>
                  <a:ext uri="{FF2B5EF4-FFF2-40B4-BE49-F238E27FC236}">
                    <a16:creationId xmlns:a16="http://schemas.microsoft.com/office/drawing/2014/main" id="{3BDC6B9F-38AA-499A-9F69-34496F928EDF}"/>
                  </a:ext>
                </a:extLst>
              </p:cNvPr>
              <p:cNvSpPr txBox="1">
                <a:spLocks noChangeAspect="1"/>
              </p:cNvSpPr>
              <p:nvPr/>
            </p:nvSpPr>
            <p:spPr>
              <a:xfrm>
                <a:off x="1590415" y="1044135"/>
                <a:ext cx="5903971"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3C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 </a:t>
                </a:r>
                <a:r>
                  <a:rPr lang="en-GB" sz="2000">
                    <a:solidFill>
                      <a:srgbClr val="00B050"/>
                    </a:solidFill>
                    <a:latin typeface="Calibri" panose="020F0502020204030204" pitchFamily="34" charset="0"/>
                    <a:cs typeface="Calibri" panose="020F0502020204030204" pitchFamily="34" charset="0"/>
                  </a:rPr>
                  <a:t>4H</a:t>
                </a:r>
                <a:r>
                  <a:rPr lang="en-GB" sz="2000" baseline="-25000">
                    <a:solidFill>
                      <a:srgbClr val="00B050"/>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O + 2C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 </a:t>
                </a:r>
                <a:r>
                  <a:rPr lang="en-GB" sz="2000">
                    <a:solidFill>
                      <a:srgbClr val="FF0000"/>
                    </a:solidFill>
                    <a:latin typeface="Calibri" panose="020F0502020204030204" pitchFamily="34" charset="0"/>
                    <a:cs typeface="Calibri" panose="020F0502020204030204" pitchFamily="34" charset="0"/>
                  </a:rPr>
                  <a:t>2N</a:t>
                </a:r>
                <a:r>
                  <a:rPr lang="en-GB" sz="2000" baseline="-25000">
                    <a:solidFill>
                      <a:srgbClr val="FF0000"/>
                    </a:solidFill>
                    <a:latin typeface="Calibri" panose="020F0502020204030204" pitchFamily="34" charset="0"/>
                    <a:cs typeface="Calibri" panose="020F0502020204030204" pitchFamily="34" charset="0"/>
                  </a:rPr>
                  <a:t>2 </a:t>
                </a:r>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solidFill>
                    <a:srgbClr val="00B050"/>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3A008C43-4BFF-43FD-9E5D-D726D3A71338}"/>
                  </a:ext>
                </a:extLst>
              </p:cNvPr>
              <p:cNvSpPr txBox="1">
                <a:spLocks noChangeAspect="1"/>
              </p:cNvSpPr>
              <p:nvPr/>
            </p:nvSpPr>
            <p:spPr>
              <a:xfrm rot="13638352">
                <a:off x="1992576" y="1466077"/>
                <a:ext cx="845472" cy="309437"/>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C4A954ED-2601-4CF6-8836-04CB8321230F}"/>
                  </a:ext>
                </a:extLst>
              </p:cNvPr>
              <p:cNvSpPr txBox="1">
                <a:spLocks noChangeAspect="1"/>
              </p:cNvSpPr>
              <p:nvPr/>
            </p:nvSpPr>
            <p:spPr>
              <a:xfrm rot="19291655">
                <a:off x="3569655" y="1404279"/>
                <a:ext cx="850032"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F8BBBB98-99D1-472D-8CFA-9D94AB5FDCD8}"/>
                  </a:ext>
                </a:extLst>
              </p:cNvPr>
              <p:cNvSpPr txBox="1">
                <a:spLocks noChangeAspect="1"/>
              </p:cNvSpPr>
              <p:nvPr/>
            </p:nvSpPr>
            <p:spPr>
              <a:xfrm>
                <a:off x="2014603" y="1935251"/>
                <a:ext cx="2773079"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Wingdings" panose="05000000000000000000" pitchFamily="2" charset="2"/>
                  </a:rPr>
                  <a:t>5 C + </a:t>
                </a:r>
                <a:r>
                  <a:rPr lang="en-GB" sz="2000">
                    <a:solidFill>
                      <a:srgbClr val="00B050"/>
                    </a:solidFill>
                    <a:latin typeface="Calibri" panose="020F0502020204030204" pitchFamily="34" charset="0"/>
                    <a:cs typeface="Calibri" panose="020F0502020204030204" pitchFamily="34" charset="0"/>
                    <a:sym typeface="Wingdings" panose="05000000000000000000" pitchFamily="2" charset="2"/>
                  </a:rPr>
                  <a:t>4 H</a:t>
                </a:r>
                <a:r>
                  <a:rPr lang="en-GB"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a:latin typeface="Calibri" panose="020F0502020204030204" pitchFamily="34" charset="0"/>
                    <a:cs typeface="Calibri" panose="020F0502020204030204" pitchFamily="34" charset="0"/>
                    <a:sym typeface="Wingdings" panose="05000000000000000000" pitchFamily="2" charset="2"/>
                  </a:rPr>
                  <a:t> + </a:t>
                </a:r>
                <a:r>
                  <a:rPr lang="en-GB" sz="2000">
                    <a:solidFill>
                      <a:srgbClr val="FF0000"/>
                    </a:solidFill>
                    <a:latin typeface="Calibri" panose="020F0502020204030204" pitchFamily="34" charset="0"/>
                    <a:cs typeface="Calibri" panose="020F0502020204030204" pitchFamily="34" charset="0"/>
                    <a:sym typeface="Wingdings" panose="05000000000000000000" pitchFamily="2" charset="2"/>
                  </a:rPr>
                  <a:t>2 N</a:t>
                </a:r>
                <a:r>
                  <a:rPr lang="en-GB"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a:latin typeface="Calibri" panose="020F0502020204030204" pitchFamily="34" charset="0"/>
                    <a:cs typeface="Calibri" panose="020F0502020204030204" pitchFamily="34" charset="0"/>
                    <a:sym typeface="Wingdings" panose="05000000000000000000" pitchFamily="2" charset="2"/>
                  </a:rPr>
                  <a:t> + </a:t>
                </a:r>
                <a:r>
                  <a:rPr lang="en-GB" sz="2000">
                    <a:solidFill>
                      <a:srgbClr val="0000FF"/>
                    </a:solidFill>
                    <a:latin typeface="Calibri" panose="020F0502020204030204" pitchFamily="34" charset="0"/>
                    <a:cs typeface="Calibri" panose="020F0502020204030204" pitchFamily="34" charset="0"/>
                    <a:sym typeface="Wingdings" panose="05000000000000000000" pitchFamily="2" charset="2"/>
                  </a:rPr>
                  <a:t>6 O</a:t>
                </a:r>
                <a:r>
                  <a:rPr lang="en-GB" sz="2000" baseline="-25000">
                    <a:solidFill>
                      <a:srgbClr val="0000FF"/>
                    </a:solidFill>
                    <a:latin typeface="Calibri" panose="020F0502020204030204" pitchFamily="34" charset="0"/>
                    <a:cs typeface="Calibri" panose="020F0502020204030204" pitchFamily="34" charset="0"/>
                    <a:sym typeface="Wingdings" panose="05000000000000000000" pitchFamily="2" charset="2"/>
                  </a:rPr>
                  <a:t>2</a:t>
                </a:r>
                <a:endParaRPr lang="en-GB" sz="2000">
                  <a:solidFill>
                    <a:srgbClr val="CC66FF"/>
                  </a:solidFill>
                  <a:latin typeface="Calibri" panose="020F0502020204030204" pitchFamily="34" charset="0"/>
                  <a:cs typeface="Calibri" panose="020F0502020204030204" pitchFamily="34" charset="0"/>
                </a:endParaRPr>
              </a:p>
            </p:txBody>
          </p:sp>
        </p:grpSp>
        <p:cxnSp>
          <p:nvCxnSpPr>
            <p:cNvPr id="25" name="Straight Arrow Connector 24">
              <a:extLst>
                <a:ext uri="{FF2B5EF4-FFF2-40B4-BE49-F238E27FC236}">
                  <a16:creationId xmlns:a16="http://schemas.microsoft.com/office/drawing/2014/main" id="{CA8CFB8E-3BD1-4935-AA5E-196C3FC4F3DC}"/>
                </a:ext>
              </a:extLst>
            </p:cNvPr>
            <p:cNvCxnSpPr>
              <a:cxnSpLocks/>
            </p:cNvCxnSpPr>
            <p:nvPr/>
          </p:nvCxnSpPr>
          <p:spPr>
            <a:xfrm>
              <a:off x="1512808" y="2355690"/>
              <a:ext cx="11164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E294AE56-51F1-49A1-89FE-0E5742F9A6B9}"/>
                </a:ext>
              </a:extLst>
            </p:cNvPr>
            <p:cNvSpPr txBox="1"/>
            <p:nvPr/>
          </p:nvSpPr>
          <p:spPr>
            <a:xfrm>
              <a:off x="1428139" y="1977676"/>
              <a:ext cx="1415670" cy="369332"/>
            </a:xfrm>
            <a:prstGeom prst="rect">
              <a:avLst/>
            </a:prstGeom>
            <a:noFill/>
          </p:spPr>
          <p:txBody>
            <a:bodyPr wrap="square">
              <a:spAutoFit/>
            </a:bodyPr>
            <a:lstStyle/>
            <a:p>
              <a:r>
                <a:rPr lang="en-GB">
                  <a:latin typeface="Calibri" panose="020F0502020204030204" pitchFamily="34" charset="0"/>
                  <a:cs typeface="Calibri" panose="020F0502020204030204" pitchFamily="34" charset="0"/>
                  <a:sym typeface="Symbol" panose="05050102010706020507" pitchFamily="18" charset="2"/>
                </a:rPr>
                <a:t></a:t>
              </a:r>
              <a:r>
                <a:rPr lang="en-GB" baseline="-25000" err="1">
                  <a:latin typeface="Calibri" panose="020F0502020204030204" pitchFamily="34" charset="0"/>
                  <a:cs typeface="Calibri" panose="020F0502020204030204" pitchFamily="34" charset="0"/>
                  <a:sym typeface="Symbol" panose="05050102010706020507" pitchFamily="18" charset="2"/>
                </a:rPr>
                <a:t>detonation</a:t>
              </a:r>
              <a:r>
                <a:rPr lang="en-GB" err="1">
                  <a:latin typeface="Calibri" panose="020F0502020204030204" pitchFamily="34" charset="0"/>
                  <a:cs typeface="Calibri" panose="020F0502020204030204" pitchFamily="34" charset="0"/>
                  <a:sym typeface="Symbol" panose="05050102010706020507" pitchFamily="18" charset="2"/>
                </a:rPr>
                <a:t>H</a:t>
              </a:r>
              <a:r>
                <a:rPr lang="en-GB">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29289DF9-4363-4C6F-B4C6-F94F754F09C5}"/>
                </a:ext>
              </a:extLst>
            </p:cNvPr>
            <p:cNvSpPr txBox="1"/>
            <p:nvPr/>
          </p:nvSpPr>
          <p:spPr>
            <a:xfrm>
              <a:off x="629560" y="2692208"/>
              <a:ext cx="858317"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p>
          </p:txBody>
        </p:sp>
        <p:sp>
          <p:nvSpPr>
            <p:cNvPr id="29" name="TextBox 28">
              <a:extLst>
                <a:ext uri="{FF2B5EF4-FFF2-40B4-BE49-F238E27FC236}">
                  <a16:creationId xmlns:a16="http://schemas.microsoft.com/office/drawing/2014/main" id="{3BCF5079-5103-4430-B702-317EEA17F57D}"/>
                </a:ext>
              </a:extLst>
            </p:cNvPr>
            <p:cNvSpPr txBox="1"/>
            <p:nvPr/>
          </p:nvSpPr>
          <p:spPr>
            <a:xfrm>
              <a:off x="3264253" y="2711204"/>
              <a:ext cx="858317"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p>
          </p:txBody>
        </p:sp>
      </p:grpSp>
      <p:sp>
        <p:nvSpPr>
          <p:cNvPr id="31" name="TextBox 30">
            <a:extLst>
              <a:ext uri="{FF2B5EF4-FFF2-40B4-BE49-F238E27FC236}">
                <a16:creationId xmlns:a16="http://schemas.microsoft.com/office/drawing/2014/main" id="{9687418F-12FC-459D-8AC6-CD8C7579A036}"/>
              </a:ext>
            </a:extLst>
          </p:cNvPr>
          <p:cNvSpPr txBox="1"/>
          <p:nvPr/>
        </p:nvSpPr>
        <p:spPr>
          <a:xfrm>
            <a:off x="7210386" y="2980324"/>
            <a:ext cx="3457615" cy="462499"/>
          </a:xfrm>
          <a:prstGeom prst="rect">
            <a:avLst/>
          </a:prstGeom>
          <a:noFill/>
        </p:spPr>
        <p:txBody>
          <a:bodyPr wrap="square">
            <a:spAutoFit/>
          </a:bodyPr>
          <a:lstStyle/>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 ), (H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a:latin typeface="Calibri" panose="020F0502020204030204" pitchFamily="34" charset="0"/>
                <a:cs typeface="Calibri" panose="020F0502020204030204" pitchFamily="34" charset="0"/>
                <a:sym typeface="Symbol" panose="05050102010706020507" pitchFamily="18" charset="2"/>
              </a:rPr>
              <a:t>0 kJ/mol</a:t>
            </a:r>
            <a:endParaRPr lang="en-GB">
              <a:latin typeface="Calibri" panose="020F0502020204030204" pitchFamily="34" charset="0"/>
              <a:cs typeface="Calibri" panose="020F0502020204030204" pitchFamily="34" charset="0"/>
            </a:endParaRPr>
          </a:p>
        </p:txBody>
      </p:sp>
      <p:sp>
        <p:nvSpPr>
          <p:cNvPr id="33" name="TextBox 32">
            <a:extLst>
              <a:ext uri="{FF2B5EF4-FFF2-40B4-BE49-F238E27FC236}">
                <a16:creationId xmlns:a16="http://schemas.microsoft.com/office/drawing/2014/main" id="{AF97B457-07D9-4DA4-A29A-8501A714A831}"/>
              </a:ext>
            </a:extLst>
          </p:cNvPr>
          <p:cNvSpPr txBox="1"/>
          <p:nvPr/>
        </p:nvSpPr>
        <p:spPr>
          <a:xfrm>
            <a:off x="2057808" y="3655073"/>
            <a:ext cx="8591715" cy="523220"/>
          </a:xfrm>
          <a:prstGeom prst="rect">
            <a:avLst/>
          </a:prstGeom>
          <a:noFill/>
        </p:spPr>
        <p:txBody>
          <a:bodyPr wrap="square">
            <a:spAutoFit/>
          </a:bodyPr>
          <a:lstStyle/>
          <a:p>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latin typeface="Calibri" panose="020F0502020204030204" pitchFamily="34" charset="0"/>
                <a:cs typeface="Calibri" panose="020F0502020204030204" pitchFamily="34" charset="0"/>
                <a:sym typeface="Symbol" panose="05050102010706020507" pitchFamily="18" charset="2"/>
              </a:rPr>
              <a:t> = 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a:latin typeface="Calibri" panose="020F0502020204030204" pitchFamily="34" charset="0"/>
                <a:cs typeface="Calibri" panose="020F0502020204030204" pitchFamily="34" charset="0"/>
                <a:sym typeface="Symbol" panose="05050102010706020507" pitchFamily="18" charset="2"/>
              </a:rPr>
              <a:t>(</a:t>
            </a:r>
            <a:r>
              <a:rPr lang="en-GB" sz="2800">
                <a:solidFill>
                  <a:srgbClr val="FF0000"/>
                </a:solidFill>
                <a:latin typeface="Calibri" panose="020F0502020204030204" pitchFamily="34" charset="0"/>
                <a:cs typeface="Calibri" panose="020F0502020204030204" pitchFamily="34" charset="0"/>
                <a:sym typeface="Symbol" panose="05050102010706020507" pitchFamily="18" charset="2"/>
              </a:rPr>
              <a:t>products</a:t>
            </a:r>
            <a:r>
              <a:rPr lang="en-GB" sz="2800">
                <a:latin typeface="Calibri" panose="020F0502020204030204" pitchFamily="34" charset="0"/>
                <a:cs typeface="Calibri" panose="020F0502020204030204" pitchFamily="34" charset="0"/>
                <a:sym typeface="Symbol" panose="05050102010706020507" pitchFamily="18" charset="2"/>
              </a:rPr>
              <a:t>) -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a:latin typeface="Calibri" panose="020F0502020204030204" pitchFamily="34" charset="0"/>
                <a:cs typeface="Calibri" panose="020F0502020204030204" pitchFamily="34" charset="0"/>
                <a:sym typeface="Symbol" panose="05050102010706020507" pitchFamily="18" charset="2"/>
              </a:rPr>
              <a:t>(</a:t>
            </a:r>
            <a:r>
              <a:rPr lang="en-GB" sz="2800">
                <a:solidFill>
                  <a:srgbClr val="0000FF"/>
                </a:solidFill>
                <a:latin typeface="Calibri" panose="020F0502020204030204" pitchFamily="34" charset="0"/>
                <a:cs typeface="Calibri" panose="020F0502020204030204" pitchFamily="34" charset="0"/>
                <a:sym typeface="Symbol" panose="05050102010706020507" pitchFamily="18" charset="2"/>
              </a:rPr>
              <a:t>reactants</a:t>
            </a:r>
            <a:r>
              <a:rPr lang="en-GB" sz="2800">
                <a:latin typeface="Calibri" panose="020F0502020204030204" pitchFamily="34" charset="0"/>
                <a:cs typeface="Calibri" panose="020F0502020204030204" pitchFamily="34" charset="0"/>
                <a:sym typeface="Symbol" panose="05050102010706020507" pitchFamily="18" charset="2"/>
              </a:rPr>
              <a:t>)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800">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93EAF1E2-E956-45A7-8140-CAA63644E084}"/>
              </a:ext>
            </a:extLst>
          </p:cNvPr>
          <p:cNvSpPr txBox="1"/>
          <p:nvPr/>
        </p:nvSpPr>
        <p:spPr>
          <a:xfrm>
            <a:off x="1631505" y="4348167"/>
            <a:ext cx="8591715" cy="369332"/>
          </a:xfrm>
          <a:prstGeom prst="rect">
            <a:avLst/>
          </a:prstGeom>
          <a:noFill/>
          <a:ln>
            <a:solidFill>
              <a:srgbClr val="0000FF"/>
            </a:solidFill>
          </a:ln>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(PETN)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(C ), (H</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530.5</a:t>
            </a:r>
            <a:r>
              <a:rPr lang="en-GB">
                <a:latin typeface="Calibri" panose="020F0502020204030204" pitchFamily="34" charset="0"/>
                <a:cs typeface="Calibri" panose="020F0502020204030204" pitchFamily="34" charset="0"/>
                <a:sym typeface="Symbol" panose="05050102010706020507" pitchFamily="18" charset="2"/>
              </a:rPr>
              <a:t>) –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0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-530.5 kJ/mol </a:t>
            </a:r>
          </a:p>
        </p:txBody>
      </p:sp>
      <p:sp>
        <p:nvSpPr>
          <p:cNvPr id="35" name="TextBox 34">
            <a:extLst>
              <a:ext uri="{FF2B5EF4-FFF2-40B4-BE49-F238E27FC236}">
                <a16:creationId xmlns:a16="http://schemas.microsoft.com/office/drawing/2014/main" id="{4D3300C3-8DC0-4109-A6E1-26395237E8DD}"/>
              </a:ext>
            </a:extLst>
          </p:cNvPr>
          <p:cNvSpPr txBox="1"/>
          <p:nvPr/>
        </p:nvSpPr>
        <p:spPr>
          <a:xfrm>
            <a:off x="1544232" y="4821580"/>
            <a:ext cx="9231272" cy="646331"/>
          </a:xfrm>
          <a:prstGeom prst="rect">
            <a:avLst/>
          </a:prstGeom>
          <a:noFill/>
          <a:ln>
            <a:solidFill>
              <a:srgbClr val="FF0000"/>
            </a:solidFill>
          </a:ln>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[3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°(CO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+ 4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(g)</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+ 2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°(CO) + 2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°(C),(H</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p>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[3 x (-393.5) + 4 x (-241.8) + 2 x (-110.5) + 3 x 0]</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0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-2368.7</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0 =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- 2368.7</a:t>
            </a:r>
          </a:p>
        </p:txBody>
      </p:sp>
      <p:sp>
        <p:nvSpPr>
          <p:cNvPr id="36" name="TextBox 35">
            <a:extLst>
              <a:ext uri="{FF2B5EF4-FFF2-40B4-BE49-F238E27FC236}">
                <a16:creationId xmlns:a16="http://schemas.microsoft.com/office/drawing/2014/main" id="{773D2D86-C7B1-4AB6-99B0-65C49691A5A1}"/>
              </a:ext>
            </a:extLst>
          </p:cNvPr>
          <p:cNvSpPr txBox="1"/>
          <p:nvPr/>
        </p:nvSpPr>
        <p:spPr>
          <a:xfrm>
            <a:off x="2963599" y="5516337"/>
            <a:ext cx="8397632" cy="400110"/>
          </a:xfrm>
          <a:prstGeom prst="rect">
            <a:avLst/>
          </a:prstGeom>
          <a:noFill/>
        </p:spPr>
        <p:txBody>
          <a:bodyPr wrap="square">
            <a:spAutoFit/>
          </a:bodyPr>
          <a:lstStyle/>
          <a:p>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2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-2368.7 – (-530.5) = -1838.2  kJ/mol</a:t>
            </a:r>
          </a:p>
        </p:txBody>
      </p: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56A8C22-6814-497A-A2FD-99387B6D77C6}"/>
                  </a:ext>
                </a:extLst>
              </p:cNvPr>
              <p:cNvSpPr txBox="1"/>
              <p:nvPr/>
            </p:nvSpPr>
            <p:spPr>
              <a:xfrm>
                <a:off x="2384396" y="5993226"/>
                <a:ext cx="7633756" cy="66851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a:latin typeface="Cambria Math" panose="02040503050406030204" pitchFamily="18" charset="0"/>
                        </a:rPr>
                        <m:t>Q</m:t>
                      </m:r>
                      <m:r>
                        <m:rPr>
                          <m:sty m:val="p"/>
                        </m:rPr>
                        <a:rPr lang="en-GB" baseline="-25000">
                          <a:latin typeface="Cambria Math" panose="02040503050406030204" pitchFamily="18" charset="0"/>
                        </a:rPr>
                        <m:t>exp</m:t>
                      </m:r>
                      <m:r>
                        <a:rPr lang="en-GB">
                          <a:latin typeface="Cambria Math" panose="02040503050406030204" pitchFamily="18" charset="0"/>
                        </a:rPr>
                        <m:t>= </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a:latin typeface="Cambria Math" panose="02040503050406030204" pitchFamily="18" charset="0"/>
                                  <a:ea typeface="Cambria Math" panose="02040503050406030204" pitchFamily="18" charset="0"/>
                                </a:rPr>
                                <m:t>∆</m:t>
                              </m:r>
                            </m:e>
                            <m:sub>
                              <m:r>
                                <m:rPr>
                                  <m:sty m:val="p"/>
                                </m:rPr>
                                <a:rPr lang="en-GB">
                                  <a:latin typeface="Cambria Math" panose="02040503050406030204" pitchFamily="18" charset="0"/>
                                </a:rPr>
                                <m:t>detonation</m:t>
                              </m:r>
                            </m:sub>
                          </m:sSub>
                          <m:r>
                            <m:rPr>
                              <m:sty m:val="p"/>
                            </m:rPr>
                            <a:rPr lang="en-GB">
                              <a:latin typeface="Cambria Math" panose="02040503050406030204" pitchFamily="18" charset="0"/>
                            </a:rPr>
                            <m:t>H</m:t>
                          </m:r>
                          <m:r>
                            <a:rPr lang="en-GB">
                              <a:latin typeface="Cambria Math" panose="02040503050406030204" pitchFamily="18" charset="0"/>
                            </a:rPr>
                            <m:t> °×1000</m:t>
                          </m:r>
                        </m:num>
                        <m:den>
                          <m:r>
                            <m:rPr>
                              <m:sty m:val="p"/>
                            </m:rPr>
                            <a:rPr lang="en-GB">
                              <a:latin typeface="Cambria Math" panose="02040503050406030204" pitchFamily="18" charset="0"/>
                            </a:rPr>
                            <m:t>MM</m:t>
                          </m:r>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(−1838.2 </m:t>
                          </m:r>
                          <m:r>
                            <m:rPr>
                              <m:sty m:val="p"/>
                            </m:rPr>
                            <a:rPr lang="en-GB">
                              <a:latin typeface="Cambria Math" panose="02040503050406030204" pitchFamily="18" charset="0"/>
                            </a:rPr>
                            <m:t>kJ</m:t>
                          </m:r>
                          <m:r>
                            <a:rPr lang="en-GB">
                              <a:latin typeface="Cambria Math" panose="02040503050406030204" pitchFamily="18" charset="0"/>
                            </a:rPr>
                            <m:t>/</m:t>
                          </m:r>
                          <m:r>
                            <m:rPr>
                              <m:sty m:val="p"/>
                            </m:rPr>
                            <a:rPr lang="en-GB">
                              <a:latin typeface="Cambria Math" panose="02040503050406030204" pitchFamily="18" charset="0"/>
                            </a:rPr>
                            <m:t>mol</m:t>
                          </m:r>
                          <m:r>
                            <a:rPr lang="en-GB">
                              <a:latin typeface="Cambria Math" panose="02040503050406030204" pitchFamily="18" charset="0"/>
                            </a:rPr>
                            <m:t>×1000</m:t>
                          </m:r>
                        </m:num>
                        <m:den>
                          <m:r>
                            <a:rPr lang="en-GB">
                              <a:latin typeface="Cambria Math" panose="02040503050406030204" pitchFamily="18" charset="0"/>
                              <a:ea typeface="Cambria Math" panose="02040503050406030204" pitchFamily="18" charset="0"/>
                            </a:rPr>
                            <m:t>316.3 </m:t>
                          </m:r>
                          <m:r>
                            <m:rPr>
                              <m:sty m:val="p"/>
                            </m:rPr>
                            <a:rPr lang="en-GB">
                              <a:latin typeface="Cambria Math" panose="02040503050406030204" pitchFamily="18" charset="0"/>
                              <a:ea typeface="Cambria Math" panose="02040503050406030204" pitchFamily="18" charset="0"/>
                            </a:rPr>
                            <m:t>g</m:t>
                          </m:r>
                          <m:r>
                            <a:rPr lang="en-GB">
                              <a:latin typeface="Cambria Math" panose="02040503050406030204" pitchFamily="18" charset="0"/>
                              <a:ea typeface="Cambria Math" panose="02040503050406030204" pitchFamily="18" charset="0"/>
                            </a:rPr>
                            <m:t>/</m:t>
                          </m:r>
                          <m:r>
                            <m:rPr>
                              <m:sty m:val="p"/>
                            </m:rPr>
                            <a:rPr lang="en-GB">
                              <a:latin typeface="Cambria Math" panose="02040503050406030204" pitchFamily="18" charset="0"/>
                              <a:ea typeface="Cambria Math" panose="02040503050406030204" pitchFamily="18" charset="0"/>
                            </a:rPr>
                            <m:t>mol</m:t>
                          </m:r>
                        </m:den>
                      </m:f>
                      <m:r>
                        <a:rPr lang="en-GB">
                          <a:latin typeface="Cambria Math" panose="02040503050406030204" pitchFamily="18" charset="0"/>
                        </a:rPr>
                        <m:t>=−5811.6 </m:t>
                      </m:r>
                      <m:r>
                        <m:rPr>
                          <m:sty m:val="p"/>
                        </m:rPr>
                        <a:rPr lang="en-GB">
                          <a:latin typeface="Cambria Math" panose="02040503050406030204" pitchFamily="18" charset="0"/>
                        </a:rPr>
                        <m:t>kJ</m:t>
                      </m:r>
                      <m:r>
                        <a:rPr lang="en-GB">
                          <a:latin typeface="Cambria Math" panose="02040503050406030204" pitchFamily="18" charset="0"/>
                        </a:rPr>
                        <m:t>/</m:t>
                      </m:r>
                      <m:r>
                        <m:rPr>
                          <m:sty m:val="p"/>
                        </m:rPr>
                        <a:rPr lang="en-GB">
                          <a:latin typeface="Cambria Math" panose="02040503050406030204" pitchFamily="18" charset="0"/>
                        </a:rPr>
                        <m:t>kg</m:t>
                      </m:r>
                    </m:oMath>
                  </m:oMathPara>
                </a14:m>
                <a:endParaRPr lang="en-GB" dirty="0"/>
              </a:p>
            </p:txBody>
          </p:sp>
        </mc:Choice>
        <mc:Fallback xmlns="">
          <p:sp>
            <p:nvSpPr>
              <p:cNvPr id="37" name="TextBox 36">
                <a:extLst>
                  <a:ext uri="{FF2B5EF4-FFF2-40B4-BE49-F238E27FC236}">
                    <a16:creationId xmlns:a16="http://schemas.microsoft.com/office/drawing/2014/main" id="{956A8C22-6814-497A-A2FD-99387B6D77C6}"/>
                  </a:ext>
                </a:extLst>
              </p:cNvPr>
              <p:cNvSpPr txBox="1">
                <a:spLocks noRot="1" noChangeAspect="1" noMove="1" noResize="1" noEditPoints="1" noAdjustHandles="1" noChangeArrowheads="1" noChangeShapeType="1" noTextEdit="1"/>
              </p:cNvSpPr>
              <p:nvPr/>
            </p:nvSpPr>
            <p:spPr>
              <a:xfrm>
                <a:off x="2384396" y="5993226"/>
                <a:ext cx="7633756" cy="668516"/>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19229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3" grpId="0"/>
      <p:bldP spid="34" grpId="0" animBg="1"/>
      <p:bldP spid="35" grpId="0" animBg="1"/>
      <p:bldP spid="36" grpId="0"/>
      <p:bldP spid="37" grpId="0"/>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EXPLOSIVE POWER, POWER INDEX and TNT EQUIVALENCE</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421590" y="581996"/>
            <a:ext cx="9218604" cy="707886"/>
          </a:xfrm>
          <a:prstGeom prst="rect">
            <a:avLst/>
          </a:prstGeom>
          <a:noFill/>
        </p:spPr>
        <p:txBody>
          <a:bodyPr wrap="square">
            <a:spAutoFit/>
          </a:bodyPr>
          <a:lstStyle/>
          <a:p>
            <a:pPr marL="342900" indent="-342900">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in an explosive reaction, the amount of heat and gases liberated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000">
                <a:solidFill>
                  <a:srgbClr val="212529"/>
                </a:solidFill>
                <a:latin typeface="Calibri" panose="020F0502020204030204" pitchFamily="34" charset="0"/>
                <a:cs typeface="Calibri" panose="020F0502020204030204" pitchFamily="34" charset="0"/>
              </a:rPr>
              <a:t>calculated independently) combine to give the value for the </a:t>
            </a:r>
            <a:r>
              <a:rPr lang="en-US" sz="2000" b="1">
                <a:solidFill>
                  <a:srgbClr val="212529"/>
                </a:solidFill>
                <a:latin typeface="Calibri" panose="020F0502020204030204" pitchFamily="34" charset="0"/>
                <a:cs typeface="Calibri" panose="020F0502020204030204" pitchFamily="34" charset="0"/>
              </a:rPr>
              <a:t>explosive power</a:t>
            </a:r>
            <a:endParaRPr lang="en-GB" sz="2000" b="1">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4727848" y="3626329"/>
            <a:ext cx="5553630" cy="369332"/>
          </a:xfrm>
          <a:prstGeom prst="rect">
            <a:avLst/>
          </a:prstGeom>
          <a:noFill/>
        </p:spPr>
        <p:txBody>
          <a:bodyPr wrap="square">
            <a:spAutoFit/>
          </a:bodyPr>
          <a:lstStyle/>
          <a:p>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3301.02 kJ/kg </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baseline="-25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831.06 dm</a:t>
            </a:r>
            <a:r>
              <a:rPr lang="en-US" baseline="30000">
                <a:solidFill>
                  <a:srgbClr val="212529"/>
                </a:solidFill>
                <a:latin typeface="Calibri" panose="020F0502020204030204" pitchFamily="34" charset="0"/>
                <a:cs typeface="Calibri" panose="020F0502020204030204" pitchFamily="34" charset="0"/>
              </a:rPr>
              <a:t>3</a:t>
            </a:r>
            <a:r>
              <a:rPr lang="en-US">
                <a:solidFill>
                  <a:srgbClr val="212529"/>
                </a:solidFill>
                <a:latin typeface="Calibri" panose="020F0502020204030204" pitchFamily="34" charset="0"/>
                <a:cs typeface="Calibri" panose="020F0502020204030204" pitchFamily="34" charset="0"/>
              </a:rPr>
              <a:t>/kg </a:t>
            </a:r>
          </a:p>
        </p:txBody>
      </p:sp>
      <p:sp>
        <p:nvSpPr>
          <p:cNvPr id="13" name="TextBox 12">
            <a:extLst>
              <a:ext uri="{FF2B5EF4-FFF2-40B4-BE49-F238E27FC236}">
                <a16:creationId xmlns:a16="http://schemas.microsoft.com/office/drawing/2014/main" id="{FF924E82-6003-4CAC-8581-80098B03C8DC}"/>
              </a:ext>
            </a:extLst>
          </p:cNvPr>
          <p:cNvSpPr txBox="1"/>
          <p:nvPr/>
        </p:nvSpPr>
        <p:spPr>
          <a:xfrm>
            <a:off x="1592208" y="4280647"/>
            <a:ext cx="9218604" cy="1015663"/>
          </a:xfrm>
          <a:prstGeom prst="rect">
            <a:avLst/>
          </a:prstGeom>
          <a:noFill/>
        </p:spPr>
        <p:txBody>
          <a:bodyPr wrap="square">
            <a:spAutoFit/>
          </a:bodyPr>
          <a:lstStyle/>
          <a:p>
            <a:pPr marL="342900" indent="-342900">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a:t>
            </a:r>
            <a:r>
              <a:rPr lang="en-US" sz="2000" b="1" dirty="0">
                <a:solidFill>
                  <a:srgbClr val="212529"/>
                </a:solidFill>
                <a:latin typeface="Calibri" panose="020F0502020204030204" pitchFamily="34" charset="0"/>
                <a:cs typeface="Calibri" panose="020F0502020204030204" pitchFamily="34" charset="0"/>
              </a:rPr>
              <a:t>TNT equivalence</a:t>
            </a:r>
            <a:r>
              <a:rPr lang="en-US" sz="2000" dirty="0">
                <a:solidFill>
                  <a:srgbClr val="212529"/>
                </a:solidFill>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20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04C7F324-02EE-45C5-8749-F9A239B912FF}"/>
              </a:ext>
            </a:extLst>
          </p:cNvPr>
          <p:cNvSpPr txBox="1"/>
          <p:nvPr/>
        </p:nvSpPr>
        <p:spPr>
          <a:xfrm>
            <a:off x="2765932" y="6160583"/>
            <a:ext cx="6660135" cy="646331"/>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power index and TNT equivalence of secondary explosives are much higher than the values for primary explosives.</a:t>
            </a:r>
            <a:r>
              <a:rPr lang="en-GB">
                <a:latin typeface="Calibri" panose="020F0502020204030204" pitchFamily="34" charset="0"/>
                <a:cs typeface="Calibri" panose="020F0502020204030204" pitchFamily="34" charset="0"/>
              </a:rPr>
              <a:t> </a:t>
            </a: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3"/>
          <a:stretch>
            <a:fillRect/>
          </a:stretch>
        </p:blipFill>
        <p:spPr>
          <a:xfrm>
            <a:off x="1524000" y="2930826"/>
            <a:ext cx="1542869" cy="1323439"/>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3479616" y="3164664"/>
            <a:ext cx="1542869" cy="923330"/>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picric acid</a:t>
            </a:r>
          </a:p>
          <a:p>
            <a:r>
              <a:rPr lang="en-US">
                <a:solidFill>
                  <a:srgbClr val="212529"/>
                </a:solidFill>
                <a:latin typeface="Calibri" panose="020F0502020204030204" pitchFamily="34" charset="0"/>
                <a:cs typeface="Calibri" panose="020F0502020204030204" pitchFamily="34" charset="0"/>
              </a:rPr>
              <a:t>C6H3N3O7</a:t>
            </a:r>
          </a:p>
          <a:p>
            <a:r>
              <a:rPr lang="en-US">
                <a:solidFill>
                  <a:srgbClr val="212529"/>
                </a:solidFill>
                <a:latin typeface="Calibri" panose="020F0502020204030204" pitchFamily="34" charset="0"/>
                <a:cs typeface="Calibri" panose="020F0502020204030204" pitchFamily="34" charset="0"/>
              </a:rPr>
              <a:t>229 g/mol </a:t>
            </a:r>
            <a:endParaRPr lang="en-GB">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1E6472C-305B-4A92-A473-05A3242607E2}"/>
                  </a:ext>
                </a:extLst>
              </p:cNvPr>
              <p:cNvSpPr txBox="1"/>
              <p:nvPr/>
            </p:nvSpPr>
            <p:spPr>
              <a:xfrm>
                <a:off x="2519821" y="2290799"/>
                <a:ext cx="5856860"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𝑝𝑜𝑤𝑒𝑟</m:t>
                      </m:r>
                      <m:r>
                        <a:rPr lang="en-GB" sz="2000" i="1">
                          <a:latin typeface="Cambria Math" panose="02040503050406030204" pitchFamily="18" charset="0"/>
                        </a:rPr>
                        <m:t> </m:t>
                      </m:r>
                      <m:r>
                        <a:rPr lang="en-GB" sz="2000" i="1">
                          <a:latin typeface="Cambria Math" panose="02040503050406030204" pitchFamily="18" charset="0"/>
                        </a:rPr>
                        <m:t>𝑖𝑛𝑑𝑒𝑥</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𝑃𝐴</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𝑃𝐴</m:t>
                          </m:r>
                          <m:r>
                            <a:rPr lang="en-GB" sz="2000" i="1">
                              <a:latin typeface="Cambria Math" panose="02040503050406030204" pitchFamily="18" charset="0"/>
                              <a:ea typeface="Cambria Math" panose="02040503050406030204" pitchFamily="18" charset="0"/>
                            </a:rPr>
                            <m:t>)</m:t>
                          </m:r>
                        </m:den>
                      </m:f>
                      <m:r>
                        <a:rPr lang="en-GB" sz="2000" i="1">
                          <a:latin typeface="Cambria Math" panose="02040503050406030204" pitchFamily="18" charset="0"/>
                          <a:ea typeface="Cambria Math" panose="02040503050406030204" pitchFamily="18" charset="0"/>
                        </a:rPr>
                        <m:t>×100%</m:t>
                      </m:r>
                    </m:oMath>
                  </m:oMathPara>
                </a14:m>
                <a:endParaRPr lang="en-GB" sz="2000">
                  <a:latin typeface="Calibri" panose="020F0502020204030204" pitchFamily="34" charset="0"/>
                  <a:cs typeface="Calibri" panose="020F0502020204030204" pitchFamily="34" charset="0"/>
                </a:endParaRPr>
              </a:p>
            </p:txBody>
          </p:sp>
        </mc:Choice>
        <mc:Fallback xmlns="">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2519821" y="2290799"/>
                <a:ext cx="5856860" cy="674415"/>
              </a:xfrm>
              <a:prstGeom prst="rect">
                <a:avLst/>
              </a:prstGeom>
              <a:blipFill>
                <a:blip r:embed="rId4"/>
                <a:stretch>
                  <a:fillRect/>
                </a:stretch>
              </a:blipFill>
              <a:ln w="28575">
                <a:solidFill>
                  <a:srgbClr val="00B0F0"/>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97381E0-FBCE-4D7D-9192-DD006A287D61}"/>
                  </a:ext>
                </a:extLst>
              </p:cNvPr>
              <p:cNvSpPr txBox="1"/>
              <p:nvPr/>
            </p:nvSpPr>
            <p:spPr>
              <a:xfrm>
                <a:off x="2886227" y="5322692"/>
                <a:ext cx="5763053"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𝑇𝑁𝑇</m:t>
                      </m:r>
                      <m:r>
                        <a:rPr lang="en-GB" sz="2000" i="1">
                          <a:latin typeface="Cambria Math" panose="02040503050406030204" pitchFamily="18" charset="0"/>
                        </a:rPr>
                        <m:t> </m:t>
                      </m:r>
                      <m:r>
                        <a:rPr lang="en-GB" sz="2000" i="1">
                          <a:latin typeface="Cambria Math" panose="02040503050406030204" pitchFamily="18" charset="0"/>
                        </a:rPr>
                        <m:t>𝑒𝑞𝑢𝑖𝑣𝑎𝑙𝑒𝑛𝑐𝑒</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𝑇𝑁𝑇</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𝑇𝑁𝑇</m:t>
                          </m:r>
                          <m:r>
                            <a:rPr lang="en-GB" sz="2000" i="1">
                              <a:latin typeface="Cambria Math" panose="02040503050406030204" pitchFamily="18" charset="0"/>
                              <a:ea typeface="Cambria Math" panose="02040503050406030204" pitchFamily="18" charset="0"/>
                            </a:rPr>
                            <m:t>)</m:t>
                          </m:r>
                        </m:den>
                      </m:f>
                    </m:oMath>
                  </m:oMathPara>
                </a14:m>
                <a:endParaRPr lang="en-GB" sz="2000">
                  <a:latin typeface="Calibri" panose="020F0502020204030204" pitchFamily="34" charset="0"/>
                  <a:cs typeface="Calibri" panose="020F0502020204030204" pitchFamily="34" charset="0"/>
                </a:endParaRPr>
              </a:p>
            </p:txBody>
          </p:sp>
        </mc:Choice>
        <mc:Fallback xmlns="">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2886227" y="5322692"/>
                <a:ext cx="5763053" cy="674415"/>
              </a:xfrm>
              <a:prstGeom prst="rect">
                <a:avLst/>
              </a:prstGeom>
              <a:blipFill>
                <a:blip r:embed="rId5"/>
                <a:stretch>
                  <a:fillRect/>
                </a:stretch>
              </a:blipFill>
              <a:ln w="28575">
                <a:solidFill>
                  <a:srgbClr val="00B0F0"/>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26606119-8DF0-4039-A322-848A50313B2F}"/>
                  </a:ext>
                </a:extLst>
              </p:cNvPr>
              <p:cNvSpPr txBox="1"/>
              <p:nvPr/>
            </p:nvSpPr>
            <p:spPr>
              <a:xfrm>
                <a:off x="2539676" y="1454700"/>
                <a:ext cx="4280531" cy="332720"/>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𝑒𝑥𝑝𝑙𝑜𝑠𝑖𝑣𝑒</m:t>
                      </m:r>
                      <m:r>
                        <a:rPr lang="en-GB" sz="2000" i="1">
                          <a:latin typeface="Cambria Math" panose="02040503050406030204" pitchFamily="18" charset="0"/>
                        </a:rPr>
                        <m:t> </m:t>
                      </m:r>
                      <m:r>
                        <a:rPr lang="en-GB" sz="2000" i="1">
                          <a:latin typeface="Cambria Math" panose="02040503050406030204" pitchFamily="18" charset="0"/>
                        </a:rPr>
                        <m:t>𝑝𝑜𝑤𝑒𝑟</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oMath>
                  </m:oMathPara>
                </a14:m>
                <a:endParaRPr lang="en-GB" sz="2000"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2539676" y="1454700"/>
                <a:ext cx="4280531" cy="332720"/>
              </a:xfrm>
              <a:prstGeom prst="rect">
                <a:avLst/>
              </a:prstGeom>
              <a:blipFill>
                <a:blip r:embed="rId6"/>
                <a:stretch>
                  <a:fillRect l="-283" b="-20339"/>
                </a:stretch>
              </a:blipFill>
              <a:ln w="28575">
                <a:solidFill>
                  <a:srgbClr val="00B0F0"/>
                </a:solidFill>
              </a:ln>
            </p:spPr>
            <p:txBody>
              <a:bodyPr/>
              <a:lstStyle/>
              <a:p>
                <a:r>
                  <a:rPr lang="en-GB">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1449396" y="1874657"/>
            <a:ext cx="6360716" cy="400110"/>
          </a:xfrm>
          <a:prstGeom prst="rect">
            <a:avLst/>
          </a:prstGeom>
          <a:noFill/>
        </p:spPr>
        <p:txBody>
          <a:bodyPr wrap="none" rtlCol="0">
            <a:spAutoFit/>
          </a:bodyPr>
          <a:lstStyle/>
          <a:p>
            <a:pPr marL="285750" indent="-285750">
              <a:buFont typeface="Arial" panose="020B0604020202020204" pitchFamily="34" charset="0"/>
              <a:buChar char="•"/>
            </a:pPr>
            <a:r>
              <a:rPr lang="en-GB" sz="2000" b="1">
                <a:latin typeface="Calibri" panose="020F0502020204030204" pitchFamily="34" charset="0"/>
                <a:cs typeface="Calibri" panose="020F0502020204030204" pitchFamily="34" charset="0"/>
              </a:rPr>
              <a:t>power index </a:t>
            </a:r>
            <a:r>
              <a:rPr lang="en-GB" sz="200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VOLUME OF GASEOUS PRODUCTS OF EXPLOSION</a:t>
            </a:r>
            <a:endParaRPr lang="en-GB" sz="2400" b="1">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1551632" y="479589"/>
            <a:ext cx="9144000" cy="558249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IMPORTANT</a:t>
            </a:r>
            <a:r>
              <a:rPr lang="en-US" sz="2000">
                <a:solidFill>
                  <a:srgbClr val="212529"/>
                </a:solidFill>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00FF"/>
                </a:solidFill>
                <a:latin typeface="Calibri" panose="020F0502020204030204" pitchFamily="34" charset="0"/>
                <a:cs typeface="Calibri" panose="020F0502020204030204" pitchFamily="34" charset="0"/>
              </a:rPr>
              <a:t>0 °C</a:t>
            </a:r>
            <a:r>
              <a:rPr lang="en-US" sz="2000">
                <a:solidFill>
                  <a:srgbClr val="212529"/>
                </a:solidFill>
                <a:latin typeface="Calibri" panose="020F0502020204030204" pitchFamily="34" charset="0"/>
                <a:cs typeface="Calibri" panose="020F0502020204030204" pitchFamily="34" charset="0"/>
              </a:rPr>
              <a:t> or </a:t>
            </a:r>
            <a:r>
              <a:rPr lang="en-US" sz="2000" b="1">
                <a:solidFill>
                  <a:srgbClr val="0000FF"/>
                </a:solidFill>
                <a:latin typeface="Calibri" panose="020F0502020204030204" pitchFamily="34" charset="0"/>
                <a:cs typeface="Calibri" panose="020F0502020204030204" pitchFamily="34" charset="0"/>
              </a:rPr>
              <a:t>273K</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B050"/>
                </a:solidFill>
                <a:latin typeface="Calibri" panose="020F0502020204030204" pitchFamily="34" charset="0"/>
                <a:cs typeface="Calibri" panose="020F0502020204030204" pitchFamily="34" charset="0"/>
              </a:rPr>
              <a:t>1 atm</a:t>
            </a:r>
            <a:r>
              <a:rPr lang="en-US" sz="2000">
                <a:solidFill>
                  <a:srgbClr val="212529"/>
                </a:solidFill>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volume of gas varies with temperature at which the measurement is taken.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enable comparisons between one explosive and another.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one mole of gas occupies </a:t>
            </a:r>
            <a:r>
              <a:rPr lang="en-US" sz="2000" b="1">
                <a:solidFill>
                  <a:srgbClr val="FF6600"/>
                </a:solidFill>
                <a:latin typeface="Calibri" panose="020F0502020204030204" pitchFamily="34" charset="0"/>
                <a:cs typeface="Calibri" panose="020F0502020204030204" pitchFamily="34" charset="0"/>
              </a:rPr>
              <a:t>22.4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(molar gas volume) </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volume of gas </a:t>
            </a:r>
            <a:r>
              <a:rPr lang="en-US" sz="2000" b="1" i="1">
                <a:solidFill>
                  <a:srgbClr val="FF6600"/>
                </a:solidFill>
                <a:latin typeface="Calibri" panose="020F0502020204030204" pitchFamily="34" charset="0"/>
                <a:cs typeface="Calibri" panose="020F0502020204030204" pitchFamily="34" charset="0"/>
              </a:rPr>
              <a:t>V</a:t>
            </a:r>
            <a:r>
              <a:rPr lang="en-US" sz="2000">
                <a:solidFill>
                  <a:srgbClr val="212529"/>
                </a:solidFill>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C</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00B050"/>
                </a:solidFill>
                <a:latin typeface="Calibri" panose="020F0502020204030204" pitchFamily="34" charset="0"/>
                <a:cs typeface="Calibri" panose="020F0502020204030204" pitchFamily="34" charset="0"/>
              </a:rPr>
              <a:t>H</a:t>
            </a:r>
            <a:r>
              <a:rPr lang="en-US" sz="2000" baseline="-25000">
                <a:solidFill>
                  <a:srgbClr val="00B050"/>
                </a:solidFill>
                <a:latin typeface="Calibri" panose="020F0502020204030204" pitchFamily="34" charset="0"/>
                <a:cs typeface="Calibri" panose="020F0502020204030204" pitchFamily="34" charset="0"/>
              </a:rPr>
              <a:t>6</a:t>
            </a:r>
            <a:r>
              <a:rPr lang="en-US" sz="2000">
                <a:solidFill>
                  <a:srgbClr val="FF0000"/>
                </a:solidFill>
                <a:latin typeface="Calibri" panose="020F0502020204030204" pitchFamily="34" charset="0"/>
                <a:cs typeface="Calibri" panose="020F0502020204030204" pitchFamily="34" charset="0"/>
              </a:rPr>
              <a:t>N</a:t>
            </a:r>
            <a:r>
              <a:rPr lang="en-US" sz="2000" baseline="-25000">
                <a:solidFill>
                  <a:srgbClr val="FF0000"/>
                </a:solidFill>
                <a:latin typeface="Calibri" panose="020F0502020204030204" pitchFamily="34" charset="0"/>
                <a:cs typeface="Calibri" panose="020F0502020204030204" pitchFamily="34" charset="0"/>
              </a:rPr>
              <a:t>6</a:t>
            </a:r>
            <a:r>
              <a:rPr lang="en-US" sz="2000">
                <a:solidFill>
                  <a:srgbClr val="0000FF"/>
                </a:solidFill>
                <a:latin typeface="Calibri" panose="020F0502020204030204" pitchFamily="34" charset="0"/>
                <a:cs typeface="Calibri" panose="020F0502020204030204" pitchFamily="34" charset="0"/>
              </a:rPr>
              <a:t>O</a:t>
            </a:r>
            <a:r>
              <a:rPr lang="en-US" sz="2000" baseline="-25000">
                <a:solidFill>
                  <a:srgbClr val="0000FF"/>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3 C</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00B050"/>
                </a:solidFill>
                <a:latin typeface="Calibri" panose="020F0502020204030204" pitchFamily="34" charset="0"/>
                <a:cs typeface="Calibri" panose="020F0502020204030204" pitchFamily="34" charset="0"/>
                <a:sym typeface="Wingdings" panose="05000000000000000000" pitchFamily="2" charset="2"/>
              </a:rPr>
              <a:t>3 H</a:t>
            </a:r>
            <a:r>
              <a:rPr lang="en-US"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3 N</a:t>
            </a:r>
            <a:r>
              <a:rPr lang="en-US"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are produced from </a:t>
            </a:r>
            <a:r>
              <a:rPr lang="en-US" sz="2000" b="1">
                <a:solidFill>
                  <a:srgbClr val="CC66FF"/>
                </a:solidFill>
                <a:latin typeface="Calibri" panose="020F0502020204030204" pitchFamily="34" charset="0"/>
                <a:cs typeface="Calibri" panose="020F0502020204030204" pitchFamily="34" charset="0"/>
              </a:rPr>
              <a:t>1 mole </a:t>
            </a:r>
            <a:r>
              <a:rPr lang="en-US" sz="2000">
                <a:solidFill>
                  <a:srgbClr val="212529"/>
                </a:solidFill>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at </a:t>
            </a: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will occupy (9 moles x 22.4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/mol) </a:t>
            </a:r>
            <a:r>
              <a:rPr lang="en-US" sz="2000" b="1">
                <a:solidFill>
                  <a:srgbClr val="FF6600"/>
                </a:solidFill>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RDX will produce 201.6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 / 222.1 g) </a:t>
            </a:r>
            <a:r>
              <a:rPr lang="en-US" sz="2000" b="1">
                <a:solidFill>
                  <a:srgbClr val="FF6600"/>
                </a:solidFill>
                <a:latin typeface="Calibri" panose="020F0502020204030204" pitchFamily="34" charset="0"/>
                <a:cs typeface="Calibri" panose="020F0502020204030204" pitchFamily="34" charset="0"/>
              </a:rPr>
              <a:t>0.908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a:t>
            </a:r>
            <a:r>
              <a:rPr lang="en-US" sz="2000" b="1">
                <a:solidFill>
                  <a:srgbClr val="FF6600"/>
                </a:solidFill>
                <a:latin typeface="Calibri" panose="020F0502020204030204" pitchFamily="34" charset="0"/>
                <a:cs typeface="Calibri" panose="020F0502020204030204" pitchFamily="34" charset="0"/>
              </a:rPr>
              <a:t>908 cm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a:solidFill>
                  <a:srgbClr val="212529"/>
                </a:solidFill>
                <a:latin typeface="Calibri" panose="020F0502020204030204" pitchFamily="34" charset="0"/>
                <a:cs typeface="Calibri" panose="020F0502020204030204" pitchFamily="34" charset="0"/>
              </a:rPr>
              <a:t>) </a:t>
            </a:r>
            <a:endParaRPr lang="en-US" sz="2000">
              <a:solidFill>
                <a:srgbClr val="212529"/>
              </a:solidFill>
              <a:latin typeface="dosis" pitchFamily="2" charset="0"/>
            </a:endParaRPr>
          </a:p>
        </p:txBody>
      </p:sp>
    </p:spTree>
    <p:extLst>
      <p:ext uri="{BB962C8B-B14F-4D97-AF65-F5344CB8AC3E}">
        <p14:creationId xmlns:p14="http://schemas.microsoft.com/office/powerpoint/2010/main" val="40371878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93E85F-5807-4391-BB25-27A1B1125276}"/>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534142" y="483132"/>
            <a:ext cx="8964488"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The chemical equation for an explosion of TNT (C</a:t>
            </a:r>
            <a:r>
              <a:rPr lang="en-US" sz="2000" baseline="-25000">
                <a:solidFill>
                  <a:srgbClr val="212529"/>
                </a:solidFill>
                <a:latin typeface="Calibri" panose="020F0502020204030204" pitchFamily="34" charset="0"/>
                <a:cs typeface="Calibri" panose="020F0502020204030204" pitchFamily="34" charset="0"/>
              </a:rPr>
              <a:t>7</a:t>
            </a:r>
            <a:r>
              <a:rPr lang="en-US" sz="2000">
                <a:solidFill>
                  <a:srgbClr val="212529"/>
                </a:solidFill>
                <a:latin typeface="Calibri" panose="020F0502020204030204" pitchFamily="34" charset="0"/>
                <a:cs typeface="Calibri" panose="020F0502020204030204" pitchFamily="34" charset="0"/>
              </a:rPr>
              <a:t>H</a:t>
            </a:r>
            <a:r>
              <a:rPr lang="en-US" sz="2000" baseline="-25000">
                <a:solidFill>
                  <a:srgbClr val="212529"/>
                </a:solidFill>
                <a:latin typeface="Calibri" panose="020F0502020204030204" pitchFamily="34" charset="0"/>
                <a:cs typeface="Calibri" panose="020F0502020204030204" pitchFamily="34" charset="0"/>
              </a:rPr>
              <a:t>5</a:t>
            </a:r>
            <a:r>
              <a:rPr lang="en-US" sz="2000">
                <a:solidFill>
                  <a:srgbClr val="212529"/>
                </a:solidFill>
                <a:latin typeface="Calibri" panose="020F0502020204030204" pitchFamily="34" charset="0"/>
                <a:cs typeface="Calibri" panose="020F0502020204030204" pitchFamily="34" charset="0"/>
              </a:rPr>
              <a:t>N</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O</a:t>
            </a:r>
            <a:r>
              <a:rPr lang="en-US" sz="2000" baseline="-25000">
                <a:solidFill>
                  <a:srgbClr val="212529"/>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was derived using the modified K-W rules and is shown below.</a:t>
            </a:r>
            <a:endParaRPr lang="en-GB" sz="20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1991544" y="1273877"/>
            <a:ext cx="5023876" cy="400110"/>
          </a:xfrm>
          <a:prstGeom prst="rect">
            <a:avLst/>
          </a:prstGeom>
          <a:noFill/>
        </p:spPr>
        <p:txBody>
          <a:bodyPr wrap="none" rtlCol="0">
            <a:spAutoFit/>
          </a:bodyPr>
          <a:lstStyle/>
          <a:p>
            <a:r>
              <a:rPr lang="en-GB" sz="2000" b="1">
                <a:latin typeface="Calibri" panose="020F0502020204030204" pitchFamily="34" charset="0"/>
                <a:cs typeface="Calibri" panose="020F0502020204030204" pitchFamily="34" charset="0"/>
              </a:rPr>
              <a:t>C</a:t>
            </a:r>
            <a:r>
              <a:rPr lang="en-GB" sz="2000" b="1" baseline="-25000">
                <a:latin typeface="Calibri" panose="020F0502020204030204" pitchFamily="34" charset="0"/>
                <a:cs typeface="Calibri" panose="020F0502020204030204" pitchFamily="34" charset="0"/>
              </a:rPr>
              <a:t>7</a:t>
            </a:r>
            <a:r>
              <a:rPr lang="en-GB" sz="2000" b="1">
                <a:solidFill>
                  <a:srgbClr val="00B050"/>
                </a:solidFill>
                <a:latin typeface="Calibri" panose="020F0502020204030204" pitchFamily="34" charset="0"/>
                <a:cs typeface="Calibri" panose="020F0502020204030204" pitchFamily="34" charset="0"/>
              </a:rPr>
              <a:t>H</a:t>
            </a:r>
            <a:r>
              <a:rPr lang="en-GB" sz="2000" b="1" baseline="-25000">
                <a:solidFill>
                  <a:srgbClr val="00B050"/>
                </a:solidFill>
                <a:latin typeface="Calibri" panose="020F0502020204030204" pitchFamily="34" charset="0"/>
                <a:cs typeface="Calibri" panose="020F0502020204030204" pitchFamily="34" charset="0"/>
              </a:rPr>
              <a:t>5</a:t>
            </a:r>
            <a:r>
              <a:rPr lang="en-GB" sz="2000" b="1">
                <a:solidFill>
                  <a:srgbClr val="FF0000"/>
                </a:solidFill>
                <a:latin typeface="Calibri" panose="020F0502020204030204" pitchFamily="34" charset="0"/>
                <a:cs typeface="Calibri" panose="020F0502020204030204" pitchFamily="34" charset="0"/>
              </a:rPr>
              <a:t>N</a:t>
            </a:r>
            <a:r>
              <a:rPr lang="en-GB" sz="2000" b="1" baseline="-25000">
                <a:solidFill>
                  <a:srgbClr val="FF0000"/>
                </a:solidFill>
                <a:latin typeface="Calibri" panose="020F0502020204030204" pitchFamily="34" charset="0"/>
                <a:cs typeface="Calibri" panose="020F0502020204030204" pitchFamily="34" charset="0"/>
              </a:rPr>
              <a:t>3</a:t>
            </a:r>
            <a:r>
              <a:rPr lang="en-GB" sz="2000" b="1">
                <a:solidFill>
                  <a:srgbClr val="0000FF"/>
                </a:solidFill>
                <a:latin typeface="Calibri" panose="020F0502020204030204" pitchFamily="34" charset="0"/>
                <a:cs typeface="Calibri" panose="020F0502020204030204" pitchFamily="34" charset="0"/>
              </a:rPr>
              <a:t>O</a:t>
            </a:r>
            <a:r>
              <a:rPr lang="en-GB" sz="2000" b="1" baseline="-25000">
                <a:solidFill>
                  <a:srgbClr val="0000FF"/>
                </a:solidFill>
                <a:latin typeface="Calibri" panose="020F0502020204030204" pitchFamily="34" charset="0"/>
                <a:cs typeface="Calibri" panose="020F0502020204030204" pitchFamily="34" charset="0"/>
              </a:rPr>
              <a:t>6</a:t>
            </a:r>
            <a:r>
              <a:rPr lang="en-GB" sz="2000" b="1">
                <a:latin typeface="Calibri" panose="020F0502020204030204" pitchFamily="34" charset="0"/>
                <a:cs typeface="Calibri" panose="020F0502020204030204" pitchFamily="34" charset="0"/>
              </a:rPr>
              <a:t> </a:t>
            </a:r>
            <a:r>
              <a:rPr lang="en-GB" sz="2000" b="1">
                <a:latin typeface="Calibri" panose="020F0502020204030204" pitchFamily="34" charset="0"/>
                <a:cs typeface="Calibri" panose="020F0502020204030204" pitchFamily="34" charset="0"/>
                <a:sym typeface="Wingdings" panose="05000000000000000000" pitchFamily="2" charset="2"/>
              </a:rPr>
              <a:t>  3½ C</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+ 3½ C + </a:t>
            </a:r>
            <a:r>
              <a:rPr lang="en-GB" sz="2000" b="1">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000" b="1"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000" b="1"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000" b="1">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641584" y="1807744"/>
            <a:ext cx="7552780" cy="1015663"/>
          </a:xfrm>
          <a:prstGeom prst="rect">
            <a:avLst/>
          </a:prstGeom>
          <a:noFill/>
        </p:spPr>
        <p:txBody>
          <a:bodyPr wrap="square">
            <a:spAutoFit/>
          </a:bodyPr>
          <a:lstStyle/>
          <a:p>
            <a:pPr algn="l"/>
            <a:r>
              <a:rPr lang="en-US" sz="2000">
                <a:solidFill>
                  <a:srgbClr val="212529"/>
                </a:solidFill>
                <a:latin typeface="Calibri" panose="020F0502020204030204" pitchFamily="34" charset="0"/>
                <a:cs typeface="Calibri" panose="020F0502020204030204" pitchFamily="34" charset="0"/>
              </a:rPr>
              <a:t>Calculate the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all gas products liberated upon detonation of </a:t>
            </a:r>
            <a:r>
              <a:rPr lang="en-US" sz="2000" b="1">
                <a:solidFill>
                  <a:srgbClr val="CC66FF"/>
                </a:solidFill>
                <a:latin typeface="Calibri" panose="020F0502020204030204" pitchFamily="34" charset="0"/>
                <a:cs typeface="Calibri" panose="020F0502020204030204" pitchFamily="34" charset="0"/>
              </a:rPr>
              <a:t>one mole </a:t>
            </a:r>
            <a:r>
              <a:rPr lang="en-US" sz="2000">
                <a:solidFill>
                  <a:srgbClr val="212529"/>
                </a:solidFill>
                <a:latin typeface="Calibri" panose="020F0502020204030204" pitchFamily="34" charset="0"/>
                <a:cs typeface="Calibri" panose="020F0502020204030204" pitchFamily="34" charset="0"/>
              </a:rPr>
              <a:t>of TNT.</a:t>
            </a:r>
          </a:p>
          <a:p>
            <a:pPr algn="l"/>
            <a:r>
              <a:rPr lang="en-US" sz="2000">
                <a:solidFill>
                  <a:srgbClr val="212529"/>
                </a:solidFill>
                <a:latin typeface="Calibri" panose="020F0502020204030204" pitchFamily="34" charset="0"/>
                <a:cs typeface="Calibri" panose="020F0502020204030204" pitchFamily="34" charset="0"/>
              </a:rPr>
              <a:t>What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gases is produced from </a:t>
            </a: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699872" y="4978878"/>
            <a:ext cx="4491935" cy="400110"/>
          </a:xfrm>
          <a:prstGeom prst="rect">
            <a:avLst/>
          </a:prstGeom>
          <a:noFill/>
        </p:spPr>
        <p:txBody>
          <a:bodyPr wrap="none" rtlCol="0">
            <a:spAutoFit/>
          </a:bodyPr>
          <a:lstStyle/>
          <a:p>
            <a:r>
              <a:rPr lang="en-GB" sz="2000" i="1">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6367677" y="4946181"/>
            <a:ext cx="4624250" cy="400110"/>
          </a:xfrm>
          <a:prstGeom prst="rect">
            <a:avLst/>
          </a:prstGeom>
          <a:noFill/>
        </p:spPr>
        <p:txBody>
          <a:bodyPr wrap="square">
            <a:spAutoFit/>
          </a:bodyPr>
          <a:lstStyle/>
          <a:p>
            <a:r>
              <a:rPr lang="en-US" sz="2000" i="1">
                <a:solidFill>
                  <a:srgbClr val="212529"/>
                </a:solidFill>
                <a:latin typeface="Calibri" panose="020F0502020204030204" pitchFamily="34" charset="0"/>
                <a:cs typeface="Calibri" panose="020F0502020204030204" pitchFamily="34" charset="0"/>
              </a:rPr>
              <a:t>where the molecular mass of TNT is 227</a:t>
            </a:r>
            <a:endParaRPr lang="en-GB" sz="2000" i="1">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641584" y="3080149"/>
            <a:ext cx="9100444" cy="1631216"/>
          </a:xfrm>
          <a:prstGeom prst="rect">
            <a:avLst/>
          </a:prstGeom>
          <a:noFill/>
        </p:spPr>
        <p:txBody>
          <a:bodyPr wrap="square">
            <a:spAutoFit/>
          </a:bodyPr>
          <a:lstStyle/>
          <a:p>
            <a:pPr algn="l"/>
            <a:r>
              <a:rPr lang="en-US" sz="2000" i="1">
                <a:solidFill>
                  <a:srgbClr val="212529"/>
                </a:solidFill>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i="1">
                <a:solidFill>
                  <a:srgbClr val="212529"/>
                </a:solidFill>
                <a:latin typeface="Calibri" panose="020F0502020204030204" pitchFamily="34" charset="0"/>
                <a:cs typeface="Calibri" panose="020F0502020204030204" pitchFamily="34" charset="0"/>
              </a:rPr>
              <a:t> </a:t>
            </a:r>
          </a:p>
          <a:p>
            <a:pPr algn="l"/>
            <a:r>
              <a:rPr lang="en-US" sz="2000" i="1">
                <a:solidFill>
                  <a:srgbClr val="212529"/>
                </a:solidFill>
                <a:latin typeface="Calibri" panose="020F0502020204030204" pitchFamily="34" charset="0"/>
                <a:cs typeface="Calibri" panose="020F0502020204030204" pitchFamily="34" charset="0"/>
              </a:rPr>
              <a:t>7½ mol of gas will occupy 22.4 × 7½ = 168 dm3</a:t>
            </a:r>
          </a:p>
          <a:p>
            <a:pPr algn="l"/>
            <a:r>
              <a:rPr lang="en-US" sz="2000" i="1">
                <a:solidFill>
                  <a:srgbClr val="212529"/>
                </a:solidFill>
                <a:latin typeface="Calibri" panose="020F0502020204030204" pitchFamily="34" charset="0"/>
                <a:cs typeface="Calibri" panose="020F0502020204030204" pitchFamily="34" charset="0"/>
              </a:rPr>
              <a:t>Therefore, 1 mol of TNT produces 168 dm3 of gas</a:t>
            </a:r>
          </a:p>
        </p:txBody>
      </p:sp>
    </p:spTree>
    <p:extLst>
      <p:ext uri="{BB962C8B-B14F-4D97-AF65-F5344CB8AC3E}">
        <p14:creationId xmlns:p14="http://schemas.microsoft.com/office/powerpoint/2010/main" val="289386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69127" y="89438"/>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BOND ENTHALPY</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FA16DC7B-1429-4D23-AD52-C7A939905CE3}"/>
              </a:ext>
            </a:extLst>
          </p:cNvPr>
          <p:cNvSpPr txBox="1"/>
          <p:nvPr/>
        </p:nvSpPr>
        <p:spPr>
          <a:xfrm>
            <a:off x="630356" y="629893"/>
            <a:ext cx="9966036" cy="830997"/>
          </a:xfrm>
          <a:prstGeom prst="rect">
            <a:avLst/>
          </a:prstGeom>
          <a:noFill/>
        </p:spPr>
        <p:txBody>
          <a:bodyPr wrap="square" rtlCol="0">
            <a:spAutoFit/>
          </a:bodyPr>
          <a:lstStyle/>
          <a:p>
            <a:r>
              <a:rPr lang="en-GB" sz="2400" dirty="0"/>
              <a:t>Bond enthalpy, is the enthalpy change per mole of bonds when a particular chemical bond, A-B, is broken under standard conditions in the gas phase</a:t>
            </a:r>
          </a:p>
        </p:txBody>
      </p:sp>
      <p:sp>
        <p:nvSpPr>
          <p:cNvPr id="4" name="TextBox 3">
            <a:extLst>
              <a:ext uri="{FF2B5EF4-FFF2-40B4-BE49-F238E27FC236}">
                <a16:creationId xmlns:a16="http://schemas.microsoft.com/office/drawing/2014/main" id="{484A0A3B-82B9-4758-9D0A-BC64AF8139F5}"/>
              </a:ext>
            </a:extLst>
          </p:cNvPr>
          <p:cNvSpPr txBox="1"/>
          <p:nvPr/>
        </p:nvSpPr>
        <p:spPr>
          <a:xfrm>
            <a:off x="667620" y="1569260"/>
            <a:ext cx="4734951" cy="1200329"/>
          </a:xfrm>
          <a:prstGeom prst="rect">
            <a:avLst/>
          </a:prstGeom>
          <a:noFill/>
        </p:spPr>
        <p:txBody>
          <a:bodyPr wrap="none" rtlCol="0">
            <a:spAutoFit/>
          </a:bodyPr>
          <a:lstStyle/>
          <a:p>
            <a:r>
              <a:rPr lang="en-GB" sz="2400" dirty="0">
                <a:solidFill>
                  <a:srgbClr val="0000FF"/>
                </a:solidFill>
              </a:rPr>
              <a:t>          reactants</a:t>
            </a:r>
            <a:r>
              <a:rPr lang="en-GB" sz="2400" dirty="0">
                <a:solidFill>
                  <a:srgbClr val="FF0000"/>
                </a:solidFill>
              </a:rPr>
              <a:t>    </a:t>
            </a:r>
            <a:r>
              <a:rPr lang="en-GB" sz="2400" dirty="0">
                <a:sym typeface="Symbol" panose="05050102010706020507" pitchFamily="18" charset="2"/>
              </a:rPr>
              <a:t>    </a:t>
            </a:r>
            <a:r>
              <a:rPr lang="en-GB" sz="2400" dirty="0">
                <a:solidFill>
                  <a:srgbClr val="FF0000"/>
                </a:solidFill>
                <a:sym typeface="Symbol" panose="05050102010706020507" pitchFamily="18" charset="2"/>
              </a:rPr>
              <a:t>products</a:t>
            </a:r>
            <a:r>
              <a:rPr lang="en-GB" sz="2400" dirty="0">
                <a:solidFill>
                  <a:srgbClr val="0000FF"/>
                </a:solidFill>
                <a:sym typeface="Symbol" panose="05050102010706020507" pitchFamily="18" charset="2"/>
              </a:rPr>
              <a:t> </a:t>
            </a:r>
          </a:p>
          <a:p>
            <a:r>
              <a:rPr lang="en-GB" sz="2400" dirty="0">
                <a:solidFill>
                  <a:srgbClr val="0000FF"/>
                </a:solidFill>
              </a:rPr>
              <a:t>      break bonds    </a:t>
            </a:r>
            <a:r>
              <a:rPr lang="en-GB" sz="2400" dirty="0">
                <a:sym typeface="Symbol" panose="05050102010706020507" pitchFamily="18" charset="2"/>
              </a:rPr>
              <a:t>    </a:t>
            </a:r>
            <a:r>
              <a:rPr lang="en-GB" sz="2400" dirty="0">
                <a:solidFill>
                  <a:srgbClr val="FF0000"/>
                </a:solidFill>
                <a:sym typeface="Symbol" panose="05050102010706020507" pitchFamily="18" charset="2"/>
              </a:rPr>
              <a:t>form bonds</a:t>
            </a:r>
          </a:p>
          <a:p>
            <a:r>
              <a:rPr lang="en-GB" sz="2400" dirty="0">
                <a:solidFill>
                  <a:srgbClr val="0000FF"/>
                </a:solidFill>
              </a:rPr>
              <a:t>  ENDOTHERMIC</a:t>
            </a:r>
            <a:r>
              <a:rPr lang="en-GB" sz="2400" dirty="0">
                <a:solidFill>
                  <a:srgbClr val="FF0000"/>
                </a:solidFill>
              </a:rPr>
              <a:t>   </a:t>
            </a:r>
            <a:r>
              <a:rPr lang="en-GB" sz="2400" dirty="0">
                <a:sym typeface="Symbol" panose="05050102010706020507" pitchFamily="18" charset="2"/>
              </a:rPr>
              <a:t>    </a:t>
            </a:r>
            <a:r>
              <a:rPr lang="en-GB" sz="2400" dirty="0">
                <a:solidFill>
                  <a:srgbClr val="FF0000"/>
                </a:solidFill>
                <a:sym typeface="Symbol" panose="05050102010706020507" pitchFamily="18" charset="2"/>
              </a:rPr>
              <a:t>EXOTHERMIC</a:t>
            </a:r>
          </a:p>
        </p:txBody>
      </p:sp>
      <p:sp>
        <p:nvSpPr>
          <p:cNvPr id="9" name="TextBox 8">
            <a:extLst>
              <a:ext uri="{FF2B5EF4-FFF2-40B4-BE49-F238E27FC236}">
                <a16:creationId xmlns:a16="http://schemas.microsoft.com/office/drawing/2014/main" id="{9912D440-7738-46AC-A98F-F99593B5EA96}"/>
              </a:ext>
            </a:extLst>
          </p:cNvPr>
          <p:cNvSpPr txBox="1"/>
          <p:nvPr/>
        </p:nvSpPr>
        <p:spPr>
          <a:xfrm>
            <a:off x="6096000" y="1952564"/>
            <a:ext cx="5672450" cy="461665"/>
          </a:xfrm>
          <a:prstGeom prst="rect">
            <a:avLst/>
          </a:prstGeom>
          <a:noFill/>
        </p:spPr>
        <p:txBody>
          <a:bodyPr wrap="none" rtlCol="0">
            <a:spAutoFit/>
          </a:bodyPr>
          <a:lstStyle/>
          <a:p>
            <a:r>
              <a:rPr lang="en-GB" sz="2400" dirty="0"/>
              <a:t>The overall result is an approximation of </a:t>
            </a:r>
            <a:r>
              <a:rPr lang="en-GB" sz="2400" dirty="0">
                <a:solidFill>
                  <a:srgbClr val="00B050"/>
                </a:solidFill>
                <a:sym typeface="Symbol" panose="05050102010706020507" pitchFamily="18" charset="2"/>
              </a:rPr>
              <a:t>H</a:t>
            </a:r>
            <a:r>
              <a:rPr lang="en-GB" sz="2400" dirty="0"/>
              <a:t> </a:t>
            </a:r>
          </a:p>
        </p:txBody>
      </p:sp>
      <p:grpSp>
        <p:nvGrpSpPr>
          <p:cNvPr id="39" name="Group 38">
            <a:extLst>
              <a:ext uri="{FF2B5EF4-FFF2-40B4-BE49-F238E27FC236}">
                <a16:creationId xmlns:a16="http://schemas.microsoft.com/office/drawing/2014/main" id="{41AB0ABE-949F-45CA-9FCE-1DB22210538D}"/>
              </a:ext>
            </a:extLst>
          </p:cNvPr>
          <p:cNvGrpSpPr/>
          <p:nvPr/>
        </p:nvGrpSpPr>
        <p:grpSpPr>
          <a:xfrm>
            <a:off x="1740727" y="2928662"/>
            <a:ext cx="5723042" cy="1675384"/>
            <a:chOff x="827584" y="3808168"/>
            <a:chExt cx="5723042" cy="1675384"/>
          </a:xfrm>
        </p:grpSpPr>
        <p:sp>
          <p:nvSpPr>
            <p:cNvPr id="10" name="TextBox 9">
              <a:extLst>
                <a:ext uri="{FF2B5EF4-FFF2-40B4-BE49-F238E27FC236}">
                  <a16:creationId xmlns:a16="http://schemas.microsoft.com/office/drawing/2014/main" id="{7B52291A-F5CA-4D15-9ED0-00E3CBCDAB5C}"/>
                </a:ext>
              </a:extLst>
            </p:cNvPr>
            <p:cNvSpPr txBox="1"/>
            <p:nvPr/>
          </p:nvSpPr>
          <p:spPr>
            <a:xfrm>
              <a:off x="827584" y="3847123"/>
              <a:ext cx="5723042" cy="523220"/>
            </a:xfrm>
            <a:prstGeom prst="rect">
              <a:avLst/>
            </a:prstGeom>
            <a:noFill/>
          </p:spPr>
          <p:txBody>
            <a:bodyPr wrap="none" rtlCol="0">
              <a:spAutoFit/>
            </a:bodyPr>
            <a:lstStyle/>
            <a:p>
              <a:r>
                <a:rPr lang="en-GB" sz="2800" dirty="0"/>
                <a:t> N    </a:t>
              </a:r>
              <a:r>
                <a:rPr lang="en-GB" sz="2800" dirty="0" err="1"/>
                <a:t>N</a:t>
              </a:r>
              <a:r>
                <a:rPr lang="en-GB" sz="2800" dirty="0"/>
                <a:t>  +  3 H</a:t>
              </a:r>
              <a:r>
                <a:rPr lang="en-GB" sz="2800" dirty="0">
                  <a:sym typeface="Symbol" panose="05050102010706020507" pitchFamily="18" charset="2"/>
                </a:rPr>
                <a:t>H   2 </a:t>
              </a:r>
              <a:r>
                <a:rPr lang="en-GB" sz="2800" dirty="0"/>
                <a:t>H </a:t>
              </a:r>
              <a:r>
                <a:rPr lang="en-GB" sz="2800" dirty="0">
                  <a:sym typeface="Symbol" panose="05050102010706020507" pitchFamily="18" charset="2"/>
                </a:rPr>
                <a:t>  N  H</a:t>
              </a:r>
              <a:endParaRPr lang="en-GB" sz="2800" dirty="0"/>
            </a:p>
          </p:txBody>
        </p:sp>
        <p:sp>
          <p:nvSpPr>
            <p:cNvPr id="17" name="TextBox 16">
              <a:extLst>
                <a:ext uri="{FF2B5EF4-FFF2-40B4-BE49-F238E27FC236}">
                  <a16:creationId xmlns:a16="http://schemas.microsoft.com/office/drawing/2014/main" id="{C5F1E537-623E-4D33-AB4D-856794627705}"/>
                </a:ext>
              </a:extLst>
            </p:cNvPr>
            <p:cNvSpPr txBox="1"/>
            <p:nvPr/>
          </p:nvSpPr>
          <p:spPr>
            <a:xfrm>
              <a:off x="5347509" y="4205942"/>
              <a:ext cx="273968"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19" name="TextBox 18">
              <a:extLst>
                <a:ext uri="{FF2B5EF4-FFF2-40B4-BE49-F238E27FC236}">
                  <a16:creationId xmlns:a16="http://schemas.microsoft.com/office/drawing/2014/main" id="{BF850D75-2A21-4D69-B41F-5A4BEC864EA5}"/>
                </a:ext>
              </a:extLst>
            </p:cNvPr>
            <p:cNvSpPr txBox="1"/>
            <p:nvPr/>
          </p:nvSpPr>
          <p:spPr>
            <a:xfrm>
              <a:off x="5306381" y="4382765"/>
              <a:ext cx="417984" cy="523220"/>
            </a:xfrm>
            <a:prstGeom prst="rect">
              <a:avLst/>
            </a:prstGeom>
            <a:noFill/>
          </p:spPr>
          <p:txBody>
            <a:bodyPr wrap="square">
              <a:spAutoFit/>
            </a:bodyPr>
            <a:lstStyle/>
            <a:p>
              <a:r>
                <a:rPr lang="en-GB" sz="2800" dirty="0">
                  <a:sym typeface="Symbol" panose="05050102010706020507" pitchFamily="18" charset="2"/>
                </a:rPr>
                <a:t>H</a:t>
              </a:r>
              <a:endParaRPr lang="en-GB" sz="2800" dirty="0"/>
            </a:p>
          </p:txBody>
        </p:sp>
        <p:sp>
          <p:nvSpPr>
            <p:cNvPr id="21" name="TextBox 20">
              <a:extLst>
                <a:ext uri="{FF2B5EF4-FFF2-40B4-BE49-F238E27FC236}">
                  <a16:creationId xmlns:a16="http://schemas.microsoft.com/office/drawing/2014/main" id="{7532F803-B502-4172-AFD1-D29A4606AAB2}"/>
                </a:ext>
              </a:extLst>
            </p:cNvPr>
            <p:cNvSpPr txBox="1"/>
            <p:nvPr/>
          </p:nvSpPr>
          <p:spPr>
            <a:xfrm>
              <a:off x="5362867" y="3808168"/>
              <a:ext cx="517220" cy="246221"/>
            </a:xfrm>
            <a:prstGeom prst="rect">
              <a:avLst/>
            </a:prstGeom>
            <a:noFill/>
          </p:spPr>
          <p:txBody>
            <a:bodyPr wrap="square">
              <a:spAutoFit/>
            </a:bodyPr>
            <a:lstStyle/>
            <a:p>
              <a:r>
                <a:rPr lang="en-GB" sz="1000" dirty="0">
                  <a:sym typeface="Symbol" panose="05050102010706020507" pitchFamily="18" charset="2"/>
                </a:rPr>
                <a:t> </a:t>
              </a:r>
              <a:endParaRPr lang="en-GB" sz="1000" dirty="0"/>
            </a:p>
          </p:txBody>
        </p:sp>
        <p:sp>
          <p:nvSpPr>
            <p:cNvPr id="22" name="TextBox 21">
              <a:extLst>
                <a:ext uri="{FF2B5EF4-FFF2-40B4-BE49-F238E27FC236}">
                  <a16:creationId xmlns:a16="http://schemas.microsoft.com/office/drawing/2014/main" id="{5FE8C2F0-7A4B-419D-9036-FB8AC993A680}"/>
                </a:ext>
              </a:extLst>
            </p:cNvPr>
            <p:cNvSpPr txBox="1"/>
            <p:nvPr/>
          </p:nvSpPr>
          <p:spPr>
            <a:xfrm>
              <a:off x="1762143" y="5028960"/>
              <a:ext cx="825867" cy="369332"/>
            </a:xfrm>
            <a:prstGeom prst="rect">
              <a:avLst/>
            </a:prstGeom>
            <a:noFill/>
          </p:spPr>
          <p:txBody>
            <a:bodyPr wrap="none" rtlCol="0">
              <a:spAutoFit/>
            </a:bodyPr>
            <a:lstStyle/>
            <a:p>
              <a:r>
                <a:rPr lang="en-GB" dirty="0">
                  <a:solidFill>
                    <a:srgbClr val="0000FF"/>
                  </a:solidFill>
                </a:rPr>
                <a:t>break </a:t>
              </a:r>
            </a:p>
          </p:txBody>
        </p:sp>
        <p:sp>
          <p:nvSpPr>
            <p:cNvPr id="23" name="TextBox 22">
              <a:extLst>
                <a:ext uri="{FF2B5EF4-FFF2-40B4-BE49-F238E27FC236}">
                  <a16:creationId xmlns:a16="http://schemas.microsoft.com/office/drawing/2014/main" id="{03876AB0-F428-493E-B0B6-46E61A3F8F1D}"/>
                </a:ext>
              </a:extLst>
            </p:cNvPr>
            <p:cNvSpPr txBox="1"/>
            <p:nvPr/>
          </p:nvSpPr>
          <p:spPr>
            <a:xfrm>
              <a:off x="5170770" y="5114220"/>
              <a:ext cx="671979" cy="369332"/>
            </a:xfrm>
            <a:prstGeom prst="rect">
              <a:avLst/>
            </a:prstGeom>
            <a:noFill/>
          </p:spPr>
          <p:txBody>
            <a:bodyPr wrap="none" rtlCol="0">
              <a:spAutoFit/>
            </a:bodyPr>
            <a:lstStyle/>
            <a:p>
              <a:r>
                <a:rPr lang="en-GB" dirty="0">
                  <a:solidFill>
                    <a:srgbClr val="FF0000"/>
                  </a:solidFill>
                </a:rPr>
                <a:t>form </a:t>
              </a:r>
            </a:p>
          </p:txBody>
        </p:sp>
        <p:cxnSp>
          <p:nvCxnSpPr>
            <p:cNvPr id="25" name="Straight Arrow Connector 24">
              <a:extLst>
                <a:ext uri="{FF2B5EF4-FFF2-40B4-BE49-F238E27FC236}">
                  <a16:creationId xmlns:a16="http://schemas.microsoft.com/office/drawing/2014/main" id="{BDB58A6D-359E-4DFE-8FFE-9AB098DF5DBA}"/>
                </a:ext>
              </a:extLst>
            </p:cNvPr>
            <p:cNvCxnSpPr>
              <a:cxnSpLocks/>
              <a:endCxn id="49" idx="2"/>
            </p:cNvCxnSpPr>
            <p:nvPr/>
          </p:nvCxnSpPr>
          <p:spPr>
            <a:xfrm flipH="1" flipV="1">
              <a:off x="1382476" y="4356384"/>
              <a:ext cx="656111" cy="598364"/>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C461A08-9AEA-4D07-82DB-E442F9AA712A}"/>
                </a:ext>
              </a:extLst>
            </p:cNvPr>
            <p:cNvCxnSpPr>
              <a:cxnSpLocks/>
            </p:cNvCxnSpPr>
            <p:nvPr/>
          </p:nvCxnSpPr>
          <p:spPr>
            <a:xfrm flipV="1">
              <a:off x="2383698" y="4289313"/>
              <a:ext cx="776930" cy="679394"/>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576BA668-923B-4E53-A709-543703410657}"/>
                </a:ext>
              </a:extLst>
            </p:cNvPr>
            <p:cNvCxnSpPr>
              <a:cxnSpLocks/>
            </p:cNvCxnSpPr>
            <p:nvPr/>
          </p:nvCxnSpPr>
          <p:spPr>
            <a:xfrm flipH="1" flipV="1">
              <a:off x="5031777" y="4319144"/>
              <a:ext cx="279313" cy="74063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EFB35B14-C998-4BEF-8E03-7DC314DFB6B2}"/>
                </a:ext>
              </a:extLst>
            </p:cNvPr>
            <p:cNvCxnSpPr>
              <a:cxnSpLocks/>
            </p:cNvCxnSpPr>
            <p:nvPr/>
          </p:nvCxnSpPr>
          <p:spPr>
            <a:xfrm flipV="1">
              <a:off x="5724365" y="4341931"/>
              <a:ext cx="248082" cy="74794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90303E55-6439-4520-9DC5-9D6B09745A50}"/>
                </a:ext>
              </a:extLst>
            </p:cNvPr>
            <p:cNvCxnSpPr>
              <a:cxnSpLocks/>
            </p:cNvCxnSpPr>
            <p:nvPr/>
          </p:nvCxnSpPr>
          <p:spPr>
            <a:xfrm flipV="1">
              <a:off x="5484493" y="4674650"/>
              <a:ext cx="0" cy="42748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BAA4BD22-E5FA-40F0-8B16-F2077A6F68E9}"/>
              </a:ext>
            </a:extLst>
          </p:cNvPr>
          <p:cNvGrpSpPr/>
          <p:nvPr/>
        </p:nvGrpSpPr>
        <p:grpSpPr>
          <a:xfrm>
            <a:off x="81385" y="5006609"/>
            <a:ext cx="2387436" cy="998925"/>
            <a:chOff x="1824524" y="5266620"/>
            <a:chExt cx="2387436" cy="998925"/>
          </a:xfrm>
        </p:grpSpPr>
        <p:sp>
          <p:nvSpPr>
            <p:cNvPr id="41" name="TextBox 40">
              <a:extLst>
                <a:ext uri="{FF2B5EF4-FFF2-40B4-BE49-F238E27FC236}">
                  <a16:creationId xmlns:a16="http://schemas.microsoft.com/office/drawing/2014/main" id="{9DF7B4C5-46ED-4448-8795-E442B2229EAF}"/>
                </a:ext>
              </a:extLst>
            </p:cNvPr>
            <p:cNvSpPr txBox="1"/>
            <p:nvPr/>
          </p:nvSpPr>
          <p:spPr>
            <a:xfrm>
              <a:off x="1824524" y="5342215"/>
              <a:ext cx="2387436" cy="923330"/>
            </a:xfrm>
            <a:prstGeom prst="rect">
              <a:avLst/>
            </a:prstGeom>
            <a:noFill/>
          </p:spPr>
          <p:txBody>
            <a:bodyPr wrap="square">
              <a:spAutoFit/>
            </a:bodyPr>
            <a:lstStyle/>
            <a:p>
              <a:r>
                <a:rPr lang="en-GB" dirty="0"/>
                <a:t>N    </a:t>
              </a:r>
              <a:r>
                <a:rPr lang="en-GB" dirty="0" err="1"/>
                <a:t>N</a:t>
              </a:r>
              <a:r>
                <a:rPr lang="en-GB" dirty="0"/>
                <a:t>  945 kJ/mol</a:t>
              </a:r>
            </a:p>
            <a:p>
              <a:r>
                <a:rPr lang="en-GB" dirty="0"/>
                <a:t>H</a:t>
              </a:r>
              <a:r>
                <a:rPr lang="en-GB" dirty="0">
                  <a:sym typeface="Symbol" panose="05050102010706020507" pitchFamily="18" charset="2"/>
                </a:rPr>
                <a:t>H   432 kJ/mol</a:t>
              </a:r>
            </a:p>
            <a:p>
              <a:r>
                <a:rPr lang="en-GB" dirty="0"/>
                <a:t>H</a:t>
              </a:r>
              <a:r>
                <a:rPr lang="en-GB" dirty="0">
                  <a:sym typeface="Symbol" panose="05050102010706020507" pitchFamily="18" charset="2"/>
                </a:rPr>
                <a:t>N   391 kJ/mol</a:t>
              </a:r>
              <a:endParaRPr lang="en-GB" dirty="0"/>
            </a:p>
          </p:txBody>
        </p:sp>
        <p:grpSp>
          <p:nvGrpSpPr>
            <p:cNvPr id="47" name="Group 46">
              <a:extLst>
                <a:ext uri="{FF2B5EF4-FFF2-40B4-BE49-F238E27FC236}">
                  <a16:creationId xmlns:a16="http://schemas.microsoft.com/office/drawing/2014/main" id="{27511767-45AB-4C5D-B1E1-FD7F0F95B64E}"/>
                </a:ext>
              </a:extLst>
            </p:cNvPr>
            <p:cNvGrpSpPr/>
            <p:nvPr/>
          </p:nvGrpSpPr>
          <p:grpSpPr>
            <a:xfrm>
              <a:off x="2009020" y="5266620"/>
              <a:ext cx="369291" cy="484788"/>
              <a:chOff x="3625249" y="5338205"/>
              <a:chExt cx="369291" cy="484788"/>
            </a:xfrm>
          </p:grpSpPr>
          <p:sp>
            <p:nvSpPr>
              <p:cNvPr id="44" name="TextBox 43">
                <a:extLst>
                  <a:ext uri="{FF2B5EF4-FFF2-40B4-BE49-F238E27FC236}">
                    <a16:creationId xmlns:a16="http://schemas.microsoft.com/office/drawing/2014/main" id="{972E98DC-67C2-4C86-B6F1-C0EBB889BEE5}"/>
                  </a:ext>
                </a:extLst>
              </p:cNvPr>
              <p:cNvSpPr txBox="1"/>
              <p:nvPr/>
            </p:nvSpPr>
            <p:spPr>
              <a:xfrm>
                <a:off x="3625441" y="5338205"/>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45" name="TextBox 44">
                <a:extLst>
                  <a:ext uri="{FF2B5EF4-FFF2-40B4-BE49-F238E27FC236}">
                    <a16:creationId xmlns:a16="http://schemas.microsoft.com/office/drawing/2014/main" id="{8AB9612B-E283-4A0B-8960-D8294F9A2F99}"/>
                  </a:ext>
                </a:extLst>
              </p:cNvPr>
              <p:cNvSpPr txBox="1"/>
              <p:nvPr/>
            </p:nvSpPr>
            <p:spPr>
              <a:xfrm>
                <a:off x="3625249" y="5398892"/>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46" name="TextBox 45">
                <a:extLst>
                  <a:ext uri="{FF2B5EF4-FFF2-40B4-BE49-F238E27FC236}">
                    <a16:creationId xmlns:a16="http://schemas.microsoft.com/office/drawing/2014/main" id="{EB3A1B85-CCCB-4416-896C-DA41C1D6BDB5}"/>
                  </a:ext>
                </a:extLst>
              </p:cNvPr>
              <p:cNvSpPr txBox="1"/>
              <p:nvPr/>
            </p:nvSpPr>
            <p:spPr>
              <a:xfrm>
                <a:off x="3630065" y="5453661"/>
                <a:ext cx="364475" cy="369332"/>
              </a:xfrm>
              <a:prstGeom prst="rect">
                <a:avLst/>
              </a:prstGeom>
              <a:noFill/>
            </p:spPr>
            <p:txBody>
              <a:bodyPr wrap="square">
                <a:spAutoFit/>
              </a:bodyPr>
              <a:lstStyle/>
              <a:p>
                <a:r>
                  <a:rPr lang="en-GB">
                    <a:sym typeface="Symbol" panose="05050102010706020507" pitchFamily="18" charset="2"/>
                  </a:rPr>
                  <a:t></a:t>
                </a:r>
                <a:endParaRPr lang="en-GB"/>
              </a:p>
            </p:txBody>
          </p:sp>
        </p:grpSp>
      </p:grpSp>
      <p:sp>
        <p:nvSpPr>
          <p:cNvPr id="50" name="TextBox 49">
            <a:extLst>
              <a:ext uri="{FF2B5EF4-FFF2-40B4-BE49-F238E27FC236}">
                <a16:creationId xmlns:a16="http://schemas.microsoft.com/office/drawing/2014/main" id="{F78CB25C-BAAA-48A0-9408-519550F48746}"/>
              </a:ext>
            </a:extLst>
          </p:cNvPr>
          <p:cNvSpPr txBox="1"/>
          <p:nvPr/>
        </p:nvSpPr>
        <p:spPr>
          <a:xfrm>
            <a:off x="7829376" y="2918826"/>
            <a:ext cx="5327847" cy="646331"/>
          </a:xfrm>
          <a:prstGeom prst="rect">
            <a:avLst/>
          </a:prstGeom>
          <a:noFill/>
        </p:spPr>
        <p:txBody>
          <a:bodyPr wrap="square">
            <a:spAutoFit/>
          </a:bodyPr>
          <a:lstStyle/>
          <a:p>
            <a:r>
              <a:rPr lang="en-GB" dirty="0">
                <a:solidFill>
                  <a:srgbClr val="0000FF"/>
                </a:solidFill>
              </a:rPr>
              <a:t>break – ENDOTHERMIC  </a:t>
            </a:r>
            <a:r>
              <a:rPr lang="en-GB" dirty="0">
                <a:solidFill>
                  <a:srgbClr val="FF0000"/>
                </a:solidFill>
                <a:sym typeface="Symbol" panose="05050102010706020507" pitchFamily="18" charset="2"/>
              </a:rPr>
              <a:t>form – EXOTHERMIC</a:t>
            </a:r>
          </a:p>
          <a:p>
            <a:r>
              <a:rPr lang="en-GB" dirty="0">
                <a:solidFill>
                  <a:srgbClr val="FF0000"/>
                </a:solidFill>
                <a:sym typeface="Symbol" panose="05050102010706020507" pitchFamily="18" charset="2"/>
              </a:rPr>
              <a:t>  </a:t>
            </a:r>
          </a:p>
        </p:txBody>
      </p:sp>
      <p:sp>
        <p:nvSpPr>
          <p:cNvPr id="52" name="TextBox 51">
            <a:extLst>
              <a:ext uri="{FF2B5EF4-FFF2-40B4-BE49-F238E27FC236}">
                <a16:creationId xmlns:a16="http://schemas.microsoft.com/office/drawing/2014/main" id="{CA225CA8-478A-40B6-B6F4-D84668A5158E}"/>
              </a:ext>
            </a:extLst>
          </p:cNvPr>
          <p:cNvSpPr txBox="1"/>
          <p:nvPr/>
        </p:nvSpPr>
        <p:spPr>
          <a:xfrm>
            <a:off x="7932899" y="3395841"/>
            <a:ext cx="2899795" cy="1200329"/>
          </a:xfrm>
          <a:prstGeom prst="rect">
            <a:avLst/>
          </a:prstGeom>
          <a:noFill/>
        </p:spPr>
        <p:txBody>
          <a:bodyPr wrap="square">
            <a:spAutoFit/>
          </a:bodyPr>
          <a:lstStyle/>
          <a:p>
            <a:r>
              <a:rPr lang="en-GB" dirty="0">
                <a:solidFill>
                  <a:srgbClr val="0000FF"/>
                </a:solidFill>
              </a:rPr>
              <a:t>N    </a:t>
            </a:r>
            <a:r>
              <a:rPr lang="en-GB" dirty="0" err="1">
                <a:solidFill>
                  <a:srgbClr val="0000FF"/>
                </a:solidFill>
              </a:rPr>
              <a:t>N</a:t>
            </a:r>
            <a:r>
              <a:rPr lang="en-GB" dirty="0">
                <a:solidFill>
                  <a:srgbClr val="0000FF"/>
                </a:solidFill>
              </a:rPr>
              <a:t>  	945</a:t>
            </a:r>
          </a:p>
          <a:p>
            <a:r>
              <a:rPr lang="en-GB" dirty="0">
                <a:solidFill>
                  <a:srgbClr val="0000FF"/>
                </a:solidFill>
              </a:rPr>
              <a:t>3 H</a:t>
            </a:r>
            <a:r>
              <a:rPr lang="en-GB" dirty="0">
                <a:solidFill>
                  <a:srgbClr val="0000FF"/>
                </a:solidFill>
                <a:sym typeface="Symbol" panose="05050102010706020507" pitchFamily="18" charset="2"/>
              </a:rPr>
              <a:t>H  	3 x 432</a:t>
            </a:r>
          </a:p>
          <a:p>
            <a:endParaRPr lang="en-GB" dirty="0">
              <a:solidFill>
                <a:srgbClr val="0000FF"/>
              </a:solidFill>
              <a:sym typeface="Symbol" panose="05050102010706020507" pitchFamily="18" charset="2"/>
            </a:endParaRPr>
          </a:p>
          <a:p>
            <a:r>
              <a:rPr lang="en-GB" dirty="0">
                <a:solidFill>
                  <a:srgbClr val="0000FF"/>
                </a:solidFill>
                <a:sym typeface="Symbol" panose="05050102010706020507" pitchFamily="18" charset="2"/>
              </a:rPr>
              <a:t>Total	2241 </a:t>
            </a:r>
          </a:p>
        </p:txBody>
      </p:sp>
      <p:sp>
        <p:nvSpPr>
          <p:cNvPr id="58" name="TextBox 57">
            <a:extLst>
              <a:ext uri="{FF2B5EF4-FFF2-40B4-BE49-F238E27FC236}">
                <a16:creationId xmlns:a16="http://schemas.microsoft.com/office/drawing/2014/main" id="{1442CBF1-23D6-44FE-9D6F-7AECE1CC5139}"/>
              </a:ext>
            </a:extLst>
          </p:cNvPr>
          <p:cNvSpPr txBox="1"/>
          <p:nvPr/>
        </p:nvSpPr>
        <p:spPr>
          <a:xfrm>
            <a:off x="10157635" y="3672840"/>
            <a:ext cx="2319401" cy="923330"/>
          </a:xfrm>
          <a:prstGeom prst="rect">
            <a:avLst/>
          </a:prstGeom>
          <a:noFill/>
        </p:spPr>
        <p:txBody>
          <a:bodyPr wrap="square">
            <a:spAutoFit/>
          </a:bodyPr>
          <a:lstStyle/>
          <a:p>
            <a:r>
              <a:rPr lang="en-GB" dirty="0">
                <a:solidFill>
                  <a:srgbClr val="FF0000"/>
                </a:solidFill>
              </a:rPr>
              <a:t>6 H</a:t>
            </a:r>
            <a:r>
              <a:rPr lang="en-GB" dirty="0">
                <a:solidFill>
                  <a:srgbClr val="FF0000"/>
                </a:solidFill>
                <a:sym typeface="Symbol" panose="05050102010706020507" pitchFamily="18" charset="2"/>
              </a:rPr>
              <a:t>N  6 x 391</a:t>
            </a:r>
          </a:p>
          <a:p>
            <a:endParaRPr lang="en-GB" dirty="0">
              <a:solidFill>
                <a:srgbClr val="FF0000"/>
              </a:solidFill>
              <a:sym typeface="Symbol" panose="05050102010706020507" pitchFamily="18" charset="2"/>
            </a:endParaRPr>
          </a:p>
          <a:p>
            <a:r>
              <a:rPr lang="en-GB" dirty="0">
                <a:solidFill>
                  <a:srgbClr val="FF0000"/>
                </a:solidFill>
                <a:sym typeface="Symbol" panose="05050102010706020507" pitchFamily="18" charset="2"/>
              </a:rPr>
              <a:t>Total 	 2346</a:t>
            </a:r>
            <a:endParaRPr lang="en-GB" dirty="0">
              <a:solidFill>
                <a:srgbClr val="FF0000"/>
              </a:solidFill>
            </a:endParaRPr>
          </a:p>
        </p:txBody>
      </p:sp>
      <p:sp>
        <p:nvSpPr>
          <p:cNvPr id="60" name="TextBox 59">
            <a:extLst>
              <a:ext uri="{FF2B5EF4-FFF2-40B4-BE49-F238E27FC236}">
                <a16:creationId xmlns:a16="http://schemas.microsoft.com/office/drawing/2014/main" id="{CA6E05A0-8635-4C00-904B-8B9BADD2F35F}"/>
              </a:ext>
            </a:extLst>
          </p:cNvPr>
          <p:cNvSpPr txBox="1"/>
          <p:nvPr/>
        </p:nvSpPr>
        <p:spPr>
          <a:xfrm>
            <a:off x="3685306" y="5112976"/>
            <a:ext cx="5855736" cy="1261884"/>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 </a:t>
            </a:r>
            <a:r>
              <a:rPr lang="en-GB" sz="2400" dirty="0">
                <a:solidFill>
                  <a:srgbClr val="0000FF"/>
                </a:solidFill>
                <a:sym typeface="Symbol" panose="05050102010706020507" pitchFamily="18" charset="2"/>
              </a:rPr>
              <a:t>broken</a:t>
            </a:r>
            <a:r>
              <a:rPr lang="en-GB" sz="2400" dirty="0">
                <a:solidFill>
                  <a:srgbClr val="00B050"/>
                </a:solidFill>
                <a:sym typeface="Symbol" panose="05050102010706020507" pitchFamily="18" charset="2"/>
              </a:rPr>
              <a:t> – </a:t>
            </a:r>
            <a:r>
              <a:rPr lang="en-GB" sz="2400" dirty="0">
                <a:solidFill>
                  <a:srgbClr val="FF0000"/>
                </a:solidFill>
                <a:sym typeface="Symbol" panose="05050102010706020507" pitchFamily="18" charset="2"/>
              </a:rPr>
              <a:t>formed </a:t>
            </a:r>
            <a:r>
              <a:rPr lang="en-GB" sz="2400" dirty="0">
                <a:solidFill>
                  <a:srgbClr val="00B050"/>
                </a:solidFill>
                <a:sym typeface="Symbol" panose="05050102010706020507" pitchFamily="18" charset="2"/>
              </a:rPr>
              <a:t>= </a:t>
            </a:r>
            <a:r>
              <a:rPr lang="en-GB" sz="2400" dirty="0">
                <a:solidFill>
                  <a:srgbClr val="0000FF"/>
                </a:solidFill>
                <a:sym typeface="Symbol" panose="05050102010706020507" pitchFamily="18" charset="2"/>
              </a:rPr>
              <a:t>2241</a:t>
            </a:r>
            <a:r>
              <a:rPr lang="en-GB" sz="2400" dirty="0">
                <a:solidFill>
                  <a:srgbClr val="00B050"/>
                </a:solidFill>
                <a:sym typeface="Symbol" panose="05050102010706020507" pitchFamily="18" charset="2"/>
              </a:rPr>
              <a:t> – </a:t>
            </a:r>
            <a:r>
              <a:rPr lang="en-GB" sz="2400" dirty="0">
                <a:solidFill>
                  <a:srgbClr val="FF0000"/>
                </a:solidFill>
                <a:sym typeface="Symbol" panose="05050102010706020507" pitchFamily="18" charset="2"/>
              </a:rPr>
              <a:t>2346</a:t>
            </a:r>
          </a:p>
          <a:p>
            <a:endParaRPr lang="en-GB" sz="2400" dirty="0">
              <a:solidFill>
                <a:srgbClr val="FF0000"/>
              </a:solidFill>
              <a:sym typeface="Symbol" panose="05050102010706020507" pitchFamily="18" charset="2"/>
            </a:endParaRPr>
          </a:p>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 -105 kJ</a:t>
            </a:r>
            <a:r>
              <a:rPr lang="en-GB" sz="2800" b="1" dirty="0">
                <a:solidFill>
                  <a:srgbClr val="FF0000"/>
                </a:solidFill>
                <a:sym typeface="Symbol" panose="05050102010706020507" pitchFamily="18" charset="2"/>
              </a:rPr>
              <a:t> </a:t>
            </a:r>
            <a:endParaRPr lang="en-GB" sz="2800" b="1" dirty="0">
              <a:solidFill>
                <a:srgbClr val="FF0000"/>
              </a:solidFill>
            </a:endParaRPr>
          </a:p>
        </p:txBody>
      </p:sp>
      <p:grpSp>
        <p:nvGrpSpPr>
          <p:cNvPr id="6" name="Group 5">
            <a:extLst>
              <a:ext uri="{FF2B5EF4-FFF2-40B4-BE49-F238E27FC236}">
                <a16:creationId xmlns:a16="http://schemas.microsoft.com/office/drawing/2014/main" id="{BE71205F-E614-4381-AD82-8B03A76B055D}"/>
              </a:ext>
            </a:extLst>
          </p:cNvPr>
          <p:cNvGrpSpPr/>
          <p:nvPr/>
        </p:nvGrpSpPr>
        <p:grpSpPr>
          <a:xfrm>
            <a:off x="2133855" y="2955195"/>
            <a:ext cx="334966" cy="521683"/>
            <a:chOff x="742184" y="5422726"/>
            <a:chExt cx="334966" cy="521683"/>
          </a:xfrm>
        </p:grpSpPr>
        <p:sp>
          <p:nvSpPr>
            <p:cNvPr id="40" name="TextBox 39">
              <a:extLst>
                <a:ext uri="{FF2B5EF4-FFF2-40B4-BE49-F238E27FC236}">
                  <a16:creationId xmlns:a16="http://schemas.microsoft.com/office/drawing/2014/main" id="{10688EB8-F4AC-4924-9BD2-3046B391CC63}"/>
                </a:ext>
              </a:extLst>
            </p:cNvPr>
            <p:cNvSpPr txBox="1"/>
            <p:nvPr/>
          </p:nvSpPr>
          <p:spPr>
            <a:xfrm>
              <a:off x="753622" y="5422726"/>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43" name="TextBox 42">
              <a:extLst>
                <a:ext uri="{FF2B5EF4-FFF2-40B4-BE49-F238E27FC236}">
                  <a16:creationId xmlns:a16="http://schemas.microsoft.com/office/drawing/2014/main" id="{15CEB01B-42EF-4D3C-AA4A-EB3C47298FBD}"/>
                </a:ext>
              </a:extLst>
            </p:cNvPr>
            <p:cNvSpPr txBox="1"/>
            <p:nvPr/>
          </p:nvSpPr>
          <p:spPr>
            <a:xfrm>
              <a:off x="753622" y="5494040"/>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49" name="TextBox 48">
              <a:extLst>
                <a:ext uri="{FF2B5EF4-FFF2-40B4-BE49-F238E27FC236}">
                  <a16:creationId xmlns:a16="http://schemas.microsoft.com/office/drawing/2014/main" id="{93CE7CF2-F852-4B8F-99C9-3B34B63FC80E}"/>
                </a:ext>
              </a:extLst>
            </p:cNvPr>
            <p:cNvSpPr txBox="1"/>
            <p:nvPr/>
          </p:nvSpPr>
          <p:spPr>
            <a:xfrm>
              <a:off x="742184" y="5575077"/>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grpSp>
      <p:grpSp>
        <p:nvGrpSpPr>
          <p:cNvPr id="57" name="Group 56">
            <a:extLst>
              <a:ext uri="{FF2B5EF4-FFF2-40B4-BE49-F238E27FC236}">
                <a16:creationId xmlns:a16="http://schemas.microsoft.com/office/drawing/2014/main" id="{8B1CCA08-F5E6-4714-92C7-551413E5A321}"/>
              </a:ext>
            </a:extLst>
          </p:cNvPr>
          <p:cNvGrpSpPr/>
          <p:nvPr/>
        </p:nvGrpSpPr>
        <p:grpSpPr>
          <a:xfrm>
            <a:off x="8095382" y="3298139"/>
            <a:ext cx="334966" cy="521683"/>
            <a:chOff x="742184" y="5422726"/>
            <a:chExt cx="334966" cy="521683"/>
          </a:xfrm>
        </p:grpSpPr>
        <p:sp>
          <p:nvSpPr>
            <p:cNvPr id="59" name="TextBox 58">
              <a:extLst>
                <a:ext uri="{FF2B5EF4-FFF2-40B4-BE49-F238E27FC236}">
                  <a16:creationId xmlns:a16="http://schemas.microsoft.com/office/drawing/2014/main" id="{33F2A478-5470-449E-9FCA-087EE2FC9174}"/>
                </a:ext>
              </a:extLst>
            </p:cNvPr>
            <p:cNvSpPr txBox="1"/>
            <p:nvPr/>
          </p:nvSpPr>
          <p:spPr>
            <a:xfrm>
              <a:off x="753622" y="5422726"/>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61" name="TextBox 60">
              <a:extLst>
                <a:ext uri="{FF2B5EF4-FFF2-40B4-BE49-F238E27FC236}">
                  <a16:creationId xmlns:a16="http://schemas.microsoft.com/office/drawing/2014/main" id="{6D89BB88-B06E-4FB8-AF8F-CBF90347F821}"/>
                </a:ext>
              </a:extLst>
            </p:cNvPr>
            <p:cNvSpPr txBox="1"/>
            <p:nvPr/>
          </p:nvSpPr>
          <p:spPr>
            <a:xfrm>
              <a:off x="753622" y="5494040"/>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62" name="TextBox 61">
              <a:extLst>
                <a:ext uri="{FF2B5EF4-FFF2-40B4-BE49-F238E27FC236}">
                  <a16:creationId xmlns:a16="http://schemas.microsoft.com/office/drawing/2014/main" id="{5F05F42B-83BB-4992-A0A5-51B0BAEB7328}"/>
                </a:ext>
              </a:extLst>
            </p:cNvPr>
            <p:cNvSpPr txBox="1"/>
            <p:nvPr/>
          </p:nvSpPr>
          <p:spPr>
            <a:xfrm>
              <a:off x="742184" y="5575077"/>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grpSp>
    </p:spTree>
    <p:extLst>
      <p:ext uri="{BB962C8B-B14F-4D97-AF65-F5344CB8AC3E}">
        <p14:creationId xmlns:p14="http://schemas.microsoft.com/office/powerpoint/2010/main" val="16173827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3CDEDF91-7F9E-4A54-8EDD-DA9DE6644E2E}"/>
              </a:ext>
            </a:extLst>
          </p:cNvPr>
          <p:cNvSpPr txBox="1"/>
          <p:nvPr/>
        </p:nvSpPr>
        <p:spPr>
          <a:xfrm>
            <a:off x="1631504" y="504849"/>
            <a:ext cx="8928992" cy="2308324"/>
          </a:xfrm>
          <a:prstGeom prst="rect">
            <a:avLst/>
          </a:prstGeom>
          <a:noFill/>
        </p:spPr>
        <p:txBody>
          <a:bodyPr wrap="square">
            <a:spAutoFit/>
          </a:bodyPr>
          <a:lstStyle/>
          <a:p>
            <a:pPr defTabSz="914400" eaLnBrk="0" fontAlgn="base" hangingPunct="0">
              <a:spcBef>
                <a:spcPct val="0"/>
              </a:spcBef>
              <a:spcAft>
                <a:spcPct val="0"/>
              </a:spcAft>
            </a:pPr>
            <a:r>
              <a:rPr lang="en-US" altLang="en-US" dirty="0">
                <a:solidFill>
                  <a:srgbClr val="212529"/>
                </a:solidFill>
              </a:rPr>
              <a:t>PROBLEM 1(2): Estimate the delta H in kJ, for the following reaction from the bond energies given.</a:t>
            </a:r>
            <a:br>
              <a:rPr lang="en-US" altLang="en-US" dirty="0">
                <a:solidFill>
                  <a:srgbClr val="212529"/>
                </a:solidFill>
              </a:rPr>
            </a:br>
            <a:r>
              <a:rPr lang="en-US" altLang="en-US" dirty="0">
                <a:solidFill>
                  <a:srgbClr val="212529"/>
                </a:solidFill>
              </a:rPr>
              <a:t>H</a:t>
            </a:r>
            <a:r>
              <a:rPr lang="en-US" altLang="en-US" baseline="-30000" dirty="0">
                <a:solidFill>
                  <a:srgbClr val="212529"/>
                </a:solidFill>
              </a:rPr>
              <a:t>2</a:t>
            </a:r>
            <a:r>
              <a:rPr lang="en-US" altLang="en-US" dirty="0">
                <a:solidFill>
                  <a:srgbClr val="212529"/>
                </a:solidFill>
              </a:rPr>
              <a:t> + I</a:t>
            </a:r>
            <a:r>
              <a:rPr lang="en-US" altLang="en-US" baseline="-30000" dirty="0">
                <a:solidFill>
                  <a:srgbClr val="212529"/>
                </a:solidFill>
              </a:rPr>
              <a:t>2</a:t>
            </a:r>
            <a:r>
              <a:rPr lang="en-US" altLang="en-US" dirty="0">
                <a:solidFill>
                  <a:srgbClr val="212529"/>
                </a:solidFill>
              </a:rPr>
              <a:t> =&gt; 2 HI Bond energy (kJ/mol); H-H = 436; H-I = 297; I-I = 151.</a:t>
            </a:r>
          </a:p>
          <a:p>
            <a:pPr defTabSz="914400" eaLnBrk="0" fontAlgn="base" hangingPunct="0">
              <a:spcBef>
                <a:spcPct val="0"/>
              </a:spcBef>
              <a:spcAft>
                <a:spcPct val="0"/>
              </a:spcAft>
            </a:pPr>
            <a:r>
              <a:rPr lang="en-US" altLang="en-US" dirty="0">
                <a:solidFill>
                  <a:srgbClr val="212529"/>
                </a:solidFill>
              </a:rPr>
              <a:t>884</a:t>
            </a:r>
          </a:p>
          <a:p>
            <a:pPr defTabSz="914400" eaLnBrk="0" fontAlgn="base" hangingPunct="0">
              <a:spcBef>
                <a:spcPct val="0"/>
              </a:spcBef>
              <a:spcAft>
                <a:spcPct val="0"/>
              </a:spcAft>
            </a:pPr>
            <a:r>
              <a:rPr lang="en-US" altLang="en-US" dirty="0">
                <a:solidFill>
                  <a:srgbClr val="212529"/>
                </a:solidFill>
              </a:rPr>
              <a:t>-7</a:t>
            </a:r>
          </a:p>
          <a:p>
            <a:pPr defTabSz="914400" eaLnBrk="0" fontAlgn="base" hangingPunct="0">
              <a:spcBef>
                <a:spcPct val="0"/>
              </a:spcBef>
              <a:spcAft>
                <a:spcPct val="0"/>
              </a:spcAft>
            </a:pPr>
            <a:r>
              <a:rPr lang="en-US" altLang="en-US" dirty="0">
                <a:solidFill>
                  <a:srgbClr val="212529"/>
                </a:solidFill>
              </a:rPr>
              <a:t>-290</a:t>
            </a:r>
          </a:p>
          <a:p>
            <a:pPr defTabSz="914400" eaLnBrk="0" fontAlgn="base" hangingPunct="0">
              <a:spcBef>
                <a:spcPct val="0"/>
              </a:spcBef>
              <a:spcAft>
                <a:spcPct val="0"/>
              </a:spcAft>
            </a:pPr>
            <a:r>
              <a:rPr lang="en-US" altLang="en-US" dirty="0">
                <a:solidFill>
                  <a:srgbClr val="212529"/>
                </a:solidFill>
              </a:rPr>
              <a:t>+7</a:t>
            </a:r>
          </a:p>
          <a:p>
            <a:pPr defTabSz="914400" eaLnBrk="0" fontAlgn="base" hangingPunct="0">
              <a:spcBef>
                <a:spcPct val="0"/>
              </a:spcBef>
              <a:spcAft>
                <a:spcPct val="0"/>
              </a:spcAft>
            </a:pPr>
            <a:r>
              <a:rPr lang="en-US" altLang="en-US" dirty="0">
                <a:solidFill>
                  <a:srgbClr val="212529"/>
                </a:solidFill>
              </a:rPr>
              <a:t>+290</a:t>
            </a:r>
          </a:p>
        </p:txBody>
      </p:sp>
      <p:sp>
        <p:nvSpPr>
          <p:cNvPr id="10" name="TextBox 9">
            <a:extLst>
              <a:ext uri="{FF2B5EF4-FFF2-40B4-BE49-F238E27FC236}">
                <a16:creationId xmlns:a16="http://schemas.microsoft.com/office/drawing/2014/main" id="{B7D5826F-CE2D-43F5-BF62-16589DABE9CD}"/>
              </a:ext>
            </a:extLst>
          </p:cNvPr>
          <p:cNvSpPr txBox="1"/>
          <p:nvPr/>
        </p:nvSpPr>
        <p:spPr>
          <a:xfrm>
            <a:off x="2651778" y="4279524"/>
            <a:ext cx="8016222" cy="2585323"/>
          </a:xfrm>
          <a:prstGeom prst="rect">
            <a:avLst/>
          </a:prstGeom>
          <a:noFill/>
        </p:spPr>
        <p:txBody>
          <a:bodyPr wrap="square">
            <a:spAutoFit/>
          </a:bodyPr>
          <a:lstStyle/>
          <a:p>
            <a:pPr defTabSz="914400" eaLnBrk="0" fontAlgn="base" hangingPunct="0">
              <a:spcBef>
                <a:spcPct val="0"/>
              </a:spcBef>
              <a:spcAft>
                <a:spcPct val="0"/>
              </a:spcAft>
            </a:pPr>
            <a:r>
              <a:rPr lang="en-US" altLang="en-US" dirty="0">
                <a:solidFill>
                  <a:srgbClr val="212529"/>
                </a:solidFill>
              </a:rPr>
              <a:t>PROBLEM 3(1): Which of the following statements concerning estimating delta H from bond energies is incorrect?</a:t>
            </a:r>
          </a:p>
          <a:p>
            <a:pPr defTabSz="914400" eaLnBrk="0" fontAlgn="base" hangingPunct="0">
              <a:spcBef>
                <a:spcPct val="0"/>
              </a:spcBef>
              <a:spcAft>
                <a:spcPct val="0"/>
              </a:spcAft>
            </a:pPr>
            <a:r>
              <a:rPr lang="en-US" altLang="en-US" dirty="0">
                <a:solidFill>
                  <a:srgbClr val="212529"/>
                </a:solidFill>
              </a:rPr>
              <a:t>a) The sum of the bond energies of the reactants is subtracted from the sum of the bond energies of the products.</a:t>
            </a:r>
          </a:p>
          <a:p>
            <a:pPr defTabSz="914400" eaLnBrk="0" fontAlgn="base" hangingPunct="0">
              <a:spcBef>
                <a:spcPct val="0"/>
              </a:spcBef>
              <a:spcAft>
                <a:spcPct val="0"/>
              </a:spcAft>
            </a:pPr>
            <a:r>
              <a:rPr lang="en-US" altLang="en-US" dirty="0">
                <a:solidFill>
                  <a:srgbClr val="212529"/>
                </a:solidFill>
              </a:rPr>
              <a:t>b) Bond breaking is endothermic (pos).</a:t>
            </a:r>
          </a:p>
          <a:p>
            <a:pPr defTabSz="914400" eaLnBrk="0" fontAlgn="base" hangingPunct="0">
              <a:spcBef>
                <a:spcPct val="0"/>
              </a:spcBef>
              <a:spcAft>
                <a:spcPct val="0"/>
              </a:spcAft>
            </a:pPr>
            <a:r>
              <a:rPr lang="en-US" altLang="en-US" dirty="0">
                <a:solidFill>
                  <a:srgbClr val="212529"/>
                </a:solidFill>
              </a:rPr>
              <a:t>c) Bond making is exothermic (neg).</a:t>
            </a:r>
          </a:p>
          <a:p>
            <a:pPr defTabSz="914400" eaLnBrk="0" fontAlgn="base" hangingPunct="0">
              <a:spcBef>
                <a:spcPct val="0"/>
              </a:spcBef>
              <a:spcAft>
                <a:spcPct val="0"/>
              </a:spcAft>
            </a:pPr>
            <a:r>
              <a:rPr lang="en-US" altLang="en-US" dirty="0">
                <a:solidFill>
                  <a:srgbClr val="212529"/>
                </a:solidFill>
              </a:rPr>
              <a:t>d) Bond energies must be multiplied by the number of each bond and the number of moles of the species in the balanced equation.</a:t>
            </a:r>
          </a:p>
          <a:p>
            <a:pPr defTabSz="914400" eaLnBrk="0" fontAlgn="base" hangingPunct="0">
              <a:spcBef>
                <a:spcPct val="0"/>
              </a:spcBef>
              <a:spcAft>
                <a:spcPct val="0"/>
              </a:spcAft>
            </a:pPr>
            <a:r>
              <a:rPr lang="en-US" altLang="en-US" dirty="0">
                <a:solidFill>
                  <a:srgbClr val="212529"/>
                </a:solidFill>
              </a:rPr>
              <a:t>e) Bond energies are average values.</a:t>
            </a:r>
          </a:p>
        </p:txBody>
      </p:sp>
      <p:sp>
        <p:nvSpPr>
          <p:cNvPr id="11" name="TextBox 10">
            <a:extLst>
              <a:ext uri="{FF2B5EF4-FFF2-40B4-BE49-F238E27FC236}">
                <a16:creationId xmlns:a16="http://schemas.microsoft.com/office/drawing/2014/main" id="{4EA5BFD9-9DD2-4245-A59A-7A5AC7CBC7AA}"/>
              </a:ext>
            </a:extLst>
          </p:cNvPr>
          <p:cNvSpPr txBox="1"/>
          <p:nvPr/>
        </p:nvSpPr>
        <p:spPr>
          <a:xfrm>
            <a:off x="3598606" y="1684552"/>
            <a:ext cx="6405717" cy="646331"/>
          </a:xfrm>
          <a:prstGeom prst="rect">
            <a:avLst/>
          </a:prstGeom>
          <a:noFill/>
        </p:spPr>
        <p:txBody>
          <a:bodyPr wrap="square">
            <a:spAutoFit/>
          </a:bodyPr>
          <a:lstStyle/>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rxn</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 </a:t>
            </a:r>
            <a:r>
              <a:rPr lang="en-GB" dirty="0">
                <a:solidFill>
                  <a:srgbClr val="0000FF"/>
                </a:solidFill>
                <a:sym typeface="Symbol" panose="05050102010706020507" pitchFamily="18" charset="2"/>
              </a:rPr>
              <a:t>broken</a:t>
            </a:r>
            <a:r>
              <a:rPr lang="en-GB" dirty="0">
                <a:solidFill>
                  <a:srgbClr val="00B050"/>
                </a:solidFill>
                <a:sym typeface="Symbol" panose="05050102010706020507" pitchFamily="18" charset="2"/>
              </a:rPr>
              <a:t> – </a:t>
            </a:r>
            <a:r>
              <a:rPr lang="en-GB" dirty="0">
                <a:solidFill>
                  <a:srgbClr val="FF0000"/>
                </a:solidFill>
                <a:sym typeface="Symbol" panose="05050102010706020507" pitchFamily="18" charset="2"/>
              </a:rPr>
              <a:t>formed </a:t>
            </a:r>
            <a:r>
              <a:rPr lang="en-GB" dirty="0">
                <a:solidFill>
                  <a:srgbClr val="00B050"/>
                </a:solidFill>
                <a:sym typeface="Symbol" panose="05050102010706020507" pitchFamily="18" charset="2"/>
              </a:rPr>
              <a:t>= </a:t>
            </a:r>
            <a:r>
              <a:rPr lang="en-GB" dirty="0">
                <a:solidFill>
                  <a:srgbClr val="0000FF"/>
                </a:solidFill>
                <a:sym typeface="Symbol" panose="05050102010706020507" pitchFamily="18" charset="2"/>
              </a:rPr>
              <a:t>(1 x H-H + 1 x I-I) </a:t>
            </a:r>
            <a:r>
              <a:rPr lang="en-GB" dirty="0">
                <a:solidFill>
                  <a:srgbClr val="00B050"/>
                </a:solidFill>
                <a:sym typeface="Symbol" panose="05050102010706020507" pitchFamily="18" charset="2"/>
              </a:rPr>
              <a:t>– </a:t>
            </a:r>
            <a:r>
              <a:rPr lang="en-GB" dirty="0">
                <a:solidFill>
                  <a:srgbClr val="FF0000"/>
                </a:solidFill>
                <a:sym typeface="Symbol" panose="05050102010706020507" pitchFamily="18" charset="2"/>
              </a:rPr>
              <a:t>(2 x H-I)</a:t>
            </a:r>
            <a:r>
              <a:rPr lang="en-GB" dirty="0">
                <a:solidFill>
                  <a:srgbClr val="00B050"/>
                </a:solidFill>
                <a:sym typeface="Symbol" panose="05050102010706020507" pitchFamily="18" charset="2"/>
              </a:rPr>
              <a:t> = </a:t>
            </a:r>
          </a:p>
          <a:p>
            <a:r>
              <a:rPr lang="en-GB" dirty="0">
                <a:solidFill>
                  <a:srgbClr val="00B050"/>
                </a:solidFill>
                <a:sym typeface="Symbol" panose="05050102010706020507" pitchFamily="18" charset="2"/>
              </a:rPr>
              <a:t>= </a:t>
            </a:r>
            <a:r>
              <a:rPr lang="en-GB" dirty="0">
                <a:solidFill>
                  <a:srgbClr val="0000FF"/>
                </a:solidFill>
                <a:sym typeface="Symbol" panose="05050102010706020507" pitchFamily="18" charset="2"/>
              </a:rPr>
              <a:t>(436 + 151) </a:t>
            </a:r>
            <a:r>
              <a:rPr lang="en-GB" dirty="0">
                <a:solidFill>
                  <a:srgbClr val="00B050"/>
                </a:solidFill>
                <a:sym typeface="Symbol" panose="05050102010706020507" pitchFamily="18" charset="2"/>
              </a:rPr>
              <a:t>– </a:t>
            </a:r>
            <a:r>
              <a:rPr lang="en-GB" dirty="0">
                <a:solidFill>
                  <a:srgbClr val="FF0000"/>
                </a:solidFill>
                <a:sym typeface="Symbol" panose="05050102010706020507" pitchFamily="18" charset="2"/>
              </a:rPr>
              <a:t>(2 x 297)  </a:t>
            </a:r>
            <a:r>
              <a:rPr lang="en-GB" dirty="0">
                <a:solidFill>
                  <a:srgbClr val="00B050"/>
                </a:solidFill>
                <a:sym typeface="Symbol" panose="05050102010706020507" pitchFamily="18" charset="2"/>
              </a:rPr>
              <a:t>= -7</a:t>
            </a:r>
            <a:endParaRPr lang="en-GB" dirty="0">
              <a:solidFill>
                <a:srgbClr val="FF0000"/>
              </a:solidFill>
              <a:sym typeface="Symbol" panose="05050102010706020507" pitchFamily="18" charset="2"/>
            </a:endParaRPr>
          </a:p>
        </p:txBody>
      </p:sp>
      <p:sp>
        <p:nvSpPr>
          <p:cNvPr id="12" name="Oval 11">
            <a:extLst>
              <a:ext uri="{FF2B5EF4-FFF2-40B4-BE49-F238E27FC236}">
                <a16:creationId xmlns:a16="http://schemas.microsoft.com/office/drawing/2014/main" id="{BE117456-36E3-4584-AE7C-8513FAEAB1B6}"/>
              </a:ext>
            </a:extLst>
          </p:cNvPr>
          <p:cNvSpPr/>
          <p:nvPr/>
        </p:nvSpPr>
        <p:spPr>
          <a:xfrm>
            <a:off x="1523999" y="1659011"/>
            <a:ext cx="100862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F29BF5D-5593-401C-AF2B-C3E3EA4C8FD2}"/>
              </a:ext>
            </a:extLst>
          </p:cNvPr>
          <p:cNvSpPr txBox="1"/>
          <p:nvPr/>
        </p:nvSpPr>
        <p:spPr>
          <a:xfrm>
            <a:off x="2532619" y="2432568"/>
            <a:ext cx="8380080" cy="923330"/>
          </a:xfrm>
          <a:prstGeom prst="rect">
            <a:avLst/>
          </a:prstGeom>
          <a:noFill/>
        </p:spPr>
        <p:txBody>
          <a:bodyPr wrap="square">
            <a:spAutoFit/>
          </a:bodyPr>
          <a:lstStyle/>
          <a:p>
            <a:pPr marL="342900" indent="-342900">
              <a:buFont typeface="+mj-lt"/>
              <a:buAutoNum type="arabicPeriod" startAt="2"/>
              <a:tabLst>
                <a:tab pos="457200" algn="l"/>
              </a:tabLst>
            </a:pPr>
            <a:r>
              <a:rPr lang="en-GB" dirty="0">
                <a:latin typeface="Calibri" panose="020F0502020204030204" pitchFamily="34" charset="0"/>
                <a:ea typeface="DengXian" panose="02010600030101010101" pitchFamily="2" charset="-122"/>
                <a:cs typeface="Calibri" panose="020F0502020204030204" pitchFamily="34" charset="0"/>
              </a:rPr>
              <a:t>Given these bond energies in kJ/mol: (C – C) = 348, (C = C) = 614, (H – C) = 413, (H – H) = 436, (O = O) = 495, (C – O) = 396, (C = O) = 799, (O – H) = 463, estimate </a:t>
            </a:r>
            <a:r>
              <a:rPr lang="en-GB" dirty="0">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dirty="0">
                <a:latin typeface="Calibri" panose="020F0502020204030204" pitchFamily="34" charset="0"/>
                <a:ea typeface="DengXian" panose="02010600030101010101" pitchFamily="2" charset="-122"/>
                <a:cs typeface="Calibri" panose="020F0502020204030204" pitchFamily="34" charset="0"/>
              </a:rPr>
              <a:t>H</a:t>
            </a:r>
            <a:r>
              <a:rPr lang="en-GB" baseline="30000" dirty="0">
                <a:latin typeface="Calibri" panose="020F0502020204030204" pitchFamily="34" charset="0"/>
                <a:ea typeface="DengXian" panose="02010600030101010101" pitchFamily="2" charset="-122"/>
                <a:cs typeface="Calibri" panose="020F0502020204030204" pitchFamily="34" charset="0"/>
              </a:rPr>
              <a:t>o</a:t>
            </a:r>
            <a:r>
              <a:rPr lang="en-GB" dirty="0">
                <a:latin typeface="Calibri" panose="020F0502020204030204" pitchFamily="34" charset="0"/>
                <a:ea typeface="DengXian" panose="02010600030101010101" pitchFamily="2" charset="-122"/>
                <a:cs typeface="Calibri" panose="020F0502020204030204" pitchFamily="34" charset="0"/>
              </a:rPr>
              <a:t> for the following reaction: </a:t>
            </a:r>
            <a:r>
              <a:rPr lang="en-GB" b="1" dirty="0">
                <a:latin typeface="Calibri" panose="020F0502020204030204" pitchFamily="34" charset="0"/>
                <a:ea typeface="DengXian" panose="02010600030101010101" pitchFamily="2" charset="-122"/>
                <a:cs typeface="Calibri" panose="020F0502020204030204" pitchFamily="34" charset="0"/>
              </a:rPr>
              <a:t>2 C</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H</a:t>
            </a:r>
            <a:r>
              <a:rPr lang="en-GB" b="1" baseline="-25000" dirty="0">
                <a:latin typeface="Calibri" panose="020F0502020204030204" pitchFamily="34" charset="0"/>
                <a:ea typeface="DengXian" panose="02010600030101010101" pitchFamily="2" charset="-122"/>
                <a:cs typeface="Calibri" panose="020F0502020204030204" pitchFamily="34" charset="0"/>
              </a:rPr>
              <a:t>6</a:t>
            </a:r>
            <a:r>
              <a:rPr lang="en-GB" b="1" dirty="0">
                <a:latin typeface="Calibri" panose="020F0502020204030204" pitchFamily="34" charset="0"/>
                <a:ea typeface="DengXian" panose="02010600030101010101" pitchFamily="2" charset="-122"/>
                <a:cs typeface="Calibri" panose="020F0502020204030204" pitchFamily="34" charset="0"/>
              </a:rPr>
              <a:t> (g)   +   7 O</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 (g)   </a:t>
            </a:r>
            <a:r>
              <a:rPr lang="en-GB" b="1" dirty="0">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lang="en-GB" b="1" dirty="0">
                <a:latin typeface="Calibri" panose="020F0502020204030204" pitchFamily="34" charset="0"/>
                <a:ea typeface="DengXian" panose="02010600030101010101" pitchFamily="2" charset="-122"/>
                <a:cs typeface="Calibri" panose="020F0502020204030204" pitchFamily="34" charset="0"/>
              </a:rPr>
              <a:t>   4 CO</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 (g)   +   6 H</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O (g).</a:t>
            </a:r>
            <a:endParaRPr lang="en-GB" sz="1600" dirty="0">
              <a:latin typeface="Calibri" panose="020F0502020204030204" pitchFamily="34" charset="0"/>
              <a:ea typeface="DengXian" panose="02010600030101010101" pitchFamily="2" charset="-122"/>
            </a:endParaRPr>
          </a:p>
        </p:txBody>
      </p:sp>
      <p:sp>
        <p:nvSpPr>
          <p:cNvPr id="14" name="Text Box 2">
            <a:extLst>
              <a:ext uri="{FF2B5EF4-FFF2-40B4-BE49-F238E27FC236}">
                <a16:creationId xmlns:a16="http://schemas.microsoft.com/office/drawing/2014/main" id="{F9ECD70F-FF13-4504-8902-A4CFF5F072DD}"/>
              </a:ext>
            </a:extLst>
          </p:cNvPr>
          <p:cNvSpPr txBox="1">
            <a:spLocks noChangeArrowheads="1"/>
          </p:cNvSpPr>
          <p:nvPr/>
        </p:nvSpPr>
        <p:spPr bwMode="auto">
          <a:xfrm>
            <a:off x="1768700" y="3421026"/>
            <a:ext cx="8791797" cy="722127"/>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r>
              <a:rPr lang="pt-PT" sz="2000" dirty="0">
                <a:solidFill>
                  <a:srgbClr val="0070C0"/>
                </a:solidFill>
                <a:latin typeface="Calibri" panose="020F0502020204030204" pitchFamily="34" charset="0"/>
                <a:ea typeface="DengXian" panose="02010600030101010101" pitchFamily="2" charset="-122"/>
              </a:rPr>
              <a:t>(2(C-C) + 12(C-H) + 7(O=O)) – (8(C=O) +12(O-H)) = 			</a:t>
            </a:r>
            <a:endParaRPr lang="en-GB" sz="2000" dirty="0">
              <a:latin typeface="Calibri" panose="020F0502020204030204" pitchFamily="34" charset="0"/>
              <a:ea typeface="DengXian" panose="02010600030101010101" pitchFamily="2" charset="-122"/>
            </a:endParaRPr>
          </a:p>
          <a:p>
            <a:r>
              <a:rPr lang="en-GB" sz="2000" dirty="0">
                <a:solidFill>
                  <a:srgbClr val="0070C0"/>
                </a:solidFill>
                <a:latin typeface="Calibri" panose="020F0502020204030204" pitchFamily="34" charset="0"/>
                <a:ea typeface="DengXian" panose="02010600030101010101" pitchFamily="2" charset="-122"/>
              </a:rPr>
              <a:t>= (2 x 348 + 12 x 413 + 7 x 495) – (8 x 799 + 12 x 463) = 9117 – 11948 = - 2831 kJ</a:t>
            </a:r>
            <a:endParaRPr lang="en-GB" sz="20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p:txBody>
      </p:sp>
    </p:spTree>
    <p:extLst>
      <p:ext uri="{BB962C8B-B14F-4D97-AF65-F5344CB8AC3E}">
        <p14:creationId xmlns:p14="http://schemas.microsoft.com/office/powerpoint/2010/main" val="207982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5592</Words>
  <Application>Microsoft Office PowerPoint</Application>
  <PresentationFormat>Widescreen</PresentationFormat>
  <Paragraphs>437</Paragraphs>
  <Slides>32</Slides>
  <Notes>10</Notes>
  <HiddenSlides>8</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Söhne</vt:lpstr>
      <vt:lpstr>Arial</vt:lpstr>
      <vt:lpstr>Calibri</vt:lpstr>
      <vt:lpstr>Cambria Math</vt:lpstr>
      <vt:lpstr>dosis</vt:lpstr>
      <vt:lpstr>Tw Cen MT</vt:lpstr>
      <vt:lpstr>Droplet</vt:lpstr>
      <vt:lpstr>THERMOCHEMISTRY  Lecture 9</vt:lpstr>
      <vt:lpstr>Today’s lecture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5</cp:revision>
  <cp:lastPrinted>2022-04-26T06:55:47Z</cp:lastPrinted>
  <dcterms:created xsi:type="dcterms:W3CDTF">2010-05-23T14:28:12Z</dcterms:created>
  <dcterms:modified xsi:type="dcterms:W3CDTF">2025-03-28T15:56:32Z</dcterms:modified>
</cp:coreProperties>
</file>