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handoutMasterIdLst>
    <p:handoutMasterId r:id="rId50"/>
  </p:handoutMasterIdLst>
  <p:sldIdLst>
    <p:sldId id="1204" r:id="rId2"/>
    <p:sldId id="1032" r:id="rId3"/>
    <p:sldId id="1013" r:id="rId4"/>
    <p:sldId id="1070" r:id="rId5"/>
    <p:sldId id="1019" r:id="rId6"/>
    <p:sldId id="1185" r:id="rId7"/>
    <p:sldId id="995" r:id="rId8"/>
    <p:sldId id="1033" r:id="rId9"/>
    <p:sldId id="1193" r:id="rId10"/>
    <p:sldId id="1206" r:id="rId11"/>
    <p:sldId id="1011" r:id="rId12"/>
    <p:sldId id="999" r:id="rId13"/>
    <p:sldId id="1208" r:id="rId14"/>
    <p:sldId id="1022" r:id="rId15"/>
    <p:sldId id="939" r:id="rId16"/>
    <p:sldId id="1076" r:id="rId17"/>
    <p:sldId id="1082" r:id="rId18"/>
    <p:sldId id="1077" r:id="rId19"/>
    <p:sldId id="1078" r:id="rId20"/>
    <p:sldId id="1007" r:id="rId21"/>
    <p:sldId id="1081" r:id="rId22"/>
    <p:sldId id="1211" r:id="rId23"/>
    <p:sldId id="1202" r:id="rId24"/>
    <p:sldId id="1088" r:id="rId25"/>
    <p:sldId id="913" r:id="rId26"/>
    <p:sldId id="1087" r:id="rId27"/>
    <p:sldId id="1210" r:id="rId28"/>
    <p:sldId id="1205" r:id="rId29"/>
    <p:sldId id="1207" r:id="rId30"/>
    <p:sldId id="936" r:id="rId31"/>
    <p:sldId id="953" r:id="rId32"/>
    <p:sldId id="935" r:id="rId33"/>
    <p:sldId id="1203" r:id="rId34"/>
    <p:sldId id="945" r:id="rId35"/>
    <p:sldId id="1182" r:id="rId36"/>
    <p:sldId id="1091" r:id="rId37"/>
    <p:sldId id="1189" r:id="rId38"/>
    <p:sldId id="1196" r:id="rId39"/>
    <p:sldId id="1190" r:id="rId40"/>
    <p:sldId id="912" r:id="rId41"/>
    <p:sldId id="1195" r:id="rId42"/>
    <p:sldId id="1085" r:id="rId43"/>
    <p:sldId id="1191" r:id="rId44"/>
    <p:sldId id="1181" r:id="rId45"/>
    <p:sldId id="937" r:id="rId46"/>
    <p:sldId id="1018" r:id="rId47"/>
    <p:sldId id="966" r:id="rId48"/>
  </p:sldIdLst>
  <p:sldSz cx="9144000" cy="6858000" type="screen4x3"/>
  <p:notesSz cx="9939338" cy="68072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n-Hendrik May" initials="JM" lastIdx="1" clrIdx="0">
    <p:extLst>
      <p:ext uri="{19B8F6BF-5375-455C-9EA6-DF929625EA0E}">
        <p15:presenceInfo xmlns:p15="http://schemas.microsoft.com/office/powerpoint/2012/main" userId="S-1-5-21-2078795561-4233005657-3261906462-39080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80808"/>
    <a:srgbClr val="2D6CB9"/>
    <a:srgbClr val="265C9E"/>
    <a:srgbClr val="6C9AD8"/>
    <a:srgbClr val="BDDBF3"/>
    <a:srgbClr val="841016"/>
    <a:srgbClr val="9DABBB"/>
    <a:srgbClr val="9BA6B4"/>
    <a:srgbClr val="E6E6E6"/>
    <a:srgbClr val="ADDB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312" autoAdjust="0"/>
    <p:restoredTop sz="94660"/>
  </p:normalViewPr>
  <p:slideViewPr>
    <p:cSldViewPr>
      <p:cViewPr>
        <p:scale>
          <a:sx n="97" d="100"/>
          <a:sy n="97" d="100"/>
        </p:scale>
        <p:origin x="432" y="12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commentAuthors" Target="commentAuthor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63FFC8-A7AB-48D4-9AA8-7C6F6C4F198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6888" cy="341393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004F2-81E9-4286-AEAD-2BD7E548B3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629275" y="0"/>
            <a:ext cx="4308475" cy="341393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C31C71B3-2581-4BDF-8C49-B91B1004784D}" type="datetimeFigureOut">
              <a:rPr lang="en-GB"/>
              <a:pPr>
                <a:defRPr/>
              </a:pPr>
              <a:t>11/08/2023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C0D047-7D4A-407E-A634-9686F8B417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465808"/>
            <a:ext cx="4306888" cy="341393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54618D-8B5A-4FFD-8052-D6177486E49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629275" y="6465808"/>
            <a:ext cx="4308475" cy="341393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D7191AD3-8859-427F-9530-122E3A7457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7383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61CA7E-CC11-4F51-BA91-7D4B6F020ED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6888" cy="339804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9444A1-443B-44C9-A1BB-A4CD267D8EC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629275" y="1"/>
            <a:ext cx="4308475" cy="339804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259AB0E6-8109-4A17-8E21-F0EE63E8A016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1A5609E-21B5-44DA-AA24-8EED92E96CB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267075" y="511175"/>
            <a:ext cx="3405188" cy="25527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473" tIns="46236" rIns="92473" bIns="46236" rtlCol="0" anchor="ctr"/>
          <a:lstStyle/>
          <a:p>
            <a:pPr lvl="0"/>
            <a:endParaRPr lang="en-AU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43B4445-3235-4790-B1F3-26BDB9D898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93775" y="3232904"/>
            <a:ext cx="7951788" cy="3063002"/>
          </a:xfrm>
          <a:prstGeom prst="rect">
            <a:avLst/>
          </a:prstGeom>
        </p:spPr>
        <p:txBody>
          <a:bodyPr vert="horz" lIns="92473" tIns="46236" rIns="92473" bIns="46236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AU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074E8-FF00-483C-9471-0C469CBC82C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465808"/>
            <a:ext cx="4306888" cy="339804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AE6C91-81B2-4606-8620-1E260E54DC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629275" y="6465808"/>
            <a:ext cx="4308475" cy="339804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74286D8B-C54C-4D44-8CE4-8D9163E2004A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2130657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92363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D06500-57F3-405F-92A5-6DE512B4D68C}" type="slidenum">
              <a:rPr lang="de-DE" smtClean="0"/>
              <a:t>4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21078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4B699-6239-4BCA-8F81-766DA97A6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1D544-4FB9-417B-8AA8-A3CBA5252786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AB1CB-F932-476D-A43F-805C31274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57C185-6B14-419C-8EA9-AA35E302D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612FF-E023-4219-ABEC-517CC1E2DC58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83933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C3050-216F-4B2B-B35A-7FFD6EF39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E8D23-A875-4759-AB27-AC81F9F507BC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29014-D5E8-4DC0-958E-62CB15AE6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8AB55-A093-4703-BEB7-B402E2EA0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23AD3-0B0E-434F-8259-C98291766AD7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37135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dirty="0"/>
              <a:t>Click to edit Master title style</a:t>
            </a:r>
            <a:endParaRPr lang="en-AU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7887A-6371-4246-9677-A57DF5763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0EA33-936A-4136-8290-B5CB19F0F2F0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A1C89-B157-4871-B99A-F5544632D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E63E9-EB52-463B-A3F7-B7EB2E002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FCE0B-A053-464F-9F23-622E3CF935ED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13900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9E21D3D-D676-4FDF-B64B-20CFCEE2E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6C9E4-333F-497B-BA98-46BCC3E35400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F010FFB-498C-4385-891A-C8A647AA8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564E9DF-181C-44B1-BED9-3B5BBB7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4F1B8-8688-499D-8AE9-C1EE70965461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41005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9BAEA76-545C-44AE-B856-DEEFCC8A4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A4C09-313B-440A-BEEC-C445F3166875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38FD085-F46E-443B-8DA9-4C9575692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B4D6B20-19BB-4CF4-98F3-118EE7182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EAA0D-96E4-44EF-B29D-D2C31096D45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61034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9E353BB-178B-4A25-85DE-9A582F501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59505-8192-432B-A522-4F6CA2D2B49C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6269AFE-61BB-49DA-967C-FF5844E06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787146A-E3B8-40D4-8BE7-EA088E8B5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9F2CE-47F9-4E17-9031-4CF84ECA5DE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78445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7B28A9C-DE3E-4E4F-997E-53DC50A7B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E561A-4C00-49D4-85AD-C01E9A50717A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AF3FC26-F306-4745-A76F-B4BF1CA23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F6A3AEE-1B5F-4FD3-972A-592E197B5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C7278-CB03-4E35-BAD9-135C7A17E4AF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56596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D80F12-3EAD-4CCC-8671-816D4D9B6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6DE13-726C-4BA5-9695-C76BDABC998D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636A616-E7B7-473B-8D7B-9C125E6A5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7EA25A-7A50-40D0-AD8C-CF5C054C0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CE1D1-009F-41BB-8CE7-28526BD3CBA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51710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AU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55FFC36-D233-4AFA-BF2A-1E6D20969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4C3EC-C018-45CB-9126-0B95FE966733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8E7832A-F992-444B-886B-4ED7F0985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040C3E-CCB2-4ABA-92E1-E7CBA48A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53C38-D080-401C-B6F4-84C1658B1B0E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03131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C6685-B942-4B41-B077-E6AEA3972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1AD62-509B-4FE4-96C7-929EFC2F5CAA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15CBB-90D1-41CE-9D9E-8A3ABDC35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4957A-6D64-4EE6-AF4D-AE9DC55D7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49F11-A4CE-4FBE-B8C0-1F4E024E82B5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92016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6FBC2-E61C-4CA3-82EC-A71E79542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FEEE7-158F-4A21-A235-C92962191582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9567A1-7DBB-400D-9114-A7F99E409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5F256-C0E6-4538-80E3-1DB834FF1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446D5-FC7A-4AC8-8CE6-89133B08A11B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446365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496" y="6458545"/>
            <a:ext cx="683096" cy="365125"/>
          </a:xfrm>
        </p:spPr>
        <p:txBody>
          <a:bodyPr/>
          <a:lstStyle>
            <a:lvl1pPr algn="l">
              <a:defRPr/>
            </a:lvl1pPr>
          </a:lstStyle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  <p:sp>
        <p:nvSpPr>
          <p:cNvPr id="3" name="TextBox 2"/>
          <p:cNvSpPr txBox="1"/>
          <p:nvPr userDrawn="1"/>
        </p:nvSpPr>
        <p:spPr>
          <a:xfrm>
            <a:off x="0" y="0"/>
            <a:ext cx="9144000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tx2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r"/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560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/>
            </a:gs>
            <a:gs pos="52000">
              <a:srgbClr val="FFFFFF"/>
            </a:gs>
            <a:gs pos="100000">
              <a:srgbClr val="17375E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F560603-0D47-4BFF-BCA3-C3581516FC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AU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ED96AC9-2A83-4734-A671-0A9E5B4F47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AU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6985-BADE-4BCB-BE62-9170660892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D0E47FE-2EEC-47A2-9F88-BA5752A970E1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E5C1E-DC94-4C92-A0EB-5FB2734566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AC4D2-77DF-4EA8-8D19-C204D17B1E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3376036-EFE4-4DAE-97C0-E4E464859053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openxmlformats.org/officeDocument/2006/relationships/image" Target="../media/image16.jpeg"/><Relationship Id="rId3" Type="http://schemas.openxmlformats.org/officeDocument/2006/relationships/image" Target="../media/image18.emf"/><Relationship Id="rId7" Type="http://schemas.openxmlformats.org/officeDocument/2006/relationships/image" Target="../media/image22.jpeg"/><Relationship Id="rId12" Type="http://schemas.openxmlformats.org/officeDocument/2006/relationships/image" Target="../media/image26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11" Type="http://schemas.microsoft.com/office/2007/relationships/hdphoto" Target="../media/hdphoto1.wdp"/><Relationship Id="rId5" Type="http://schemas.openxmlformats.org/officeDocument/2006/relationships/image" Target="../media/image20.jpeg"/><Relationship Id="rId10" Type="http://schemas.openxmlformats.org/officeDocument/2006/relationships/image" Target="../media/image25.png"/><Relationship Id="rId4" Type="http://schemas.openxmlformats.org/officeDocument/2006/relationships/image" Target="../media/image19.emf"/><Relationship Id="rId9" Type="http://schemas.openxmlformats.org/officeDocument/2006/relationships/image" Target="../media/image24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oils.org/files/s4t/soil-taxonomy-web-poster.pdf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hyperlink" Target="https://www.youtube.com/watch?v=KcY4Kwa9fs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png"/><Relationship Id="rId4" Type="http://schemas.openxmlformats.org/officeDocument/2006/relationships/hyperlink" Target="https://www.youtube.com/watch?v=c4p-kQ6D8aA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png"/><Relationship Id="rId4" Type="http://schemas.openxmlformats.org/officeDocument/2006/relationships/image" Target="../media/image4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7" Type="http://schemas.openxmlformats.org/officeDocument/2006/relationships/image" Target="../media/image59.pn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emf"/><Relationship Id="rId5" Type="http://schemas.openxmlformats.org/officeDocument/2006/relationships/image" Target="../media/image57.png"/><Relationship Id="rId4" Type="http://schemas.openxmlformats.org/officeDocument/2006/relationships/image" Target="../media/image5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7" Type="http://schemas.openxmlformats.org/officeDocument/2006/relationships/image" Target="../media/image67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65.emf"/><Relationship Id="rId4" Type="http://schemas.openxmlformats.org/officeDocument/2006/relationships/image" Target="../media/image6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77.jpeg"/><Relationship Id="rId2" Type="http://schemas.openxmlformats.org/officeDocument/2006/relationships/image" Target="../media/image7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jpeg"/><Relationship Id="rId5" Type="http://schemas.openxmlformats.org/officeDocument/2006/relationships/image" Target="../media/image75.emf"/><Relationship Id="rId4" Type="http://schemas.openxmlformats.org/officeDocument/2006/relationships/image" Target="../media/image7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2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emf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7.png"/><Relationship Id="rId4" Type="http://schemas.openxmlformats.org/officeDocument/2006/relationships/image" Target="../media/image86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3.emf"/><Relationship Id="rId4" Type="http://schemas.openxmlformats.org/officeDocument/2006/relationships/image" Target="../media/image9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6.gif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emf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2.png"/><Relationship Id="rId4" Type="http://schemas.openxmlformats.org/officeDocument/2006/relationships/image" Target="../media/image10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105.png"/><Relationship Id="rId4" Type="http://schemas.microsoft.com/office/2007/relationships/hdphoto" Target="../media/hdphoto4.wdp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8.jpeg"/><Relationship Id="rId4" Type="http://schemas.openxmlformats.org/officeDocument/2006/relationships/image" Target="../media/image117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1.png"/><Relationship Id="rId4" Type="http://schemas.microsoft.com/office/2007/relationships/hdphoto" Target="../media/hdphoto6.wdp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g"/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5.png"/><Relationship Id="rId4" Type="http://schemas.openxmlformats.org/officeDocument/2006/relationships/image" Target="../media/image124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9.png"/><Relationship Id="rId4" Type="http://schemas.openxmlformats.org/officeDocument/2006/relationships/image" Target="../media/image1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23528" y="2075956"/>
            <a:ext cx="732220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Weathering and Soils – Ground beneath our feet</a:t>
            </a:r>
            <a:endParaRPr lang="en-AU" sz="3600" dirty="0">
              <a:solidFill>
                <a:srgbClr val="002060"/>
              </a:solidFill>
              <a:effectLst>
                <a:outerShdw blurRad="50800" dist="63500" dir="5400000" algn="ctr" rotWithShape="0">
                  <a:schemeClr val="bg1">
                    <a:alpha val="43000"/>
                  </a:scheme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E35D42-D7B4-44D8-B8B4-A5630F6ACF40}"/>
              </a:ext>
            </a:extLst>
          </p:cNvPr>
          <p:cNvSpPr txBox="1"/>
          <p:nvPr/>
        </p:nvSpPr>
        <p:spPr>
          <a:xfrm>
            <a:off x="179512" y="5589240"/>
            <a:ext cx="66472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Dr Alissa Flatley</a:t>
            </a:r>
          </a:p>
          <a:p>
            <a:r>
              <a:rPr lang="en-GB" dirty="0">
                <a:solidFill>
                  <a:schemeClr val="bg1"/>
                </a:solidFill>
              </a:rPr>
              <a:t>ACNA4007 – Physical Landscape and the Geosphere</a:t>
            </a:r>
            <a:endParaRPr lang="en-AU" dirty="0">
              <a:solidFill>
                <a:schemeClr val="bg1"/>
              </a:solidFill>
            </a:endParaRPr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56F1C2AC-E1DA-B62A-5A15-95003B913F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8078" y="44624"/>
            <a:ext cx="2595305" cy="1200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54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Image result for mountain nz glacier valley high def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9143999" cy="687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23"/>
          <p:cNvSpPr/>
          <p:nvPr/>
        </p:nvSpPr>
        <p:spPr>
          <a:xfrm>
            <a:off x="4572000" y="6699084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AU" sz="600" dirty="0"/>
              <a:t>https://allyouneedtoknowaboutglaciers.weebly.com/glacial-erosion.html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52918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Introduction…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830583" y="2177792"/>
            <a:ext cx="2930946" cy="3858209"/>
            <a:chOff x="803845" y="2753441"/>
            <a:chExt cx="2930946" cy="3858209"/>
          </a:xfrm>
        </p:grpSpPr>
        <p:sp>
          <p:nvSpPr>
            <p:cNvPr id="19" name="Down Arrow 18"/>
            <p:cNvSpPr/>
            <p:nvPr/>
          </p:nvSpPr>
          <p:spPr>
            <a:xfrm>
              <a:off x="803845" y="2753441"/>
              <a:ext cx="2930946" cy="3858209"/>
            </a:xfrm>
            <a:prstGeom prst="downArrow">
              <a:avLst>
                <a:gd name="adj1" fmla="val 50000"/>
                <a:gd name="adj2" fmla="val 50197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Rectangle 21"/>
            <p:cNvSpPr/>
            <p:nvPr/>
          </p:nvSpPr>
          <p:spPr>
            <a:xfrm rot="16200000">
              <a:off x="551680" y="4084603"/>
              <a:ext cx="3585654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b="1" dirty="0" err="1">
                  <a:solidFill>
                    <a:srgbClr val="FF0000"/>
                  </a:solidFill>
                  <a:cs typeface="Times New Roman" panose="02020603050405020304" pitchFamily="18" charset="0"/>
                </a:rPr>
                <a:t>Exogenic</a:t>
              </a:r>
              <a:r>
                <a:rPr lang="en-US" b="1" dirty="0">
                  <a:solidFill>
                    <a:srgbClr val="002060"/>
                  </a:solidFill>
                  <a:cs typeface="Times New Roman" panose="02020603050405020304" pitchFamily="18" charset="0"/>
                </a:rPr>
                <a:t> Process</a:t>
              </a:r>
              <a:r>
                <a:rPr lang="en-US" dirty="0">
                  <a:solidFill>
                    <a:srgbClr val="002060"/>
                  </a:solidFill>
                  <a:cs typeface="Times New Roman" panose="02020603050405020304" pitchFamily="18" charset="0"/>
                </a:rPr>
                <a:t>: weathering, erosion, transport and deposition by ice, water, wind etc.</a:t>
              </a:r>
              <a:endParaRPr lang="en-US" b="1" dirty="0">
                <a:solidFill>
                  <a:srgbClr val="002060"/>
                </a:solidFill>
                <a:cs typeface="Times New Roman" panose="02020603050405020304" pitchFamily="18" charset="0"/>
              </a:endParaRP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-400938" y="652759"/>
            <a:ext cx="2852674" cy="3683262"/>
            <a:chOff x="-408333" y="733780"/>
            <a:chExt cx="2852674" cy="3683262"/>
          </a:xfrm>
        </p:grpSpPr>
        <p:sp>
          <p:nvSpPr>
            <p:cNvPr id="4" name="Down Arrow 3"/>
            <p:cNvSpPr/>
            <p:nvPr/>
          </p:nvSpPr>
          <p:spPr>
            <a:xfrm rot="10800000">
              <a:off x="-408333" y="733780"/>
              <a:ext cx="2852674" cy="3673693"/>
            </a:xfrm>
            <a:prstGeom prst="downArrow">
              <a:avLst>
                <a:gd name="adj1" fmla="val 50000"/>
                <a:gd name="adj2" fmla="val 49408"/>
              </a:avLst>
            </a:pr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Rectangle 25"/>
            <p:cNvSpPr/>
            <p:nvPr/>
          </p:nvSpPr>
          <p:spPr>
            <a:xfrm rot="16200000">
              <a:off x="-569646" y="2311766"/>
              <a:ext cx="3287223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b="1" dirty="0">
                  <a:solidFill>
                    <a:srgbClr val="00B050"/>
                  </a:solidFill>
                  <a:cs typeface="Times New Roman" panose="02020603050405020304" pitchFamily="18" charset="0"/>
                </a:rPr>
                <a:t>Endogenic</a:t>
              </a:r>
              <a:r>
                <a:rPr lang="en-US" b="1" dirty="0">
                  <a:solidFill>
                    <a:srgbClr val="002060"/>
                  </a:solidFill>
                  <a:cs typeface="Times New Roman" panose="02020603050405020304" pitchFamily="18" charset="0"/>
                </a:rPr>
                <a:t> Processes</a:t>
              </a:r>
              <a:r>
                <a:rPr lang="en-US" dirty="0">
                  <a:solidFill>
                    <a:srgbClr val="002060"/>
                  </a:solidFill>
                  <a:cs typeface="Times New Roman" panose="02020603050405020304" pitchFamily="18" charset="0"/>
                </a:rPr>
                <a:t>: uplift of mountains, formation of new rock and relief</a:t>
              </a:r>
              <a:endParaRPr lang="en-US" b="1" dirty="0">
                <a:solidFill>
                  <a:srgbClr val="002060"/>
                </a:solidFill>
                <a:cs typeface="Times New Roman" panose="02020603050405020304" pitchFamily="18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11AAAC26-DBEE-42A9-9E2E-82A4BEF1466E}"/>
              </a:ext>
            </a:extLst>
          </p:cNvPr>
          <p:cNvGrpSpPr/>
          <p:nvPr/>
        </p:nvGrpSpPr>
        <p:grpSpPr>
          <a:xfrm>
            <a:off x="4440374" y="138019"/>
            <a:ext cx="3900669" cy="6674160"/>
            <a:chOff x="4440374" y="138019"/>
            <a:chExt cx="3900669" cy="667416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440374" y="138019"/>
              <a:ext cx="3900669" cy="6670819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4505224" y="6565958"/>
              <a:ext cx="785793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>
                  <a:solidFill>
                    <a:srgbClr val="002060"/>
                  </a:solidFill>
                </a:rPr>
                <a:t>Allen 2008</a:t>
              </a:r>
            </a:p>
          </p:txBody>
        </p:sp>
      </p:grpSp>
      <p:sp>
        <p:nvSpPr>
          <p:cNvPr id="25" name="TextBox 24"/>
          <p:cNvSpPr txBox="1"/>
          <p:nvPr/>
        </p:nvSpPr>
        <p:spPr>
          <a:xfrm>
            <a:off x="4691159" y="3245228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/>
              <a:t>Transport</a:t>
            </a:r>
          </a:p>
        </p:txBody>
      </p:sp>
      <p:sp>
        <p:nvSpPr>
          <p:cNvPr id="1036" name="TextBox 1035"/>
          <p:cNvSpPr txBox="1"/>
          <p:nvPr/>
        </p:nvSpPr>
        <p:spPr>
          <a:xfrm rot="5400000">
            <a:off x="5659303" y="3310738"/>
            <a:ext cx="4806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b="1" dirty="0">
                <a:solidFill>
                  <a:schemeClr val="bg1"/>
                </a:solidFill>
              </a:rPr>
              <a:t>sediment conveyor belt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4564210" y="259618"/>
            <a:ext cx="3453187" cy="2712103"/>
            <a:chOff x="4564210" y="259618"/>
            <a:chExt cx="3453187" cy="2712103"/>
          </a:xfrm>
        </p:grpSpPr>
        <p:sp>
          <p:nvSpPr>
            <p:cNvPr id="27" name="TextBox 26"/>
            <p:cNvSpPr txBox="1"/>
            <p:nvPr/>
          </p:nvSpPr>
          <p:spPr>
            <a:xfrm>
              <a:off x="4564210" y="259618"/>
              <a:ext cx="298896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/>
                <a:t>Erosion (and Weathering)</a:t>
              </a: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5742489" y="1080150"/>
              <a:ext cx="845755" cy="322206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31" name="Straight Connector 30"/>
            <p:cNvCxnSpPr>
              <a:stCxn id="30" idx="0"/>
            </p:cNvCxnSpPr>
            <p:nvPr/>
          </p:nvCxnSpPr>
          <p:spPr>
            <a:xfrm flipH="1" flipV="1">
              <a:off x="6058690" y="722778"/>
              <a:ext cx="106677" cy="357372"/>
            </a:xfrm>
            <a:prstGeom prst="line">
              <a:avLst/>
            </a:prstGeom>
            <a:ln w="9525">
              <a:solidFill>
                <a:schemeClr val="tx1"/>
              </a:solidFill>
              <a:prstDash val="solid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47C3760-4343-450F-B479-DA1425E6812F}"/>
                </a:ext>
              </a:extLst>
            </p:cNvPr>
            <p:cNvSpPr/>
            <p:nvPr/>
          </p:nvSpPr>
          <p:spPr>
            <a:xfrm>
              <a:off x="4677304" y="1609547"/>
              <a:ext cx="845755" cy="322206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9DA4000E-933C-47EB-BAC5-C8892722EDE8}"/>
                </a:ext>
              </a:extLst>
            </p:cNvPr>
            <p:cNvSpPr/>
            <p:nvPr/>
          </p:nvSpPr>
          <p:spPr>
            <a:xfrm>
              <a:off x="7171642" y="640078"/>
              <a:ext cx="845755" cy="322206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C6C571D0-C4CA-4876-A664-DC930D53F403}"/>
                </a:ext>
              </a:extLst>
            </p:cNvPr>
            <p:cNvSpPr/>
            <p:nvPr/>
          </p:nvSpPr>
          <p:spPr>
            <a:xfrm>
              <a:off x="5951559" y="2649515"/>
              <a:ext cx="845755" cy="322206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5129513" y="2146770"/>
            <a:ext cx="2672246" cy="4697833"/>
            <a:chOff x="5129513" y="2146770"/>
            <a:chExt cx="2672246" cy="4697833"/>
          </a:xfrm>
        </p:grpSpPr>
        <p:sp>
          <p:nvSpPr>
            <p:cNvPr id="2" name="TextBox 1"/>
            <p:cNvSpPr txBox="1"/>
            <p:nvPr/>
          </p:nvSpPr>
          <p:spPr>
            <a:xfrm>
              <a:off x="6275093" y="4650709"/>
              <a:ext cx="13773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chemeClr val="bg1"/>
                  </a:solidFill>
                </a:rPr>
                <a:t>Deposition</a:t>
              </a:r>
            </a:p>
          </p:txBody>
        </p:sp>
        <p:cxnSp>
          <p:nvCxnSpPr>
            <p:cNvPr id="18" name="Straight Connector 17"/>
            <p:cNvCxnSpPr>
              <a:cxnSpLocks/>
            </p:cNvCxnSpPr>
            <p:nvPr/>
          </p:nvCxnSpPr>
          <p:spPr>
            <a:xfrm>
              <a:off x="6112028" y="2146770"/>
              <a:ext cx="724567" cy="2503939"/>
            </a:xfrm>
            <a:prstGeom prst="line">
              <a:avLst/>
            </a:prstGeom>
            <a:ln w="12700">
              <a:solidFill>
                <a:schemeClr val="bg1"/>
              </a:solidFill>
              <a:prstDash val="dash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>
              <a:cxnSpLocks/>
            </p:cNvCxnSpPr>
            <p:nvPr/>
          </p:nvCxnSpPr>
          <p:spPr>
            <a:xfrm flipH="1" flipV="1">
              <a:off x="7123221" y="5020041"/>
              <a:ext cx="529173" cy="489885"/>
            </a:xfrm>
            <a:prstGeom prst="line">
              <a:avLst/>
            </a:prstGeom>
            <a:ln w="12700">
              <a:solidFill>
                <a:schemeClr val="bg1"/>
              </a:solidFill>
              <a:prstDash val="dash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>
              <a:cxnSpLocks/>
              <a:stCxn id="23" idx="0"/>
            </p:cNvCxnSpPr>
            <p:nvPr/>
          </p:nvCxnSpPr>
          <p:spPr>
            <a:xfrm flipV="1">
              <a:off x="6165368" y="5020041"/>
              <a:ext cx="372406" cy="1578341"/>
            </a:xfrm>
            <a:prstGeom prst="line">
              <a:avLst/>
            </a:prstGeom>
            <a:ln w="12700">
              <a:solidFill>
                <a:schemeClr val="bg1"/>
              </a:solidFill>
              <a:prstDash val="dash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ectangle 22"/>
            <p:cNvSpPr/>
            <p:nvPr/>
          </p:nvSpPr>
          <p:spPr>
            <a:xfrm>
              <a:off x="5841068" y="6598382"/>
              <a:ext cx="648599" cy="246221"/>
            </a:xfrm>
            <a:prstGeom prst="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38" name="Straight Connector 37"/>
            <p:cNvCxnSpPr>
              <a:cxnSpLocks/>
            </p:cNvCxnSpPr>
            <p:nvPr/>
          </p:nvCxnSpPr>
          <p:spPr>
            <a:xfrm>
              <a:off x="5542874" y="3858638"/>
              <a:ext cx="946793" cy="785113"/>
            </a:xfrm>
            <a:prstGeom prst="line">
              <a:avLst/>
            </a:prstGeom>
            <a:ln w="12700">
              <a:solidFill>
                <a:schemeClr val="bg1"/>
              </a:solidFill>
              <a:prstDash val="dash"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FCABDC79-6F66-4A20-B3C8-CFB51FB88182}"/>
                </a:ext>
              </a:extLst>
            </p:cNvPr>
            <p:cNvSpPr/>
            <p:nvPr/>
          </p:nvSpPr>
          <p:spPr>
            <a:xfrm>
              <a:off x="5129513" y="3720009"/>
              <a:ext cx="648599" cy="246221"/>
            </a:xfrm>
            <a:prstGeom prst="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60CF34D2-C722-41AD-905F-D8FCCD4627CD}"/>
                </a:ext>
              </a:extLst>
            </p:cNvPr>
            <p:cNvSpPr/>
            <p:nvPr/>
          </p:nvSpPr>
          <p:spPr>
            <a:xfrm>
              <a:off x="7153160" y="5469693"/>
              <a:ext cx="648599" cy="246221"/>
            </a:xfrm>
            <a:prstGeom prst="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304640" y="1749684"/>
            <a:ext cx="7417230" cy="4880390"/>
            <a:chOff x="304640" y="1749684"/>
            <a:chExt cx="7417230" cy="4880390"/>
          </a:xfrm>
        </p:grpSpPr>
        <p:sp>
          <p:nvSpPr>
            <p:cNvPr id="11" name="Rectangle 10"/>
            <p:cNvSpPr/>
            <p:nvPr/>
          </p:nvSpPr>
          <p:spPr>
            <a:xfrm>
              <a:off x="304640" y="5983743"/>
              <a:ext cx="4294194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dirty="0">
                  <a:solidFill>
                    <a:srgbClr val="FF0000"/>
                  </a:solidFill>
                </a:rPr>
                <a:t>What happens everywhere else (away from the „sediment conveyor“)..?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630356" y="2654563"/>
              <a:ext cx="312906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</a:rPr>
                <a:t>?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7408964" y="3549268"/>
              <a:ext cx="312906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</a:rPr>
                <a:t>?</a:t>
              </a: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4537881" y="4803718"/>
              <a:ext cx="312906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</a:rPr>
                <a:t>?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6836595" y="1749684"/>
              <a:ext cx="312906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</a:rPr>
                <a:t>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8030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10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Image result for glacier">
            <a:extLst>
              <a:ext uri="{FF2B5EF4-FFF2-40B4-BE49-F238E27FC236}">
                <a16:creationId xmlns:a16="http://schemas.microsoft.com/office/drawing/2014/main" id="{E08E8352-3120-49A5-A37B-6C7C06AB44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96488" y="731938"/>
            <a:ext cx="2472426" cy="208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02356" y="724575"/>
            <a:ext cx="2717259" cy="2102931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721C547E-9A28-41C2-8E2D-90D93E77707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319" t="5983" r="5107" b="13090"/>
          <a:stretch/>
        </p:blipFill>
        <p:spPr>
          <a:xfrm>
            <a:off x="1972912" y="3133828"/>
            <a:ext cx="5291847" cy="298314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8C9C0BD-57AC-41C2-8692-908A66B8F9E1}"/>
              </a:ext>
            </a:extLst>
          </p:cNvPr>
          <p:cNvSpPr txBox="1"/>
          <p:nvPr/>
        </p:nvSpPr>
        <p:spPr>
          <a:xfrm>
            <a:off x="1748026" y="6233585"/>
            <a:ext cx="55797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000" dirty="0">
                <a:solidFill>
                  <a:srgbClr val="002060"/>
                </a:solidFill>
              </a:rPr>
              <a:t>Why can intermediate species establish?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2012647" y="3133828"/>
            <a:ext cx="1457044" cy="992631"/>
            <a:chOff x="2012647" y="3133828"/>
            <a:chExt cx="1457044" cy="99263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33B1B0B-E03A-4A3B-9BB1-2CE7FFDAF9ED}"/>
                </a:ext>
              </a:extLst>
            </p:cNvPr>
            <p:cNvSpPr txBox="1"/>
            <p:nvPr/>
          </p:nvSpPr>
          <p:spPr>
            <a:xfrm>
              <a:off x="2284954" y="3133828"/>
              <a:ext cx="91242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AU" sz="1600" dirty="0">
                  <a:solidFill>
                    <a:srgbClr val="002060"/>
                  </a:solidFill>
                </a:rPr>
                <a:t>Pioneer</a:t>
              </a:r>
            </a:p>
            <a:p>
              <a:pPr algn="ctr"/>
              <a:r>
                <a:rPr lang="en-AU" sz="1600" dirty="0">
                  <a:solidFill>
                    <a:srgbClr val="002060"/>
                  </a:solidFill>
                </a:rPr>
                <a:t>Species</a:t>
              </a:r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95D795F9-FD44-438C-8533-B9BBCF4A26BE}"/>
                </a:ext>
              </a:extLst>
            </p:cNvPr>
            <p:cNvCxnSpPr>
              <a:cxnSpLocks/>
            </p:cNvCxnSpPr>
            <p:nvPr/>
          </p:nvCxnSpPr>
          <p:spPr>
            <a:xfrm>
              <a:off x="2012647" y="4126459"/>
              <a:ext cx="1457044" cy="0"/>
            </a:xfrm>
            <a:prstGeom prst="straightConnector1">
              <a:avLst/>
            </a:prstGeom>
            <a:ln w="15875">
              <a:solidFill>
                <a:srgbClr val="00206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/>
          <p:cNvGrpSpPr/>
          <p:nvPr/>
        </p:nvGrpSpPr>
        <p:grpSpPr>
          <a:xfrm>
            <a:off x="302377" y="3140313"/>
            <a:ext cx="6498237" cy="2500751"/>
            <a:chOff x="302377" y="3140313"/>
            <a:chExt cx="6498237" cy="250075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736D243-470A-49E1-AABA-4D6F3BFADDF2}"/>
                </a:ext>
              </a:extLst>
            </p:cNvPr>
            <p:cNvSpPr/>
            <p:nvPr/>
          </p:nvSpPr>
          <p:spPr>
            <a:xfrm>
              <a:off x="302377" y="3609739"/>
              <a:ext cx="1554077" cy="203132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>
                  <a:solidFill>
                    <a:srgbClr val="002060"/>
                  </a:solidFill>
                </a:rPr>
                <a:t>Succession </a:t>
              </a:r>
              <a:r>
                <a:rPr lang="en-US" dirty="0">
                  <a:solidFill>
                    <a:srgbClr val="002060"/>
                  </a:solidFill>
                </a:rPr>
                <a:t>- process by which life ‘develops’ (or ‘comes back’) after disturbance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8B9681-C9EF-45E4-AC5B-E762A31BD100}"/>
                </a:ext>
              </a:extLst>
            </p:cNvPr>
            <p:cNvSpPr txBox="1"/>
            <p:nvPr/>
          </p:nvSpPr>
          <p:spPr>
            <a:xfrm>
              <a:off x="3712395" y="3140313"/>
              <a:ext cx="13260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AU" sz="1600" dirty="0">
                  <a:solidFill>
                    <a:srgbClr val="002060"/>
                  </a:solidFill>
                </a:rPr>
                <a:t>Intermediate</a:t>
              </a:r>
            </a:p>
            <a:p>
              <a:pPr algn="ctr"/>
              <a:r>
                <a:rPr lang="en-AU" sz="1600" dirty="0">
                  <a:solidFill>
                    <a:srgbClr val="002060"/>
                  </a:solidFill>
                </a:rPr>
                <a:t>Species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B32F89A-B498-4345-B2FC-06D87EE05A27}"/>
                </a:ext>
              </a:extLst>
            </p:cNvPr>
            <p:cNvSpPr txBox="1"/>
            <p:nvPr/>
          </p:nvSpPr>
          <p:spPr>
            <a:xfrm>
              <a:off x="5498150" y="3140313"/>
              <a:ext cx="1053494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1600" dirty="0">
                  <a:solidFill>
                    <a:srgbClr val="002060"/>
                  </a:solidFill>
                </a:rPr>
                <a:t>“Maturity”</a:t>
              </a: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0751860F-A3AB-4555-BF7B-1674B435E922}"/>
                </a:ext>
              </a:extLst>
            </p:cNvPr>
            <p:cNvCxnSpPr>
              <a:cxnSpLocks/>
            </p:cNvCxnSpPr>
            <p:nvPr/>
          </p:nvCxnSpPr>
          <p:spPr>
            <a:xfrm>
              <a:off x="3702607" y="4126459"/>
              <a:ext cx="1457044" cy="0"/>
            </a:xfrm>
            <a:prstGeom prst="straightConnector1">
              <a:avLst/>
            </a:prstGeom>
            <a:ln w="15875">
              <a:solidFill>
                <a:srgbClr val="00206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71FA80F6-7DFE-42D5-B76B-CBA473B8A256}"/>
                </a:ext>
              </a:extLst>
            </p:cNvPr>
            <p:cNvCxnSpPr>
              <a:cxnSpLocks/>
            </p:cNvCxnSpPr>
            <p:nvPr/>
          </p:nvCxnSpPr>
          <p:spPr>
            <a:xfrm>
              <a:off x="5343570" y="4126459"/>
              <a:ext cx="1457044" cy="0"/>
            </a:xfrm>
            <a:prstGeom prst="straightConnector1">
              <a:avLst/>
            </a:prstGeom>
            <a:ln w="15875">
              <a:solidFill>
                <a:srgbClr val="00206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5736D243-470A-49E1-AABA-4D6F3BFADDF2}"/>
              </a:ext>
            </a:extLst>
          </p:cNvPr>
          <p:cNvSpPr/>
          <p:nvPr/>
        </p:nvSpPr>
        <p:spPr>
          <a:xfrm>
            <a:off x="7415154" y="3612589"/>
            <a:ext cx="17961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Rock break-down…</a:t>
            </a:r>
          </a:p>
          <a:p>
            <a:endParaRPr lang="en-US" dirty="0">
              <a:solidFill>
                <a:srgbClr val="002060"/>
              </a:solidFill>
            </a:endParaRPr>
          </a:p>
          <a:p>
            <a:r>
              <a:rPr lang="en-US" dirty="0">
                <a:solidFill>
                  <a:srgbClr val="002060"/>
                </a:solidFill>
              </a:rPr>
              <a:t>= ?? </a:t>
            </a:r>
            <a:endParaRPr lang="en-AU" dirty="0">
              <a:solidFill>
                <a:srgbClr val="00206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DE5B93C-FDB1-489B-A46B-F6C14D8CCE09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Weathering </a:t>
            </a:r>
            <a:r>
              <a:rPr lang="en-AU" sz="3200" dirty="0">
                <a:solidFill>
                  <a:srgbClr val="002060"/>
                </a:solidFill>
              </a:rPr>
              <a:t>(review)</a:t>
            </a:r>
          </a:p>
        </p:txBody>
      </p:sp>
      <p:grpSp>
        <p:nvGrpSpPr>
          <p:cNvPr id="23" name="Group 22"/>
          <p:cNvGrpSpPr/>
          <p:nvPr/>
        </p:nvGrpSpPr>
        <p:grpSpPr>
          <a:xfrm>
            <a:off x="3851920" y="748388"/>
            <a:ext cx="4669812" cy="3832740"/>
            <a:chOff x="3851920" y="748388"/>
            <a:chExt cx="4669812" cy="383274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flipH="1">
              <a:off x="5672437" y="748388"/>
              <a:ext cx="2849295" cy="2079118"/>
            </a:xfrm>
            <a:prstGeom prst="rect">
              <a:avLst/>
            </a:prstGeom>
            <a:ln w="19050">
              <a:solidFill>
                <a:srgbClr val="002060"/>
              </a:solidFill>
            </a:ln>
          </p:spPr>
        </p:pic>
        <p:cxnSp>
          <p:nvCxnSpPr>
            <p:cNvPr id="11" name="Straight Connector 10"/>
            <p:cNvCxnSpPr/>
            <p:nvPr/>
          </p:nvCxnSpPr>
          <p:spPr>
            <a:xfrm flipH="1">
              <a:off x="3851920" y="2827506"/>
              <a:ext cx="1820517" cy="1753622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18853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alf_domeWww-instEecsBerkeleyEdu~pfriedbePicturesHalf_dome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-26068"/>
            <a:ext cx="9178756" cy="688406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BEC6904-B934-4F85-B282-93C2E312BEA5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Weathering </a:t>
            </a:r>
            <a:r>
              <a:rPr lang="en-AU" sz="3200" dirty="0">
                <a:solidFill>
                  <a:srgbClr val="002060"/>
                </a:solidFill>
              </a:rPr>
              <a:t>(review)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D2C7334-FA07-4CAB-BAA7-2C8901AAE399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42251" y="1427113"/>
            <a:ext cx="468224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Rocks / sediment </a:t>
            </a:r>
            <a:r>
              <a:rPr lang="en-US" b="1" dirty="0">
                <a:solidFill>
                  <a:srgbClr val="002060"/>
                </a:solidFill>
              </a:rPr>
              <a:t>react</a:t>
            </a:r>
            <a:r>
              <a:rPr lang="en-US" dirty="0">
                <a:solidFill>
                  <a:srgbClr val="002060"/>
                </a:solidFill>
              </a:rPr>
              <a:t> with hydrosphere, atmosphere, biosphere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42251" y="712547"/>
            <a:ext cx="458163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Weathering</a:t>
            </a:r>
            <a:r>
              <a:rPr lang="en-US" dirty="0">
                <a:solidFill>
                  <a:srgbClr val="002060"/>
                </a:solidFill>
              </a:rPr>
              <a:t> - the processes that break up rock at Earth’s surface</a:t>
            </a:r>
            <a:endParaRPr lang="en-US" sz="11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rgbClr val="00206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-3426" y="2201777"/>
            <a:ext cx="3836124" cy="1015663"/>
            <a:chOff x="-3426" y="2201777"/>
            <a:chExt cx="3836124" cy="1015663"/>
          </a:xfrm>
        </p:grpSpPr>
        <p:sp>
          <p:nvSpPr>
            <p:cNvPr id="16" name="Rectangle 15"/>
            <p:cNvSpPr/>
            <p:nvPr/>
          </p:nvSpPr>
          <p:spPr>
            <a:xfrm>
              <a:off x="810730" y="2360528"/>
              <a:ext cx="3021968" cy="646331"/>
            </a:xfrm>
            <a:prstGeom prst="rect">
              <a:avLst/>
            </a:prstGeom>
            <a:solidFill>
              <a:schemeClr val="bg1">
                <a:alpha val="51000"/>
              </a:schemeClr>
            </a:solidFill>
          </p:spPr>
          <p:txBody>
            <a:bodyPr wrap="square">
              <a:spAutoFit/>
            </a:bodyPr>
            <a:lstStyle/>
            <a:p>
              <a:r>
                <a:rPr lang="en-US" b="1" dirty="0">
                  <a:solidFill>
                    <a:srgbClr val="002060"/>
                  </a:solidFill>
                </a:rPr>
                <a:t>Physical</a:t>
              </a:r>
              <a:r>
                <a:rPr lang="en-US" dirty="0">
                  <a:solidFill>
                    <a:srgbClr val="002060"/>
                  </a:solidFill>
                </a:rPr>
                <a:t> - Mechanical </a:t>
              </a:r>
              <a:r>
                <a:rPr lang="en-US" dirty="0">
                  <a:solidFill>
                    <a:srgbClr val="FF0000"/>
                  </a:solidFill>
                </a:rPr>
                <a:t>breakage</a:t>
              </a:r>
              <a:r>
                <a:rPr lang="en-US" dirty="0">
                  <a:solidFill>
                    <a:srgbClr val="002060"/>
                  </a:solidFill>
                </a:rPr>
                <a:t> and disintegration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-3426" y="2201777"/>
              <a:ext cx="69874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6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A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599370" y="147515"/>
            <a:ext cx="3385520" cy="4494179"/>
            <a:chOff x="5602218" y="158405"/>
            <a:chExt cx="3385520" cy="4494179"/>
          </a:xfrm>
        </p:grpSpPr>
        <p:pic>
          <p:nvPicPr>
            <p:cNvPr id="28" name="Picture 9" descr="https://scontent-fra3-1.xx.fbcdn.net/hphotos-xfp1/v/t1.0-9/1919130_1273582919438_5963960_n.jpg?oh=7ed9682766a44f1941a945fc84a4e00a&amp;oe=56B6ADDA"/>
            <p:cNvPicPr>
              <a:picLocks noChangeAspect="1" noChangeArrowheads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5602218" y="158405"/>
              <a:ext cx="3385520" cy="4494179"/>
            </a:xfrm>
            <a:prstGeom prst="rect">
              <a:avLst/>
            </a:prstGeom>
            <a:noFill/>
            <a:ln w="19050">
              <a:solidFill>
                <a:schemeClr val="bg1"/>
              </a:solidFill>
            </a:ln>
          </p:spPr>
        </p:pic>
        <p:sp>
          <p:nvSpPr>
            <p:cNvPr id="29" name="Rectangle 28"/>
            <p:cNvSpPr/>
            <p:nvPr/>
          </p:nvSpPr>
          <p:spPr>
            <a:xfrm>
              <a:off x="8163861" y="187467"/>
              <a:ext cx="80028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AU" dirty="0" err="1">
                  <a:solidFill>
                    <a:srgbClr val="002060"/>
                  </a:solidFill>
                </a:rPr>
                <a:t>Tafoni</a:t>
              </a:r>
              <a:endParaRPr lang="de-DE" dirty="0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631498" y="4223832"/>
              <a:ext cx="83869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Forms</a:t>
              </a:r>
            </a:p>
          </p:txBody>
        </p:sp>
        <p:sp>
          <p:nvSpPr>
            <p:cNvPr id="2" name="TextBox 1"/>
            <p:cNvSpPr txBox="1"/>
            <p:nvPr/>
          </p:nvSpPr>
          <p:spPr>
            <a:xfrm>
              <a:off x="6805195" y="1327795"/>
              <a:ext cx="755335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8000" dirty="0">
                  <a:solidFill>
                    <a:schemeClr val="bg1"/>
                  </a:solidFill>
                </a:rPr>
                <a:t>?</a:t>
              </a: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220409" y="3184082"/>
            <a:ext cx="4695399" cy="3498917"/>
            <a:chOff x="220409" y="3184082"/>
            <a:chExt cx="4695399" cy="3498917"/>
          </a:xfrm>
        </p:grpSpPr>
        <p:pic>
          <p:nvPicPr>
            <p:cNvPr id="18" name="Picture 3">
              <a:extLst>
                <a:ext uri="{FF2B5EF4-FFF2-40B4-BE49-F238E27FC236}">
                  <a16:creationId xmlns:a16="http://schemas.microsoft.com/office/drawing/2014/main" id="{80DEE41F-F05A-405B-B6B5-74E1139EE45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737587" y="4714359"/>
              <a:ext cx="3045416" cy="1968640"/>
            </a:xfrm>
            <a:prstGeom prst="rect">
              <a:avLst/>
            </a:prstGeom>
            <a:noFill/>
            <a:ln w="19050">
              <a:solidFill>
                <a:schemeClr val="bg1"/>
              </a:solidFill>
              <a:miter lim="800000"/>
              <a:headEnd/>
              <a:tailEnd/>
            </a:ln>
          </p:spPr>
        </p:pic>
        <p:pic>
          <p:nvPicPr>
            <p:cNvPr id="19" name="Picture 9" descr="npo0002eb"/>
            <p:cNvPicPr>
              <a:picLocks noChangeAspect="1" noChangeArrowheads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3111050" y="3386485"/>
              <a:ext cx="1798176" cy="1327874"/>
            </a:xfrm>
            <a:prstGeom prst="rect">
              <a:avLst/>
            </a:prstGeom>
            <a:noFill/>
            <a:ln w="19050" algn="ctr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" name="Picture 2" descr="Temperatursprengung"/>
            <p:cNvPicPr>
              <a:picLocks noChangeAspect="1" noChangeArrowheads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238204" y="3184082"/>
              <a:ext cx="3069554" cy="1949582"/>
            </a:xfrm>
            <a:prstGeom prst="rect">
              <a:avLst/>
            </a:prstGeom>
            <a:noFill/>
            <a:ln w="19050">
              <a:solidFill>
                <a:schemeClr val="bg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Box 20"/>
            <p:cNvSpPr txBox="1"/>
            <p:nvPr/>
          </p:nvSpPr>
          <p:spPr>
            <a:xfrm>
              <a:off x="220409" y="3216652"/>
              <a:ext cx="12618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Processes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2781B0F0-856B-416F-8F68-E543A98D6312}"/>
                </a:ext>
              </a:extLst>
            </p:cNvPr>
            <p:cNvSpPr txBox="1"/>
            <p:nvPr/>
          </p:nvSpPr>
          <p:spPr>
            <a:xfrm>
              <a:off x="2133021" y="4788146"/>
              <a:ext cx="114807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1400" dirty="0">
                  <a:solidFill>
                    <a:schemeClr val="bg1"/>
                  </a:solidFill>
                </a:rPr>
                <a:t>temperature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DDBB20C0-1ACE-4344-82CB-81AA0132E586}"/>
                </a:ext>
              </a:extLst>
            </p:cNvPr>
            <p:cNvSpPr txBox="1"/>
            <p:nvPr/>
          </p:nvSpPr>
          <p:spPr>
            <a:xfrm>
              <a:off x="3666748" y="4408498"/>
              <a:ext cx="124906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1400" dirty="0">
                  <a:solidFill>
                    <a:schemeClr val="bg1"/>
                  </a:solidFill>
                </a:rPr>
                <a:t>water and ice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18AB72CB-55EB-414C-984E-6CD08A5BEEBE}"/>
                </a:ext>
              </a:extLst>
            </p:cNvPr>
            <p:cNvSpPr txBox="1"/>
            <p:nvPr/>
          </p:nvSpPr>
          <p:spPr>
            <a:xfrm>
              <a:off x="737587" y="6362817"/>
              <a:ext cx="73289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1400" dirty="0">
                  <a:solidFill>
                    <a:schemeClr val="bg1"/>
                  </a:solidFill>
                </a:rPr>
                <a:t>salts…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5602218" y="4770640"/>
            <a:ext cx="3385520" cy="1890558"/>
            <a:chOff x="5602218" y="4770640"/>
            <a:chExt cx="3385520" cy="1890558"/>
          </a:xfrm>
        </p:grpSpPr>
        <p:pic>
          <p:nvPicPr>
            <p:cNvPr id="22" name="Picture 2" descr="felsenmeer barrens on Nelson Crag on the northeast shoulder of Mt. Washington (photo by Ben Kimball for the NH Natural Heritage Bureau)"/>
            <p:cNvPicPr>
              <a:picLocks noChangeAspect="1" noChangeArrowheads="1"/>
            </p:cNvPicPr>
            <p:nvPr/>
          </p:nvPicPr>
          <p:blipFill rotWithShape="1"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5602218" y="4770640"/>
              <a:ext cx="3385520" cy="1861707"/>
            </a:xfrm>
            <a:prstGeom prst="rect">
              <a:avLst/>
            </a:prstGeom>
            <a:noFill/>
            <a:ln w="19050">
              <a:solidFill>
                <a:schemeClr val="bg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587E9D20-CDDC-4BD1-9078-F3675DAEDBDB}"/>
                </a:ext>
              </a:extLst>
            </p:cNvPr>
            <p:cNvSpPr txBox="1"/>
            <p:nvPr/>
          </p:nvSpPr>
          <p:spPr>
            <a:xfrm>
              <a:off x="5844519" y="5737868"/>
              <a:ext cx="64633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5400" dirty="0">
                  <a:solidFill>
                    <a:srgbClr val="002060"/>
                  </a:solidFill>
                  <a:latin typeface="Arial Black" panose="020B0A04020102020204" pitchFamily="34" charset="0"/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5866095" y="4833427"/>
              <a:ext cx="10951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Products</a:t>
              </a:r>
            </a:p>
          </p:txBody>
        </p:sp>
      </p:grpSp>
      <p:grpSp>
        <p:nvGrpSpPr>
          <p:cNvPr id="41" name="Group 40"/>
          <p:cNvGrpSpPr/>
          <p:nvPr/>
        </p:nvGrpSpPr>
        <p:grpSpPr>
          <a:xfrm>
            <a:off x="4054801" y="4841285"/>
            <a:ext cx="1690798" cy="1576336"/>
            <a:chOff x="4054801" y="4841285"/>
            <a:chExt cx="1690798" cy="1576336"/>
          </a:xfrm>
        </p:grpSpPr>
        <p:pic>
          <p:nvPicPr>
            <p:cNvPr id="42" name="Picture 3"/>
            <p:cNvPicPr>
              <a:picLocks noChangeAspect="1" noChangeArrowheads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54801" y="4909249"/>
              <a:ext cx="1690798" cy="1508372"/>
            </a:xfrm>
            <a:prstGeom prst="rect">
              <a:avLst/>
            </a:prstGeom>
            <a:noFill/>
            <a:ln w="22225">
              <a:solidFill>
                <a:schemeClr val="bg1"/>
              </a:solidFill>
              <a:miter lim="800000"/>
              <a:headEnd/>
              <a:tailEnd/>
            </a:ln>
          </p:spPr>
        </p:pic>
        <p:sp>
          <p:nvSpPr>
            <p:cNvPr id="43" name="TextBox 42"/>
            <p:cNvSpPr txBox="1"/>
            <p:nvPr/>
          </p:nvSpPr>
          <p:spPr>
            <a:xfrm>
              <a:off x="4088003" y="6008381"/>
              <a:ext cx="10951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Products</a:t>
              </a: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B56E70FF-465F-4440-A34A-269AE3D26BE1}"/>
                </a:ext>
              </a:extLst>
            </p:cNvPr>
            <p:cNvSpPr txBox="1"/>
            <p:nvPr/>
          </p:nvSpPr>
          <p:spPr>
            <a:xfrm>
              <a:off x="4102402" y="4841285"/>
              <a:ext cx="64633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5400" dirty="0">
                  <a:solidFill>
                    <a:srgbClr val="002060"/>
                  </a:solidFill>
                  <a:latin typeface="Arial Black" panose="020B0A04020102020204" pitchFamily="34" charset="0"/>
                  <a:cs typeface="Arial" panose="020B0604020202020204" pitchFamily="34" charset="0"/>
                </a:rPr>
                <a:t>2</a:t>
              </a:r>
            </a:p>
          </p:txBody>
        </p:sp>
      </p:grpSp>
      <p:grpSp>
        <p:nvGrpSpPr>
          <p:cNvPr id="45" name="Group 44"/>
          <p:cNvGrpSpPr/>
          <p:nvPr/>
        </p:nvGrpSpPr>
        <p:grpSpPr>
          <a:xfrm>
            <a:off x="7350165" y="4281921"/>
            <a:ext cx="1496814" cy="2136957"/>
            <a:chOff x="7350165" y="4281921"/>
            <a:chExt cx="1496814" cy="2136957"/>
          </a:xfrm>
        </p:grpSpPr>
        <p:pic>
          <p:nvPicPr>
            <p:cNvPr id="46" name="Picture 1037" descr="npo0002f1">
              <a:extLst>
                <a:ext uri="{FF2B5EF4-FFF2-40B4-BE49-F238E27FC236}">
                  <a16:creationId xmlns:a16="http://schemas.microsoft.com/office/drawing/2014/main" id="{DDC3D282-5824-4CC9-AF2B-2EF713EB944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7361360" y="4342933"/>
              <a:ext cx="1485619" cy="2075945"/>
            </a:xfrm>
            <a:prstGeom prst="rect">
              <a:avLst/>
            </a:prstGeom>
            <a:noFill/>
            <a:ln w="19050" algn="ctr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B3B40B9A-556A-4737-AFE8-9AB20DD70F96}"/>
                </a:ext>
              </a:extLst>
            </p:cNvPr>
            <p:cNvSpPr txBox="1"/>
            <p:nvPr/>
          </p:nvSpPr>
          <p:spPr>
            <a:xfrm>
              <a:off x="7393728" y="4281921"/>
              <a:ext cx="64633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5400" dirty="0">
                  <a:solidFill>
                    <a:srgbClr val="002060"/>
                  </a:solidFill>
                  <a:latin typeface="Arial Black" panose="020B0A04020102020204" pitchFamily="34" charset="0"/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A5BD4E7D-37A3-4FB6-B8C1-34FC4335F803}"/>
                </a:ext>
              </a:extLst>
            </p:cNvPr>
            <p:cNvSpPr txBox="1"/>
            <p:nvPr/>
          </p:nvSpPr>
          <p:spPr>
            <a:xfrm>
              <a:off x="7404949" y="5764615"/>
              <a:ext cx="142983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de-DE" dirty="0">
                  <a:solidFill>
                    <a:schemeClr val="bg1"/>
                  </a:solidFill>
                </a:rPr>
                <a:t>Clastic Sediment</a:t>
              </a:r>
            </a:p>
          </p:txBody>
        </p:sp>
        <p:sp>
          <p:nvSpPr>
            <p:cNvPr id="49" name="Arrow: Right 37">
              <a:extLst>
                <a:ext uri="{FF2B5EF4-FFF2-40B4-BE49-F238E27FC236}">
                  <a16:creationId xmlns:a16="http://schemas.microsoft.com/office/drawing/2014/main" id="{09BAB954-4C63-4C26-8A2A-EE8072592BB6}"/>
                </a:ext>
              </a:extLst>
            </p:cNvPr>
            <p:cNvSpPr/>
            <p:nvPr/>
          </p:nvSpPr>
          <p:spPr>
            <a:xfrm>
              <a:off x="7350165" y="5299681"/>
              <a:ext cx="646331" cy="566969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</p:spTree>
    <p:extLst>
      <p:ext uri="{BB962C8B-B14F-4D97-AF65-F5344CB8AC3E}">
        <p14:creationId xmlns:p14="http://schemas.microsoft.com/office/powerpoint/2010/main" val="573001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0"/>
          <a:stretch/>
        </p:blipFill>
        <p:spPr>
          <a:xfrm>
            <a:off x="-1" y="-4055"/>
            <a:ext cx="9138923" cy="686205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Weathering </a:t>
            </a:r>
            <a:r>
              <a:rPr lang="en-AU" sz="3200" dirty="0">
                <a:solidFill>
                  <a:srgbClr val="002060"/>
                </a:solidFill>
              </a:rPr>
              <a:t>(review)</a:t>
            </a:r>
          </a:p>
        </p:txBody>
      </p:sp>
      <p:cxnSp>
        <p:nvCxnSpPr>
          <p:cNvPr id="4" name="Straight Connector 3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/>
          <p:cNvGrpSpPr/>
          <p:nvPr/>
        </p:nvGrpSpPr>
        <p:grpSpPr>
          <a:xfrm>
            <a:off x="16728" y="558267"/>
            <a:ext cx="3948143" cy="1107995"/>
            <a:chOff x="16728" y="558267"/>
            <a:chExt cx="3948143" cy="1107995"/>
          </a:xfrm>
        </p:grpSpPr>
        <p:sp>
          <p:nvSpPr>
            <p:cNvPr id="11" name="Rectangle 10"/>
            <p:cNvSpPr/>
            <p:nvPr/>
          </p:nvSpPr>
          <p:spPr>
            <a:xfrm>
              <a:off x="882110" y="742932"/>
              <a:ext cx="3082761" cy="923330"/>
            </a:xfrm>
            <a:prstGeom prst="rect">
              <a:avLst/>
            </a:prstGeom>
            <a:solidFill>
              <a:schemeClr val="bg1">
                <a:alpha val="51000"/>
              </a:schemeClr>
            </a:solidFill>
          </p:spPr>
          <p:txBody>
            <a:bodyPr wrap="square">
              <a:spAutoFit/>
            </a:bodyPr>
            <a:lstStyle/>
            <a:p>
              <a:r>
                <a:rPr lang="en-US" b="1" dirty="0">
                  <a:solidFill>
                    <a:srgbClr val="002060"/>
                  </a:solidFill>
                </a:rPr>
                <a:t>Chemical</a:t>
              </a:r>
              <a:r>
                <a:rPr lang="en-US" dirty="0">
                  <a:solidFill>
                    <a:srgbClr val="002060"/>
                  </a:solidFill>
                </a:rPr>
                <a:t> - </a:t>
              </a:r>
              <a:r>
                <a:rPr lang="en-US" dirty="0">
                  <a:solidFill>
                    <a:srgbClr val="FF0000"/>
                  </a:solidFill>
                </a:rPr>
                <a:t>Decomposition</a:t>
              </a:r>
              <a:r>
                <a:rPr lang="en-US" dirty="0">
                  <a:solidFill>
                    <a:srgbClr val="002060"/>
                  </a:solidFill>
                </a:rPr>
                <a:t> by reaction with water (</a:t>
              </a:r>
              <a:r>
                <a:rPr lang="en-US" dirty="0">
                  <a:solidFill>
                    <a:srgbClr val="FF0000"/>
                  </a:solidFill>
                </a:rPr>
                <a:t>CO</a:t>
              </a:r>
              <a:r>
                <a:rPr lang="en-US" baseline="-25000" dirty="0">
                  <a:solidFill>
                    <a:srgbClr val="FF0000"/>
                  </a:solidFill>
                </a:rPr>
                <a:t>2</a:t>
              </a:r>
              <a:r>
                <a:rPr lang="en-US" dirty="0">
                  <a:solidFill>
                    <a:srgbClr val="FF0000"/>
                  </a:solidFill>
                </a:rPr>
                <a:t> helps greatly</a:t>
              </a:r>
              <a:r>
                <a:rPr lang="en-US" dirty="0">
                  <a:solidFill>
                    <a:srgbClr val="002060"/>
                  </a:solidFill>
                </a:rPr>
                <a:t>), e.g.: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6728" y="558267"/>
              <a:ext cx="782587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6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B</a:t>
              </a:r>
            </a:p>
          </p:txBody>
        </p:sp>
      </p:grpSp>
      <p:sp>
        <p:nvSpPr>
          <p:cNvPr id="17" name="Rectangle 16"/>
          <p:cNvSpPr/>
          <p:nvPr/>
        </p:nvSpPr>
        <p:spPr>
          <a:xfrm>
            <a:off x="213790" y="1748478"/>
            <a:ext cx="1715395" cy="1277273"/>
          </a:xfrm>
          <a:prstGeom prst="rect">
            <a:avLst/>
          </a:prstGeom>
          <a:solidFill>
            <a:schemeClr val="bg1">
              <a:alpha val="49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500" dirty="0">
              <a:solidFill>
                <a:srgbClr val="002060"/>
              </a:solidFill>
            </a:endParaRPr>
          </a:p>
          <a:p>
            <a:pPr marL="182880" lvl="1" indent="-342900">
              <a:buFont typeface="+mj-lt"/>
              <a:buAutoNum type="alphaLcParenR"/>
            </a:pPr>
            <a:r>
              <a:rPr lang="en-US" dirty="0">
                <a:solidFill>
                  <a:srgbClr val="002060"/>
                </a:solidFill>
              </a:rPr>
              <a:t>Dissolution</a:t>
            </a:r>
          </a:p>
          <a:p>
            <a:pPr marL="182880" lvl="1" indent="-342900">
              <a:buFont typeface="+mj-lt"/>
              <a:buAutoNum type="alphaLcParenR"/>
            </a:pPr>
            <a:r>
              <a:rPr lang="en-US" dirty="0">
                <a:solidFill>
                  <a:srgbClr val="002060"/>
                </a:solidFill>
              </a:rPr>
              <a:t>Oxidation</a:t>
            </a:r>
          </a:p>
          <a:p>
            <a:pPr marL="182880" lvl="1" indent="-342900">
              <a:buFont typeface="+mj-lt"/>
              <a:buAutoNum type="alphaLcParenR"/>
            </a:pPr>
            <a:r>
              <a:rPr lang="en-US" dirty="0">
                <a:solidFill>
                  <a:srgbClr val="002060"/>
                </a:solidFill>
              </a:rPr>
              <a:t>Hydrolysis</a:t>
            </a:r>
          </a:p>
          <a:p>
            <a:pPr marL="182880" lvl="1" indent="-342900">
              <a:buFont typeface="+mj-lt"/>
              <a:buAutoNum type="alphaLcParenR"/>
            </a:pPr>
            <a:r>
              <a:rPr lang="en-US" dirty="0">
                <a:solidFill>
                  <a:srgbClr val="002060"/>
                </a:solidFill>
              </a:rPr>
              <a:t>Hydration</a:t>
            </a:r>
            <a:endParaRPr lang="de-DE" dirty="0">
              <a:solidFill>
                <a:srgbClr val="00206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4137548" y="69372"/>
            <a:ext cx="5055313" cy="2620239"/>
            <a:chOff x="4137548" y="69372"/>
            <a:chExt cx="5055313" cy="2620239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751C3E64-7904-4E7D-B20E-27A0D09387F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-1" b="1105"/>
            <a:stretch/>
          </p:blipFill>
          <p:spPr>
            <a:xfrm>
              <a:off x="4137548" y="69372"/>
              <a:ext cx="2412211" cy="2620239"/>
            </a:xfrm>
            <a:prstGeom prst="rect">
              <a:avLst/>
            </a:prstGeom>
            <a:ln w="19050">
              <a:solidFill>
                <a:schemeClr val="bg1"/>
              </a:solidFill>
            </a:ln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0E930526-50FA-4B60-B340-33A3337CBB6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657636" y="69373"/>
              <a:ext cx="2393175" cy="2620238"/>
            </a:xfrm>
            <a:prstGeom prst="rect">
              <a:avLst/>
            </a:prstGeom>
            <a:ln w="19050">
              <a:solidFill>
                <a:schemeClr val="bg1"/>
              </a:solidFill>
            </a:ln>
          </p:spPr>
        </p:pic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A4EE2ED-F713-4E08-ABE4-84C36E400E2D}"/>
                </a:ext>
              </a:extLst>
            </p:cNvPr>
            <p:cNvSpPr/>
            <p:nvPr/>
          </p:nvSpPr>
          <p:spPr>
            <a:xfrm>
              <a:off x="4305869" y="1912188"/>
              <a:ext cx="2276558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</a:rPr>
                <a:t>feldspar from dissolved ions</a:t>
              </a:r>
              <a:endParaRPr lang="en-AU" dirty="0">
                <a:solidFill>
                  <a:schemeClr val="bg1"/>
                </a:solidFill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FE571326-7D15-4842-BB85-11686C8A7AAC}"/>
                </a:ext>
              </a:extLst>
            </p:cNvPr>
            <p:cNvSpPr/>
            <p:nvPr/>
          </p:nvSpPr>
          <p:spPr>
            <a:xfrm>
              <a:off x="6635395" y="1927970"/>
              <a:ext cx="2557466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corrosion in amphibole - replacement by clay</a:t>
              </a:r>
              <a:endParaRPr lang="en-AU" dirty="0">
                <a:solidFill>
                  <a:schemeClr val="bg1"/>
                </a:solidFill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FAF17CC9-4EC7-4426-9221-E481A7223EF7}"/>
                </a:ext>
              </a:extLst>
            </p:cNvPr>
            <p:cNvSpPr/>
            <p:nvPr/>
          </p:nvSpPr>
          <p:spPr>
            <a:xfrm>
              <a:off x="4194247" y="69373"/>
              <a:ext cx="1935226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200" dirty="0">
                  <a:solidFill>
                    <a:schemeClr val="bg1"/>
                  </a:solidFill>
                </a:rPr>
                <a:t>Electron microscope - The magnification is about 3000 times</a:t>
              </a:r>
              <a:endParaRPr lang="en-AU" sz="1200" dirty="0">
                <a:solidFill>
                  <a:schemeClr val="bg1"/>
                </a:solidFill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8838DA36-8F7F-4A29-BDE2-A69712ED58C1}"/>
                </a:ext>
              </a:extLst>
            </p:cNvPr>
            <p:cNvSpPr txBox="1"/>
            <p:nvPr/>
          </p:nvSpPr>
          <p:spPr>
            <a:xfrm>
              <a:off x="5989090" y="144957"/>
              <a:ext cx="1261884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Processes</a:t>
              </a: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447791" y="2025559"/>
            <a:ext cx="3601646" cy="4678831"/>
            <a:chOff x="405267" y="1818089"/>
            <a:chExt cx="3601646" cy="4678831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4FE886BA-FE89-4D57-B498-93D09EA1C95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071264" y="1818089"/>
              <a:ext cx="1747526" cy="1346491"/>
            </a:xfrm>
            <a:prstGeom prst="rect">
              <a:avLst/>
            </a:prstGeom>
            <a:ln w="19050">
              <a:solidFill>
                <a:schemeClr val="bg1"/>
              </a:solidFill>
            </a:ln>
          </p:spPr>
        </p:pic>
        <p:pic>
          <p:nvPicPr>
            <p:cNvPr id="27" name="Picture 2">
              <a:extLst>
                <a:ext uri="{FF2B5EF4-FFF2-40B4-BE49-F238E27FC236}">
                  <a16:creationId xmlns:a16="http://schemas.microsoft.com/office/drawing/2014/main" id="{3182A292-914B-4679-BBD7-78A48BF94FE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 rot="5400000">
              <a:off x="2043" y="3519711"/>
              <a:ext cx="2610984" cy="1804535"/>
            </a:xfrm>
            <a:prstGeom prst="rect">
              <a:avLst/>
            </a:prstGeom>
            <a:noFill/>
            <a:ln w="19050">
              <a:solidFill>
                <a:schemeClr val="bg1"/>
              </a:solidFill>
              <a:miter lim="800000"/>
              <a:headEnd/>
              <a:tailEnd/>
            </a:ln>
          </p:spPr>
        </p:pic>
        <p:sp>
          <p:nvSpPr>
            <p:cNvPr id="28" name="Rectangle 27"/>
            <p:cNvSpPr/>
            <p:nvPr/>
          </p:nvSpPr>
          <p:spPr>
            <a:xfrm>
              <a:off x="960744" y="3156985"/>
              <a:ext cx="124906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Hardening</a:t>
              </a:r>
              <a:endParaRPr lang="de-DE" dirty="0">
                <a:solidFill>
                  <a:schemeClr val="bg1"/>
                </a:solidFill>
              </a:endParaRPr>
            </a:p>
          </p:txBody>
        </p:sp>
        <p:pic>
          <p:nvPicPr>
            <p:cNvPr id="36" name="Picture 3"/>
            <p:cNvPicPr>
              <a:picLocks noChangeAspect="1" noChangeArrowheads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1507995" y="4941607"/>
              <a:ext cx="2174335" cy="1555313"/>
            </a:xfrm>
            <a:prstGeom prst="rect">
              <a:avLst/>
            </a:prstGeom>
            <a:noFill/>
            <a:ln w="19050">
              <a:solidFill>
                <a:schemeClr val="bg1"/>
              </a:solidFill>
              <a:miter lim="800000"/>
              <a:headEnd/>
              <a:tailEnd/>
            </a:ln>
          </p:spPr>
        </p:pic>
        <p:pic>
          <p:nvPicPr>
            <p:cNvPr id="37" name="Picture 2">
              <a:extLst>
                <a:ext uri="{FF2B5EF4-FFF2-40B4-BE49-F238E27FC236}">
                  <a16:creationId xmlns:a16="http://schemas.microsoft.com/office/drawing/2014/main" id="{F26DBDA7-48E1-4FD6-A978-E5A9038D875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2223096" y="3116487"/>
              <a:ext cx="1783817" cy="1933159"/>
            </a:xfrm>
            <a:prstGeom prst="rect">
              <a:avLst/>
            </a:prstGeom>
            <a:noFill/>
            <a:ln w="19050">
              <a:solidFill>
                <a:schemeClr val="bg1"/>
              </a:solidFill>
              <a:miter lim="800000"/>
              <a:headEnd/>
              <a:tailEnd/>
            </a:ln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0054BF3C-2EA7-46AE-AA72-507232537CEB}"/>
                </a:ext>
              </a:extLst>
            </p:cNvPr>
            <p:cNvSpPr/>
            <p:nvPr/>
          </p:nvSpPr>
          <p:spPr>
            <a:xfrm>
              <a:off x="2209803" y="4692489"/>
              <a:ext cx="133466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Weakening</a:t>
              </a:r>
              <a:endParaRPr lang="de-DE" dirty="0">
                <a:solidFill>
                  <a:schemeClr val="bg1"/>
                </a:solidFill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0EE7A354-A90A-480F-9A9D-C183C914635D}"/>
                </a:ext>
              </a:extLst>
            </p:cNvPr>
            <p:cNvSpPr txBox="1"/>
            <p:nvPr/>
          </p:nvSpPr>
          <p:spPr>
            <a:xfrm>
              <a:off x="1074597" y="5185626"/>
              <a:ext cx="838691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Forms</a:t>
              </a: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5274753" y="5145546"/>
            <a:ext cx="1816479" cy="1649616"/>
            <a:chOff x="5274753" y="5145546"/>
            <a:chExt cx="1816479" cy="1649616"/>
          </a:xfrm>
        </p:grpSpPr>
        <p:pic>
          <p:nvPicPr>
            <p:cNvPr id="39" name="Picture 3">
              <a:extLst>
                <a:ext uri="{FF2B5EF4-FFF2-40B4-BE49-F238E27FC236}">
                  <a16:creationId xmlns:a16="http://schemas.microsoft.com/office/drawing/2014/main" id="{D094C75F-4802-45A2-8969-27636FCE26B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5274753" y="5145546"/>
              <a:ext cx="1816479" cy="1586778"/>
            </a:xfrm>
            <a:prstGeom prst="rect">
              <a:avLst/>
            </a:prstGeom>
            <a:noFill/>
            <a:ln w="19050">
              <a:solidFill>
                <a:schemeClr val="bg1"/>
              </a:solidFill>
              <a:miter lim="800000"/>
              <a:headEnd/>
              <a:tailEnd/>
            </a:ln>
          </p:spPr>
        </p:pic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7DBA9B7F-1C54-46C3-8C8E-99D61A9CE511}"/>
                </a:ext>
              </a:extLst>
            </p:cNvPr>
            <p:cNvSpPr txBox="1"/>
            <p:nvPr/>
          </p:nvSpPr>
          <p:spPr>
            <a:xfrm>
              <a:off x="5339104" y="5871832"/>
              <a:ext cx="64633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5400" dirty="0">
                  <a:solidFill>
                    <a:srgbClr val="002060"/>
                  </a:solidFill>
                  <a:latin typeface="Arial Black" panose="020B0A04020102020204" pitchFamily="34" charset="0"/>
                  <a:cs typeface="Arial" panose="020B0604020202020204" pitchFamily="34" charset="0"/>
                </a:rPr>
                <a:t>2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4137548" y="2868502"/>
            <a:ext cx="4866395" cy="2813348"/>
            <a:chOff x="4137548" y="2868502"/>
            <a:chExt cx="4866395" cy="2813348"/>
          </a:xfrm>
        </p:grpSpPr>
        <p:grpSp>
          <p:nvGrpSpPr>
            <p:cNvPr id="10" name="Group 9"/>
            <p:cNvGrpSpPr/>
            <p:nvPr/>
          </p:nvGrpSpPr>
          <p:grpSpPr>
            <a:xfrm>
              <a:off x="4137548" y="2868502"/>
              <a:ext cx="4866395" cy="1315630"/>
              <a:chOff x="4137548" y="2868502"/>
              <a:chExt cx="4866395" cy="1315630"/>
            </a:xfrm>
          </p:grpSpPr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F05A0BD8-AB5F-4620-A482-086F0060BAC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 cstate="screen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saturation sat="33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l="235" t="1039" r="515" b="13078"/>
              <a:stretch/>
            </p:blipFill>
            <p:spPr>
              <a:xfrm>
                <a:off x="4137548" y="2868502"/>
                <a:ext cx="4866395" cy="1315630"/>
              </a:xfrm>
              <a:prstGeom prst="rect">
                <a:avLst/>
              </a:prstGeom>
              <a:solidFill>
                <a:schemeClr val="bg1"/>
              </a:solidFill>
            </p:spPr>
          </p:pic>
          <p:sp>
            <p:nvSpPr>
              <p:cNvPr id="32" name="TextBox 31"/>
              <p:cNvSpPr txBox="1"/>
              <p:nvPr/>
            </p:nvSpPr>
            <p:spPr>
              <a:xfrm>
                <a:off x="8300338" y="2901694"/>
                <a:ext cx="6463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5400" dirty="0">
                    <a:solidFill>
                      <a:srgbClr val="002060"/>
                    </a:solidFill>
                    <a:latin typeface="Arial Black" panose="020B0A04020102020204" pitchFamily="34" charset="0"/>
                    <a:cs typeface="Arial" panose="020B0604020202020204" pitchFamily="34" charset="0"/>
                  </a:rPr>
                  <a:t>1</a:t>
                </a:r>
              </a:p>
            </p:txBody>
          </p:sp>
        </p:grpSp>
        <p:pic>
          <p:nvPicPr>
            <p:cNvPr id="6" name="Picture 5" descr="A close up of a rock&#10;&#10;Description generated with very high confidence">
              <a:extLst>
                <a:ext uri="{FF2B5EF4-FFF2-40B4-BE49-F238E27FC236}">
                  <a16:creationId xmlns:a16="http://schemas.microsoft.com/office/drawing/2014/main" id="{FA91A57C-F3A6-4923-A7FF-280675FF3E2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337084" y="4124309"/>
              <a:ext cx="1920853" cy="1557541"/>
            </a:xfrm>
            <a:prstGeom prst="rect">
              <a:avLst/>
            </a:prstGeom>
            <a:ln w="19050">
              <a:solidFill>
                <a:schemeClr val="bg1"/>
              </a:solidFill>
            </a:ln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5854A561-667D-4F2A-A93C-051683C0876B}"/>
                </a:ext>
              </a:extLst>
            </p:cNvPr>
            <p:cNvSpPr txBox="1"/>
            <p:nvPr/>
          </p:nvSpPr>
          <p:spPr>
            <a:xfrm>
              <a:off x="5474651" y="4941607"/>
              <a:ext cx="109517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Products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7242096" y="4347494"/>
            <a:ext cx="1737085" cy="2414927"/>
            <a:chOff x="7242096" y="4347494"/>
            <a:chExt cx="1737085" cy="2414927"/>
          </a:xfrm>
        </p:grpSpPr>
        <p:pic>
          <p:nvPicPr>
            <p:cNvPr id="47" name="Picture 1037" descr="npo0002f1"/>
            <p:cNvPicPr>
              <a:picLocks noChangeAspect="1" noChangeArrowheads="1"/>
            </p:cNvPicPr>
            <p:nvPr/>
          </p:nvPicPr>
          <p:blipFill rotWithShape="1"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7242096" y="4347494"/>
              <a:ext cx="1728206" cy="2414927"/>
            </a:xfrm>
            <a:prstGeom prst="rect">
              <a:avLst/>
            </a:prstGeom>
            <a:noFill/>
            <a:ln w="19050" algn="ctr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5" name="Group 14"/>
            <p:cNvGrpSpPr/>
            <p:nvPr/>
          </p:nvGrpSpPr>
          <p:grpSpPr>
            <a:xfrm>
              <a:off x="7242096" y="4362852"/>
              <a:ext cx="1737085" cy="2319083"/>
              <a:chOff x="7242096" y="4362852"/>
              <a:chExt cx="1737085" cy="2319083"/>
            </a:xfrm>
          </p:grpSpPr>
          <p:sp>
            <p:nvSpPr>
              <p:cNvPr id="48" name="TextBox 47"/>
              <p:cNvSpPr txBox="1"/>
              <p:nvPr/>
            </p:nvSpPr>
            <p:spPr>
              <a:xfrm>
                <a:off x="7267797" y="4362852"/>
                <a:ext cx="6463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5400" dirty="0">
                    <a:solidFill>
                      <a:srgbClr val="002060"/>
                    </a:solidFill>
                    <a:latin typeface="Arial Black" panose="020B0A04020102020204" pitchFamily="34" charset="0"/>
                    <a:cs typeface="Arial" panose="020B0604020202020204" pitchFamily="34" charset="0"/>
                  </a:rPr>
                  <a:t>3</a:t>
                </a:r>
              </a:p>
            </p:txBody>
          </p:sp>
          <p:sp>
            <p:nvSpPr>
              <p:cNvPr id="49" name="TextBox 48"/>
              <p:cNvSpPr txBox="1"/>
              <p:nvPr/>
            </p:nvSpPr>
            <p:spPr>
              <a:xfrm>
                <a:off x="7549343" y="6035604"/>
                <a:ext cx="142983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de-DE" dirty="0">
                    <a:solidFill>
                      <a:schemeClr val="bg1"/>
                    </a:solidFill>
                  </a:rPr>
                  <a:t>Clastic Sediment</a:t>
                </a:r>
              </a:p>
            </p:txBody>
          </p:sp>
          <p:sp>
            <p:nvSpPr>
              <p:cNvPr id="7" name="Arrow: Right 6">
                <a:extLst>
                  <a:ext uri="{FF2B5EF4-FFF2-40B4-BE49-F238E27FC236}">
                    <a16:creationId xmlns:a16="http://schemas.microsoft.com/office/drawing/2014/main" id="{EB04CCCE-15E6-460B-B409-526A5351349D}"/>
                  </a:ext>
                </a:extLst>
              </p:cNvPr>
              <p:cNvSpPr/>
              <p:nvPr/>
            </p:nvSpPr>
            <p:spPr>
              <a:xfrm>
                <a:off x="7242096" y="5588347"/>
                <a:ext cx="646331" cy="566969"/>
              </a:xfrm>
              <a:prstGeom prst="rightArrow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59647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Straight Connector 33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Weathering…</a:t>
            </a:r>
            <a:endParaRPr lang="en-AU" sz="3200" dirty="0">
              <a:solidFill>
                <a:srgbClr val="002060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1E824A5-42C7-44F6-95F2-ADFB2026DB1F}"/>
              </a:ext>
            </a:extLst>
          </p:cNvPr>
          <p:cNvGrpSpPr/>
          <p:nvPr/>
        </p:nvGrpSpPr>
        <p:grpSpPr>
          <a:xfrm>
            <a:off x="4977307" y="710434"/>
            <a:ext cx="4090977" cy="5819488"/>
            <a:chOff x="4977307" y="710434"/>
            <a:chExt cx="4090977" cy="5819488"/>
          </a:xfrm>
        </p:grpSpPr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A5F481A6-1571-4050-AA41-2BF053241846}"/>
                </a:ext>
              </a:extLst>
            </p:cNvPr>
            <p:cNvSpPr txBox="1"/>
            <p:nvPr/>
          </p:nvSpPr>
          <p:spPr>
            <a:xfrm>
              <a:off x="6660389" y="710434"/>
              <a:ext cx="208807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dirty="0">
                  <a:solidFill>
                    <a:srgbClr val="002060"/>
                  </a:solidFill>
                </a:rPr>
                <a:t>Weathering helps / leads to…</a:t>
              </a:r>
            </a:p>
          </p:txBody>
        </p:sp>
        <p:grpSp>
          <p:nvGrpSpPr>
            <p:cNvPr id="6" name="Group 5"/>
            <p:cNvGrpSpPr/>
            <p:nvPr/>
          </p:nvGrpSpPr>
          <p:grpSpPr>
            <a:xfrm>
              <a:off x="4977307" y="1466937"/>
              <a:ext cx="4090977" cy="5062985"/>
              <a:chOff x="226519" y="1543994"/>
              <a:chExt cx="4090977" cy="5062985"/>
            </a:xfrm>
          </p:grpSpPr>
          <p:sp>
            <p:nvSpPr>
              <p:cNvPr id="9" name="Rectangle 8"/>
              <p:cNvSpPr/>
              <p:nvPr/>
            </p:nvSpPr>
            <p:spPr>
              <a:xfrm>
                <a:off x="226519" y="5283540"/>
                <a:ext cx="4090977" cy="132343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000" b="1" dirty="0">
                    <a:solidFill>
                      <a:srgbClr val="002060"/>
                    </a:solidFill>
                  </a:rPr>
                  <a:t>… a mixture</a:t>
                </a:r>
                <a:r>
                  <a:rPr lang="en-US" sz="2000" dirty="0">
                    <a:solidFill>
                      <a:srgbClr val="002060"/>
                    </a:solidFill>
                  </a:rPr>
                  <a:t> of </a:t>
                </a:r>
                <a:r>
                  <a:rPr lang="en-US" sz="2000" dirty="0">
                    <a:solidFill>
                      <a:srgbClr val="00B050"/>
                    </a:solidFill>
                  </a:rPr>
                  <a:t>organic matter</a:t>
                </a:r>
                <a:r>
                  <a:rPr lang="en-US" sz="2000" dirty="0">
                    <a:solidFill>
                      <a:srgbClr val="002060"/>
                    </a:solidFill>
                  </a:rPr>
                  <a:t>, minerals, gases, liquids, and organisms that together </a:t>
                </a:r>
                <a:r>
                  <a:rPr lang="en-US" sz="2000" b="1" dirty="0">
                    <a:solidFill>
                      <a:srgbClr val="002060"/>
                    </a:solidFill>
                  </a:rPr>
                  <a:t>support life</a:t>
                </a: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226519" y="4855018"/>
                <a:ext cx="865943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2000" b="1" dirty="0">
                    <a:solidFill>
                      <a:srgbClr val="002060"/>
                    </a:solidFill>
                  </a:rPr>
                  <a:t>Soil...</a:t>
                </a:r>
              </a:p>
            </p:txBody>
          </p:sp>
          <p:grpSp>
            <p:nvGrpSpPr>
              <p:cNvPr id="5" name="Group 4"/>
              <p:cNvGrpSpPr/>
              <p:nvPr/>
            </p:nvGrpSpPr>
            <p:grpSpPr>
              <a:xfrm>
                <a:off x="2072634" y="1543994"/>
                <a:ext cx="1328337" cy="3649652"/>
                <a:chOff x="2072634" y="1543994"/>
                <a:chExt cx="1328337" cy="3649652"/>
              </a:xfrm>
            </p:grpSpPr>
            <p:pic>
              <p:nvPicPr>
                <p:cNvPr id="31" name="Picture 30">
                  <a:extLst>
                    <a:ext uri="{FF2B5EF4-FFF2-40B4-BE49-F238E27FC236}">
                      <a16:creationId xmlns:a16="http://schemas.microsoft.com/office/drawing/2014/main" id="{375A1720-B274-4CC6-A0DC-188012E9ADB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2" cstate="screen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  <a:extLst>
                    <a:ext uri="{BEBA8EAE-BF5A-486C-A8C5-ECC9F3942E4B}">
                      <a14:imgProps xmlns:a14="http://schemas.microsoft.com/office/drawing/2010/main">
                        <a14:imgLayer r:embed="rId3">
                          <a14:imgEffect>
                            <a14:saturation sat="66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/>
                <a:stretch/>
              </p:blipFill>
              <p:spPr>
                <a:xfrm>
                  <a:off x="2072634" y="1847289"/>
                  <a:ext cx="1328337" cy="3346357"/>
                </a:xfrm>
                <a:prstGeom prst="rect">
                  <a:avLst/>
                </a:prstGeom>
              </p:spPr>
            </p:pic>
            <p:sp>
              <p:nvSpPr>
                <p:cNvPr id="40" name="Freeform: Shape 46">
                  <a:extLst>
                    <a:ext uri="{FF2B5EF4-FFF2-40B4-BE49-F238E27FC236}">
                      <a16:creationId xmlns:a16="http://schemas.microsoft.com/office/drawing/2014/main" id="{2308B2BC-4CC0-4C7E-8D3F-52BE2B08A5C0}"/>
                    </a:ext>
                  </a:extLst>
                </p:cNvPr>
                <p:cNvSpPr/>
                <p:nvPr/>
              </p:nvSpPr>
              <p:spPr>
                <a:xfrm flipH="1">
                  <a:off x="2559452" y="1543994"/>
                  <a:ext cx="662097" cy="213401"/>
                </a:xfrm>
                <a:custGeom>
                  <a:avLst/>
                  <a:gdLst>
                    <a:gd name="connsiteX0" fmla="*/ 1187865 w 1187865"/>
                    <a:gd name="connsiteY0" fmla="*/ 0 h 888763"/>
                    <a:gd name="connsiteX1" fmla="*/ 410198 w 1187865"/>
                    <a:gd name="connsiteY1" fmla="*/ 188008 h 888763"/>
                    <a:gd name="connsiteX2" fmla="*/ 0 w 1187865"/>
                    <a:gd name="connsiteY2" fmla="*/ 888763 h 8887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187865" h="888763">
                      <a:moveTo>
                        <a:pt x="1187865" y="0"/>
                      </a:moveTo>
                      <a:cubicBezTo>
                        <a:pt x="898020" y="19940"/>
                        <a:pt x="608175" y="39881"/>
                        <a:pt x="410198" y="188008"/>
                      </a:cubicBezTo>
                      <a:cubicBezTo>
                        <a:pt x="212221" y="336135"/>
                        <a:pt x="106110" y="612449"/>
                        <a:pt x="0" y="888763"/>
                      </a:cubicBezTo>
                    </a:path>
                  </a:pathLst>
                </a:custGeom>
                <a:noFill/>
                <a:ln>
                  <a:solidFill>
                    <a:srgbClr val="002060"/>
                  </a:solidFill>
                  <a:tailEnd type="arrow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AU"/>
                </a:p>
              </p:txBody>
            </p:sp>
          </p:grpSp>
        </p:grpSp>
      </p:grpSp>
      <p:grpSp>
        <p:nvGrpSpPr>
          <p:cNvPr id="3" name="Group 2"/>
          <p:cNvGrpSpPr/>
          <p:nvPr/>
        </p:nvGrpSpPr>
        <p:grpSpPr>
          <a:xfrm>
            <a:off x="395536" y="764704"/>
            <a:ext cx="4354249" cy="4548073"/>
            <a:chOff x="4499739" y="247593"/>
            <a:chExt cx="4354249" cy="4548073"/>
          </a:xfrm>
        </p:grpSpPr>
        <p:grpSp>
          <p:nvGrpSpPr>
            <p:cNvPr id="35" name="Group 34"/>
            <p:cNvGrpSpPr/>
            <p:nvPr/>
          </p:nvGrpSpPr>
          <p:grpSpPr>
            <a:xfrm>
              <a:off x="4499739" y="247593"/>
              <a:ext cx="4354249" cy="4548073"/>
              <a:chOff x="3878093" y="914951"/>
              <a:chExt cx="4662792" cy="5403740"/>
            </a:xfrm>
          </p:grpSpPr>
          <p:pic>
            <p:nvPicPr>
              <p:cNvPr id="38" name="Picture 37"/>
              <p:cNvPicPr>
                <a:picLocks noChangeAspect="1"/>
              </p:cNvPicPr>
              <p:nvPr/>
            </p:nvPicPr>
            <p:blipFill rotWithShape="1"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878093" y="914951"/>
                <a:ext cx="1536971" cy="5403740"/>
              </a:xfrm>
              <a:prstGeom prst="rect">
                <a:avLst/>
              </a:prstGeom>
            </p:spPr>
          </p:pic>
          <p:pic>
            <p:nvPicPr>
              <p:cNvPr id="39" name="Picture 38"/>
              <p:cNvPicPr>
                <a:picLocks noChangeAspect="1"/>
              </p:cNvPicPr>
              <p:nvPr/>
            </p:nvPicPr>
            <p:blipFill rotWithShape="1"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5415064" y="914951"/>
                <a:ext cx="3125821" cy="5395924"/>
              </a:xfrm>
              <a:prstGeom prst="rect">
                <a:avLst/>
              </a:prstGeom>
            </p:spPr>
          </p:pic>
        </p:grpSp>
        <p:sp>
          <p:nvSpPr>
            <p:cNvPr id="41" name="TextBox 40"/>
            <p:cNvSpPr txBox="1"/>
            <p:nvPr/>
          </p:nvSpPr>
          <p:spPr>
            <a:xfrm>
              <a:off x="5913516" y="545420"/>
              <a:ext cx="1344868" cy="138499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91440" rIns="0" rtlCol="0">
              <a:spAutoFit/>
            </a:bodyPr>
            <a:lstStyle/>
            <a:p>
              <a:r>
                <a:rPr lang="de-DE" sz="1400" dirty="0"/>
                <a:t>Which co- associations of processes / conditions pro-duce these </a:t>
              </a:r>
              <a:r>
                <a:rPr lang="de-DE" sz="1400" b="1" dirty="0"/>
                <a:t>features</a:t>
              </a:r>
              <a:r>
                <a:rPr lang="de-DE" sz="1400" dirty="0"/>
                <a:t>?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5911126" y="3398175"/>
              <a:ext cx="1344868" cy="116955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lIns="91440" rIns="0" rtlCol="0">
              <a:spAutoFit/>
            </a:bodyPr>
            <a:lstStyle/>
            <a:p>
              <a:r>
                <a:rPr lang="de-DE" sz="1400" dirty="0">
                  <a:solidFill>
                    <a:schemeClr val="bg1"/>
                  </a:solidFill>
                </a:rPr>
                <a:t>How does weathering contribute to landscape evolution?</a:t>
              </a:r>
            </a:p>
          </p:txBody>
        </p:sp>
        <p:sp>
          <p:nvSpPr>
            <p:cNvPr id="2" name="Rectangle 1"/>
            <p:cNvSpPr/>
            <p:nvPr/>
          </p:nvSpPr>
          <p:spPr>
            <a:xfrm>
              <a:off x="5935007" y="2023353"/>
              <a:ext cx="1320987" cy="12516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1830804" y="2577415"/>
            <a:ext cx="1344868" cy="1169551"/>
          </a:xfrm>
          <a:prstGeom prst="rect">
            <a:avLst/>
          </a:prstGeom>
          <a:solidFill>
            <a:schemeClr val="bg1"/>
          </a:solidFill>
        </p:spPr>
        <p:txBody>
          <a:bodyPr wrap="square" lIns="91440" rIns="0" rtlCol="0">
            <a:spAutoFit/>
          </a:bodyPr>
          <a:lstStyle/>
          <a:p>
            <a:r>
              <a:rPr lang="de-DE" sz="1400" dirty="0"/>
              <a:t>How are wea-thering, </a:t>
            </a:r>
            <a:r>
              <a:rPr lang="de-DE" sz="1400" b="1" dirty="0"/>
              <a:t>soils </a:t>
            </a:r>
            <a:r>
              <a:rPr lang="de-DE" sz="1400" dirty="0"/>
              <a:t>and erosion linked across hillslopes? 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845810" y="4025967"/>
            <a:ext cx="1344868" cy="1169551"/>
          </a:xfrm>
          <a:prstGeom prst="rect">
            <a:avLst/>
          </a:prstGeom>
          <a:solidFill>
            <a:schemeClr val="bg1"/>
          </a:solidFill>
        </p:spPr>
        <p:txBody>
          <a:bodyPr wrap="square" lIns="91440" rIns="0" rtlCol="0">
            <a:spAutoFit/>
          </a:bodyPr>
          <a:lstStyle/>
          <a:p>
            <a:r>
              <a:rPr lang="de-DE" sz="1400" dirty="0"/>
              <a:t>How does weathering contribute to </a:t>
            </a:r>
            <a:r>
              <a:rPr lang="de-DE" sz="1400" b="1" dirty="0"/>
              <a:t>landscape evolution</a:t>
            </a:r>
            <a:r>
              <a:rPr lang="de-DE" sz="1400" dirty="0"/>
              <a:t>?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95536" y="2819865"/>
            <a:ext cx="4369255" cy="3745829"/>
            <a:chOff x="4499739" y="2302754"/>
            <a:chExt cx="4369255" cy="3745829"/>
          </a:xfrm>
        </p:grpSpPr>
        <p:sp>
          <p:nvSpPr>
            <p:cNvPr id="11" name="TextBox 10"/>
            <p:cNvSpPr txBox="1"/>
            <p:nvPr/>
          </p:nvSpPr>
          <p:spPr>
            <a:xfrm>
              <a:off x="4499739" y="4725144"/>
              <a:ext cx="435424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de-DE" sz="2000" dirty="0">
                <a:solidFill>
                  <a:srgbClr val="FF0000"/>
                </a:solidFill>
              </a:endParaRPr>
            </a:p>
            <a:p>
              <a:pPr marL="457200" indent="-457200">
                <a:buFont typeface="+mj-lt"/>
                <a:buAutoNum type="alphaLcPeriod"/>
              </a:pPr>
              <a:r>
                <a:rPr lang="de-DE" sz="2000" dirty="0">
                  <a:solidFill>
                    <a:srgbClr val="FF0000"/>
                  </a:solidFill>
                </a:rPr>
                <a:t>Look further back in time</a:t>
              </a:r>
            </a:p>
            <a:p>
              <a:pPr marL="457200" indent="-457200">
                <a:buFont typeface="+mj-lt"/>
                <a:buAutoNum type="alphaLcPeriod"/>
              </a:pPr>
              <a:r>
                <a:rPr lang="de-DE" sz="2000" dirty="0">
                  <a:solidFill>
                    <a:srgbClr val="FF0000"/>
                  </a:solidFill>
                </a:rPr>
                <a:t>Look further into the ground</a:t>
              </a:r>
            </a:p>
            <a:p>
              <a:pPr marL="457200" indent="-457200">
                <a:buFont typeface="+mj-lt"/>
                <a:buAutoNum type="alphaLcPeriod"/>
              </a:pPr>
              <a:r>
                <a:rPr lang="de-DE" sz="2000" dirty="0">
                  <a:solidFill>
                    <a:srgbClr val="FF0000"/>
                  </a:solidFill>
                </a:rPr>
                <a:t>Look wider into the landscape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8478417" y="5179761"/>
              <a:ext cx="32733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</a:rPr>
                <a:t>!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7837583" y="3765435"/>
              <a:ext cx="49885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dirty="0">
                  <a:solidFill>
                    <a:schemeClr val="bg1"/>
                  </a:solidFill>
                </a:rPr>
                <a:t>?</a:t>
              </a: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7445206" y="3142874"/>
              <a:ext cx="142378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000" dirty="0">
                  <a:solidFill>
                    <a:schemeClr val="bg1"/>
                  </a:solidFill>
                </a:rPr>
                <a:t>this lecture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7836439" y="2302754"/>
              <a:ext cx="49885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dirty="0">
                  <a:solidFill>
                    <a:schemeClr val="bg1"/>
                  </a:solidFill>
                </a:rPr>
                <a:t>?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CCF0E0E-3DB9-401C-97B1-B3EE3974700D}"/>
              </a:ext>
            </a:extLst>
          </p:cNvPr>
          <p:cNvGrpSpPr/>
          <p:nvPr/>
        </p:nvGrpSpPr>
        <p:grpSpPr>
          <a:xfrm>
            <a:off x="4362513" y="829368"/>
            <a:ext cx="2194188" cy="3716733"/>
            <a:chOff x="4362513" y="829368"/>
            <a:chExt cx="2194188" cy="3716733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375A1720-B274-4CC6-A0DC-188012E9ADB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188928" y="1201388"/>
              <a:ext cx="1367773" cy="3344713"/>
            </a:xfrm>
            <a:prstGeom prst="rect">
              <a:avLst/>
            </a:prstGeom>
          </p:spPr>
        </p:pic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B1C2E03-C5B5-4123-AB60-2EED7E99DE9E}"/>
                </a:ext>
              </a:extLst>
            </p:cNvPr>
            <p:cNvSpPr/>
            <p:nvPr/>
          </p:nvSpPr>
          <p:spPr>
            <a:xfrm flipH="1">
              <a:off x="4362513" y="829368"/>
              <a:ext cx="868411" cy="147944"/>
            </a:xfrm>
            <a:custGeom>
              <a:avLst/>
              <a:gdLst>
                <a:gd name="connsiteX0" fmla="*/ 1187865 w 1187865"/>
                <a:gd name="connsiteY0" fmla="*/ 0 h 888763"/>
                <a:gd name="connsiteX1" fmla="*/ 410198 w 1187865"/>
                <a:gd name="connsiteY1" fmla="*/ 188008 h 888763"/>
                <a:gd name="connsiteX2" fmla="*/ 0 w 1187865"/>
                <a:gd name="connsiteY2" fmla="*/ 888763 h 888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87865" h="888763">
                  <a:moveTo>
                    <a:pt x="1187865" y="0"/>
                  </a:moveTo>
                  <a:cubicBezTo>
                    <a:pt x="898020" y="19940"/>
                    <a:pt x="608175" y="39881"/>
                    <a:pt x="410198" y="188008"/>
                  </a:cubicBezTo>
                  <a:cubicBezTo>
                    <a:pt x="212221" y="336135"/>
                    <a:pt x="106110" y="612449"/>
                    <a:pt x="0" y="888763"/>
                  </a:cubicBezTo>
                </a:path>
              </a:pathLst>
            </a:custGeom>
            <a:noFill/>
            <a:ln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</p:spTree>
    <p:extLst>
      <p:ext uri="{BB962C8B-B14F-4D97-AF65-F5344CB8AC3E}">
        <p14:creationId xmlns:p14="http://schemas.microsoft.com/office/powerpoint/2010/main" val="1803737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33261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 Formation </a:t>
            </a:r>
            <a:r>
              <a:rPr lang="en-AU" sz="3200" dirty="0">
                <a:solidFill>
                  <a:srgbClr val="002060"/>
                </a:solidFill>
              </a:rPr>
              <a:t>(review)</a:t>
            </a:r>
          </a:p>
        </p:txBody>
      </p:sp>
      <p:cxnSp>
        <p:nvCxnSpPr>
          <p:cNvPr id="6" name="Straight Connector 5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E9A019F6-6674-4DE4-88D7-3355B07E9BC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7388" y="836712"/>
            <a:ext cx="4234533" cy="5535987"/>
          </a:xfrm>
          <a:prstGeom prst="rect">
            <a:avLst/>
          </a:prstGeom>
        </p:spPr>
      </p:pic>
      <p:grpSp>
        <p:nvGrpSpPr>
          <p:cNvPr id="15" name="Group 14"/>
          <p:cNvGrpSpPr/>
          <p:nvPr/>
        </p:nvGrpSpPr>
        <p:grpSpPr>
          <a:xfrm>
            <a:off x="473431" y="4084716"/>
            <a:ext cx="1158247" cy="1665732"/>
            <a:chOff x="473431" y="4283877"/>
            <a:chExt cx="1158247" cy="1665732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75213955-AC50-4774-B4A8-E2EE90A09E00}"/>
                </a:ext>
              </a:extLst>
            </p:cNvPr>
            <p:cNvSpPr txBox="1"/>
            <p:nvPr/>
          </p:nvSpPr>
          <p:spPr>
            <a:xfrm>
              <a:off x="523105" y="5395611"/>
              <a:ext cx="110857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Movement</a:t>
              </a:r>
            </a:p>
            <a:p>
              <a:r>
                <a:rPr lang="de-DE" sz="1000" dirty="0"/>
                <a:t>(with water or soil organisms)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1D9A5CCB-56E0-451B-8B9F-AE5009E24100}"/>
                </a:ext>
              </a:extLst>
            </p:cNvPr>
            <p:cNvSpPr txBox="1"/>
            <p:nvPr/>
          </p:nvSpPr>
          <p:spPr>
            <a:xfrm>
              <a:off x="473431" y="4283877"/>
              <a:ext cx="1108573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Leaching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442039" y="881553"/>
            <a:ext cx="1146468" cy="2871942"/>
            <a:chOff x="442039" y="1080714"/>
            <a:chExt cx="1146468" cy="2871942"/>
          </a:xfrm>
        </p:grpSpPr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F8CC8ED4-A0F9-45FF-AE58-C706AA360C8D}"/>
                </a:ext>
              </a:extLst>
            </p:cNvPr>
            <p:cNvSpPr txBox="1"/>
            <p:nvPr/>
          </p:nvSpPr>
          <p:spPr>
            <a:xfrm>
              <a:off x="575405" y="2494989"/>
              <a:ext cx="61747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/>
                <a:t>Water </a:t>
              </a:r>
            </a:p>
            <a:p>
              <a:r>
                <a:rPr lang="de-DE" sz="1000" dirty="0"/>
                <a:t>Erosion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2874E0E8-4CC6-4C57-BBFF-E9D3AE52B777}"/>
                </a:ext>
              </a:extLst>
            </p:cNvPr>
            <p:cNvSpPr txBox="1"/>
            <p:nvPr/>
          </p:nvSpPr>
          <p:spPr>
            <a:xfrm>
              <a:off x="477861" y="3552546"/>
              <a:ext cx="110857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Wind</a:t>
              </a:r>
            </a:p>
            <a:p>
              <a:r>
                <a:rPr lang="de-DE" sz="1000" dirty="0"/>
                <a:t>Erosion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520F5854-45DE-47CC-91FA-F3EAD2811203}"/>
                </a:ext>
              </a:extLst>
            </p:cNvPr>
            <p:cNvSpPr txBox="1"/>
            <p:nvPr/>
          </p:nvSpPr>
          <p:spPr>
            <a:xfrm>
              <a:off x="442039" y="1080714"/>
              <a:ext cx="11464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rgbClr val="002060"/>
                  </a:solidFill>
                </a:rPr>
                <a:t>Removal</a:t>
              </a:r>
            </a:p>
          </p:txBody>
        </p:sp>
      </p:grp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4917752" y="3336249"/>
            <a:ext cx="4046736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342900" indent="-3429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CH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 range of biological, chemical and physical processes</a:t>
            </a:r>
            <a:r>
              <a:rPr lang="de-CH" dirty="0">
                <a:solidFill>
                  <a:srgbClr val="002060"/>
                </a:solidFill>
              </a:rPr>
              <a:t>... (Pedogenesis)</a:t>
            </a:r>
            <a:endParaRPr lang="de-CH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spcBef>
                <a:spcPts val="1800"/>
              </a:spcBef>
              <a:buFont typeface="+mj-lt"/>
              <a:buAutoNum type="arabicPeriod"/>
            </a:pPr>
            <a:r>
              <a:rPr lang="de-CH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Neoformation- and </a:t>
            </a:r>
            <a:r>
              <a:rPr lang="de-CH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transforma-tion processes</a:t>
            </a:r>
            <a:r>
              <a:rPr lang="de-CH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(e.g. weathering)</a:t>
            </a:r>
          </a:p>
          <a:p>
            <a:pPr marL="457200" indent="-457200">
              <a:spcBef>
                <a:spcPct val="50000"/>
              </a:spcBef>
              <a:buFont typeface="+mj-lt"/>
              <a:buAutoNum type="arabicPeriod"/>
            </a:pPr>
            <a:r>
              <a:rPr lang="de-CH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Translocation processes</a:t>
            </a:r>
            <a:endParaRPr lang="de-CH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0100357-2ABC-49D1-B555-488211F46C16}"/>
              </a:ext>
            </a:extLst>
          </p:cNvPr>
          <p:cNvCxnSpPr/>
          <p:nvPr/>
        </p:nvCxnSpPr>
        <p:spPr>
          <a:xfrm flipV="1">
            <a:off x="3313651" y="2317862"/>
            <a:ext cx="498305" cy="326845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C3079CF-DE68-4A73-840E-1A201D1757EB}"/>
              </a:ext>
            </a:extLst>
          </p:cNvPr>
          <p:cNvCxnSpPr>
            <a:cxnSpLocks/>
          </p:cNvCxnSpPr>
          <p:nvPr/>
        </p:nvCxnSpPr>
        <p:spPr>
          <a:xfrm flipV="1">
            <a:off x="3114336" y="3088036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798E8FD-4B43-4A47-A276-2B64C57691E8}"/>
              </a:ext>
            </a:extLst>
          </p:cNvPr>
          <p:cNvCxnSpPr>
            <a:cxnSpLocks/>
          </p:cNvCxnSpPr>
          <p:nvPr/>
        </p:nvCxnSpPr>
        <p:spPr>
          <a:xfrm flipV="1">
            <a:off x="3123677" y="3935443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882116" y="6659594"/>
            <a:ext cx="126188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>
                <a:solidFill>
                  <a:srgbClr val="002060"/>
                </a:solidFill>
              </a:rPr>
              <a:t>McKenzie et al. 2004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1301046" y="897540"/>
            <a:ext cx="3496736" cy="1106562"/>
            <a:chOff x="1301046" y="1096701"/>
            <a:chExt cx="3496736" cy="1106562"/>
          </a:xfrm>
        </p:grpSpPr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42D5DAB6-3CEC-4FF4-8013-A034A2FCA5ED}"/>
                </a:ext>
              </a:extLst>
            </p:cNvPr>
            <p:cNvSpPr txBox="1"/>
            <p:nvPr/>
          </p:nvSpPr>
          <p:spPr>
            <a:xfrm>
              <a:off x="3941029" y="1649265"/>
              <a:ext cx="85675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Deposition </a:t>
              </a:r>
            </a:p>
            <a:p>
              <a:r>
                <a:rPr lang="de-DE" sz="1000" dirty="0"/>
                <a:t>(e.g. Wind, Floods)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415F4686-CDFC-4DAF-A6C3-E0294BB8F750}"/>
                </a:ext>
              </a:extLst>
            </p:cNvPr>
            <p:cNvSpPr txBox="1"/>
            <p:nvPr/>
          </p:nvSpPr>
          <p:spPr>
            <a:xfrm>
              <a:off x="2895633" y="1136634"/>
              <a:ext cx="66717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/>
                <a:t>Organic </a:t>
              </a:r>
            </a:p>
            <a:p>
              <a:r>
                <a:rPr lang="de-DE" sz="1000" dirty="0"/>
                <a:t>Material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D5CD9AE1-78E0-4193-999D-BF77EA996E01}"/>
                </a:ext>
              </a:extLst>
            </p:cNvPr>
            <p:cNvSpPr txBox="1"/>
            <p:nvPr/>
          </p:nvSpPr>
          <p:spPr>
            <a:xfrm>
              <a:off x="3631102" y="1096701"/>
              <a:ext cx="11208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rgbClr val="002060"/>
                  </a:solidFill>
                </a:rPr>
                <a:t>Addition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15F4686-CDFC-4DAF-A6C3-E0294BB8F750}"/>
                </a:ext>
              </a:extLst>
            </p:cNvPr>
            <p:cNvSpPr txBox="1"/>
            <p:nvPr/>
          </p:nvSpPr>
          <p:spPr>
            <a:xfrm>
              <a:off x="1301046" y="1552854"/>
              <a:ext cx="896399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/>
                <a:t>Dissolved</a:t>
              </a:r>
            </a:p>
            <a:p>
              <a:r>
                <a:rPr lang="de-DE" sz="1000" dirty="0"/>
                <a:t>Elements </a:t>
              </a:r>
            </a:p>
            <a:p>
              <a:r>
                <a:rPr lang="de-DE" sz="1000" dirty="0"/>
                <a:t>(via Rainfall)</a:t>
              </a: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4977927" y="148564"/>
            <a:ext cx="3899941" cy="3064636"/>
            <a:chOff x="4977927" y="148564"/>
            <a:chExt cx="3899941" cy="3064636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056909" y="148564"/>
              <a:ext cx="3820959" cy="2750201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4977927" y="2843868"/>
              <a:ext cx="24896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... open system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102769" y="1823887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8393223" y="1823887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8421819" y="646785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5070234" y="624126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4</a:t>
              </a: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3735070" y="2340495"/>
            <a:ext cx="1211003" cy="3658915"/>
            <a:chOff x="3735070" y="2539656"/>
            <a:chExt cx="1211003" cy="3658915"/>
          </a:xfrm>
        </p:grpSpPr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BE6539CE-B82D-4754-8EA6-3C08AB92DF02}"/>
                </a:ext>
              </a:extLst>
            </p:cNvPr>
            <p:cNvSpPr txBox="1"/>
            <p:nvPr/>
          </p:nvSpPr>
          <p:spPr>
            <a:xfrm>
              <a:off x="3933906" y="3603811"/>
              <a:ext cx="101216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Mineral formation</a:t>
              </a:r>
            </a:p>
            <a:p>
              <a:r>
                <a:rPr lang="de-DE" sz="1000" dirty="0"/>
                <a:t>(from host </a:t>
              </a:r>
            </a:p>
            <a:p>
              <a:r>
                <a:rPr lang="de-DE" sz="1000" dirty="0"/>
                <a:t>rock)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1ACCF791-BCDD-44AD-87AB-CFE97D34A768}"/>
                </a:ext>
              </a:extLst>
            </p:cNvPr>
            <p:cNvSpPr txBox="1"/>
            <p:nvPr/>
          </p:nvSpPr>
          <p:spPr>
            <a:xfrm>
              <a:off x="3783761" y="4841613"/>
              <a:ext cx="110857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Minerals transform </a:t>
              </a:r>
            </a:p>
            <a:p>
              <a:r>
                <a:rPr lang="de-DE" sz="1000" dirty="0"/>
                <a:t>(e.g. to clays)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9613F1E1-C2FA-4268-A40C-1506DD912A60}"/>
                </a:ext>
              </a:extLst>
            </p:cNvPr>
            <p:cNvSpPr txBox="1"/>
            <p:nvPr/>
          </p:nvSpPr>
          <p:spPr>
            <a:xfrm>
              <a:off x="3735070" y="5644573"/>
              <a:ext cx="110857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Minerals form</a:t>
              </a:r>
            </a:p>
            <a:p>
              <a:r>
                <a:rPr lang="de-DE" sz="1000" dirty="0"/>
                <a:t>from solution</a:t>
              </a:r>
            </a:p>
            <a:p>
              <a:r>
                <a:rPr lang="de-DE" sz="1000" dirty="0"/>
                <a:t>(e.g. carbonate)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415F4686-CDFC-4DAF-A6C3-E0294BB8F750}"/>
                </a:ext>
              </a:extLst>
            </p:cNvPr>
            <p:cNvSpPr txBox="1"/>
            <p:nvPr/>
          </p:nvSpPr>
          <p:spPr>
            <a:xfrm>
              <a:off x="3888303" y="2539656"/>
              <a:ext cx="1029449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/>
                <a:t>Organic </a:t>
              </a:r>
            </a:p>
            <a:p>
              <a:r>
                <a:rPr lang="de-DE" sz="1000" dirty="0"/>
                <a:t>Material</a:t>
              </a:r>
            </a:p>
            <a:p>
              <a:r>
                <a:rPr lang="de-DE" sz="1000" dirty="0"/>
                <a:t>Decomposition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BF2B5A0-C2F9-4F14-B4EA-5CB5EFF5AED6}"/>
              </a:ext>
            </a:extLst>
          </p:cNvPr>
          <p:cNvSpPr txBox="1"/>
          <p:nvPr/>
        </p:nvSpPr>
        <p:spPr>
          <a:xfrm>
            <a:off x="4993849" y="5530006"/>
            <a:ext cx="42345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Soil horizons and soil types (taxonomy varies by country or system)…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CA7618-C776-4642-9E7B-97BAABDFD4ED}"/>
              </a:ext>
            </a:extLst>
          </p:cNvPr>
          <p:cNvSpPr/>
          <p:nvPr/>
        </p:nvSpPr>
        <p:spPr>
          <a:xfrm>
            <a:off x="1261121" y="6440851"/>
            <a:ext cx="86777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>
                <a:hlinkClick r:id="rId4"/>
              </a:rPr>
              <a:t>https://www.soils.org/files/s4t/soil-taxonomy-web-poster.pdf</a:t>
            </a:r>
            <a:endParaRPr lang="en-AU" dirty="0"/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94376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Soils… and life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21" name="Straight Connector 20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88604" y="953127"/>
            <a:ext cx="30818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Vary in physical and chemical properties... (soil types!)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174581" y="800600"/>
            <a:ext cx="8798329" cy="5533842"/>
            <a:chOff x="513800" y="309661"/>
            <a:chExt cx="8798329" cy="5533842"/>
          </a:xfrm>
        </p:grpSpPr>
        <p:grpSp>
          <p:nvGrpSpPr>
            <p:cNvPr id="4" name="Group 3"/>
            <p:cNvGrpSpPr/>
            <p:nvPr/>
          </p:nvGrpSpPr>
          <p:grpSpPr>
            <a:xfrm>
              <a:off x="3543067" y="309661"/>
              <a:ext cx="5769062" cy="5533842"/>
              <a:chOff x="3543067" y="309661"/>
              <a:chExt cx="5769062" cy="5533842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17B2F203-1A00-4CCD-883C-0B915962EC2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543067" y="309661"/>
                <a:ext cx="5769062" cy="5533842"/>
              </a:xfrm>
              <a:prstGeom prst="rect">
                <a:avLst/>
              </a:prstGeom>
            </p:spPr>
          </p:pic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FE0EC6A2-0945-4D28-9DB7-BA9616E9066A}"/>
                  </a:ext>
                </a:extLst>
              </p:cNvPr>
              <p:cNvSpPr txBox="1"/>
              <p:nvPr/>
            </p:nvSpPr>
            <p:spPr>
              <a:xfrm>
                <a:off x="6020524" y="748980"/>
                <a:ext cx="180209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2800" b="1" dirty="0">
                    <a:solidFill>
                      <a:srgbClr val="002060"/>
                    </a:solidFill>
                  </a:rPr>
                  <a:t>Plant Life</a:t>
                </a:r>
              </a:p>
            </p:txBody>
          </p:sp>
        </p:grp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567F2DC-F591-4390-8870-FD45701E227F}"/>
                </a:ext>
              </a:extLst>
            </p:cNvPr>
            <p:cNvSpPr/>
            <p:nvPr/>
          </p:nvSpPr>
          <p:spPr>
            <a:xfrm>
              <a:off x="513800" y="2236272"/>
              <a:ext cx="2811904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Provide nutrients for primary production (life)</a:t>
              </a:r>
              <a:endParaRPr lang="en-AU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178993" y="1988270"/>
            <a:ext cx="7832700" cy="3107092"/>
            <a:chOff x="178993" y="1988270"/>
            <a:chExt cx="7832700" cy="3107092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D2784CC9-6623-4CDE-956C-148835977184}"/>
                </a:ext>
              </a:extLst>
            </p:cNvPr>
            <p:cNvSpPr txBox="1"/>
            <p:nvPr/>
          </p:nvSpPr>
          <p:spPr>
            <a:xfrm>
              <a:off x="178993" y="1988270"/>
              <a:ext cx="309144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Habitat on various scales for flora </a:t>
              </a:r>
              <a:r>
                <a:rPr lang="en-AU" i="1" dirty="0">
                  <a:solidFill>
                    <a:srgbClr val="002060"/>
                  </a:solidFill>
                </a:rPr>
                <a:t>and</a:t>
              </a:r>
              <a:r>
                <a:rPr lang="en-AU" dirty="0">
                  <a:solidFill>
                    <a:srgbClr val="002060"/>
                  </a:solidFill>
                </a:rPr>
                <a:t> fauna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B00ABE8-3A6A-4942-9BEC-7A5BAEFDD142}"/>
                </a:ext>
              </a:extLst>
            </p:cNvPr>
            <p:cNvSpPr txBox="1"/>
            <p:nvPr/>
          </p:nvSpPr>
          <p:spPr>
            <a:xfrm>
              <a:off x="5667782" y="4141255"/>
              <a:ext cx="2343911" cy="9541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AU" sz="2800" b="1" dirty="0">
                  <a:solidFill>
                    <a:srgbClr val="002060"/>
                  </a:solidFill>
                </a:rPr>
                <a:t>Animal and </a:t>
              </a:r>
            </a:p>
            <a:p>
              <a:pPr algn="ctr"/>
              <a:r>
                <a:rPr lang="en-AU" sz="2800" b="1" dirty="0">
                  <a:solidFill>
                    <a:srgbClr val="002060"/>
                  </a:solidFill>
                </a:rPr>
                <a:t>Bacteria Life</a:t>
              </a:r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4716938" y="2263092"/>
            <a:ext cx="19287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/>
              <a:t>Detritus and litter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198680" y="2665551"/>
            <a:ext cx="4141156" cy="3970433"/>
            <a:chOff x="198680" y="2665551"/>
            <a:chExt cx="4141156" cy="3970433"/>
          </a:xfrm>
        </p:grpSpPr>
        <p:sp>
          <p:nvSpPr>
            <p:cNvPr id="2" name="Rectangle 1"/>
            <p:cNvSpPr/>
            <p:nvPr/>
          </p:nvSpPr>
          <p:spPr>
            <a:xfrm>
              <a:off x="198680" y="3773662"/>
              <a:ext cx="3071762" cy="286232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spcAft>
                  <a:spcPts val="0"/>
                </a:spcAft>
              </a:pPr>
              <a:r>
                <a:rPr lang="en-US" b="1" dirty="0">
                  <a:solidFill>
                    <a:srgbClr val="002060"/>
                  </a:solidFill>
                </a:rPr>
                <a:t>Decomposition =</a:t>
              </a:r>
            </a:p>
            <a:p>
              <a:pPr>
                <a:spcAft>
                  <a:spcPts val="0"/>
                </a:spcAft>
              </a:pPr>
              <a:endParaRPr lang="en-US" dirty="0">
                <a:solidFill>
                  <a:srgbClr val="002060"/>
                </a:solidFill>
              </a:endParaRPr>
            </a:p>
            <a:p>
              <a:pPr>
                <a:spcAft>
                  <a:spcPts val="0"/>
                </a:spcAft>
              </a:pPr>
              <a:r>
                <a:rPr lang="en-US" b="1" dirty="0">
                  <a:solidFill>
                    <a:srgbClr val="002060"/>
                  </a:solidFill>
                </a:rPr>
                <a:t>Mineralization</a:t>
              </a:r>
              <a:r>
                <a:rPr lang="en-US" dirty="0">
                  <a:solidFill>
                    <a:srgbClr val="002060"/>
                  </a:solidFill>
                </a:rPr>
                <a:t> (oxidation of organic matter to release nutrients)</a:t>
              </a:r>
            </a:p>
            <a:p>
              <a:pPr algn="ctr">
                <a:spcAft>
                  <a:spcPts val="0"/>
                </a:spcAft>
              </a:pPr>
              <a:r>
                <a:rPr lang="en-US" dirty="0">
                  <a:solidFill>
                    <a:srgbClr val="002060"/>
                  </a:solidFill>
                </a:rPr>
                <a:t>+</a:t>
              </a:r>
            </a:p>
            <a:p>
              <a:pPr>
                <a:spcAft>
                  <a:spcPts val="0"/>
                </a:spcAft>
              </a:pPr>
              <a:r>
                <a:rPr lang="en-US" b="1" dirty="0" err="1">
                  <a:solidFill>
                    <a:srgbClr val="002060"/>
                  </a:solidFill>
                </a:rPr>
                <a:t>Humification</a:t>
              </a:r>
              <a:r>
                <a:rPr lang="en-US" dirty="0">
                  <a:solidFill>
                    <a:srgbClr val="002060"/>
                  </a:solidFill>
                </a:rPr>
                <a:t> (</a:t>
              </a:r>
              <a:r>
                <a:rPr lang="en-US" dirty="0" err="1">
                  <a:solidFill>
                    <a:srgbClr val="002060"/>
                  </a:solidFill>
                </a:rPr>
                <a:t>transfor-mation</a:t>
              </a:r>
              <a:r>
                <a:rPr lang="en-US" dirty="0">
                  <a:solidFill>
                    <a:srgbClr val="002060"/>
                  </a:solidFill>
                </a:rPr>
                <a:t> of organic matter into stable forms to improve soil properties)</a:t>
              </a:r>
              <a:endParaRPr lang="de-DE" dirty="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2502586" y="2665551"/>
              <a:ext cx="1837250" cy="1141182"/>
            </a:xfrm>
            <a:custGeom>
              <a:avLst/>
              <a:gdLst>
                <a:gd name="connsiteX0" fmla="*/ 2361063 w 2361063"/>
                <a:gd name="connsiteY0" fmla="*/ 0 h 1201003"/>
                <a:gd name="connsiteX1" fmla="*/ 1003111 w 2361063"/>
                <a:gd name="connsiteY1" fmla="*/ 409433 h 1201003"/>
                <a:gd name="connsiteX2" fmla="*/ 0 w 2361063"/>
                <a:gd name="connsiteY2" fmla="*/ 1201003 h 1201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361063" h="1201003">
                  <a:moveTo>
                    <a:pt x="2361063" y="0"/>
                  </a:moveTo>
                  <a:cubicBezTo>
                    <a:pt x="1878842" y="104633"/>
                    <a:pt x="1396621" y="209266"/>
                    <a:pt x="1003111" y="409433"/>
                  </a:cubicBezTo>
                  <a:cubicBezTo>
                    <a:pt x="609601" y="609600"/>
                    <a:pt x="304800" y="905301"/>
                    <a:pt x="0" y="1201003"/>
                  </a:cubicBezTo>
                </a:path>
              </a:pathLst>
            </a:custGeom>
            <a:noFill/>
            <a:ln w="15875"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22" name="Freeform 21"/>
          <p:cNvSpPr/>
          <p:nvPr/>
        </p:nvSpPr>
        <p:spPr>
          <a:xfrm rot="10800000">
            <a:off x="2424545" y="6025327"/>
            <a:ext cx="1215811" cy="567146"/>
          </a:xfrm>
          <a:custGeom>
            <a:avLst/>
            <a:gdLst>
              <a:gd name="connsiteX0" fmla="*/ 2361063 w 2361063"/>
              <a:gd name="connsiteY0" fmla="*/ 0 h 1201003"/>
              <a:gd name="connsiteX1" fmla="*/ 1003111 w 2361063"/>
              <a:gd name="connsiteY1" fmla="*/ 409433 h 1201003"/>
              <a:gd name="connsiteX2" fmla="*/ 0 w 2361063"/>
              <a:gd name="connsiteY2" fmla="*/ 1201003 h 1201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61063" h="1201003">
                <a:moveTo>
                  <a:pt x="2361063" y="0"/>
                </a:moveTo>
                <a:cubicBezTo>
                  <a:pt x="1878842" y="104633"/>
                  <a:pt x="1396621" y="209266"/>
                  <a:pt x="1003111" y="409433"/>
                </a:cubicBezTo>
                <a:cubicBezTo>
                  <a:pt x="609601" y="609600"/>
                  <a:pt x="304800" y="905301"/>
                  <a:pt x="0" y="1201003"/>
                </a:cubicBezTo>
              </a:path>
            </a:pathLst>
          </a:custGeom>
          <a:noFill/>
          <a:ln w="15875">
            <a:solidFill>
              <a:srgbClr val="00206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651084-C1E4-4570-B78C-0E241F1F9530}"/>
              </a:ext>
            </a:extLst>
          </p:cNvPr>
          <p:cNvSpPr/>
          <p:nvPr/>
        </p:nvSpPr>
        <p:spPr>
          <a:xfrm>
            <a:off x="3669301" y="6384363"/>
            <a:ext cx="4911922" cy="400110"/>
          </a:xfrm>
          <a:prstGeom prst="rect">
            <a:avLst/>
          </a:prstGeom>
          <a:solidFill>
            <a:srgbClr val="002060"/>
          </a:solidFill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The worlds biggest recycling machine!</a:t>
            </a:r>
            <a:endParaRPr lang="en-AU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61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2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61A6ED-0ADA-419C-9663-89ADBE660D6B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Tip… </a:t>
            </a:r>
            <a:r>
              <a:rPr lang="en-AU" sz="3200" dirty="0">
                <a:solidFill>
                  <a:srgbClr val="002060"/>
                </a:solidFill>
              </a:rPr>
              <a:t>(optional, as usual)…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24F2C2B-0143-4909-BBAA-95114A5D33A8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>
            <a:off x="197893" y="3019471"/>
            <a:ext cx="8679976" cy="2602772"/>
            <a:chOff x="175547" y="177578"/>
            <a:chExt cx="8679976" cy="2602772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131C639B-0994-4D3E-9627-22EAA424AF2A}"/>
                </a:ext>
              </a:extLst>
            </p:cNvPr>
            <p:cNvSpPr/>
            <p:nvPr/>
          </p:nvSpPr>
          <p:spPr>
            <a:xfrm>
              <a:off x="212350" y="1764687"/>
              <a:ext cx="5832648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endParaRPr lang="en-AU" sz="2000" dirty="0"/>
            </a:p>
            <a:p>
              <a:r>
                <a:rPr lang="en-AU" sz="2000" dirty="0">
                  <a:hlinkClick r:id="rId2"/>
                </a:rPr>
                <a:t>https://www.youtube.com/watch?v=KcY4Kwa9fsk</a:t>
              </a:r>
              <a:endParaRPr lang="en-AU" sz="2000" dirty="0"/>
            </a:p>
            <a:p>
              <a:endParaRPr lang="en-AU" sz="2000" dirty="0"/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68F08A4-8CF0-4895-AA85-78E2228FAB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097085" y="177578"/>
              <a:ext cx="1651620" cy="2477430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15F453-B599-4412-8CE3-E49875838D4B}"/>
                </a:ext>
              </a:extLst>
            </p:cNvPr>
            <p:cNvSpPr/>
            <p:nvPr/>
          </p:nvSpPr>
          <p:spPr>
            <a:xfrm>
              <a:off x="175547" y="920212"/>
              <a:ext cx="8679976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sz="3200" dirty="0"/>
                <a:t>Soil Erosion – Historical Perspective</a:t>
              </a:r>
            </a:p>
            <a:p>
              <a:r>
                <a:rPr lang="en-AU" sz="2400" dirty="0"/>
                <a:t>(1:02 h length): </a:t>
              </a:r>
            </a:p>
          </p:txBody>
        </p:sp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A1002A30-761D-4650-BFC4-FFFC543AF480}"/>
              </a:ext>
            </a:extLst>
          </p:cNvPr>
          <p:cNvSpPr/>
          <p:nvPr/>
        </p:nvSpPr>
        <p:spPr>
          <a:xfrm>
            <a:off x="229104" y="5654665"/>
            <a:ext cx="622905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Talks by David R. Montgomery Ph.D., Professor, Quaternary Research Center and Department of Earth and Space Sciences, University of Washington, Seattle, WA</a:t>
            </a:r>
            <a:endParaRPr lang="en-AU" dirty="0"/>
          </a:p>
        </p:txBody>
      </p:sp>
      <p:grpSp>
        <p:nvGrpSpPr>
          <p:cNvPr id="12" name="Group 11"/>
          <p:cNvGrpSpPr/>
          <p:nvPr/>
        </p:nvGrpSpPr>
        <p:grpSpPr>
          <a:xfrm>
            <a:off x="251520" y="188640"/>
            <a:ext cx="8679976" cy="3466773"/>
            <a:chOff x="212350" y="2150012"/>
            <a:chExt cx="8679976" cy="346677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9C3E995-580C-45A6-A875-C9540268FD8F}"/>
                </a:ext>
              </a:extLst>
            </p:cNvPr>
            <p:cNvSpPr/>
            <p:nvPr/>
          </p:nvSpPr>
          <p:spPr>
            <a:xfrm>
              <a:off x="212350" y="4077138"/>
              <a:ext cx="6485525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sz="2000" dirty="0">
                  <a:hlinkClick r:id="rId4"/>
                </a:rPr>
                <a:t>https://www.youtube.com/watch?v=c4p-kQ6D8aA</a:t>
              </a:r>
              <a:endParaRPr lang="en-AU" sz="2000" dirty="0"/>
            </a:p>
            <a:p>
              <a:endParaRPr lang="en-AU" sz="2000" dirty="0"/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DDC4018-EE17-4A17-BD79-D4BE470823D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178648" y="2150012"/>
              <a:ext cx="1546064" cy="2357748"/>
            </a:xfrm>
            <a:prstGeom prst="rect">
              <a:avLst/>
            </a:prstGeom>
          </p:spPr>
        </p:pic>
        <p:pic>
          <p:nvPicPr>
            <p:cNvPr id="1026" name="Picture 2" descr="data:image/jpeg;base64,/9j/4AAQSkZJRgABAQAAAQABAAD/2wCEAAkGBwgHBgkIBwgKCgkLDRYPDQwMDRsUFRAWIB0iIiAdHx8kKDQsJCYxJx8fLT0tMTU3Ojo6Iys/RD84QzQ5OjcBCgoKDQwNGg8PGjclHyU3Nzc3Nzc3Nzc3Nzc3Nzc3Nzc3Nzc3Nzc3Nzc3Nzc3Nzc3Nzc3Nzc3Nzc3Nzc3Nzc3N//AABEIALcAeAMBIgACEQEDEQH/xAAbAAABBQEBAAAAAAAAAAAAAAAEAAECAwUGB//EAEEQAAIBAwMBBQUGBAQDCQAAAAECAwAEEQUSITEGE0FRYSJxgZGhFCMywdHwBxVCsVJygrIWYuElMzRDU2OSo/H/xAAZAQADAQEBAAAAAAAAAAAAAAABAgMABAX/xAApEQACAgEEAQQCAQUAAAAAAAAAAQIRAxIhMVETBCJBYTJS8BQjgaHh/9oADAMBAAIRAxEAPwDtGgEyI20efHhV6gqAMGq43MabW6ikk/hXVJvghFLkmDtbmrI7jHsgZoi2gWeE7wc+BqqSMRHCHkeFSbsolRJZWUk4qTXW3ljioqGP4qvj0yC8cht5Xw5xQSj8h3+ClpY3UEnOaUfHKg4p5dPi09z985i/pyMkHyzUEu8ceHlRaS4Mn2Rl0lb6TezGPjwrPn0CeMtskRwPHpWwt5j0qX2sYp4Z8keBJYoS3aMrS7GCKZ0vlBcHADdKM1DSIJxmBVjbwIGBQ05dy2GG7w4q+yvHU9zMCceJp5Tm3rT3FUYpaaMabTLmFmymUUZ3g8UJiuxZInicEcMOQfGueu7aKEtsz14HlXTg9Q57SIZcGndAAFKp48qVdhym0qNK3Hzq02kg8jiqraUBl5xWibgLyQK8STa2PVSTIA9xEZZJFjiRcszEAKB4k1TBe2U0Ju4buCe3Unc8cgZRjk5PhWF/ES6Ddjr+NeC2z/cK5/SPsMNn2lGnzZ327b7cQmNYiI2HHn8Kne49bHo1hdabfljZ3MFxg+13Uofb6cGr7e802W6ktbe7ge5i5eJJQXX3gHNeTfw2kEOviSOMQH+XbSp4Mx3j2x5jj6UL2TKRa52euVUCV7y67yQD2nG3xPj1PzpbG0nsL32mzq0L3Vs0iy9yfvVJEh6L1/F6UHOdK+ySXSahbJbxNskl71dqNnGCc8HPhXlvaW/k07tZeiNT3f8AMLe/wvkqnP1YfKjJ22/wgnWTBmuJxMxx4m4X8gKybNSPRiLaGWGF7q3Ek4JhRnAaQDn2R40k+wvatdm8g+zrndMJBsGODz0rz7tvfTQ6h2ZvLcHfawNJx4he7J+gNCTzCT+G8aLyj6gTg+I7wn9+6jqYNJ6VAlveQrNZXUU0R4EkbhgT7xUbq3tbWEzXl7HAn/qSOFUH3muf7CpZQjWF0uYyRteljEsBiWE4/CAeuMY48qH/AImCWfSbCzyFa4vOVJ8FRj+lNraVg0pujcklukVhH7ceOJF5DAjIIPjWeST1JOa1uxpe67L6XOWyGtI16/4Rj8qsvdJBkMkThAeSG/Ku3BngnucmbDL4ZiAUqteMxuyN1BxSru1HGEXVm9pJ+PKZ9l1OQaaOWX8IOSeADXRjToyNkpDDHXyrLntUh5XPB4INeZCcJKmtzvlCcXaexi69pU2padNZysVWQDDDnBByKyNO7P3VsmoiW572W9i2M4j27TgjOM+tautdqrLS7hLS8E/eFBIWSPcAuSMn5VHUtfstNFs8omlF0u6LuU37hwfzpNKdvofU1X2B6L2WudNvYLpZS4jte4I2YyN2c9abR+xn2XUobh78mC2d3gh2chmGDk+NacnaCBJLBGE6G+QtECmMYGcN5HFUHtLYrpEerMZRDI+yNNntuckYA+FZ40kZZGyep9i4tTv7i8e7MZmtGtwO7ztY9G6+HlRGqdko5uy6aNFclNsca98UznaQc49cU9v2mtDoU2shn+ywttkTYd6tkDBX4ijtU1e3stEOr3Lt9l2I+EXc+GIA4/1Co7WV3oybrREvL7T5p5furS3lt2j2/wDeB02k+lCjsun/AAmNDa9JZJe9WcRgc7sjIz+daEmtWMw1BrdbhvsG0yqE5O4ZG3nk8UHpXaCy1Qzm2W5AgUsxkj2jjwHrXQo45Ii5ziX9nNOl0X7a0t19oku5e+dtm32vHxpu0Gkx6/PZm7f7i33lo9v4ywwOc+HWm/numjRo9YeSUWkh2oNmHLZIxj4VfD2j0q40S51CFJBDbErOrJ94jDqMefIpHGC2sZSm96CezEL6NpEGnNOJu53febduQSSOM+ta81xvjIOflXM2utWV7dwW1tv3zWq3S+zgbCcc+uQeK1zcPIm0KW4wMCn8KauIry06kN3ceciMuwPXrSq6PTrpuUKc+G/pSov7kKq/U1mmBQ4Oazpw8gIVSSfAU9tAwXlifcaNjzGxywwRyK54vS7LNalR5J2+iuE1+VVVVI0zMgf/AAbjnHr0onWhM79lf5dIIpWQdy8wyFOxcbgK77UtC0fU7yW8voXklktjasUlZQYyc4wDwcnr1rPvuymjahbWdtPDK0VquyH75gVXAGCc89BzTKV238gcaqvg5vt/vt7Gwv0wZILjk+jIf0FB6rb/AGXst2bixgrcwE+8qT+ddvfdnNKutEXS3R2to1VFUyMDhentDmr7zs3Y6pYLbXeZIBg4U4KkdCCOlUlKLt9k4xkqXR5wrn/grtGPA37f71rc7WS7v4dsuAPuLYZz/wAyV057H6MNJfS4A6WsjAuhclmOQcluvUCgU7K6fYWFzp6W5a0nOZEaRmz05yTkdBSxUXt9Bk5Lf7MXsef+1teHj3kH+w0/Ye2afQdYYMAFup/j7NbWk6PZaPC8dhEyiQ7nZmLMT6k1Zpun2umwXFtaIViuHZ5FLk5LDBOT0qkoyilQsZxnJ2cRJbkfwz0eY59q9QAf6noq0hX/AIX7cvk5ivp8DHUA11Z0SxOhpof2fNghyqF2JU5zkMTnOari0fSrXSbjSYoiLW5z369426QnGSWznPArnqTZfVFI5v8Ah5BLF2veyvEDtbaayRkjOUZxIp/+yvSti7e6RljX0WsKG20631Ealbwsl4LdbbeHYgxjGBjpngc9eKKN71JRt2etGMZUCUoth7hrGUFiSjf1U9A/zJ2ADLuA6Z8KVbT2jaioGYcd6fcKcuyn2mY+5C39hV4GxcZU5rF1y4ntrzS0hn2LNPtdRj2hxxz1/Z8Ko5wSuiUYTk6s1BdsBj7w+ndMPyp/tuRh4ZCPSNv0rjU1XUf5GJxcu86Rd4ehLYlX0/w5Hxo2DUrlruSM3TtteH2PZwoaNj9SBwfzqflg/gp4ciXJ0rXgIwsMgHpEw/Kpx6gyDaFcA/8Att+lcr2f1K8nm0uO9uJC8iyrIgC/eMpYEnxH4c8fnVl7qt5bX+qxJdMqRyxIikD2Nyt048Tih5Iabobw5NVWjpvtgLZ+9z6RN+lNLdtJx95tI8Ym/SsWxvLi4ttZaW5K9zNKIpCAe6UZxwB0FAwapcG4QG6lZDaRvhgucmRBnI97DPjimWWEadC+Gcm42dIjb+FSVj1wIm/Skz7RzFLkcA9y/wAulASalt7L3NzDcEXMZkUyhgCMSEYz0HGKzpe0V7JHcLJqMkKrHaHve7BKEqS5xjnJK8Vp+p+jQ9K+bN8zshw0cq++Jv0qIljyfupc/wCRh+VD6RqNzfw6ul1M7GO7mjjzgFEH4cfX5VnaHc3Vxq1vbTXbPG2mRzMrY5Y7Tu6erChHKnyNLFJXT4NjfHnJifnyjf8ASrojbPkHvB/mVh/cVztze3DWp7m7DPm5U7GAIKzoqjOOMKfrWtpzO1zqCyTd53VxsUd4DtG0eGOPzoqcZOkJKE4q2FskQb8G5ffSpyAaeq6V2T1PosVSQcDgVF93G1VOP8XhTj40/HmaRm/yV4kPAWLGPWkRJ4JEPdmrT6U3WhsbfsrXv8jaIuPfVhe45BEX1qWB40jjwrUg2+yrEmfwx/DNMFfAGE8uAaspvHg1voxALIcgiP4qefhScSYx90efI1Yc+ZpvGtQbKlWUZwIxznjIpwkoAbMI8Op49Ks5pcnqazQEyvEikgLbnPXg1NHkG7IQAnPs05pj1oUFtiLE9eaVNny491KmAc+NZm8ZFHv/APymbWj0FwB72H6VjDVLQjL2cJz5IBTnUrButhER6KP0rw3ly9nb/b+jXGsn+mck/wCYfpUv5vOeRIMVim+09gc2YB/5Tikt7Yrg91MPfLS+TL2zXH6N3+bzj/zc/AUw1a5J4bPwz+dYQvLVgOJ1J8Cy8fSkbq2YbQ8vXHBHBreTN2b2m7/N7kHqfcVpv5zPnwx/lNYsaowXdPcru5AyuaIWO3jLb5Z5D4YYYHvOPpR8mbsdQb+DSbWZuu4D02VBtel6NJGPeKG3WwkCg5z4Bic/M0j3Zh73a4x/Sp8fLqea3ky9jeEJGtyEcSx9fKpLrk2cboD881n90yKXRdx/q38kZ56GhLiRO8EUoMT4zlBkbfPnPNbz5P2M/Tvo3/51JjpGPXmoNrE54SWMe9a54Wyl8C4UN1B2ISfpUJC6MVFwcjnLQ8Y8uPGj5837EZY9PMToDq11n/xEP/xpVzzSy8bZIvX2CPzpVvNm7F9vQHFGCxUvgYyGJyPdSEWQBkfAjmoEgEbScjqc5qu6aSOBe72kySBM+XifD0obMWK1UhT3EMOcs7EeRAX5nipRSROyh1KFiADw6k+8dKHcoE2EqHdcA+GfL6VZZhJYd4IGVwxDZBHrW+Dr8EOAqZO5H3gb8QUgDPJOKhOYbbOEDKTzgcHPjV8b5tjK8mRDlZGz1A/6YribnVHubmWUM6Bz08l8BVMcHIhpUJUzrzq6XIYxuwwQo9nkYHPX3j3UjqHJt7QFZAwwScHw5x4dD++nGfbXwhTK7eWw3JNF6Q32zUEJZ1lYhQ3U89c/AVV46VlVkt0ei6XEsjGMgOCAWYt7JI/fX0Fa9zNbxRHuyFOMAnqBx18utZdsyQJ3aABIwdq49wx+VGWhCmTvizl+cAe79iuJu2daVIFdbu4h3QbUUHOWBO8f2HvPyoW47xsAKpcf4hncPeP+taxmCw7FRjxk4Ph0rGuCxY7VBYY6kf24oWMCXJPE4VysbDdCeq+7rVsuJ1Yrndk/jH4h6+tJm+0KVkZllPiGzj3+fU80MjCNgskhVmbbz039R86yYuTGpxoj8B9OKVPORHjOSWHCZpVZM8pqnRONFAG6QZwfZAwf31qt+7kzGhQJ1ZSDj98VCTedsgcIi8Es2efdVHfIke9ny5b2iARkkjFFmToJWCKRmjaEFVPs8fnVyWyRviJCOnU8Ee6hJpkWKSaNSFJyCD86hHPKxc9BkgeuPGgHyyRHX82+iXG1docEDnxNcGpIxXXa5FJJp9w24uqDgE4A6fkfrXI2o7yYA524LMcdB4munD+IU9RavI48a1ezJSPUwsoUhj1BB8/1/tWXNGIwfH2sKfA+da3ZKQQ6g0r/AIV2jBGckuo+lNN+1lMf5I9DmZ0VTjJckkA8H95zU45pVRu7fJQMvs8EscUFPGyywZG0Rg9R4n9/Wq4J1gnuSzKVbLgeQ4z9a82rPRsIbVmjSRYkMm3jB458z6UDp2ojUFcSoe8TJ4Hw4rKt54mnnSSTbISQOPkfXmrOy9ncpKxL5ILOCScMOPH4/WrOKUSduzUWFlbDqCy8g4/eBTNGzB9yZAAyG8/P61rGLvkMightpzhfDz/v9az5JTmQovexM21QG5zUSpRNIrQqRjeBnnnGeennSqqSZBbIm4FTwUfggeh6GlVo8HmZvzYF30aqjOQTtxgdPfz7/pTTt30TR5wQ24FunSqEhBkdTjH4izE8D1+FK3KI2ITkkHIYZz1xTUc+oeC1L2yogMgDbSWPUHz93NTSKTc8Jl6IOAAQtWrMIUdce0TwQ3A9eKGF0yEElVZs7MHk48KFMATJDNna2ySPqgKfP+3T0oC70OBkka3KwMwOT0Hj+v0q/vSXEcmIlAw2Rx15OfjUFd5pGUE45Ublzny9KZSkuGNdGNd6PJFESZC24bt+Cdxzjz8qphjninDuCu1kzheFPh6HxrfhmnRWeR8AHovG7p1/fhTz20EkqmXJVDkKOFB9fMjOadZW/wAhozo6K3lkuQ6lsvG3IPmRn9n0oWSILKZDlVKqD1yD5+nT3UNDKDvdS4KpjcfHqQDSjupXjG78UYAwTnA/Yrm0nX/VLoKWOCGUyJKAxQeyFyDjPr608epiNj9mC7UGAhQnJ8eSeB0rNnll7xUySCuePAHwobZJII2OQxHHjjj980dJN+pbeyNS712eP7mMqrEYby5OcD50L/MQR3ayclt+cDGayltmcMzsWPIygAAz5fLpUj3iAiNCDnaOeabQiXmnd2a904lSJmx3gXDkClQdurBFVnCnOME0qHArk27IqCJ9rdSckM3C+HP78aksaIgKyNuJ2ncvCL7qredipwfZHg3JPTy9BVPemLvI5Y1QhiNvXn41XckdBp1nG+nXczJF9wASrE5Ps5qR0PZM0cskQNvCs+Nvhg/PBGKzNOvbyGxuYPZVZmBYuvtYI8PhmiLvWLuW4mkIhDywm3JUY+7Jz1z1ya5ZRz6nT2LJ46V8hDaY9xb3Dd8Fjihjl2Y/HlN3XzwMfKhodN+0aTcXisq90wBUjlh+XWiILnUzFMvcZWeFUL9yw4VdvHmcHr601oupWljLarA2JiCWKEnPA/Kk1ZVtavb/AKMlC+CrT7JtQvkty2wqHZSSTuA593lRM2hvCbuMTxj7JEDgJ13BmI+QoZF1Oyvpr20tuS20oIydgPJ468ZFHPdaqySyRWbFriMK5Cc7QCAfkT86E5ZdXtkqr/YYxhp9y3KzoZtpo7eW42xzK8gATI9lQeefU/Knt9MZ1t5I7kbblSWyudijJzx7qRn1G6njkniZe4DxBAhGN6ck+nP1+FWRy6mIbeCONGFuWKsYyQQAQc+fGflQvNX5L+fxBrHfArfQJZzNIJkTuZXiYc87Rnd8ahZaQZ2giFyFeW3E65TjHA8+evJqubU9UtYJxFbSnLPLK7xHBJPOMeGMVnWeutFPayxQqZIoBEJAh5RSMAn/AE/XFNFeod+5fRm8KrYJntfslnBN3qN32diqvIwcHJ+Q9aGEgcMVj3gHGcZBPjz8v0qu6vGltogqd4sO8h+oyzZJPoDVSTyOSi+BwceHXj9iuuEXXu5ISav2hjyrEoGFGY/aB+fj++tPQUaSO6uVPdSMQWPAU9OfkT8KVHSCykSpLIAoZeqlycls/v8AZodlxcxx3O5gZPaYH2go44/tSpUVyKHz23c3E0YHeSIQMfDOefh9aqafEzR3DS+wCxw2ceOB6UqVaPAXyHx3F01qJYbmRV2lEjDnPl7vAVRDqc/cKe9nYo+QTJnBB46+pFPSoOEeg6n2SOoyhYwk0mWJLDcRweueec4qpNSuw0ixXdz7JCqBIeMj3+lKlQUIv4MpS7BLrULi3aYx3dw8W7ljIQXOAP0HuFTXUbreGFzN7K4A3nK55ODn3UqVM4RrgDk+yYu53JeS6m7spwC7EZ93kcVYmNrSOD7KYUk/0nGOPPpTUqySXBm2M+NzopxGTuVR55yKi0GzIO0d0d7lOpJxnrSpVgEVZjmaNX2kkZkYHgjgY9wp6VKmsx//2Q==">
              <a:extLst>
                <a:ext uri="{FF2B5EF4-FFF2-40B4-BE49-F238E27FC236}">
                  <a16:creationId xmlns:a16="http://schemas.microsoft.com/office/drawing/2014/main" id="{7009D2CF-F7C7-4171-A90D-6ABDAD149B3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20503" y="3398735"/>
              <a:ext cx="1519515" cy="2218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153DC86-31E9-4886-9028-3856CE5DC6ED}"/>
                </a:ext>
              </a:extLst>
            </p:cNvPr>
            <p:cNvSpPr/>
            <p:nvPr/>
          </p:nvSpPr>
          <p:spPr>
            <a:xfrm>
              <a:off x="212350" y="2789501"/>
              <a:ext cx="8679976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sz="3200" dirty="0"/>
                <a:t>Soil – Growing a Revolution</a:t>
              </a:r>
            </a:p>
            <a:p>
              <a:r>
                <a:rPr lang="en-AU" sz="2400" dirty="0"/>
                <a:t>(1:11 h length):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91598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3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170265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soilproduction.gif                                             000B74D7Macintosh HD                   ABA78158:">
            <a:extLst>
              <a:ext uri="{FF2B5EF4-FFF2-40B4-BE49-F238E27FC236}">
                <a16:creationId xmlns:a16="http://schemas.microsoft.com/office/drawing/2014/main" id="{EDEF3C88-DA6C-4B46-AE9B-DBDAFBA1F3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7893" y="818617"/>
            <a:ext cx="5389103" cy="3421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212056B-C0F8-4F20-AC33-905F9582899F}"/>
              </a:ext>
            </a:extLst>
          </p:cNvPr>
          <p:cNvSpPr/>
          <p:nvPr/>
        </p:nvSpPr>
        <p:spPr>
          <a:xfrm>
            <a:off x="540444" y="1429181"/>
            <a:ext cx="1668011" cy="645952"/>
          </a:xfrm>
          <a:prstGeom prst="rect">
            <a:avLst/>
          </a:prstGeom>
          <a:solidFill>
            <a:schemeClr val="accent2">
              <a:alpha val="3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082396-62CC-4FDE-8841-B2F9AEB9B85D}"/>
              </a:ext>
            </a:extLst>
          </p:cNvPr>
          <p:cNvSpPr txBox="1"/>
          <p:nvPr/>
        </p:nvSpPr>
        <p:spPr>
          <a:xfrm>
            <a:off x="262116" y="4293096"/>
            <a:ext cx="54688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Soil production rate vs removal (erosion) rate under agricultural use… is an issue!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25DD56-3D89-49BA-A876-61803DCCA0E5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 and Landscape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68FCB45-FF9E-424C-BB83-F9D6434F1AC2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29592" y="6628624"/>
            <a:ext cx="1114408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900" dirty="0">
                <a:solidFill>
                  <a:srgbClr val="002060"/>
                </a:solidFill>
              </a:rPr>
              <a:t>Montgomery 2009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BED8F5A-45C7-4109-8B9E-4CE317A1F17A}"/>
              </a:ext>
            </a:extLst>
          </p:cNvPr>
          <p:cNvSpPr txBox="1"/>
          <p:nvPr/>
        </p:nvSpPr>
        <p:spPr>
          <a:xfrm>
            <a:off x="2367919" y="1111956"/>
            <a:ext cx="2967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rgbClr val="FF0000"/>
                </a:solidFill>
              </a:rPr>
              <a:t>How fast does soil erode??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5784016" y="3581783"/>
            <a:ext cx="3131409" cy="2992236"/>
            <a:chOff x="5784016" y="3581783"/>
            <a:chExt cx="3131409" cy="2992236"/>
          </a:xfrm>
        </p:grpSpPr>
        <p:grpSp>
          <p:nvGrpSpPr>
            <p:cNvPr id="8" name="Group 7"/>
            <p:cNvGrpSpPr/>
            <p:nvPr/>
          </p:nvGrpSpPr>
          <p:grpSpPr>
            <a:xfrm>
              <a:off x="5784016" y="3581783"/>
              <a:ext cx="3131409" cy="2992236"/>
              <a:chOff x="5746460" y="3350951"/>
              <a:chExt cx="3131409" cy="2992236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EF6CEC7F-F5AB-423B-B775-53897F4C2F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46460" y="3350951"/>
                <a:ext cx="3131409" cy="2992236"/>
              </a:xfrm>
              <a:prstGeom prst="rect">
                <a:avLst/>
              </a:prstGeom>
            </p:spPr>
          </p:pic>
          <p:sp>
            <p:nvSpPr>
              <p:cNvPr id="3" name="TextBox 2"/>
              <p:cNvSpPr txBox="1"/>
              <p:nvPr/>
            </p:nvSpPr>
            <p:spPr>
              <a:xfrm>
                <a:off x="7287373" y="4402368"/>
                <a:ext cx="1261884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de-DE" dirty="0"/>
                  <a:t>agriculture</a:t>
                </a:r>
              </a:p>
            </p:txBody>
          </p:sp>
        </p:grp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9A0A4F3-06DD-4E88-A2E9-0A40042735FF}"/>
                </a:ext>
              </a:extLst>
            </p:cNvPr>
            <p:cNvSpPr/>
            <p:nvPr/>
          </p:nvSpPr>
          <p:spPr>
            <a:xfrm>
              <a:off x="6241002" y="5819634"/>
              <a:ext cx="856084" cy="645952"/>
            </a:xfrm>
            <a:prstGeom prst="rect">
              <a:avLst/>
            </a:prstGeom>
            <a:solidFill>
              <a:srgbClr val="00B050">
                <a:alpha val="3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EA74362-D462-4398-A9C9-49AB74263EC8}"/>
                </a:ext>
              </a:extLst>
            </p:cNvPr>
            <p:cNvSpPr/>
            <p:nvPr/>
          </p:nvSpPr>
          <p:spPr>
            <a:xfrm>
              <a:off x="7097085" y="3764692"/>
              <a:ext cx="1584671" cy="2700893"/>
            </a:xfrm>
            <a:prstGeom prst="rect">
              <a:avLst/>
            </a:prstGeom>
            <a:solidFill>
              <a:schemeClr val="accent2">
                <a:alpha val="3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271389" y="5301208"/>
            <a:ext cx="6273655" cy="646331"/>
            <a:chOff x="260314" y="6023016"/>
            <a:chExt cx="6273655" cy="646331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B8B3C9B8-9847-4BD5-9A49-5E3A465100C0}"/>
                </a:ext>
              </a:extLst>
            </p:cNvPr>
            <p:cNvSpPr/>
            <p:nvPr/>
          </p:nvSpPr>
          <p:spPr>
            <a:xfrm>
              <a:off x="260314" y="6023016"/>
              <a:ext cx="541757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Global average: 114 mm per 1000 years (</a:t>
              </a:r>
              <a:r>
                <a:rPr lang="en-US" dirty="0" err="1">
                  <a:solidFill>
                    <a:srgbClr val="002060"/>
                  </a:solidFill>
                </a:rPr>
                <a:t>Stockmann</a:t>
              </a:r>
              <a:r>
                <a:rPr lang="en-US" dirty="0">
                  <a:solidFill>
                    <a:srgbClr val="002060"/>
                  </a:solidFill>
                </a:rPr>
                <a:t> et al. 2014)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14E40ABF-5207-42AD-BFF2-A9914B02F7C9}"/>
                </a:ext>
              </a:extLst>
            </p:cNvPr>
            <p:cNvCxnSpPr>
              <a:cxnSpLocks/>
            </p:cNvCxnSpPr>
            <p:nvPr/>
          </p:nvCxnSpPr>
          <p:spPr>
            <a:xfrm>
              <a:off x="5592936" y="6311048"/>
              <a:ext cx="941033" cy="0"/>
            </a:xfrm>
            <a:prstGeom prst="straightConnector1">
              <a:avLst/>
            </a:prstGeom>
            <a:ln w="15875">
              <a:solidFill>
                <a:srgbClr val="00206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8A5B6082-E94D-4FAE-AE37-6C58D1FCD554}"/>
              </a:ext>
            </a:extLst>
          </p:cNvPr>
          <p:cNvSpPr txBox="1"/>
          <p:nvPr/>
        </p:nvSpPr>
        <p:spPr>
          <a:xfrm>
            <a:off x="3562303" y="321977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600" dirty="0">
                <a:solidFill>
                  <a:srgbClr val="FF0000"/>
                </a:solidFill>
              </a:rPr>
              <a:t>-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2F6D86-47C0-4FB5-8876-6A9F8DBF2CF3}"/>
              </a:ext>
            </a:extLst>
          </p:cNvPr>
          <p:cNvSpPr/>
          <p:nvPr/>
        </p:nvSpPr>
        <p:spPr>
          <a:xfrm>
            <a:off x="5970532" y="1490340"/>
            <a:ext cx="275837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Soil formation possible only if formation rate is faster than erosion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899D6B6-0A92-4D0B-B51F-A9F7CBF029CB}"/>
              </a:ext>
            </a:extLst>
          </p:cNvPr>
          <p:cNvGrpSpPr/>
          <p:nvPr/>
        </p:nvGrpSpPr>
        <p:grpSpPr>
          <a:xfrm>
            <a:off x="291113" y="6058011"/>
            <a:ext cx="6211117" cy="369332"/>
            <a:chOff x="322852" y="5985990"/>
            <a:chExt cx="6211117" cy="369332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9988623-9688-41C7-8C61-D1154AD24317}"/>
                </a:ext>
              </a:extLst>
            </p:cNvPr>
            <p:cNvSpPr/>
            <p:nvPr/>
          </p:nvSpPr>
          <p:spPr>
            <a:xfrm>
              <a:off x="322852" y="5985990"/>
              <a:ext cx="5417572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So, what drives soil formation ??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465A1D9C-779F-458F-974C-A69EE2BE5183}"/>
                </a:ext>
              </a:extLst>
            </p:cNvPr>
            <p:cNvCxnSpPr>
              <a:cxnSpLocks/>
            </p:cNvCxnSpPr>
            <p:nvPr/>
          </p:nvCxnSpPr>
          <p:spPr>
            <a:xfrm>
              <a:off x="5592936" y="6161102"/>
              <a:ext cx="941033" cy="0"/>
            </a:xfrm>
            <a:prstGeom prst="straightConnector1">
              <a:avLst/>
            </a:prstGeom>
            <a:ln w="15875">
              <a:solidFill>
                <a:srgbClr val="00206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Box 19"/>
          <p:cNvSpPr txBox="1"/>
          <p:nvPr/>
        </p:nvSpPr>
        <p:spPr>
          <a:xfrm>
            <a:off x="5387989" y="714600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800" b="1" dirty="0">
                <a:solidFill>
                  <a:srgbClr val="FF0000"/>
                </a:solidFill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1081535" y="2398937"/>
            <a:ext cx="4399242" cy="1867806"/>
            <a:chOff x="1081535" y="2398937"/>
            <a:chExt cx="4399242" cy="1867806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5578501E-EBB0-41FA-8C03-51E02FB7ED44}"/>
                </a:ext>
              </a:extLst>
            </p:cNvPr>
            <p:cNvGrpSpPr/>
            <p:nvPr/>
          </p:nvGrpSpPr>
          <p:grpSpPr>
            <a:xfrm>
              <a:off x="1081535" y="2398937"/>
              <a:ext cx="4399242" cy="1661615"/>
              <a:chOff x="1081535" y="2398937"/>
              <a:chExt cx="4399242" cy="1661615"/>
            </a:xfrm>
          </p:grpSpPr>
          <p:grpSp>
            <p:nvGrpSpPr>
              <p:cNvPr id="13" name="Group 12"/>
              <p:cNvGrpSpPr/>
              <p:nvPr/>
            </p:nvGrpSpPr>
            <p:grpSpPr>
              <a:xfrm>
                <a:off x="1081535" y="2398937"/>
                <a:ext cx="4399242" cy="1598841"/>
                <a:chOff x="1081535" y="2398937"/>
                <a:chExt cx="4399242" cy="1598841"/>
              </a:xfrm>
            </p:grpSpPr>
            <p:sp>
              <p:nvSpPr>
                <p:cNvPr id="5" name="Rectangle 4">
                  <a:extLst>
                    <a:ext uri="{FF2B5EF4-FFF2-40B4-BE49-F238E27FC236}">
                      <a16:creationId xmlns:a16="http://schemas.microsoft.com/office/drawing/2014/main" id="{E966F42C-FF14-408B-AC86-F2D257707420}"/>
                    </a:ext>
                  </a:extLst>
                </p:cNvPr>
                <p:cNvSpPr/>
                <p:nvPr/>
              </p:nvSpPr>
              <p:spPr>
                <a:xfrm>
                  <a:off x="1081535" y="2398937"/>
                  <a:ext cx="2667699" cy="645952"/>
                </a:xfrm>
                <a:prstGeom prst="rect">
                  <a:avLst/>
                </a:prstGeom>
                <a:solidFill>
                  <a:srgbClr val="00B050">
                    <a:alpha val="38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AU"/>
                </a:p>
              </p:txBody>
            </p:sp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F1AEACF2-BA59-4FDA-8CBA-1EA4CF423285}"/>
                    </a:ext>
                  </a:extLst>
                </p:cNvPr>
                <p:cNvSpPr txBox="1"/>
                <p:nvPr/>
              </p:nvSpPr>
              <p:spPr>
                <a:xfrm>
                  <a:off x="2577418" y="3628446"/>
                  <a:ext cx="2903359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AU" dirty="0">
                      <a:solidFill>
                        <a:srgbClr val="00B050"/>
                      </a:solidFill>
                    </a:rPr>
                    <a:t>How fast does soil form ??</a:t>
                  </a:r>
                </a:p>
              </p:txBody>
            </p:sp>
          </p:grp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EB3E7B24-641D-4E5F-B4F1-4E1C721A41E2}"/>
                  </a:ext>
                </a:extLst>
              </p:cNvPr>
              <p:cNvSpPr txBox="1"/>
              <p:nvPr/>
            </p:nvSpPr>
            <p:spPr>
              <a:xfrm>
                <a:off x="1917006" y="3044889"/>
                <a:ext cx="633507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6000" dirty="0">
                    <a:solidFill>
                      <a:srgbClr val="00B050"/>
                    </a:solidFill>
                  </a:rPr>
                  <a:t>+</a:t>
                </a:r>
              </a:p>
            </p:txBody>
          </p:sp>
        </p:grpSp>
        <p:sp>
          <p:nvSpPr>
            <p:cNvPr id="29" name="TextBox 28"/>
            <p:cNvSpPr txBox="1"/>
            <p:nvPr/>
          </p:nvSpPr>
          <p:spPr>
            <a:xfrm>
              <a:off x="1422468" y="3435746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b="1" dirty="0">
                  <a:solidFill>
                    <a:srgbClr val="00B05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3118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7EC6A7-483B-46B0-9417-CF10D633D7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61" t="1267" r="756" b="24487"/>
          <a:stretch/>
        </p:blipFill>
        <p:spPr>
          <a:xfrm>
            <a:off x="197893" y="1346999"/>
            <a:ext cx="8749718" cy="3808662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DC36E5A-45D6-4FA3-8E89-3D62A3F92BD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EBF2D40-BCA0-4A66-86D8-492D4913255D}"/>
              </a:ext>
            </a:extLst>
          </p:cNvPr>
          <p:cNvSpPr txBox="1"/>
          <p:nvPr/>
        </p:nvSpPr>
        <p:spPr>
          <a:xfrm>
            <a:off x="6730990" y="2053061"/>
            <a:ext cx="22166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AU" sz="1400" dirty="0">
                <a:solidFill>
                  <a:srgbClr val="002060"/>
                </a:solidFill>
              </a:rPr>
              <a:t>… based on USDA classification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B7EC6A7-483B-46B0-9417-CF10D633D7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61" t="86955" r="756" b="938"/>
          <a:stretch/>
        </p:blipFill>
        <p:spPr>
          <a:xfrm>
            <a:off x="513921" y="1462427"/>
            <a:ext cx="8047920" cy="571240"/>
          </a:xfrm>
          <a:prstGeom prst="rect">
            <a:avLst/>
          </a:prstGeom>
          <a:ln w="9525">
            <a:solidFill>
              <a:srgbClr val="002060"/>
            </a:solidFill>
          </a:ln>
        </p:spPr>
      </p:pic>
      <p:sp>
        <p:nvSpPr>
          <p:cNvPr id="16" name="TextBox 15"/>
          <p:cNvSpPr txBox="1"/>
          <p:nvPr/>
        </p:nvSpPr>
        <p:spPr>
          <a:xfrm>
            <a:off x="197892" y="770525"/>
            <a:ext cx="8749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Soil =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2060"/>
                </a:solidFill>
              </a:rPr>
              <a:t>(humans, lithology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solidFill>
                  <a:srgbClr val="FF0000"/>
                </a:solidFill>
              </a:rPr>
              <a:t>climate, vegetation…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321103" y="2483796"/>
            <a:ext cx="2750777" cy="4232861"/>
            <a:chOff x="321103" y="2483796"/>
            <a:chExt cx="2750777" cy="4232861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21103" y="4085306"/>
              <a:ext cx="2750777" cy="2631351"/>
            </a:xfrm>
            <a:prstGeom prst="rect">
              <a:avLst/>
            </a:prstGeom>
            <a:ln w="15875">
              <a:solidFill>
                <a:srgbClr val="002060"/>
              </a:solidFill>
            </a:ln>
          </p:spPr>
        </p:pic>
        <p:cxnSp>
          <p:nvCxnSpPr>
            <p:cNvPr id="17" name="Straight Connector 16"/>
            <p:cNvCxnSpPr/>
            <p:nvPr/>
          </p:nvCxnSpPr>
          <p:spPr>
            <a:xfrm flipV="1">
              <a:off x="1180289" y="2483796"/>
              <a:ext cx="940341" cy="1601510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V="1">
              <a:off x="2243840" y="3638145"/>
              <a:ext cx="399425" cy="447161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3"/>
          <p:cNvGrpSpPr/>
          <p:nvPr/>
        </p:nvGrpSpPr>
        <p:grpSpPr>
          <a:xfrm>
            <a:off x="3195090" y="2210031"/>
            <a:ext cx="2522720" cy="4515301"/>
            <a:chOff x="3195090" y="2210031"/>
            <a:chExt cx="2522720" cy="4515301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195090" y="4087220"/>
              <a:ext cx="2522720" cy="2638112"/>
            </a:xfrm>
            <a:prstGeom prst="rect">
              <a:avLst/>
            </a:prstGeom>
            <a:ln w="15875">
              <a:solidFill>
                <a:srgbClr val="002060"/>
              </a:solidFill>
            </a:ln>
          </p:spPr>
        </p:pic>
        <p:cxnSp>
          <p:nvCxnSpPr>
            <p:cNvPr id="21" name="Straight Connector 20"/>
            <p:cNvCxnSpPr/>
            <p:nvPr/>
          </p:nvCxnSpPr>
          <p:spPr>
            <a:xfrm flipH="1" flipV="1">
              <a:off x="3931066" y="3284551"/>
              <a:ext cx="246087" cy="800755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V="1">
              <a:off x="4572751" y="2210031"/>
              <a:ext cx="559667" cy="1875275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5415064" y="2362432"/>
            <a:ext cx="3397954" cy="4356139"/>
            <a:chOff x="5415064" y="2362432"/>
            <a:chExt cx="3397954" cy="4356139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863786" y="4087220"/>
              <a:ext cx="2949232" cy="2631351"/>
            </a:xfrm>
            <a:prstGeom prst="rect">
              <a:avLst/>
            </a:prstGeom>
            <a:ln w="15875">
              <a:solidFill>
                <a:srgbClr val="002060"/>
              </a:solidFill>
            </a:ln>
          </p:spPr>
        </p:pic>
        <p:cxnSp>
          <p:nvCxnSpPr>
            <p:cNvPr id="26" name="Straight Connector 25"/>
            <p:cNvCxnSpPr/>
            <p:nvPr/>
          </p:nvCxnSpPr>
          <p:spPr>
            <a:xfrm flipH="1" flipV="1">
              <a:off x="6238672" y="2362432"/>
              <a:ext cx="256816" cy="1722874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H="1" flipV="1">
              <a:off x="5415064" y="2950723"/>
              <a:ext cx="727465" cy="1134583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drives soil formation? Part 1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321103" y="4509120"/>
            <a:ext cx="5891071" cy="1728192"/>
            <a:chOff x="321103" y="4509120"/>
            <a:chExt cx="5891071" cy="1728192"/>
          </a:xfrm>
        </p:grpSpPr>
        <p:sp>
          <p:nvSpPr>
            <p:cNvPr id="11" name="Rectangle 10"/>
            <p:cNvSpPr/>
            <p:nvPr/>
          </p:nvSpPr>
          <p:spPr>
            <a:xfrm>
              <a:off x="321103" y="4509120"/>
              <a:ext cx="434473" cy="1728192"/>
            </a:xfrm>
            <a:prstGeom prst="rect">
              <a:avLst/>
            </a:prstGeom>
            <a:noFill/>
            <a:ln w="5397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5777701" y="4516630"/>
              <a:ext cx="434473" cy="1144618"/>
            </a:xfrm>
            <a:prstGeom prst="rect">
              <a:avLst/>
            </a:prstGeom>
            <a:noFill/>
            <a:ln w="5397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106031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1268760"/>
            <a:ext cx="4176464" cy="3423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oup 4"/>
          <p:cNvGrpSpPr/>
          <p:nvPr/>
        </p:nvGrpSpPr>
        <p:grpSpPr>
          <a:xfrm>
            <a:off x="395536" y="2715603"/>
            <a:ext cx="4139952" cy="2597910"/>
            <a:chOff x="395536" y="2715603"/>
            <a:chExt cx="4139952" cy="2597910"/>
          </a:xfrm>
        </p:grpSpPr>
        <p:grpSp>
          <p:nvGrpSpPr>
            <p:cNvPr id="10" name="Group 9"/>
            <p:cNvGrpSpPr/>
            <p:nvPr/>
          </p:nvGrpSpPr>
          <p:grpSpPr>
            <a:xfrm>
              <a:off x="395536" y="2715603"/>
              <a:ext cx="4139952" cy="2597910"/>
              <a:chOff x="395536" y="2715603"/>
              <a:chExt cx="4139952" cy="2597910"/>
            </a:xfrm>
          </p:grpSpPr>
          <p:sp>
            <p:nvSpPr>
              <p:cNvPr id="7" name="Rectangle 6"/>
              <p:cNvSpPr/>
              <p:nvPr/>
            </p:nvSpPr>
            <p:spPr>
              <a:xfrm>
                <a:off x="812615" y="4605627"/>
                <a:ext cx="3024608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AU" sz="2000" b="1" dirty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per </a:t>
                </a:r>
                <a:r>
                  <a:rPr lang="en-AU" sz="2000" b="1" dirty="0" err="1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ascensum</a:t>
                </a:r>
                <a:r>
                  <a:rPr lang="en-AU" sz="2000" dirty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 and </a:t>
                </a:r>
                <a:r>
                  <a:rPr lang="en-AU" sz="2000" b="1" dirty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per </a:t>
                </a:r>
                <a:r>
                  <a:rPr lang="en-AU" sz="2000" b="1" dirty="0" err="1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descensum</a:t>
                </a:r>
                <a:endParaRPr lang="en-AU" sz="2000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grpSp>
            <p:nvGrpSpPr>
              <p:cNvPr id="9" name="Group 8"/>
              <p:cNvGrpSpPr/>
              <p:nvPr/>
            </p:nvGrpSpPr>
            <p:grpSpPr>
              <a:xfrm>
                <a:off x="395536" y="2715603"/>
                <a:ext cx="4139952" cy="1864009"/>
                <a:chOff x="395536" y="2715603"/>
                <a:chExt cx="4139952" cy="1864009"/>
              </a:xfrm>
            </p:grpSpPr>
            <p:pic>
              <p:nvPicPr>
                <p:cNvPr id="3" name="Picture 5"/>
                <p:cNvPicPr>
                  <a:picLocks noChangeAspect="1" noChangeArrowheads="1"/>
                </p:cNvPicPr>
                <p:nvPr/>
              </p:nvPicPr>
              <p:blipFill>
                <a:blip r:embed="rId2" cstate="screen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536" y="2715603"/>
                  <a:ext cx="4139952" cy="1864009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17" name="TextBox 16"/>
                <p:cNvSpPr txBox="1"/>
                <p:nvPr/>
              </p:nvSpPr>
              <p:spPr>
                <a:xfrm>
                  <a:off x="3637276" y="3146250"/>
                  <a:ext cx="561372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4400" dirty="0">
                      <a:solidFill>
                        <a:srgbClr val="002060"/>
                      </a:solidFill>
                      <a:latin typeface="Arial Black" panose="020B0A04020102020204" pitchFamily="34" charset="0"/>
                    </a:rPr>
                    <a:t>2</a:t>
                  </a:r>
                </a:p>
              </p:txBody>
            </p:sp>
          </p:grpSp>
        </p:grpSp>
        <p:sp>
          <p:nvSpPr>
            <p:cNvPr id="26" name="Down Arrow 25"/>
            <p:cNvSpPr/>
            <p:nvPr/>
          </p:nvSpPr>
          <p:spPr>
            <a:xfrm rot="10800000">
              <a:off x="845735" y="3759638"/>
              <a:ext cx="720080" cy="648072"/>
            </a:xfrm>
            <a:prstGeom prst="downArrow">
              <a:avLst/>
            </a:prstGeom>
            <a:noFill/>
            <a:ln w="190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8" name="TextBox 7"/>
          <p:cNvSpPr txBox="1"/>
          <p:nvPr/>
        </p:nvSpPr>
        <p:spPr>
          <a:xfrm>
            <a:off x="8312286" y="6611779"/>
            <a:ext cx="80663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Chen 2009</a:t>
            </a:r>
          </a:p>
        </p:txBody>
      </p:sp>
      <p:pic>
        <p:nvPicPr>
          <p:cNvPr id="13" name="Picture 12" descr="D:\Dropbox\Photos\Australia\Flinders Ranges\06 and 07-2010 Flinders Ranges\Henne\P100046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894"/>
          <a:stretch/>
        </p:blipFill>
        <p:spPr bwMode="auto">
          <a:xfrm>
            <a:off x="5436096" y="1138297"/>
            <a:ext cx="3158896" cy="2362711"/>
          </a:xfrm>
          <a:prstGeom prst="rect">
            <a:avLst/>
          </a:prstGeom>
          <a:noFill/>
        </p:spPr>
      </p:pic>
      <p:sp>
        <p:nvSpPr>
          <p:cNvPr id="18" name="TextBox 17"/>
          <p:cNvSpPr txBox="1"/>
          <p:nvPr/>
        </p:nvSpPr>
        <p:spPr>
          <a:xfrm>
            <a:off x="218743" y="794620"/>
            <a:ext cx="5513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Semi-arid hydrology and subsurface enrichment</a:t>
            </a:r>
          </a:p>
        </p:txBody>
      </p:sp>
      <p:sp>
        <p:nvSpPr>
          <p:cNvPr id="20" name="Rectangle 19"/>
          <p:cNvSpPr/>
          <p:nvPr/>
        </p:nvSpPr>
        <p:spPr>
          <a:xfrm>
            <a:off x="7239301" y="3078177"/>
            <a:ext cx="13516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/>
              <a:t>Initial stage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218743" y="3600174"/>
            <a:ext cx="8372210" cy="2432151"/>
            <a:chOff x="218743" y="3600174"/>
            <a:chExt cx="8372210" cy="2432151"/>
          </a:xfrm>
        </p:grpSpPr>
        <p:pic>
          <p:nvPicPr>
            <p:cNvPr id="12" name="Picture 11" descr="D:\Bilder\Flinders Ranges 2010\Henne\P1000388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7450" y="3600174"/>
              <a:ext cx="3143503" cy="2360838"/>
            </a:xfrm>
            <a:prstGeom prst="rect">
              <a:avLst/>
            </a:prstGeom>
            <a:noFill/>
          </p:spPr>
        </p:pic>
        <p:sp>
          <p:nvSpPr>
            <p:cNvPr id="19" name="TextBox 18"/>
            <p:cNvSpPr txBox="1"/>
            <p:nvPr/>
          </p:nvSpPr>
          <p:spPr>
            <a:xfrm>
              <a:off x="218743" y="5385994"/>
              <a:ext cx="495389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/>
                <a:t>Successive mineral precipitation and hardening (stages of development)...</a:t>
              </a: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5535812" y="3600174"/>
              <a:ext cx="153118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dirty="0"/>
                <a:t>Mature stage</a:t>
              </a:r>
            </a:p>
          </p:txBody>
        </p:sp>
      </p:grpSp>
      <p:sp>
        <p:nvSpPr>
          <p:cNvPr id="22" name="TextBox 21"/>
          <p:cNvSpPr txBox="1"/>
          <p:nvPr/>
        </p:nvSpPr>
        <p:spPr>
          <a:xfrm>
            <a:off x="223116" y="6103638"/>
            <a:ext cx="8921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b="1" dirty="0"/>
              <a:t>Duricrusts</a:t>
            </a:r>
            <a:r>
              <a:rPr lang="de-DE" dirty="0"/>
              <a:t>, e.g. Calcrete (carbonate), Gypcrete (gypsum), Silcrete (silica), Ferricrete (iron),... Soil horizon with rock properties!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467544" y="1275443"/>
            <a:ext cx="3851920" cy="1976328"/>
            <a:chOff x="467544" y="1275443"/>
            <a:chExt cx="3851920" cy="1976328"/>
          </a:xfrm>
        </p:grpSpPr>
        <p:pic>
          <p:nvPicPr>
            <p:cNvPr id="4" name="Picture 4"/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1275443"/>
              <a:ext cx="3851920" cy="19763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" name="Down Arrow 13"/>
            <p:cNvSpPr/>
            <p:nvPr/>
          </p:nvSpPr>
          <p:spPr>
            <a:xfrm>
              <a:off x="881211" y="2227295"/>
              <a:ext cx="720080" cy="648072"/>
            </a:xfrm>
            <a:prstGeom prst="downArrow">
              <a:avLst/>
            </a:prstGeom>
            <a:noFill/>
            <a:ln w="190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246440" y="1558100"/>
              <a:ext cx="56137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1146412" y="1340768"/>
              <a:ext cx="2661400" cy="242372"/>
            </a:xfrm>
            <a:prstGeom prst="rect">
              <a:avLst/>
            </a:prstGeom>
            <a:solidFill>
              <a:schemeClr val="accent2">
                <a:lumMod val="60000"/>
                <a:lumOff val="40000"/>
                <a:alpha val="5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DC36E5A-45D6-4FA3-8E89-3D62A3F92BD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drives soil formation? Part 1</a:t>
            </a:r>
          </a:p>
        </p:txBody>
      </p:sp>
    </p:spTree>
    <p:extLst>
      <p:ext uri="{BB962C8B-B14F-4D97-AF65-F5344CB8AC3E}">
        <p14:creationId xmlns:p14="http://schemas.microsoft.com/office/powerpoint/2010/main" val="2626255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Group 20"/>
          <p:cNvGrpSpPr/>
          <p:nvPr/>
        </p:nvGrpSpPr>
        <p:grpSpPr>
          <a:xfrm>
            <a:off x="225361" y="1355299"/>
            <a:ext cx="8694779" cy="4038096"/>
            <a:chOff x="112147" y="1630449"/>
            <a:chExt cx="9566029" cy="4343361"/>
          </a:xfrm>
        </p:grpSpPr>
        <p:sp>
          <p:nvSpPr>
            <p:cNvPr id="22" name="Rectangle 21"/>
            <p:cNvSpPr/>
            <p:nvPr/>
          </p:nvSpPr>
          <p:spPr>
            <a:xfrm>
              <a:off x="112147" y="1630449"/>
              <a:ext cx="2885977" cy="274765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de-DE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Topo-sequence (catena): sequence of varying profiles along changing relief/ topography (comparable parent material !?)</a:t>
              </a:r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26F3B56F-C529-4D96-B9F5-49AD291601AA}"/>
                </a:ext>
              </a:extLst>
            </p:cNvPr>
            <p:cNvGrpSpPr/>
            <p:nvPr/>
          </p:nvGrpSpPr>
          <p:grpSpPr>
            <a:xfrm>
              <a:off x="3063278" y="1630449"/>
              <a:ext cx="6614898" cy="4343361"/>
              <a:chOff x="4480007" y="-2013392"/>
              <a:chExt cx="9183904" cy="5731989"/>
            </a:xfrm>
          </p:grpSpPr>
          <p:pic>
            <p:nvPicPr>
              <p:cNvPr id="24" name="Picture 23">
                <a:extLst>
                  <a:ext uri="{FF2B5EF4-FFF2-40B4-BE49-F238E27FC236}">
                    <a16:creationId xmlns:a16="http://schemas.microsoft.com/office/drawing/2014/main" id="{F7193F3F-7CE4-4263-8E67-C2E761C67AA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480007" y="-2013392"/>
                <a:ext cx="9183904" cy="5731989"/>
              </a:xfrm>
              <a:prstGeom prst="rect">
                <a:avLst/>
              </a:prstGeom>
            </p:spPr>
          </p:pic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675CF4CF-A76E-41CF-8B83-82A00C2511A9}"/>
                  </a:ext>
                </a:extLst>
              </p:cNvPr>
              <p:cNvSpPr/>
              <p:nvPr/>
            </p:nvSpPr>
            <p:spPr>
              <a:xfrm>
                <a:off x="4652967" y="-2013392"/>
                <a:ext cx="2135117" cy="12156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</p:grpSp>
      </p:grpSp>
      <p:sp>
        <p:nvSpPr>
          <p:cNvPr id="34" name="Rectangle 33"/>
          <p:cNvSpPr/>
          <p:nvPr/>
        </p:nvSpPr>
        <p:spPr>
          <a:xfrm>
            <a:off x="7784332" y="6611779"/>
            <a:ext cx="135966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de-DE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Switoniak et al. 2013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2BA44E7-3222-4ED9-81D9-F077A896F614}"/>
              </a:ext>
            </a:extLst>
          </p:cNvPr>
          <p:cNvSpPr/>
          <p:nvPr/>
        </p:nvSpPr>
        <p:spPr>
          <a:xfrm>
            <a:off x="6520316" y="6611778"/>
            <a:ext cx="138211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de-DE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bk.landw.uni-halle.de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197892" y="770525"/>
            <a:ext cx="8749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Soil =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2060"/>
                </a:solidFill>
              </a:rPr>
              <a:t>(humans, 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lithology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solidFill>
                  <a:srgbClr val="FF0000"/>
                </a:solidFill>
              </a:rPr>
              <a:t>climate, vegetation</a:t>
            </a:r>
            <a:r>
              <a:rPr lang="en-GB" sz="2000" dirty="0">
                <a:solidFill>
                  <a:srgbClr val="002060"/>
                </a:solidFill>
              </a:rPr>
              <a:t>, </a:t>
            </a:r>
            <a:r>
              <a:rPr lang="en-GB" sz="2000" dirty="0">
                <a:solidFill>
                  <a:srgbClr val="00B050"/>
                </a:solidFill>
              </a:rPr>
              <a:t>relief/topography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BF1F942-4E60-4C83-B305-C11441A3E4D1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drives soil formation? Part 2</a:t>
            </a:r>
          </a:p>
        </p:txBody>
      </p:sp>
      <p:pic>
        <p:nvPicPr>
          <p:cNvPr id="3" name="Picture 2" descr="A picture containing person, ground, man, outdoor&#10;&#10;Description generated with very high confidence">
            <a:extLst>
              <a:ext uri="{FF2B5EF4-FFF2-40B4-BE49-F238E27FC236}">
                <a16:creationId xmlns:a16="http://schemas.microsoft.com/office/drawing/2014/main" id="{5C3D8E74-19A2-4690-AC47-7224D112B8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3756" y="4057233"/>
            <a:ext cx="3586605" cy="2554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61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70568" y="1218934"/>
            <a:ext cx="8451408" cy="5465952"/>
            <a:chOff x="170568" y="1218934"/>
            <a:chExt cx="8451408" cy="5465952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70568" y="2698812"/>
              <a:ext cx="4645555" cy="3986074"/>
            </a:xfrm>
            <a:prstGeom prst="rect">
              <a:avLst/>
            </a:prstGeom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6F36F26-AA3B-47D1-A78C-3ABC6A5D9851}"/>
                </a:ext>
              </a:extLst>
            </p:cNvPr>
            <p:cNvSpPr txBox="1"/>
            <p:nvPr/>
          </p:nvSpPr>
          <p:spPr>
            <a:xfrm>
              <a:off x="197894" y="1218934"/>
              <a:ext cx="3592872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rgbClr val="002060"/>
                  </a:solidFill>
                </a:rPr>
                <a:t>Chrono-sequence: sequence in substrates of varying age (comparable parent material !?)</a:t>
              </a:r>
            </a:p>
          </p:txBody>
        </p: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386C6CA0-A009-4FB6-9F60-46238DA953B6}"/>
                </a:ext>
              </a:extLst>
            </p:cNvPr>
            <p:cNvSpPr txBox="1"/>
            <p:nvPr/>
          </p:nvSpPr>
          <p:spPr>
            <a:xfrm>
              <a:off x="4995550" y="5977000"/>
              <a:ext cx="362642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Relation between time and properties = relative age!!</a:t>
              </a:r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495EFE4-09A8-4677-8914-50973DDE1690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4995550" y="3484102"/>
            <a:ext cx="3521772" cy="27699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over time in physical and chemical properties...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Thickness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</a:rPr>
              <a:t>Horizons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</a:rPr>
              <a:t>Chemistry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E7F767-B86A-40DB-ADF9-30E5B940F857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drives soil formation? Part 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89CBE-3270-4159-A742-362586AB4E43}"/>
              </a:ext>
            </a:extLst>
          </p:cNvPr>
          <p:cNvSpPr txBox="1"/>
          <p:nvPr/>
        </p:nvSpPr>
        <p:spPr>
          <a:xfrm>
            <a:off x="197892" y="770525"/>
            <a:ext cx="8749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Soil =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2060"/>
                </a:solidFill>
              </a:rPr>
              <a:t>(humans, 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lithology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solidFill>
                  <a:srgbClr val="FF0000"/>
                </a:solidFill>
              </a:rPr>
              <a:t>climate, vegetation</a:t>
            </a:r>
            <a:r>
              <a:rPr lang="en-GB" sz="2000" dirty="0">
                <a:solidFill>
                  <a:srgbClr val="002060"/>
                </a:solidFill>
              </a:rPr>
              <a:t>, </a:t>
            </a:r>
            <a:r>
              <a:rPr lang="en-GB" sz="2000" dirty="0">
                <a:solidFill>
                  <a:srgbClr val="00B050"/>
                </a:solidFill>
              </a:rPr>
              <a:t>relief/topography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B66CD6-8B81-4B0B-950E-03A3807EB900}"/>
              </a:ext>
            </a:extLst>
          </p:cNvPr>
          <p:cNvSpPr/>
          <p:nvPr/>
        </p:nvSpPr>
        <p:spPr>
          <a:xfrm>
            <a:off x="7845896" y="770525"/>
            <a:ext cx="8947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</a:rPr>
              <a:t>, time)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460F4BA-A49C-445B-AE5C-0DC36F72E0C0}"/>
              </a:ext>
            </a:extLst>
          </p:cNvPr>
          <p:cNvGrpSpPr/>
          <p:nvPr/>
        </p:nvGrpSpPr>
        <p:grpSpPr>
          <a:xfrm>
            <a:off x="3936765" y="1330860"/>
            <a:ext cx="4994371" cy="2001987"/>
            <a:chOff x="4844015" y="4858138"/>
            <a:chExt cx="4994371" cy="2001987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1B047CBD-C61C-4927-9142-34A227066E0D}"/>
                </a:ext>
              </a:extLst>
            </p:cNvPr>
            <p:cNvGrpSpPr/>
            <p:nvPr/>
          </p:nvGrpSpPr>
          <p:grpSpPr>
            <a:xfrm>
              <a:off x="4844015" y="4858138"/>
              <a:ext cx="4994371" cy="2001987"/>
              <a:chOff x="3777384" y="1592919"/>
              <a:chExt cx="5111410" cy="2001987"/>
            </a:xfrm>
          </p:grpSpPr>
          <p:pic>
            <p:nvPicPr>
              <p:cNvPr id="13" name="Picture 16">
                <a:extLst>
                  <a:ext uri="{FF2B5EF4-FFF2-40B4-BE49-F238E27FC236}">
                    <a16:creationId xmlns:a16="http://schemas.microsoft.com/office/drawing/2014/main" id="{BBB7EF33-2382-4727-9047-DCB179E1D08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r="66751"/>
              <a:stretch/>
            </p:blipFill>
            <p:spPr bwMode="auto">
              <a:xfrm>
                <a:off x="3777384" y="1593730"/>
                <a:ext cx="1744602" cy="200117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C69EE78D-4F31-49CD-A317-8948879AAC3F}"/>
                  </a:ext>
                </a:extLst>
              </p:cNvPr>
              <p:cNvGrpSpPr/>
              <p:nvPr/>
            </p:nvGrpSpPr>
            <p:grpSpPr>
              <a:xfrm>
                <a:off x="5521986" y="1592919"/>
                <a:ext cx="3366808" cy="2001176"/>
                <a:chOff x="5521986" y="1586341"/>
                <a:chExt cx="3366808" cy="2001176"/>
              </a:xfrm>
            </p:grpSpPr>
            <p:pic>
              <p:nvPicPr>
                <p:cNvPr id="15" name="Picture 16">
                  <a:extLst>
                    <a:ext uri="{FF2B5EF4-FFF2-40B4-BE49-F238E27FC236}">
                      <a16:creationId xmlns:a16="http://schemas.microsoft.com/office/drawing/2014/main" id="{8C7743C4-C777-4904-8D67-B45F66B68D16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4" cstate="screen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rcRect l="35834"/>
                <a:stretch/>
              </p:blipFill>
              <p:spPr bwMode="auto">
                <a:xfrm>
                  <a:off x="5521986" y="1586341"/>
                  <a:ext cx="3366808" cy="200117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8B5B0F1C-7F88-4C86-8B06-28AB1B9DE659}"/>
                    </a:ext>
                  </a:extLst>
                </p:cNvPr>
                <p:cNvSpPr txBox="1"/>
                <p:nvPr/>
              </p:nvSpPr>
              <p:spPr>
                <a:xfrm>
                  <a:off x="6185516" y="3304260"/>
                  <a:ext cx="955232" cy="261610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de-DE" sz="1100" dirty="0"/>
                    <a:t>500 yrs</a:t>
                  </a:r>
                </a:p>
              </p:txBody>
            </p:sp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3A5C3B4B-CBF6-406A-A1CF-7D98B05AEF9A}"/>
                    </a:ext>
                  </a:extLst>
                </p:cNvPr>
                <p:cNvSpPr txBox="1"/>
                <p:nvPr/>
              </p:nvSpPr>
              <p:spPr>
                <a:xfrm>
                  <a:off x="7685339" y="3304260"/>
                  <a:ext cx="1203455" cy="261610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de-DE" sz="1100" dirty="0"/>
                    <a:t>8000 yrs</a:t>
                  </a:r>
                </a:p>
              </p:txBody>
            </p:sp>
          </p:grpSp>
        </p:grp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05318DA-227C-463E-950A-C16A95CE8909}"/>
                </a:ext>
              </a:extLst>
            </p:cNvPr>
            <p:cNvSpPr txBox="1"/>
            <p:nvPr/>
          </p:nvSpPr>
          <p:spPr>
            <a:xfrm>
              <a:off x="5299024" y="6576057"/>
              <a:ext cx="955232" cy="2616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100" dirty="0"/>
                <a:t>100 yrs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84521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DC36E5A-45D6-4FA3-8E89-3D62A3F92BD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95B2CCC-26A1-4248-A30A-A6B2D4EBC639}"/>
              </a:ext>
            </a:extLst>
          </p:cNvPr>
          <p:cNvSpPr txBox="1"/>
          <p:nvPr/>
        </p:nvSpPr>
        <p:spPr>
          <a:xfrm>
            <a:off x="0" y="776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 and the landscape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5529454" y="126298"/>
            <a:ext cx="3659703" cy="5274580"/>
            <a:chOff x="6549380" y="84862"/>
            <a:chExt cx="3659703" cy="5274580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549380" y="84862"/>
              <a:ext cx="3475039" cy="4185233"/>
            </a:xfrm>
            <a:prstGeom prst="rect">
              <a:avLst/>
            </a:prstGeom>
          </p:spPr>
        </p:pic>
        <p:sp>
          <p:nvSpPr>
            <p:cNvPr id="24" name="Oval 23"/>
            <p:cNvSpPr/>
            <p:nvPr/>
          </p:nvSpPr>
          <p:spPr>
            <a:xfrm>
              <a:off x="6549381" y="2429818"/>
              <a:ext cx="771038" cy="49286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8242898" y="264253"/>
              <a:ext cx="19661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Paleosol??</a:t>
              </a:r>
            </a:p>
          </p:txBody>
        </p: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B276E47D-B605-47AA-9DEF-8430B17F6282}"/>
                </a:ext>
              </a:extLst>
            </p:cNvPr>
            <p:cNvSpPr/>
            <p:nvPr/>
          </p:nvSpPr>
          <p:spPr>
            <a:xfrm>
              <a:off x="7674700" y="4436112"/>
              <a:ext cx="2343169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Former soil preserved by burial (geology)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6667561" y="904351"/>
              <a:ext cx="771038" cy="49286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23" name="TextBox 22"/>
          <p:cNvSpPr txBox="1"/>
          <p:nvPr/>
        </p:nvSpPr>
        <p:spPr>
          <a:xfrm>
            <a:off x="168710" y="1436814"/>
            <a:ext cx="50177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Well-developed soil reflects formation in a morpho-dynamically (relatively) </a:t>
            </a:r>
            <a:r>
              <a:rPr lang="de-DE" b="1" dirty="0">
                <a:solidFill>
                  <a:srgbClr val="002060"/>
                </a:solidFill>
              </a:rPr>
              <a:t>stable </a:t>
            </a:r>
            <a:r>
              <a:rPr lang="de-DE" dirty="0">
                <a:solidFill>
                  <a:srgbClr val="002060"/>
                </a:solidFill>
              </a:rPr>
              <a:t>landscape !!</a:t>
            </a:r>
          </a:p>
        </p:txBody>
      </p:sp>
      <p:pic>
        <p:nvPicPr>
          <p:cNvPr id="27" name="Picture 2" descr="C:\Users\henne\Desktop\Presentation Lecturer\catchmentsepia.png"/>
          <p:cNvPicPr>
            <a:picLocks noChangeAspect="1" noChangeArrowheads="1"/>
          </p:cNvPicPr>
          <p:nvPr/>
        </p:nvPicPr>
        <p:blipFill>
          <a:blip r:embed="rId3" cstate="screen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4792" y="2239994"/>
            <a:ext cx="6042427" cy="4396119"/>
          </a:xfrm>
          <a:prstGeom prst="rect">
            <a:avLst/>
          </a:prstGeom>
          <a:noFill/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25C0608E-7151-40C8-9C97-11055708DAD6}"/>
              </a:ext>
            </a:extLst>
          </p:cNvPr>
          <p:cNvSpPr txBox="1"/>
          <p:nvPr/>
        </p:nvSpPr>
        <p:spPr>
          <a:xfrm>
            <a:off x="168710" y="769629"/>
            <a:ext cx="4623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Where can soils form </a:t>
            </a:r>
            <a:r>
              <a:rPr lang="de-DE" i="1" dirty="0">
                <a:solidFill>
                  <a:srgbClr val="002060"/>
                </a:solidFill>
              </a:rPr>
              <a:t>and</a:t>
            </a:r>
            <a:r>
              <a:rPr lang="de-DE" dirty="0">
                <a:solidFill>
                  <a:srgbClr val="002060"/>
                </a:solidFill>
              </a:rPr>
              <a:t> </a:t>
            </a:r>
            <a:r>
              <a:rPr lang="de-DE" b="1" dirty="0">
                <a:solidFill>
                  <a:srgbClr val="002060"/>
                </a:solidFill>
              </a:rPr>
              <a:t>preserve</a:t>
            </a:r>
            <a:r>
              <a:rPr lang="de-DE" dirty="0">
                <a:solidFill>
                  <a:srgbClr val="002060"/>
                </a:solidFill>
              </a:rPr>
              <a:t>? What are limiting factors?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955362" y="3096830"/>
            <a:ext cx="1309814" cy="1904717"/>
            <a:chOff x="1031562" y="3058730"/>
            <a:chExt cx="1309814" cy="1904717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C546C0E4-E103-46F5-B49F-F95AEA19FA4D}"/>
                </a:ext>
              </a:extLst>
            </p:cNvPr>
            <p:cNvSpPr/>
            <p:nvPr/>
          </p:nvSpPr>
          <p:spPr>
            <a:xfrm>
              <a:off x="1875043" y="4488737"/>
              <a:ext cx="466333" cy="47471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B3F01C80-C04E-49DE-8113-1618249DEBBB}"/>
                </a:ext>
              </a:extLst>
            </p:cNvPr>
            <p:cNvSpPr/>
            <p:nvPr/>
          </p:nvSpPr>
          <p:spPr>
            <a:xfrm>
              <a:off x="1031562" y="3058730"/>
              <a:ext cx="466333" cy="47471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C6E27855-651D-4A09-95FB-46A50C11A797}"/>
              </a:ext>
            </a:extLst>
          </p:cNvPr>
          <p:cNvSpPr txBox="1"/>
          <p:nvPr/>
        </p:nvSpPr>
        <p:spPr>
          <a:xfrm>
            <a:off x="-30833" y="3800512"/>
            <a:ext cx="281365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Topography (and erosion)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955362" y="3943767"/>
            <a:ext cx="4017232" cy="1922183"/>
            <a:chOff x="1031562" y="3905667"/>
            <a:chExt cx="4017232" cy="1922183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58C235F-588A-4E4C-B5A9-4EC2C940F1DC}"/>
                </a:ext>
              </a:extLst>
            </p:cNvPr>
            <p:cNvSpPr/>
            <p:nvPr/>
          </p:nvSpPr>
          <p:spPr>
            <a:xfrm>
              <a:off x="2951616" y="3987500"/>
              <a:ext cx="1092243" cy="1321806"/>
            </a:xfrm>
            <a:custGeom>
              <a:avLst/>
              <a:gdLst>
                <a:gd name="connsiteX0" fmla="*/ 42041 w 1092243"/>
                <a:gd name="connsiteY0" fmla="*/ 172016 h 1321806"/>
                <a:gd name="connsiteX1" fmla="*/ 141630 w 1092243"/>
                <a:gd name="connsiteY1" fmla="*/ 217283 h 1321806"/>
                <a:gd name="connsiteX2" fmla="*/ 195950 w 1092243"/>
                <a:gd name="connsiteY2" fmla="*/ 262550 h 1321806"/>
                <a:gd name="connsiteX3" fmla="*/ 223111 w 1092243"/>
                <a:gd name="connsiteY3" fmla="*/ 280657 h 1321806"/>
                <a:gd name="connsiteX4" fmla="*/ 241218 w 1092243"/>
                <a:gd name="connsiteY4" fmla="*/ 344031 h 1321806"/>
                <a:gd name="connsiteX5" fmla="*/ 250271 w 1092243"/>
                <a:gd name="connsiteY5" fmla="*/ 371192 h 1321806"/>
                <a:gd name="connsiteX6" fmla="*/ 241218 w 1092243"/>
                <a:gd name="connsiteY6" fmla="*/ 434566 h 1321806"/>
                <a:gd name="connsiteX7" fmla="*/ 205004 w 1092243"/>
                <a:gd name="connsiteY7" fmla="*/ 488887 h 1321806"/>
                <a:gd name="connsiteX8" fmla="*/ 186897 w 1092243"/>
                <a:gd name="connsiteY8" fmla="*/ 516047 h 1321806"/>
                <a:gd name="connsiteX9" fmla="*/ 168790 w 1092243"/>
                <a:gd name="connsiteY9" fmla="*/ 570368 h 1321806"/>
                <a:gd name="connsiteX10" fmla="*/ 177843 w 1092243"/>
                <a:gd name="connsiteY10" fmla="*/ 633742 h 1321806"/>
                <a:gd name="connsiteX11" fmla="*/ 205004 w 1092243"/>
                <a:gd name="connsiteY11" fmla="*/ 660903 h 1321806"/>
                <a:gd name="connsiteX12" fmla="*/ 223111 w 1092243"/>
                <a:gd name="connsiteY12" fmla="*/ 688063 h 1321806"/>
                <a:gd name="connsiteX13" fmla="*/ 277432 w 1092243"/>
                <a:gd name="connsiteY13" fmla="*/ 733330 h 1321806"/>
                <a:gd name="connsiteX14" fmla="*/ 313645 w 1092243"/>
                <a:gd name="connsiteY14" fmla="*/ 751437 h 1321806"/>
                <a:gd name="connsiteX15" fmla="*/ 322699 w 1092243"/>
                <a:gd name="connsiteY15" fmla="*/ 778598 h 1321806"/>
                <a:gd name="connsiteX16" fmla="*/ 313645 w 1092243"/>
                <a:gd name="connsiteY16" fmla="*/ 869132 h 1321806"/>
                <a:gd name="connsiteX17" fmla="*/ 304592 w 1092243"/>
                <a:gd name="connsiteY17" fmla="*/ 896293 h 1321806"/>
                <a:gd name="connsiteX18" fmla="*/ 295539 w 1092243"/>
                <a:gd name="connsiteY18" fmla="*/ 941560 h 1321806"/>
                <a:gd name="connsiteX19" fmla="*/ 304592 w 1092243"/>
                <a:gd name="connsiteY19" fmla="*/ 1041148 h 1321806"/>
                <a:gd name="connsiteX20" fmla="*/ 331752 w 1092243"/>
                <a:gd name="connsiteY20" fmla="*/ 1068309 h 1321806"/>
                <a:gd name="connsiteX21" fmla="*/ 377020 w 1092243"/>
                <a:gd name="connsiteY21" fmla="*/ 1149790 h 1321806"/>
                <a:gd name="connsiteX22" fmla="*/ 377020 w 1092243"/>
                <a:gd name="connsiteY22" fmla="*/ 1276538 h 1321806"/>
                <a:gd name="connsiteX23" fmla="*/ 395127 w 1092243"/>
                <a:gd name="connsiteY23" fmla="*/ 1303699 h 1321806"/>
                <a:gd name="connsiteX24" fmla="*/ 449447 w 1092243"/>
                <a:gd name="connsiteY24" fmla="*/ 1321806 h 1321806"/>
                <a:gd name="connsiteX25" fmla="*/ 612410 w 1092243"/>
                <a:gd name="connsiteY25" fmla="*/ 1303699 h 1321806"/>
                <a:gd name="connsiteX26" fmla="*/ 666731 w 1092243"/>
                <a:gd name="connsiteY26" fmla="*/ 1285592 h 1321806"/>
                <a:gd name="connsiteX27" fmla="*/ 693891 w 1092243"/>
                <a:gd name="connsiteY27" fmla="*/ 1276538 h 1321806"/>
                <a:gd name="connsiteX28" fmla="*/ 721051 w 1092243"/>
                <a:gd name="connsiteY28" fmla="*/ 1258431 h 1321806"/>
                <a:gd name="connsiteX29" fmla="*/ 775372 w 1092243"/>
                <a:gd name="connsiteY29" fmla="*/ 1240324 h 1321806"/>
                <a:gd name="connsiteX30" fmla="*/ 802533 w 1092243"/>
                <a:gd name="connsiteY30" fmla="*/ 1231271 h 1321806"/>
                <a:gd name="connsiteX31" fmla="*/ 838746 w 1092243"/>
                <a:gd name="connsiteY31" fmla="*/ 1213164 h 1321806"/>
                <a:gd name="connsiteX32" fmla="*/ 865907 w 1092243"/>
                <a:gd name="connsiteY32" fmla="*/ 1186004 h 1321806"/>
                <a:gd name="connsiteX33" fmla="*/ 856853 w 1092243"/>
                <a:gd name="connsiteY33" fmla="*/ 1104522 h 1321806"/>
                <a:gd name="connsiteX34" fmla="*/ 820639 w 1092243"/>
                <a:gd name="connsiteY34" fmla="*/ 1050202 h 1321806"/>
                <a:gd name="connsiteX35" fmla="*/ 811586 w 1092243"/>
                <a:gd name="connsiteY35" fmla="*/ 1023041 h 1321806"/>
                <a:gd name="connsiteX36" fmla="*/ 766319 w 1092243"/>
                <a:gd name="connsiteY36" fmla="*/ 977774 h 1321806"/>
                <a:gd name="connsiteX37" fmla="*/ 748212 w 1092243"/>
                <a:gd name="connsiteY37" fmla="*/ 923453 h 1321806"/>
                <a:gd name="connsiteX38" fmla="*/ 739158 w 1092243"/>
                <a:gd name="connsiteY38" fmla="*/ 896293 h 1321806"/>
                <a:gd name="connsiteX39" fmla="*/ 702944 w 1092243"/>
                <a:gd name="connsiteY39" fmla="*/ 841972 h 1321806"/>
                <a:gd name="connsiteX40" fmla="*/ 684838 w 1092243"/>
                <a:gd name="connsiteY40" fmla="*/ 814812 h 1321806"/>
                <a:gd name="connsiteX41" fmla="*/ 657677 w 1092243"/>
                <a:gd name="connsiteY41" fmla="*/ 733330 h 1321806"/>
                <a:gd name="connsiteX42" fmla="*/ 648624 w 1092243"/>
                <a:gd name="connsiteY42" fmla="*/ 706170 h 1321806"/>
                <a:gd name="connsiteX43" fmla="*/ 639570 w 1092243"/>
                <a:gd name="connsiteY43" fmla="*/ 660903 h 1321806"/>
                <a:gd name="connsiteX44" fmla="*/ 657677 w 1092243"/>
                <a:gd name="connsiteY44" fmla="*/ 588475 h 1321806"/>
                <a:gd name="connsiteX45" fmla="*/ 684838 w 1092243"/>
                <a:gd name="connsiteY45" fmla="*/ 561315 h 1321806"/>
                <a:gd name="connsiteX46" fmla="*/ 702944 w 1092243"/>
                <a:gd name="connsiteY46" fmla="*/ 534154 h 1321806"/>
                <a:gd name="connsiteX47" fmla="*/ 766319 w 1092243"/>
                <a:gd name="connsiteY47" fmla="*/ 488887 h 1321806"/>
                <a:gd name="connsiteX48" fmla="*/ 793479 w 1092243"/>
                <a:gd name="connsiteY48" fmla="*/ 479833 h 1321806"/>
                <a:gd name="connsiteX49" fmla="*/ 847800 w 1092243"/>
                <a:gd name="connsiteY49" fmla="*/ 452673 h 1321806"/>
                <a:gd name="connsiteX50" fmla="*/ 902121 w 1092243"/>
                <a:gd name="connsiteY50" fmla="*/ 407406 h 1321806"/>
                <a:gd name="connsiteX51" fmla="*/ 929281 w 1092243"/>
                <a:gd name="connsiteY51" fmla="*/ 389299 h 1321806"/>
                <a:gd name="connsiteX52" fmla="*/ 974548 w 1092243"/>
                <a:gd name="connsiteY52" fmla="*/ 334978 h 1321806"/>
                <a:gd name="connsiteX53" fmla="*/ 1001709 w 1092243"/>
                <a:gd name="connsiteY53" fmla="*/ 316871 h 1321806"/>
                <a:gd name="connsiteX54" fmla="*/ 1019816 w 1092243"/>
                <a:gd name="connsiteY54" fmla="*/ 289711 h 1321806"/>
                <a:gd name="connsiteX55" fmla="*/ 1028869 w 1092243"/>
                <a:gd name="connsiteY55" fmla="*/ 262550 h 1321806"/>
                <a:gd name="connsiteX56" fmla="*/ 1056030 w 1092243"/>
                <a:gd name="connsiteY56" fmla="*/ 244443 h 1321806"/>
                <a:gd name="connsiteX57" fmla="*/ 1074137 w 1092243"/>
                <a:gd name="connsiteY57" fmla="*/ 217283 h 1321806"/>
                <a:gd name="connsiteX58" fmla="*/ 1092243 w 1092243"/>
                <a:gd name="connsiteY58" fmla="*/ 162962 h 1321806"/>
                <a:gd name="connsiteX59" fmla="*/ 1083190 w 1092243"/>
                <a:gd name="connsiteY59" fmla="*/ 81481 h 1321806"/>
                <a:gd name="connsiteX60" fmla="*/ 1046976 w 1092243"/>
                <a:gd name="connsiteY60" fmla="*/ 27160 h 1321806"/>
                <a:gd name="connsiteX61" fmla="*/ 1028869 w 1092243"/>
                <a:gd name="connsiteY61" fmla="*/ 0 h 1321806"/>
                <a:gd name="connsiteX62" fmla="*/ 820639 w 1092243"/>
                <a:gd name="connsiteY62" fmla="*/ 9053 h 1321806"/>
                <a:gd name="connsiteX63" fmla="*/ 730105 w 1092243"/>
                <a:gd name="connsiteY63" fmla="*/ 36214 h 1321806"/>
                <a:gd name="connsiteX64" fmla="*/ 702944 w 1092243"/>
                <a:gd name="connsiteY64" fmla="*/ 54321 h 1321806"/>
                <a:gd name="connsiteX65" fmla="*/ 603356 w 1092243"/>
                <a:gd name="connsiteY65" fmla="*/ 72427 h 1321806"/>
                <a:gd name="connsiteX66" fmla="*/ 549036 w 1092243"/>
                <a:gd name="connsiteY66" fmla="*/ 90534 h 1321806"/>
                <a:gd name="connsiteX67" fmla="*/ 521875 w 1092243"/>
                <a:gd name="connsiteY67" fmla="*/ 99588 h 1321806"/>
                <a:gd name="connsiteX68" fmla="*/ 458501 w 1092243"/>
                <a:gd name="connsiteY68" fmla="*/ 117695 h 1321806"/>
                <a:gd name="connsiteX69" fmla="*/ 5828 w 1092243"/>
                <a:gd name="connsiteY69" fmla="*/ 117695 h 1321806"/>
                <a:gd name="connsiteX70" fmla="*/ 14881 w 1092243"/>
                <a:gd name="connsiteY70" fmla="*/ 162962 h 1321806"/>
                <a:gd name="connsiteX71" fmla="*/ 42041 w 1092243"/>
                <a:gd name="connsiteY71" fmla="*/ 172016 h 1321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1092243" h="1321806">
                  <a:moveTo>
                    <a:pt x="42041" y="172016"/>
                  </a:moveTo>
                  <a:cubicBezTo>
                    <a:pt x="63166" y="181069"/>
                    <a:pt x="35056" y="177317"/>
                    <a:pt x="141630" y="217283"/>
                  </a:cubicBezTo>
                  <a:cubicBezTo>
                    <a:pt x="166151" y="226478"/>
                    <a:pt x="176737" y="246539"/>
                    <a:pt x="195950" y="262550"/>
                  </a:cubicBezTo>
                  <a:cubicBezTo>
                    <a:pt x="204309" y="269516"/>
                    <a:pt x="214057" y="274621"/>
                    <a:pt x="223111" y="280657"/>
                  </a:cubicBezTo>
                  <a:cubicBezTo>
                    <a:pt x="244817" y="345780"/>
                    <a:pt x="218482" y="264455"/>
                    <a:pt x="241218" y="344031"/>
                  </a:cubicBezTo>
                  <a:cubicBezTo>
                    <a:pt x="243840" y="353207"/>
                    <a:pt x="247253" y="362138"/>
                    <a:pt x="250271" y="371192"/>
                  </a:cubicBezTo>
                  <a:cubicBezTo>
                    <a:pt x="247253" y="392317"/>
                    <a:pt x="248878" y="414649"/>
                    <a:pt x="241218" y="434566"/>
                  </a:cubicBezTo>
                  <a:cubicBezTo>
                    <a:pt x="233406" y="454877"/>
                    <a:pt x="217075" y="470780"/>
                    <a:pt x="205004" y="488887"/>
                  </a:cubicBezTo>
                  <a:cubicBezTo>
                    <a:pt x="198968" y="497940"/>
                    <a:pt x="190338" y="505725"/>
                    <a:pt x="186897" y="516047"/>
                  </a:cubicBezTo>
                  <a:lnTo>
                    <a:pt x="168790" y="570368"/>
                  </a:lnTo>
                  <a:cubicBezTo>
                    <a:pt x="171808" y="591493"/>
                    <a:pt x="169918" y="613929"/>
                    <a:pt x="177843" y="633742"/>
                  </a:cubicBezTo>
                  <a:cubicBezTo>
                    <a:pt x="182598" y="645630"/>
                    <a:pt x="196807" y="651067"/>
                    <a:pt x="205004" y="660903"/>
                  </a:cubicBezTo>
                  <a:cubicBezTo>
                    <a:pt x="211970" y="669262"/>
                    <a:pt x="216145" y="679704"/>
                    <a:pt x="223111" y="688063"/>
                  </a:cubicBezTo>
                  <a:cubicBezTo>
                    <a:pt x="240135" y="708492"/>
                    <a:pt x="254771" y="720381"/>
                    <a:pt x="277432" y="733330"/>
                  </a:cubicBezTo>
                  <a:cubicBezTo>
                    <a:pt x="289150" y="740026"/>
                    <a:pt x="301574" y="745401"/>
                    <a:pt x="313645" y="751437"/>
                  </a:cubicBezTo>
                  <a:cubicBezTo>
                    <a:pt x="316663" y="760491"/>
                    <a:pt x="322699" y="769055"/>
                    <a:pt x="322699" y="778598"/>
                  </a:cubicBezTo>
                  <a:cubicBezTo>
                    <a:pt x="322699" y="808927"/>
                    <a:pt x="318257" y="839156"/>
                    <a:pt x="313645" y="869132"/>
                  </a:cubicBezTo>
                  <a:cubicBezTo>
                    <a:pt x="312194" y="878564"/>
                    <a:pt x="306906" y="887035"/>
                    <a:pt x="304592" y="896293"/>
                  </a:cubicBezTo>
                  <a:cubicBezTo>
                    <a:pt x="300860" y="911221"/>
                    <a:pt x="298557" y="926471"/>
                    <a:pt x="295539" y="941560"/>
                  </a:cubicBezTo>
                  <a:cubicBezTo>
                    <a:pt x="298557" y="974756"/>
                    <a:pt x="295435" y="1009098"/>
                    <a:pt x="304592" y="1041148"/>
                  </a:cubicBezTo>
                  <a:cubicBezTo>
                    <a:pt x="308109" y="1053459"/>
                    <a:pt x="323891" y="1058202"/>
                    <a:pt x="331752" y="1068309"/>
                  </a:cubicBezTo>
                  <a:cubicBezTo>
                    <a:pt x="368072" y="1115006"/>
                    <a:pt x="363359" y="1108810"/>
                    <a:pt x="377020" y="1149790"/>
                  </a:cubicBezTo>
                  <a:cubicBezTo>
                    <a:pt x="363481" y="1203943"/>
                    <a:pt x="359730" y="1201614"/>
                    <a:pt x="377020" y="1276538"/>
                  </a:cubicBezTo>
                  <a:cubicBezTo>
                    <a:pt x="379467" y="1287140"/>
                    <a:pt x="385900" y="1297932"/>
                    <a:pt x="395127" y="1303699"/>
                  </a:cubicBezTo>
                  <a:cubicBezTo>
                    <a:pt x="411312" y="1313815"/>
                    <a:pt x="449447" y="1321806"/>
                    <a:pt x="449447" y="1321806"/>
                  </a:cubicBezTo>
                  <a:cubicBezTo>
                    <a:pt x="531875" y="1294329"/>
                    <a:pt x="408960" y="1332763"/>
                    <a:pt x="612410" y="1303699"/>
                  </a:cubicBezTo>
                  <a:cubicBezTo>
                    <a:pt x="631305" y="1301000"/>
                    <a:pt x="648624" y="1291628"/>
                    <a:pt x="666731" y="1285592"/>
                  </a:cubicBezTo>
                  <a:cubicBezTo>
                    <a:pt x="675784" y="1282574"/>
                    <a:pt x="685951" y="1281832"/>
                    <a:pt x="693891" y="1276538"/>
                  </a:cubicBezTo>
                  <a:cubicBezTo>
                    <a:pt x="702944" y="1270502"/>
                    <a:pt x="711108" y="1262850"/>
                    <a:pt x="721051" y="1258431"/>
                  </a:cubicBezTo>
                  <a:cubicBezTo>
                    <a:pt x="738492" y="1250679"/>
                    <a:pt x="757265" y="1246360"/>
                    <a:pt x="775372" y="1240324"/>
                  </a:cubicBezTo>
                  <a:cubicBezTo>
                    <a:pt x="784426" y="1237306"/>
                    <a:pt x="793997" y="1235539"/>
                    <a:pt x="802533" y="1231271"/>
                  </a:cubicBezTo>
                  <a:cubicBezTo>
                    <a:pt x="814604" y="1225235"/>
                    <a:pt x="827764" y="1221008"/>
                    <a:pt x="838746" y="1213164"/>
                  </a:cubicBezTo>
                  <a:cubicBezTo>
                    <a:pt x="849165" y="1205722"/>
                    <a:pt x="856853" y="1195057"/>
                    <a:pt x="865907" y="1186004"/>
                  </a:cubicBezTo>
                  <a:cubicBezTo>
                    <a:pt x="862889" y="1158843"/>
                    <a:pt x="865495" y="1130447"/>
                    <a:pt x="856853" y="1104522"/>
                  </a:cubicBezTo>
                  <a:cubicBezTo>
                    <a:pt x="849971" y="1083877"/>
                    <a:pt x="820639" y="1050202"/>
                    <a:pt x="820639" y="1050202"/>
                  </a:cubicBezTo>
                  <a:cubicBezTo>
                    <a:pt x="817621" y="1041148"/>
                    <a:pt x="817548" y="1030493"/>
                    <a:pt x="811586" y="1023041"/>
                  </a:cubicBezTo>
                  <a:cubicBezTo>
                    <a:pt x="772354" y="973999"/>
                    <a:pt x="793480" y="1038886"/>
                    <a:pt x="766319" y="977774"/>
                  </a:cubicBezTo>
                  <a:cubicBezTo>
                    <a:pt x="758567" y="960333"/>
                    <a:pt x="754248" y="941560"/>
                    <a:pt x="748212" y="923453"/>
                  </a:cubicBezTo>
                  <a:cubicBezTo>
                    <a:pt x="745194" y="914400"/>
                    <a:pt x="744452" y="904233"/>
                    <a:pt x="739158" y="896293"/>
                  </a:cubicBezTo>
                  <a:lnTo>
                    <a:pt x="702944" y="841972"/>
                  </a:lnTo>
                  <a:cubicBezTo>
                    <a:pt x="696909" y="832919"/>
                    <a:pt x="688279" y="825134"/>
                    <a:pt x="684838" y="814812"/>
                  </a:cubicBezTo>
                  <a:lnTo>
                    <a:pt x="657677" y="733330"/>
                  </a:lnTo>
                  <a:cubicBezTo>
                    <a:pt x="654659" y="724277"/>
                    <a:pt x="650496" y="715528"/>
                    <a:pt x="648624" y="706170"/>
                  </a:cubicBezTo>
                  <a:lnTo>
                    <a:pt x="639570" y="660903"/>
                  </a:lnTo>
                  <a:cubicBezTo>
                    <a:pt x="640875" y="654378"/>
                    <a:pt x="649724" y="600404"/>
                    <a:pt x="657677" y="588475"/>
                  </a:cubicBezTo>
                  <a:cubicBezTo>
                    <a:pt x="664779" y="577822"/>
                    <a:pt x="676641" y="571151"/>
                    <a:pt x="684838" y="561315"/>
                  </a:cubicBezTo>
                  <a:cubicBezTo>
                    <a:pt x="691804" y="552956"/>
                    <a:pt x="695250" y="541848"/>
                    <a:pt x="702944" y="534154"/>
                  </a:cubicBezTo>
                  <a:cubicBezTo>
                    <a:pt x="707045" y="530053"/>
                    <a:pt x="756038" y="494028"/>
                    <a:pt x="766319" y="488887"/>
                  </a:cubicBezTo>
                  <a:cubicBezTo>
                    <a:pt x="774855" y="484619"/>
                    <a:pt x="784943" y="484101"/>
                    <a:pt x="793479" y="479833"/>
                  </a:cubicBezTo>
                  <a:cubicBezTo>
                    <a:pt x="863670" y="444736"/>
                    <a:pt x="779540" y="475425"/>
                    <a:pt x="847800" y="452673"/>
                  </a:cubicBezTo>
                  <a:cubicBezTo>
                    <a:pt x="915233" y="407717"/>
                    <a:pt x="832412" y="465496"/>
                    <a:pt x="902121" y="407406"/>
                  </a:cubicBezTo>
                  <a:cubicBezTo>
                    <a:pt x="910480" y="400440"/>
                    <a:pt x="920922" y="396265"/>
                    <a:pt x="929281" y="389299"/>
                  </a:cubicBezTo>
                  <a:cubicBezTo>
                    <a:pt x="1018285" y="315127"/>
                    <a:pt x="903321" y="406204"/>
                    <a:pt x="974548" y="334978"/>
                  </a:cubicBezTo>
                  <a:cubicBezTo>
                    <a:pt x="982242" y="327284"/>
                    <a:pt x="992655" y="322907"/>
                    <a:pt x="1001709" y="316871"/>
                  </a:cubicBezTo>
                  <a:cubicBezTo>
                    <a:pt x="1007745" y="307818"/>
                    <a:pt x="1014950" y="299443"/>
                    <a:pt x="1019816" y="289711"/>
                  </a:cubicBezTo>
                  <a:cubicBezTo>
                    <a:pt x="1024084" y="281175"/>
                    <a:pt x="1022907" y="270002"/>
                    <a:pt x="1028869" y="262550"/>
                  </a:cubicBezTo>
                  <a:cubicBezTo>
                    <a:pt x="1035666" y="254053"/>
                    <a:pt x="1046976" y="250479"/>
                    <a:pt x="1056030" y="244443"/>
                  </a:cubicBezTo>
                  <a:cubicBezTo>
                    <a:pt x="1062066" y="235390"/>
                    <a:pt x="1069718" y="227226"/>
                    <a:pt x="1074137" y="217283"/>
                  </a:cubicBezTo>
                  <a:cubicBezTo>
                    <a:pt x="1081889" y="199842"/>
                    <a:pt x="1092243" y="162962"/>
                    <a:pt x="1092243" y="162962"/>
                  </a:cubicBezTo>
                  <a:cubicBezTo>
                    <a:pt x="1089225" y="135802"/>
                    <a:pt x="1091832" y="107406"/>
                    <a:pt x="1083190" y="81481"/>
                  </a:cubicBezTo>
                  <a:cubicBezTo>
                    <a:pt x="1076308" y="60836"/>
                    <a:pt x="1059047" y="45267"/>
                    <a:pt x="1046976" y="27160"/>
                  </a:cubicBezTo>
                  <a:lnTo>
                    <a:pt x="1028869" y="0"/>
                  </a:lnTo>
                  <a:cubicBezTo>
                    <a:pt x="959459" y="3018"/>
                    <a:pt x="889925" y="3921"/>
                    <a:pt x="820639" y="9053"/>
                  </a:cubicBezTo>
                  <a:cubicBezTo>
                    <a:pt x="806407" y="10107"/>
                    <a:pt x="734108" y="33545"/>
                    <a:pt x="730105" y="36214"/>
                  </a:cubicBezTo>
                  <a:cubicBezTo>
                    <a:pt x="721051" y="42250"/>
                    <a:pt x="712676" y="49455"/>
                    <a:pt x="702944" y="54321"/>
                  </a:cubicBezTo>
                  <a:cubicBezTo>
                    <a:pt x="675032" y="68277"/>
                    <a:pt x="628321" y="69307"/>
                    <a:pt x="603356" y="72427"/>
                  </a:cubicBezTo>
                  <a:lnTo>
                    <a:pt x="549036" y="90534"/>
                  </a:lnTo>
                  <a:cubicBezTo>
                    <a:pt x="539982" y="93552"/>
                    <a:pt x="531134" y="97273"/>
                    <a:pt x="521875" y="99588"/>
                  </a:cubicBezTo>
                  <a:cubicBezTo>
                    <a:pt x="476403" y="110955"/>
                    <a:pt x="497465" y="104706"/>
                    <a:pt x="458501" y="117695"/>
                  </a:cubicBezTo>
                  <a:cubicBezTo>
                    <a:pt x="315909" y="108782"/>
                    <a:pt x="139825" y="93332"/>
                    <a:pt x="5828" y="117695"/>
                  </a:cubicBezTo>
                  <a:cubicBezTo>
                    <a:pt x="-9312" y="120448"/>
                    <a:pt x="9166" y="148675"/>
                    <a:pt x="14881" y="162962"/>
                  </a:cubicBezTo>
                  <a:cubicBezTo>
                    <a:pt x="16002" y="165764"/>
                    <a:pt x="20916" y="162963"/>
                    <a:pt x="42041" y="172016"/>
                  </a:cubicBezTo>
                  <a:close/>
                </a:path>
              </a:pathLst>
            </a:custGeom>
            <a:pattFill prst="wdUpDiag">
              <a:fgClr>
                <a:schemeClr val="accent1"/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3F2E421-F7FF-46DE-A009-EFA50E561970}"/>
                </a:ext>
              </a:extLst>
            </p:cNvPr>
            <p:cNvSpPr/>
            <p:nvPr/>
          </p:nvSpPr>
          <p:spPr>
            <a:xfrm>
              <a:off x="4016699" y="3905667"/>
              <a:ext cx="1032095" cy="1033546"/>
            </a:xfrm>
            <a:custGeom>
              <a:avLst/>
              <a:gdLst>
                <a:gd name="connsiteX0" fmla="*/ 280657 w 1032095"/>
                <a:gd name="connsiteY0" fmla="*/ 352 h 1033546"/>
                <a:gd name="connsiteX1" fmla="*/ 588475 w 1032095"/>
                <a:gd name="connsiteY1" fmla="*/ 63726 h 1033546"/>
                <a:gd name="connsiteX2" fmla="*/ 642796 w 1032095"/>
                <a:gd name="connsiteY2" fmla="*/ 99940 h 1033546"/>
                <a:gd name="connsiteX3" fmla="*/ 669956 w 1032095"/>
                <a:gd name="connsiteY3" fmla="*/ 163314 h 1033546"/>
                <a:gd name="connsiteX4" fmla="*/ 679010 w 1032095"/>
                <a:gd name="connsiteY4" fmla="*/ 190474 h 1033546"/>
                <a:gd name="connsiteX5" fmla="*/ 688063 w 1032095"/>
                <a:gd name="connsiteY5" fmla="*/ 425864 h 1033546"/>
                <a:gd name="connsiteX6" fmla="*/ 769545 w 1032095"/>
                <a:gd name="connsiteY6" fmla="*/ 489239 h 1033546"/>
                <a:gd name="connsiteX7" fmla="*/ 823865 w 1032095"/>
                <a:gd name="connsiteY7" fmla="*/ 525453 h 1033546"/>
                <a:gd name="connsiteX8" fmla="*/ 832919 w 1032095"/>
                <a:gd name="connsiteY8" fmla="*/ 561666 h 1033546"/>
                <a:gd name="connsiteX9" fmla="*/ 851026 w 1032095"/>
                <a:gd name="connsiteY9" fmla="*/ 615987 h 1033546"/>
                <a:gd name="connsiteX10" fmla="*/ 869133 w 1032095"/>
                <a:gd name="connsiteY10" fmla="*/ 679361 h 1033546"/>
                <a:gd name="connsiteX11" fmla="*/ 923454 w 1032095"/>
                <a:gd name="connsiteY11" fmla="*/ 715575 h 1033546"/>
                <a:gd name="connsiteX12" fmla="*/ 977774 w 1032095"/>
                <a:gd name="connsiteY12" fmla="*/ 760843 h 1033546"/>
                <a:gd name="connsiteX13" fmla="*/ 1004935 w 1032095"/>
                <a:gd name="connsiteY13" fmla="*/ 778950 h 1033546"/>
                <a:gd name="connsiteX14" fmla="*/ 1032095 w 1032095"/>
                <a:gd name="connsiteY14" fmla="*/ 869484 h 1033546"/>
                <a:gd name="connsiteX15" fmla="*/ 1023042 w 1032095"/>
                <a:gd name="connsiteY15" fmla="*/ 896645 h 1033546"/>
                <a:gd name="connsiteX16" fmla="*/ 995881 w 1032095"/>
                <a:gd name="connsiteY16" fmla="*/ 905698 h 1033546"/>
                <a:gd name="connsiteX17" fmla="*/ 823865 w 1032095"/>
                <a:gd name="connsiteY17" fmla="*/ 914752 h 1033546"/>
                <a:gd name="connsiteX18" fmla="*/ 796705 w 1032095"/>
                <a:gd name="connsiteY18" fmla="*/ 932858 h 1033546"/>
                <a:gd name="connsiteX19" fmla="*/ 751438 w 1032095"/>
                <a:gd name="connsiteY19" fmla="*/ 987179 h 1033546"/>
                <a:gd name="connsiteX20" fmla="*/ 570368 w 1032095"/>
                <a:gd name="connsiteY20" fmla="*/ 996233 h 1033546"/>
                <a:gd name="connsiteX21" fmla="*/ 543208 w 1032095"/>
                <a:gd name="connsiteY21" fmla="*/ 1005286 h 1033546"/>
                <a:gd name="connsiteX22" fmla="*/ 516048 w 1032095"/>
                <a:gd name="connsiteY22" fmla="*/ 1032447 h 1033546"/>
                <a:gd name="connsiteX23" fmla="*/ 434566 w 1032095"/>
                <a:gd name="connsiteY23" fmla="*/ 1023393 h 1033546"/>
                <a:gd name="connsiteX24" fmla="*/ 353085 w 1032095"/>
                <a:gd name="connsiteY24" fmla="*/ 996233 h 1033546"/>
                <a:gd name="connsiteX25" fmla="*/ 325925 w 1032095"/>
                <a:gd name="connsiteY25" fmla="*/ 987179 h 1033546"/>
                <a:gd name="connsiteX26" fmla="*/ 262551 w 1032095"/>
                <a:gd name="connsiteY26" fmla="*/ 960019 h 1033546"/>
                <a:gd name="connsiteX27" fmla="*/ 235390 w 1032095"/>
                <a:gd name="connsiteY27" fmla="*/ 932858 h 1033546"/>
                <a:gd name="connsiteX28" fmla="*/ 144856 w 1032095"/>
                <a:gd name="connsiteY28" fmla="*/ 905698 h 1033546"/>
                <a:gd name="connsiteX29" fmla="*/ 108642 w 1032095"/>
                <a:gd name="connsiteY29" fmla="*/ 887591 h 1033546"/>
                <a:gd name="connsiteX30" fmla="*/ 81481 w 1032095"/>
                <a:gd name="connsiteY30" fmla="*/ 878538 h 1033546"/>
                <a:gd name="connsiteX31" fmla="*/ 54321 w 1032095"/>
                <a:gd name="connsiteY31" fmla="*/ 851377 h 1033546"/>
                <a:gd name="connsiteX32" fmla="*/ 27160 w 1032095"/>
                <a:gd name="connsiteY32" fmla="*/ 833270 h 1033546"/>
                <a:gd name="connsiteX33" fmla="*/ 0 w 1032095"/>
                <a:gd name="connsiteY33" fmla="*/ 778950 h 1033546"/>
                <a:gd name="connsiteX34" fmla="*/ 45267 w 1032095"/>
                <a:gd name="connsiteY34" fmla="*/ 688415 h 1033546"/>
                <a:gd name="connsiteX35" fmla="*/ 63374 w 1032095"/>
                <a:gd name="connsiteY35" fmla="*/ 661254 h 1033546"/>
                <a:gd name="connsiteX36" fmla="*/ 117695 w 1032095"/>
                <a:gd name="connsiteY36" fmla="*/ 606934 h 1033546"/>
                <a:gd name="connsiteX37" fmla="*/ 135802 w 1032095"/>
                <a:gd name="connsiteY37" fmla="*/ 579773 h 1033546"/>
                <a:gd name="connsiteX38" fmla="*/ 190123 w 1032095"/>
                <a:gd name="connsiteY38" fmla="*/ 543559 h 1033546"/>
                <a:gd name="connsiteX39" fmla="*/ 226337 w 1032095"/>
                <a:gd name="connsiteY39" fmla="*/ 489239 h 1033546"/>
                <a:gd name="connsiteX40" fmla="*/ 253497 w 1032095"/>
                <a:gd name="connsiteY40" fmla="*/ 434918 h 1033546"/>
                <a:gd name="connsiteX41" fmla="*/ 280657 w 1032095"/>
                <a:gd name="connsiteY41" fmla="*/ 380597 h 1033546"/>
                <a:gd name="connsiteX42" fmla="*/ 307818 w 1032095"/>
                <a:gd name="connsiteY42" fmla="*/ 290062 h 1033546"/>
                <a:gd name="connsiteX43" fmla="*/ 316871 w 1032095"/>
                <a:gd name="connsiteY43" fmla="*/ 262902 h 1033546"/>
                <a:gd name="connsiteX44" fmla="*/ 325925 w 1032095"/>
                <a:gd name="connsiteY44" fmla="*/ 235742 h 1033546"/>
                <a:gd name="connsiteX45" fmla="*/ 316871 w 1032095"/>
                <a:gd name="connsiteY45" fmla="*/ 145207 h 1033546"/>
                <a:gd name="connsiteX46" fmla="*/ 298764 w 1032095"/>
                <a:gd name="connsiteY46" fmla="*/ 118047 h 1033546"/>
                <a:gd name="connsiteX47" fmla="*/ 289711 w 1032095"/>
                <a:gd name="connsiteY47" fmla="*/ 90886 h 1033546"/>
                <a:gd name="connsiteX48" fmla="*/ 280657 w 1032095"/>
                <a:gd name="connsiteY48" fmla="*/ 352 h 1033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1032095" h="1033546">
                  <a:moveTo>
                    <a:pt x="280657" y="352"/>
                  </a:moveTo>
                  <a:cubicBezTo>
                    <a:pt x="330451" y="-4175"/>
                    <a:pt x="487467" y="35949"/>
                    <a:pt x="588475" y="63726"/>
                  </a:cubicBezTo>
                  <a:cubicBezTo>
                    <a:pt x="609458" y="69496"/>
                    <a:pt x="642796" y="99940"/>
                    <a:pt x="642796" y="99940"/>
                  </a:cubicBezTo>
                  <a:cubicBezTo>
                    <a:pt x="664029" y="163635"/>
                    <a:pt x="636394" y="85003"/>
                    <a:pt x="669956" y="163314"/>
                  </a:cubicBezTo>
                  <a:cubicBezTo>
                    <a:pt x="673715" y="172086"/>
                    <a:pt x="675992" y="181421"/>
                    <a:pt x="679010" y="190474"/>
                  </a:cubicBezTo>
                  <a:cubicBezTo>
                    <a:pt x="671701" y="270872"/>
                    <a:pt x="657495" y="345624"/>
                    <a:pt x="688063" y="425864"/>
                  </a:cubicBezTo>
                  <a:cubicBezTo>
                    <a:pt x="716004" y="499208"/>
                    <a:pt x="730438" y="467512"/>
                    <a:pt x="769545" y="489239"/>
                  </a:cubicBezTo>
                  <a:cubicBezTo>
                    <a:pt x="788568" y="499808"/>
                    <a:pt x="823865" y="525453"/>
                    <a:pt x="823865" y="525453"/>
                  </a:cubicBezTo>
                  <a:cubicBezTo>
                    <a:pt x="826883" y="537524"/>
                    <a:pt x="829344" y="549748"/>
                    <a:pt x="832919" y="561666"/>
                  </a:cubicBezTo>
                  <a:cubicBezTo>
                    <a:pt x="838404" y="579947"/>
                    <a:pt x="846397" y="597470"/>
                    <a:pt x="851026" y="615987"/>
                  </a:cubicBezTo>
                  <a:cubicBezTo>
                    <a:pt x="852234" y="620821"/>
                    <a:pt x="863936" y="671565"/>
                    <a:pt x="869133" y="679361"/>
                  </a:cubicBezTo>
                  <a:cubicBezTo>
                    <a:pt x="888510" y="708427"/>
                    <a:pt x="894977" y="706083"/>
                    <a:pt x="923454" y="715575"/>
                  </a:cubicBezTo>
                  <a:cubicBezTo>
                    <a:pt x="990892" y="760535"/>
                    <a:pt x="908060" y="702747"/>
                    <a:pt x="977774" y="760843"/>
                  </a:cubicBezTo>
                  <a:cubicBezTo>
                    <a:pt x="986133" y="767809"/>
                    <a:pt x="995881" y="772914"/>
                    <a:pt x="1004935" y="778950"/>
                  </a:cubicBezTo>
                  <a:cubicBezTo>
                    <a:pt x="1026977" y="845074"/>
                    <a:pt x="1018413" y="814754"/>
                    <a:pt x="1032095" y="869484"/>
                  </a:cubicBezTo>
                  <a:cubicBezTo>
                    <a:pt x="1029077" y="878538"/>
                    <a:pt x="1029790" y="889897"/>
                    <a:pt x="1023042" y="896645"/>
                  </a:cubicBezTo>
                  <a:cubicBezTo>
                    <a:pt x="1016294" y="903393"/>
                    <a:pt x="1005385" y="904834"/>
                    <a:pt x="995881" y="905698"/>
                  </a:cubicBezTo>
                  <a:cubicBezTo>
                    <a:pt x="938699" y="910896"/>
                    <a:pt x="881204" y="911734"/>
                    <a:pt x="823865" y="914752"/>
                  </a:cubicBezTo>
                  <a:cubicBezTo>
                    <a:pt x="814812" y="920787"/>
                    <a:pt x="804399" y="925164"/>
                    <a:pt x="796705" y="932858"/>
                  </a:cubicBezTo>
                  <a:cubicBezTo>
                    <a:pt x="785858" y="943705"/>
                    <a:pt x="769393" y="984056"/>
                    <a:pt x="751438" y="987179"/>
                  </a:cubicBezTo>
                  <a:cubicBezTo>
                    <a:pt x="691900" y="997534"/>
                    <a:pt x="630725" y="993215"/>
                    <a:pt x="570368" y="996233"/>
                  </a:cubicBezTo>
                  <a:cubicBezTo>
                    <a:pt x="561315" y="999251"/>
                    <a:pt x="551148" y="999992"/>
                    <a:pt x="543208" y="1005286"/>
                  </a:cubicBezTo>
                  <a:cubicBezTo>
                    <a:pt x="532555" y="1012388"/>
                    <a:pt x="528677" y="1030342"/>
                    <a:pt x="516048" y="1032447"/>
                  </a:cubicBezTo>
                  <a:cubicBezTo>
                    <a:pt x="489092" y="1036940"/>
                    <a:pt x="461727" y="1026411"/>
                    <a:pt x="434566" y="1023393"/>
                  </a:cubicBezTo>
                  <a:lnTo>
                    <a:pt x="353085" y="996233"/>
                  </a:lnTo>
                  <a:cubicBezTo>
                    <a:pt x="344032" y="993215"/>
                    <a:pt x="333865" y="992473"/>
                    <a:pt x="325925" y="987179"/>
                  </a:cubicBezTo>
                  <a:cubicBezTo>
                    <a:pt x="288411" y="962170"/>
                    <a:pt x="309320" y="971711"/>
                    <a:pt x="262551" y="960019"/>
                  </a:cubicBezTo>
                  <a:cubicBezTo>
                    <a:pt x="253497" y="950965"/>
                    <a:pt x="246248" y="939644"/>
                    <a:pt x="235390" y="932858"/>
                  </a:cubicBezTo>
                  <a:cubicBezTo>
                    <a:pt x="207367" y="915344"/>
                    <a:pt x="176202" y="911968"/>
                    <a:pt x="144856" y="905698"/>
                  </a:cubicBezTo>
                  <a:cubicBezTo>
                    <a:pt x="132785" y="899662"/>
                    <a:pt x="121047" y="892907"/>
                    <a:pt x="108642" y="887591"/>
                  </a:cubicBezTo>
                  <a:cubicBezTo>
                    <a:pt x="99870" y="883832"/>
                    <a:pt x="89422" y="883832"/>
                    <a:pt x="81481" y="878538"/>
                  </a:cubicBezTo>
                  <a:cubicBezTo>
                    <a:pt x="70828" y="871436"/>
                    <a:pt x="64157" y="859574"/>
                    <a:pt x="54321" y="851377"/>
                  </a:cubicBezTo>
                  <a:cubicBezTo>
                    <a:pt x="45962" y="844411"/>
                    <a:pt x="36214" y="839306"/>
                    <a:pt x="27160" y="833270"/>
                  </a:cubicBezTo>
                  <a:cubicBezTo>
                    <a:pt x="18007" y="819540"/>
                    <a:pt x="0" y="797689"/>
                    <a:pt x="0" y="778950"/>
                  </a:cubicBezTo>
                  <a:cubicBezTo>
                    <a:pt x="0" y="743123"/>
                    <a:pt x="27218" y="715489"/>
                    <a:pt x="45267" y="688415"/>
                  </a:cubicBezTo>
                  <a:cubicBezTo>
                    <a:pt x="51303" y="679361"/>
                    <a:pt x="55680" y="668948"/>
                    <a:pt x="63374" y="661254"/>
                  </a:cubicBezTo>
                  <a:cubicBezTo>
                    <a:pt x="81481" y="643147"/>
                    <a:pt x="103491" y="628240"/>
                    <a:pt x="117695" y="606934"/>
                  </a:cubicBezTo>
                  <a:cubicBezTo>
                    <a:pt x="123731" y="597880"/>
                    <a:pt x="127613" y="586938"/>
                    <a:pt x="135802" y="579773"/>
                  </a:cubicBezTo>
                  <a:cubicBezTo>
                    <a:pt x="152179" y="565443"/>
                    <a:pt x="190123" y="543559"/>
                    <a:pt x="190123" y="543559"/>
                  </a:cubicBezTo>
                  <a:cubicBezTo>
                    <a:pt x="202194" y="525452"/>
                    <a:pt x="219456" y="509884"/>
                    <a:pt x="226337" y="489239"/>
                  </a:cubicBezTo>
                  <a:cubicBezTo>
                    <a:pt x="249090" y="420975"/>
                    <a:pt x="218399" y="505113"/>
                    <a:pt x="253497" y="434918"/>
                  </a:cubicBezTo>
                  <a:cubicBezTo>
                    <a:pt x="290984" y="359945"/>
                    <a:pt x="228763" y="458441"/>
                    <a:pt x="280657" y="380597"/>
                  </a:cubicBezTo>
                  <a:cubicBezTo>
                    <a:pt x="294341" y="325864"/>
                    <a:pt x="285775" y="356191"/>
                    <a:pt x="307818" y="290062"/>
                  </a:cubicBezTo>
                  <a:lnTo>
                    <a:pt x="316871" y="262902"/>
                  </a:lnTo>
                  <a:lnTo>
                    <a:pt x="325925" y="235742"/>
                  </a:lnTo>
                  <a:cubicBezTo>
                    <a:pt x="322907" y="205564"/>
                    <a:pt x="323691" y="174759"/>
                    <a:pt x="316871" y="145207"/>
                  </a:cubicBezTo>
                  <a:cubicBezTo>
                    <a:pt x="314424" y="134605"/>
                    <a:pt x="303630" y="127779"/>
                    <a:pt x="298764" y="118047"/>
                  </a:cubicBezTo>
                  <a:cubicBezTo>
                    <a:pt x="294496" y="109511"/>
                    <a:pt x="293979" y="99422"/>
                    <a:pt x="289711" y="90886"/>
                  </a:cubicBezTo>
                  <a:cubicBezTo>
                    <a:pt x="268256" y="47975"/>
                    <a:pt x="230863" y="4879"/>
                    <a:pt x="280657" y="352"/>
                  </a:cubicBezTo>
                  <a:close/>
                </a:path>
              </a:pathLst>
            </a:custGeom>
            <a:pattFill prst="wdUpDiag">
              <a:fgClr>
                <a:schemeClr val="accent1"/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743D5D82-E45B-4029-BAF3-979152BB772C}"/>
                </a:ext>
              </a:extLst>
            </p:cNvPr>
            <p:cNvSpPr txBox="1"/>
            <p:nvPr/>
          </p:nvSpPr>
          <p:spPr>
            <a:xfrm>
              <a:off x="1031562" y="5181519"/>
              <a:ext cx="2929122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AU" dirty="0">
                  <a:solidFill>
                    <a:srgbClr val="002060"/>
                  </a:solidFill>
                </a:rPr>
                <a:t>Frequency and magnitude of deposition (and burial)</a:t>
              </a: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4121857" y="2746790"/>
            <a:ext cx="5067300" cy="3996323"/>
            <a:chOff x="4121857" y="2746790"/>
            <a:chExt cx="5067300" cy="3996323"/>
          </a:xfrm>
        </p:grpSpPr>
        <p:sp>
          <p:nvSpPr>
            <p:cNvPr id="25" name="Oval 24"/>
            <p:cNvSpPr/>
            <p:nvPr/>
          </p:nvSpPr>
          <p:spPr>
            <a:xfrm>
              <a:off x="7746453" y="2746790"/>
              <a:ext cx="1251490" cy="49286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7F9575A2-2E28-495D-A5DB-979D0DC72E09}"/>
                </a:ext>
              </a:extLst>
            </p:cNvPr>
            <p:cNvSpPr/>
            <p:nvPr/>
          </p:nvSpPr>
          <p:spPr>
            <a:xfrm>
              <a:off x="4121857" y="5542784"/>
              <a:ext cx="5067300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dirty="0" err="1">
                  <a:solidFill>
                    <a:srgbClr val="002060"/>
                  </a:solidFill>
                </a:rPr>
                <a:t>Paleosols</a:t>
              </a:r>
              <a:r>
                <a:rPr lang="en-US" dirty="0">
                  <a:solidFill>
                    <a:srgbClr val="002060"/>
                  </a:solidFill>
                </a:rPr>
                <a:t> are soils formed long periods ago that have no relationship in their chemical and physical characteristics to the present-day climate or vegetation (soil science)</a:t>
              </a:r>
              <a:endParaRPr lang="en-AU" dirty="0"/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3146005" y="4169844"/>
            <a:ext cx="1432175" cy="693936"/>
            <a:chOff x="3222205" y="4131744"/>
            <a:chExt cx="1432175" cy="693936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A881EAA2-5987-4409-89FD-8EAE476EBE1A}"/>
                </a:ext>
              </a:extLst>
            </p:cNvPr>
            <p:cNvSpPr/>
            <p:nvPr/>
          </p:nvSpPr>
          <p:spPr>
            <a:xfrm>
              <a:off x="4302629" y="4459750"/>
              <a:ext cx="351751" cy="365930"/>
            </a:xfrm>
            <a:prstGeom prst="ellipse">
              <a:avLst/>
            </a:prstGeom>
            <a:noFill/>
            <a:ln w="317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78EDE9B2-55D6-4872-BF18-835F95D01B38}"/>
                </a:ext>
              </a:extLst>
            </p:cNvPr>
            <p:cNvSpPr/>
            <p:nvPr/>
          </p:nvSpPr>
          <p:spPr>
            <a:xfrm>
              <a:off x="3222205" y="4131744"/>
              <a:ext cx="351751" cy="365930"/>
            </a:xfrm>
            <a:prstGeom prst="ellipse">
              <a:avLst/>
            </a:prstGeom>
            <a:noFill/>
            <a:ln w="317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</p:spTree>
    <p:extLst>
      <p:ext uri="{BB962C8B-B14F-4D97-AF65-F5344CB8AC3E}">
        <p14:creationId xmlns:p14="http://schemas.microsoft.com/office/powerpoint/2010/main" val="1018799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5C1A8CF-D1D9-47EC-87A8-945F68E62690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/>
          <p:cNvSpPr/>
          <p:nvPr/>
        </p:nvSpPr>
        <p:spPr>
          <a:xfrm>
            <a:off x="4717788" y="6611779"/>
            <a:ext cx="4426212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AU" sz="1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planetarygeomorphology.wordpress.com, reddit.com, upload.wikimedia.org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0837" y="746077"/>
            <a:ext cx="8880764" cy="5926878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375544" y="2320228"/>
            <a:ext cx="2470088" cy="3837983"/>
            <a:chOff x="375544" y="2320228"/>
            <a:chExt cx="2470088" cy="3837983"/>
          </a:xfrm>
        </p:grpSpPr>
        <p:sp>
          <p:nvSpPr>
            <p:cNvPr id="25" name="TextBox 24"/>
            <p:cNvSpPr txBox="1"/>
            <p:nvPr/>
          </p:nvSpPr>
          <p:spPr>
            <a:xfrm>
              <a:off x="639808" y="2320228"/>
              <a:ext cx="19415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Desert pavement</a:t>
              </a:r>
            </a:p>
          </p:txBody>
        </p:sp>
        <p:pic>
          <p:nvPicPr>
            <p:cNvPr id="26" name="Picture 3" descr="D:\Dropbox\Photos\Australia\IAG 2009 Field Trips\melbourne 318.jpg"/>
            <p:cNvPicPr>
              <a:picLocks noChangeAspect="1" noChangeArrowheads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 rot="10800000">
              <a:off x="375544" y="2847242"/>
              <a:ext cx="2470088" cy="3310969"/>
            </a:xfrm>
            <a:prstGeom prst="rect">
              <a:avLst/>
            </a:prstGeom>
            <a:noFill/>
          </p:spPr>
        </p:pic>
      </p:grpSp>
      <p:grpSp>
        <p:nvGrpSpPr>
          <p:cNvPr id="2" name="Group 1"/>
          <p:cNvGrpSpPr/>
          <p:nvPr/>
        </p:nvGrpSpPr>
        <p:grpSpPr>
          <a:xfrm>
            <a:off x="4473065" y="4662055"/>
            <a:ext cx="2882535" cy="1886462"/>
            <a:chOff x="4473065" y="4662055"/>
            <a:chExt cx="2882535" cy="1886462"/>
          </a:xfrm>
        </p:grpSpPr>
        <p:cxnSp>
          <p:nvCxnSpPr>
            <p:cNvPr id="24" name="Straight Arrow Connector 23"/>
            <p:cNvCxnSpPr/>
            <p:nvPr/>
          </p:nvCxnSpPr>
          <p:spPr>
            <a:xfrm flipH="1">
              <a:off x="5085794" y="4662055"/>
              <a:ext cx="2678" cy="576539"/>
            </a:xfrm>
            <a:prstGeom prst="straightConnector1">
              <a:avLst/>
            </a:prstGeom>
            <a:ln w="12700">
              <a:solidFill>
                <a:srgbClr val="00206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6"/>
            <p:cNvSpPr/>
            <p:nvPr/>
          </p:nvSpPr>
          <p:spPr>
            <a:xfrm>
              <a:off x="4473065" y="5840631"/>
              <a:ext cx="2882535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Subsurface accumulation (Gypsum)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4786746" y="561032"/>
            <a:ext cx="4091123" cy="5202459"/>
            <a:chOff x="4786746" y="561032"/>
            <a:chExt cx="4091123" cy="5202459"/>
          </a:xfrm>
        </p:grpSpPr>
        <p:sp>
          <p:nvSpPr>
            <p:cNvPr id="22" name="Rectangle 21"/>
            <p:cNvSpPr/>
            <p:nvPr/>
          </p:nvSpPr>
          <p:spPr>
            <a:xfrm>
              <a:off x="6408968" y="3629564"/>
              <a:ext cx="1881702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Dust accumulation</a:t>
              </a:r>
            </a:p>
          </p:txBody>
        </p:sp>
        <p:cxnSp>
          <p:nvCxnSpPr>
            <p:cNvPr id="29" name="Straight Arrow Connector 28"/>
            <p:cNvCxnSpPr/>
            <p:nvPr/>
          </p:nvCxnSpPr>
          <p:spPr>
            <a:xfrm>
              <a:off x="7169727" y="4502727"/>
              <a:ext cx="0" cy="1260764"/>
            </a:xfrm>
            <a:prstGeom prst="straightConnector1">
              <a:avLst/>
            </a:prstGeom>
            <a:ln w="12700">
              <a:solidFill>
                <a:srgbClr val="002060"/>
              </a:solidFill>
              <a:prstDash val="solid"/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5" name="Picture 34"/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786746" y="561032"/>
              <a:ext cx="4091123" cy="2741378"/>
            </a:xfrm>
            <a:prstGeom prst="rect">
              <a:avLst/>
            </a:prstGeom>
          </p:spPr>
        </p:pic>
      </p:grpSp>
      <p:grpSp>
        <p:nvGrpSpPr>
          <p:cNvPr id="16" name="Group 15"/>
          <p:cNvGrpSpPr/>
          <p:nvPr/>
        </p:nvGrpSpPr>
        <p:grpSpPr>
          <a:xfrm>
            <a:off x="268917" y="891665"/>
            <a:ext cx="3998283" cy="5656851"/>
            <a:chOff x="4644008" y="1700808"/>
            <a:chExt cx="3359247" cy="4949279"/>
          </a:xfrm>
        </p:grpSpPr>
        <p:sp>
          <p:nvSpPr>
            <p:cNvPr id="17" name="Rectangle 16"/>
            <p:cNvSpPr/>
            <p:nvPr/>
          </p:nvSpPr>
          <p:spPr>
            <a:xfrm>
              <a:off x="4644008" y="1700808"/>
              <a:ext cx="3359247" cy="494927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9" name="Group 18"/>
            <p:cNvGrpSpPr/>
            <p:nvPr/>
          </p:nvGrpSpPr>
          <p:grpSpPr>
            <a:xfrm>
              <a:off x="4644061" y="1997392"/>
              <a:ext cx="3210561" cy="4527952"/>
              <a:chOff x="4644061" y="1997392"/>
              <a:chExt cx="3210561" cy="4527952"/>
            </a:xfrm>
          </p:grpSpPr>
          <p:pic>
            <p:nvPicPr>
              <p:cNvPr id="20" name="Picture 2"/>
              <p:cNvPicPr>
                <a:picLocks noChangeAspect="1" noChangeArrowheads="1"/>
              </p:cNvPicPr>
              <p:nvPr/>
            </p:nvPicPr>
            <p:blipFill rotWithShape="1"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b="-9382"/>
              <a:stretch/>
            </p:blipFill>
            <p:spPr bwMode="auto">
              <a:xfrm>
                <a:off x="4644061" y="6135739"/>
                <a:ext cx="3210561" cy="38960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21" name="Picture 20"/>
              <p:cNvPicPr>
                <a:picLocks noChangeAspect="1"/>
              </p:cNvPicPr>
              <p:nvPr/>
            </p:nvPicPr>
            <p:blipFill rotWithShape="1">
              <a:blip r:embed="rId6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l="65870" t="7401" r="1702" b="12120"/>
              <a:stretch/>
            </p:blipFill>
            <p:spPr>
              <a:xfrm>
                <a:off x="5050851" y="1997392"/>
                <a:ext cx="2520280" cy="3915530"/>
              </a:xfrm>
              <a:prstGeom prst="rect">
                <a:avLst/>
              </a:prstGeom>
            </p:spPr>
          </p:pic>
          <p:pic>
            <p:nvPicPr>
              <p:cNvPr id="23" name="Picture 22"/>
              <p:cNvPicPr>
                <a:picLocks noChangeAspect="1"/>
              </p:cNvPicPr>
              <p:nvPr/>
            </p:nvPicPr>
            <p:blipFill rotWithShape="1">
              <a:blip r:embed="rId6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t="19958" r="96432" b="42122"/>
              <a:stretch/>
            </p:blipFill>
            <p:spPr>
              <a:xfrm>
                <a:off x="4681605" y="2558219"/>
                <a:ext cx="322564" cy="1844911"/>
              </a:xfrm>
              <a:prstGeom prst="rect">
                <a:avLst/>
              </a:prstGeom>
            </p:spPr>
          </p:pic>
          <p:pic>
            <p:nvPicPr>
              <p:cNvPr id="28" name="Picture 2"/>
              <p:cNvPicPr>
                <a:picLocks noChangeAspect="1" noChangeArrowheads="1"/>
              </p:cNvPicPr>
              <p:nvPr/>
            </p:nvPicPr>
            <p:blipFill rotWithShape="1">
              <a:blip r:embed="rId7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b="-9492"/>
              <a:stretch/>
            </p:blipFill>
            <p:spPr bwMode="auto">
              <a:xfrm>
                <a:off x="5084440" y="5799814"/>
                <a:ext cx="2367880" cy="38547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4C952CD7-4AA3-4DEA-BA98-AE3995D7506A}"/>
              </a:ext>
            </a:extLst>
          </p:cNvPr>
          <p:cNvSpPr txBox="1"/>
          <p:nvPr/>
        </p:nvSpPr>
        <p:spPr>
          <a:xfrm>
            <a:off x="0" y="776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 and environmental change</a:t>
            </a:r>
          </a:p>
        </p:txBody>
      </p:sp>
    </p:spTree>
    <p:extLst>
      <p:ext uri="{BB962C8B-B14F-4D97-AF65-F5344CB8AC3E}">
        <p14:creationId xmlns:p14="http://schemas.microsoft.com/office/powerpoint/2010/main" val="3609604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tree with a mountain in the background&#10;&#10;Description generated with very high confidence">
            <a:extLst>
              <a:ext uri="{FF2B5EF4-FFF2-40B4-BE49-F238E27FC236}">
                <a16:creationId xmlns:a16="http://schemas.microsoft.com/office/drawing/2014/main" id="{740EA90A-2C4B-4E2B-8BB1-C1082A4E099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"/>
            <a:ext cx="9144000" cy="6882714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BB0E0A3E-DD42-4B5F-848B-3AF2E7E897A8}"/>
              </a:ext>
            </a:extLst>
          </p:cNvPr>
          <p:cNvSpPr/>
          <p:nvPr/>
        </p:nvSpPr>
        <p:spPr>
          <a:xfrm>
            <a:off x="5746214" y="4039340"/>
            <a:ext cx="561372" cy="541538"/>
          </a:xfrm>
          <a:prstGeom prst="ellipse">
            <a:avLst/>
          </a:prstGeom>
          <a:noFill/>
          <a:ln w="3175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B34A55F-F9FC-4296-A674-A23B74270A7C}"/>
              </a:ext>
            </a:extLst>
          </p:cNvPr>
          <p:cNvGrpSpPr/>
          <p:nvPr/>
        </p:nvGrpSpPr>
        <p:grpSpPr>
          <a:xfrm>
            <a:off x="106532" y="4269646"/>
            <a:ext cx="7377344" cy="462152"/>
            <a:chOff x="106532" y="4269646"/>
            <a:chExt cx="7377344" cy="462152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3BC2115-EA96-4796-8025-A46C5B59D386}"/>
                </a:ext>
              </a:extLst>
            </p:cNvPr>
            <p:cNvSpPr/>
            <p:nvPr/>
          </p:nvSpPr>
          <p:spPr>
            <a:xfrm>
              <a:off x="106532" y="4438835"/>
              <a:ext cx="2485748" cy="292963"/>
            </a:xfrm>
            <a:custGeom>
              <a:avLst/>
              <a:gdLst>
                <a:gd name="connsiteX0" fmla="*/ 0 w 2485748"/>
                <a:gd name="connsiteY0" fmla="*/ 292963 h 292963"/>
                <a:gd name="connsiteX1" fmla="*/ 585926 w 2485748"/>
                <a:gd name="connsiteY1" fmla="*/ 257452 h 292963"/>
                <a:gd name="connsiteX2" fmla="*/ 1411550 w 2485748"/>
                <a:gd name="connsiteY2" fmla="*/ 204186 h 292963"/>
                <a:gd name="connsiteX3" fmla="*/ 1908699 w 2485748"/>
                <a:gd name="connsiteY3" fmla="*/ 159798 h 292963"/>
                <a:gd name="connsiteX4" fmla="*/ 2485748 w 2485748"/>
                <a:gd name="connsiteY4" fmla="*/ 0 h 292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48" h="292963">
                  <a:moveTo>
                    <a:pt x="0" y="292963"/>
                  </a:moveTo>
                  <a:lnTo>
                    <a:pt x="585926" y="257452"/>
                  </a:lnTo>
                  <a:lnTo>
                    <a:pt x="1411550" y="204186"/>
                  </a:lnTo>
                  <a:cubicBezTo>
                    <a:pt x="1632012" y="187910"/>
                    <a:pt x="1729666" y="193829"/>
                    <a:pt x="1908699" y="159798"/>
                  </a:cubicBezTo>
                  <a:cubicBezTo>
                    <a:pt x="2087732" y="125767"/>
                    <a:pt x="2286740" y="62883"/>
                    <a:pt x="2485748" y="0"/>
                  </a:cubicBezTo>
                </a:path>
              </a:pathLst>
            </a:cu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25AB7BC-618F-4FF9-A2AC-9A0EDDAE30B2}"/>
                </a:ext>
              </a:extLst>
            </p:cNvPr>
            <p:cNvSpPr/>
            <p:nvPr/>
          </p:nvSpPr>
          <p:spPr>
            <a:xfrm>
              <a:off x="2858610" y="4269646"/>
              <a:ext cx="4625266" cy="155337"/>
            </a:xfrm>
            <a:custGeom>
              <a:avLst/>
              <a:gdLst>
                <a:gd name="connsiteX0" fmla="*/ 0 w 4625266"/>
                <a:gd name="connsiteY0" fmla="*/ 18269 h 155337"/>
                <a:gd name="connsiteX1" fmla="*/ 1012054 w 4625266"/>
                <a:gd name="connsiteY1" fmla="*/ 80412 h 155337"/>
                <a:gd name="connsiteX2" fmla="*/ 1828800 w 4625266"/>
                <a:gd name="connsiteY2" fmla="*/ 115923 h 155337"/>
                <a:gd name="connsiteX3" fmla="*/ 2618912 w 4625266"/>
                <a:gd name="connsiteY3" fmla="*/ 151434 h 155337"/>
                <a:gd name="connsiteX4" fmla="*/ 3116062 w 4625266"/>
                <a:gd name="connsiteY4" fmla="*/ 151434 h 155337"/>
                <a:gd name="connsiteX5" fmla="*/ 3559945 w 4625266"/>
                <a:gd name="connsiteY5" fmla="*/ 124801 h 155337"/>
                <a:gd name="connsiteX6" fmla="*/ 3790765 w 4625266"/>
                <a:gd name="connsiteY6" fmla="*/ 36024 h 155337"/>
                <a:gd name="connsiteX7" fmla="*/ 4199138 w 4625266"/>
                <a:gd name="connsiteY7" fmla="*/ 513 h 155337"/>
                <a:gd name="connsiteX8" fmla="*/ 4625266 w 4625266"/>
                <a:gd name="connsiteY8" fmla="*/ 18269 h 155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25266" h="155337">
                  <a:moveTo>
                    <a:pt x="0" y="18269"/>
                  </a:moveTo>
                  <a:lnTo>
                    <a:pt x="1012054" y="80412"/>
                  </a:lnTo>
                  <a:lnTo>
                    <a:pt x="1828800" y="115923"/>
                  </a:lnTo>
                  <a:lnTo>
                    <a:pt x="2618912" y="151434"/>
                  </a:lnTo>
                  <a:cubicBezTo>
                    <a:pt x="2833456" y="157353"/>
                    <a:pt x="2959223" y="155873"/>
                    <a:pt x="3116062" y="151434"/>
                  </a:cubicBezTo>
                  <a:cubicBezTo>
                    <a:pt x="3272901" y="146995"/>
                    <a:pt x="3447495" y="144036"/>
                    <a:pt x="3559945" y="124801"/>
                  </a:cubicBezTo>
                  <a:cubicBezTo>
                    <a:pt x="3672396" y="105566"/>
                    <a:pt x="3684233" y="56739"/>
                    <a:pt x="3790765" y="36024"/>
                  </a:cubicBezTo>
                  <a:cubicBezTo>
                    <a:pt x="3897297" y="15309"/>
                    <a:pt x="4060055" y="3472"/>
                    <a:pt x="4199138" y="513"/>
                  </a:cubicBezTo>
                  <a:cubicBezTo>
                    <a:pt x="4338221" y="-2446"/>
                    <a:pt x="4481743" y="7911"/>
                    <a:pt x="4625266" y="18269"/>
                  </a:cubicBezTo>
                </a:path>
              </a:pathLst>
            </a:cu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652262" y="797667"/>
            <a:ext cx="7771237" cy="5074005"/>
            <a:chOff x="652262" y="797667"/>
            <a:chExt cx="7771237" cy="5074005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52262" y="797667"/>
              <a:ext cx="7771237" cy="5074005"/>
            </a:xfrm>
            <a:prstGeom prst="rect">
              <a:avLst/>
            </a:prstGeom>
          </p:spPr>
        </p:pic>
        <p:sp>
          <p:nvSpPr>
            <p:cNvPr id="22" name="TextBox 21"/>
            <p:cNvSpPr txBox="1"/>
            <p:nvPr/>
          </p:nvSpPr>
          <p:spPr>
            <a:xfrm>
              <a:off x="6173272" y="5395622"/>
              <a:ext cx="215155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de-DE" sz="2000" dirty="0">
                  <a:solidFill>
                    <a:srgbClr val="002060"/>
                  </a:solidFill>
                </a:rPr>
                <a:t>Micromorphology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95B2CCC-26A1-4248-A30A-A6B2D4EBC639}"/>
              </a:ext>
            </a:extLst>
          </p:cNvPr>
          <p:cNvSpPr txBox="1"/>
          <p:nvPr/>
        </p:nvSpPr>
        <p:spPr>
          <a:xfrm>
            <a:off x="0" y="776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 and environmental change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DC36E5A-45D6-4FA3-8E89-3D62A3F92BD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1827376" y="4040361"/>
            <a:ext cx="1830810" cy="769441"/>
            <a:chOff x="1827376" y="4040361"/>
            <a:chExt cx="1830810" cy="769441"/>
          </a:xfrm>
        </p:grpSpPr>
        <p:sp>
          <p:nvSpPr>
            <p:cNvPr id="4" name="TextBox 3"/>
            <p:cNvSpPr txBox="1"/>
            <p:nvPr/>
          </p:nvSpPr>
          <p:spPr>
            <a:xfrm>
              <a:off x="3096814" y="4040361"/>
              <a:ext cx="56137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827376" y="4224710"/>
              <a:ext cx="1261884" cy="369332"/>
            </a:xfrm>
            <a:prstGeom prst="rect">
              <a:avLst/>
            </a:prstGeom>
            <a:solidFill>
              <a:srgbClr val="7E7350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Carbonate</a:t>
              </a: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2069877" y="1439424"/>
            <a:ext cx="1956080" cy="769441"/>
            <a:chOff x="2069877" y="1439424"/>
            <a:chExt cx="1956080" cy="769441"/>
          </a:xfrm>
        </p:grpSpPr>
        <p:sp>
          <p:nvSpPr>
            <p:cNvPr id="6" name="TextBox 5"/>
            <p:cNvSpPr txBox="1"/>
            <p:nvPr/>
          </p:nvSpPr>
          <p:spPr>
            <a:xfrm>
              <a:off x="2069877" y="1439424"/>
              <a:ext cx="56137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4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1EDB447-26EC-43D8-AD1B-5C1AB51254B7}"/>
                </a:ext>
              </a:extLst>
            </p:cNvPr>
            <p:cNvSpPr txBox="1"/>
            <p:nvPr/>
          </p:nvSpPr>
          <p:spPr>
            <a:xfrm>
              <a:off x="2764073" y="1654817"/>
              <a:ext cx="1261884" cy="369332"/>
            </a:xfrm>
            <a:prstGeom prst="rect">
              <a:avLst/>
            </a:prstGeom>
            <a:solidFill>
              <a:srgbClr val="C1AE88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Carbonate</a:t>
              </a:r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2249122" y="933855"/>
            <a:ext cx="5731487" cy="4098588"/>
            <a:chOff x="2249122" y="933855"/>
            <a:chExt cx="5731487" cy="4098588"/>
          </a:xfrm>
        </p:grpSpPr>
        <p:sp>
          <p:nvSpPr>
            <p:cNvPr id="5" name="Freeform 4"/>
            <p:cNvSpPr/>
            <p:nvPr/>
          </p:nvSpPr>
          <p:spPr>
            <a:xfrm>
              <a:off x="2464340" y="933855"/>
              <a:ext cx="817124" cy="596630"/>
            </a:xfrm>
            <a:custGeom>
              <a:avLst/>
              <a:gdLst>
                <a:gd name="connsiteX0" fmla="*/ 817124 w 817124"/>
                <a:gd name="connsiteY0" fmla="*/ 0 h 596630"/>
                <a:gd name="connsiteX1" fmla="*/ 765243 w 817124"/>
                <a:gd name="connsiteY1" fmla="*/ 19456 h 596630"/>
                <a:gd name="connsiteX2" fmla="*/ 661481 w 817124"/>
                <a:gd name="connsiteY2" fmla="*/ 38911 h 596630"/>
                <a:gd name="connsiteX3" fmla="*/ 635541 w 817124"/>
                <a:gd name="connsiteY3" fmla="*/ 45396 h 596630"/>
                <a:gd name="connsiteX4" fmla="*/ 596630 w 817124"/>
                <a:gd name="connsiteY4" fmla="*/ 58366 h 596630"/>
                <a:gd name="connsiteX5" fmla="*/ 570690 w 817124"/>
                <a:gd name="connsiteY5" fmla="*/ 64851 h 596630"/>
                <a:gd name="connsiteX6" fmla="*/ 512324 w 817124"/>
                <a:gd name="connsiteY6" fmla="*/ 84307 h 596630"/>
                <a:gd name="connsiteX7" fmla="*/ 492869 w 817124"/>
                <a:gd name="connsiteY7" fmla="*/ 90792 h 596630"/>
                <a:gd name="connsiteX8" fmla="*/ 473413 w 817124"/>
                <a:gd name="connsiteY8" fmla="*/ 97277 h 596630"/>
                <a:gd name="connsiteX9" fmla="*/ 395592 w 817124"/>
                <a:gd name="connsiteY9" fmla="*/ 149158 h 596630"/>
                <a:gd name="connsiteX10" fmla="*/ 376137 w 817124"/>
                <a:gd name="connsiteY10" fmla="*/ 162128 h 596630"/>
                <a:gd name="connsiteX11" fmla="*/ 356681 w 817124"/>
                <a:gd name="connsiteY11" fmla="*/ 175098 h 596630"/>
                <a:gd name="connsiteX12" fmla="*/ 337226 w 817124"/>
                <a:gd name="connsiteY12" fmla="*/ 194554 h 596630"/>
                <a:gd name="connsiteX13" fmla="*/ 298315 w 817124"/>
                <a:gd name="connsiteY13" fmla="*/ 220494 h 596630"/>
                <a:gd name="connsiteX14" fmla="*/ 265890 w 817124"/>
                <a:gd name="connsiteY14" fmla="*/ 259405 h 596630"/>
                <a:gd name="connsiteX15" fmla="*/ 252920 w 817124"/>
                <a:gd name="connsiteY15" fmla="*/ 278860 h 596630"/>
                <a:gd name="connsiteX16" fmla="*/ 214009 w 817124"/>
                <a:gd name="connsiteY16" fmla="*/ 304800 h 596630"/>
                <a:gd name="connsiteX17" fmla="*/ 201039 w 817124"/>
                <a:gd name="connsiteY17" fmla="*/ 324256 h 596630"/>
                <a:gd name="connsiteX18" fmla="*/ 181583 w 817124"/>
                <a:gd name="connsiteY18" fmla="*/ 337226 h 596630"/>
                <a:gd name="connsiteX19" fmla="*/ 175098 w 817124"/>
                <a:gd name="connsiteY19" fmla="*/ 356681 h 596630"/>
                <a:gd name="connsiteX20" fmla="*/ 155643 w 817124"/>
                <a:gd name="connsiteY20" fmla="*/ 369651 h 596630"/>
                <a:gd name="connsiteX21" fmla="*/ 123217 w 817124"/>
                <a:gd name="connsiteY21" fmla="*/ 395592 h 596630"/>
                <a:gd name="connsiteX22" fmla="*/ 97277 w 817124"/>
                <a:gd name="connsiteY22" fmla="*/ 428017 h 596630"/>
                <a:gd name="connsiteX23" fmla="*/ 71337 w 817124"/>
                <a:gd name="connsiteY23" fmla="*/ 460443 h 596630"/>
                <a:gd name="connsiteX24" fmla="*/ 58366 w 817124"/>
                <a:gd name="connsiteY24" fmla="*/ 479898 h 596630"/>
                <a:gd name="connsiteX25" fmla="*/ 51881 w 817124"/>
                <a:gd name="connsiteY25" fmla="*/ 499354 h 596630"/>
                <a:gd name="connsiteX26" fmla="*/ 32426 w 817124"/>
                <a:gd name="connsiteY26" fmla="*/ 518809 h 596630"/>
                <a:gd name="connsiteX27" fmla="*/ 19456 w 817124"/>
                <a:gd name="connsiteY27" fmla="*/ 557719 h 596630"/>
                <a:gd name="connsiteX28" fmla="*/ 6486 w 817124"/>
                <a:gd name="connsiteY28" fmla="*/ 577175 h 596630"/>
                <a:gd name="connsiteX29" fmla="*/ 0 w 817124"/>
                <a:gd name="connsiteY29" fmla="*/ 596630 h 59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817124" h="596630">
                  <a:moveTo>
                    <a:pt x="817124" y="0"/>
                  </a:moveTo>
                  <a:cubicBezTo>
                    <a:pt x="810811" y="2525"/>
                    <a:pt x="776682" y="16914"/>
                    <a:pt x="765243" y="19456"/>
                  </a:cubicBezTo>
                  <a:cubicBezTo>
                    <a:pt x="666754" y="41342"/>
                    <a:pt x="802653" y="3618"/>
                    <a:pt x="661481" y="38911"/>
                  </a:cubicBezTo>
                  <a:cubicBezTo>
                    <a:pt x="652834" y="41073"/>
                    <a:pt x="644078" y="42835"/>
                    <a:pt x="635541" y="45396"/>
                  </a:cubicBezTo>
                  <a:cubicBezTo>
                    <a:pt x="622446" y="49325"/>
                    <a:pt x="609894" y="55050"/>
                    <a:pt x="596630" y="58366"/>
                  </a:cubicBezTo>
                  <a:cubicBezTo>
                    <a:pt x="587983" y="60528"/>
                    <a:pt x="579227" y="62290"/>
                    <a:pt x="570690" y="64851"/>
                  </a:cubicBezTo>
                  <a:cubicBezTo>
                    <a:pt x="551047" y="70744"/>
                    <a:pt x="531779" y="77822"/>
                    <a:pt x="512324" y="84307"/>
                  </a:cubicBezTo>
                  <a:lnTo>
                    <a:pt x="492869" y="90792"/>
                  </a:lnTo>
                  <a:lnTo>
                    <a:pt x="473413" y="97277"/>
                  </a:lnTo>
                  <a:lnTo>
                    <a:pt x="395592" y="149158"/>
                  </a:lnTo>
                  <a:lnTo>
                    <a:pt x="376137" y="162128"/>
                  </a:lnTo>
                  <a:cubicBezTo>
                    <a:pt x="369652" y="166451"/>
                    <a:pt x="362192" y="169586"/>
                    <a:pt x="356681" y="175098"/>
                  </a:cubicBezTo>
                  <a:cubicBezTo>
                    <a:pt x="350196" y="181583"/>
                    <a:pt x="344465" y="188923"/>
                    <a:pt x="337226" y="194554"/>
                  </a:cubicBezTo>
                  <a:cubicBezTo>
                    <a:pt x="324921" y="204124"/>
                    <a:pt x="298315" y="220494"/>
                    <a:pt x="298315" y="220494"/>
                  </a:cubicBezTo>
                  <a:cubicBezTo>
                    <a:pt x="266113" y="268797"/>
                    <a:pt x="307500" y="209472"/>
                    <a:pt x="265890" y="259405"/>
                  </a:cubicBezTo>
                  <a:cubicBezTo>
                    <a:pt x="260900" y="265393"/>
                    <a:pt x="258786" y="273728"/>
                    <a:pt x="252920" y="278860"/>
                  </a:cubicBezTo>
                  <a:cubicBezTo>
                    <a:pt x="241189" y="289125"/>
                    <a:pt x="214009" y="304800"/>
                    <a:pt x="214009" y="304800"/>
                  </a:cubicBezTo>
                  <a:cubicBezTo>
                    <a:pt x="209686" y="311285"/>
                    <a:pt x="206550" y="318745"/>
                    <a:pt x="201039" y="324256"/>
                  </a:cubicBezTo>
                  <a:cubicBezTo>
                    <a:pt x="195528" y="329767"/>
                    <a:pt x="186452" y="331140"/>
                    <a:pt x="181583" y="337226"/>
                  </a:cubicBezTo>
                  <a:cubicBezTo>
                    <a:pt x="177313" y="342564"/>
                    <a:pt x="179368" y="351343"/>
                    <a:pt x="175098" y="356681"/>
                  </a:cubicBezTo>
                  <a:cubicBezTo>
                    <a:pt x="170229" y="362767"/>
                    <a:pt x="161729" y="364782"/>
                    <a:pt x="155643" y="369651"/>
                  </a:cubicBezTo>
                  <a:cubicBezTo>
                    <a:pt x="109447" y="406609"/>
                    <a:pt x="183090" y="355679"/>
                    <a:pt x="123217" y="395592"/>
                  </a:cubicBezTo>
                  <a:cubicBezTo>
                    <a:pt x="106916" y="444495"/>
                    <a:pt x="130801" y="386110"/>
                    <a:pt x="97277" y="428017"/>
                  </a:cubicBezTo>
                  <a:cubicBezTo>
                    <a:pt x="61479" y="472766"/>
                    <a:pt x="127091" y="423274"/>
                    <a:pt x="71337" y="460443"/>
                  </a:cubicBezTo>
                  <a:cubicBezTo>
                    <a:pt x="67013" y="466928"/>
                    <a:pt x="61852" y="472927"/>
                    <a:pt x="58366" y="479898"/>
                  </a:cubicBezTo>
                  <a:cubicBezTo>
                    <a:pt x="55309" y="486012"/>
                    <a:pt x="55673" y="493666"/>
                    <a:pt x="51881" y="499354"/>
                  </a:cubicBezTo>
                  <a:cubicBezTo>
                    <a:pt x="46794" y="506985"/>
                    <a:pt x="38911" y="512324"/>
                    <a:pt x="32426" y="518809"/>
                  </a:cubicBezTo>
                  <a:cubicBezTo>
                    <a:pt x="28103" y="531779"/>
                    <a:pt x="27039" y="546343"/>
                    <a:pt x="19456" y="557719"/>
                  </a:cubicBezTo>
                  <a:cubicBezTo>
                    <a:pt x="15133" y="564204"/>
                    <a:pt x="9972" y="570204"/>
                    <a:pt x="6486" y="577175"/>
                  </a:cubicBezTo>
                  <a:cubicBezTo>
                    <a:pt x="3429" y="583289"/>
                    <a:pt x="0" y="596630"/>
                    <a:pt x="0" y="596630"/>
                  </a:cubicBezTo>
                </a:path>
              </a:pathLst>
            </a:custGeom>
            <a:noFill/>
            <a:ln w="25400">
              <a:solidFill>
                <a:schemeClr val="bg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Freeform 8"/>
            <p:cNvSpPr/>
            <p:nvPr/>
          </p:nvSpPr>
          <p:spPr>
            <a:xfrm>
              <a:off x="2249122" y="992221"/>
              <a:ext cx="5098511" cy="4040222"/>
            </a:xfrm>
            <a:custGeom>
              <a:avLst/>
              <a:gdLst>
                <a:gd name="connsiteX0" fmla="*/ 53091 w 5098511"/>
                <a:gd name="connsiteY0" fmla="*/ 1206230 h 4040222"/>
                <a:gd name="connsiteX1" fmla="*/ 1210 w 5098511"/>
                <a:gd name="connsiteY1" fmla="*/ 1763949 h 4040222"/>
                <a:gd name="connsiteX2" fmla="*/ 7695 w 5098511"/>
                <a:gd name="connsiteY2" fmla="*/ 1958502 h 4040222"/>
                <a:gd name="connsiteX3" fmla="*/ 14180 w 5098511"/>
                <a:gd name="connsiteY3" fmla="*/ 1977958 h 4040222"/>
                <a:gd name="connsiteX4" fmla="*/ 27150 w 5098511"/>
                <a:gd name="connsiteY4" fmla="*/ 1997413 h 4040222"/>
                <a:gd name="connsiteX5" fmla="*/ 20665 w 5098511"/>
                <a:gd name="connsiteY5" fmla="*/ 2178996 h 4040222"/>
                <a:gd name="connsiteX6" fmla="*/ 7695 w 5098511"/>
                <a:gd name="connsiteY6" fmla="*/ 2230877 h 4040222"/>
                <a:gd name="connsiteX7" fmla="*/ 14180 w 5098511"/>
                <a:gd name="connsiteY7" fmla="*/ 2418945 h 4040222"/>
                <a:gd name="connsiteX8" fmla="*/ 27150 w 5098511"/>
                <a:gd name="connsiteY8" fmla="*/ 2457856 h 4040222"/>
                <a:gd name="connsiteX9" fmla="*/ 40121 w 5098511"/>
                <a:gd name="connsiteY9" fmla="*/ 2496766 h 4040222"/>
                <a:gd name="connsiteX10" fmla="*/ 59576 w 5098511"/>
                <a:gd name="connsiteY10" fmla="*/ 2516222 h 4040222"/>
                <a:gd name="connsiteX11" fmla="*/ 72546 w 5098511"/>
                <a:gd name="connsiteY11" fmla="*/ 2535677 h 4040222"/>
                <a:gd name="connsiteX12" fmla="*/ 98487 w 5098511"/>
                <a:gd name="connsiteY12" fmla="*/ 2555132 h 4040222"/>
                <a:gd name="connsiteX13" fmla="*/ 176308 w 5098511"/>
                <a:gd name="connsiteY13" fmla="*/ 2607013 h 4040222"/>
                <a:gd name="connsiteX14" fmla="*/ 228189 w 5098511"/>
                <a:gd name="connsiteY14" fmla="*/ 2639439 h 4040222"/>
                <a:gd name="connsiteX15" fmla="*/ 247644 w 5098511"/>
                <a:gd name="connsiteY15" fmla="*/ 2652409 h 4040222"/>
                <a:gd name="connsiteX16" fmla="*/ 273584 w 5098511"/>
                <a:gd name="connsiteY16" fmla="*/ 2665379 h 4040222"/>
                <a:gd name="connsiteX17" fmla="*/ 286555 w 5098511"/>
                <a:gd name="connsiteY17" fmla="*/ 2678349 h 4040222"/>
                <a:gd name="connsiteX18" fmla="*/ 306010 w 5098511"/>
                <a:gd name="connsiteY18" fmla="*/ 2691319 h 4040222"/>
                <a:gd name="connsiteX19" fmla="*/ 318980 w 5098511"/>
                <a:gd name="connsiteY19" fmla="*/ 2704290 h 4040222"/>
                <a:gd name="connsiteX20" fmla="*/ 357891 w 5098511"/>
                <a:gd name="connsiteY20" fmla="*/ 2730230 h 4040222"/>
                <a:gd name="connsiteX21" fmla="*/ 409772 w 5098511"/>
                <a:gd name="connsiteY21" fmla="*/ 2756170 h 4040222"/>
                <a:gd name="connsiteX22" fmla="*/ 435712 w 5098511"/>
                <a:gd name="connsiteY22" fmla="*/ 2769141 h 4040222"/>
                <a:gd name="connsiteX23" fmla="*/ 461652 w 5098511"/>
                <a:gd name="connsiteY23" fmla="*/ 2775626 h 4040222"/>
                <a:gd name="connsiteX24" fmla="*/ 487593 w 5098511"/>
                <a:gd name="connsiteY24" fmla="*/ 2788596 h 4040222"/>
                <a:gd name="connsiteX25" fmla="*/ 532989 w 5098511"/>
                <a:gd name="connsiteY25" fmla="*/ 2801566 h 4040222"/>
                <a:gd name="connsiteX26" fmla="*/ 1123133 w 5098511"/>
                <a:gd name="connsiteY26" fmla="*/ 2795081 h 4040222"/>
                <a:gd name="connsiteX27" fmla="*/ 1162044 w 5098511"/>
                <a:gd name="connsiteY27" fmla="*/ 2788596 h 4040222"/>
                <a:gd name="connsiteX28" fmla="*/ 1226895 w 5098511"/>
                <a:gd name="connsiteY28" fmla="*/ 2775626 h 4040222"/>
                <a:gd name="connsiteX29" fmla="*/ 1291746 w 5098511"/>
                <a:gd name="connsiteY29" fmla="*/ 2756170 h 4040222"/>
                <a:gd name="connsiteX30" fmla="*/ 1330657 w 5098511"/>
                <a:gd name="connsiteY30" fmla="*/ 2743200 h 4040222"/>
                <a:gd name="connsiteX31" fmla="*/ 1369567 w 5098511"/>
                <a:gd name="connsiteY31" fmla="*/ 2736715 h 4040222"/>
                <a:gd name="connsiteX32" fmla="*/ 1440904 w 5098511"/>
                <a:gd name="connsiteY32" fmla="*/ 2723745 h 4040222"/>
                <a:gd name="connsiteX33" fmla="*/ 1460359 w 5098511"/>
                <a:gd name="connsiteY33" fmla="*/ 2717260 h 4040222"/>
                <a:gd name="connsiteX34" fmla="*/ 1505755 w 5098511"/>
                <a:gd name="connsiteY34" fmla="*/ 2691319 h 4040222"/>
                <a:gd name="connsiteX35" fmla="*/ 1570606 w 5098511"/>
                <a:gd name="connsiteY35" fmla="*/ 2652409 h 4040222"/>
                <a:gd name="connsiteX36" fmla="*/ 1590061 w 5098511"/>
                <a:gd name="connsiteY36" fmla="*/ 2639439 h 4040222"/>
                <a:gd name="connsiteX37" fmla="*/ 1609516 w 5098511"/>
                <a:gd name="connsiteY37" fmla="*/ 2626468 h 4040222"/>
                <a:gd name="connsiteX38" fmla="*/ 1628972 w 5098511"/>
                <a:gd name="connsiteY38" fmla="*/ 2619983 h 4040222"/>
                <a:gd name="connsiteX39" fmla="*/ 1648427 w 5098511"/>
                <a:gd name="connsiteY39" fmla="*/ 2607013 h 4040222"/>
                <a:gd name="connsiteX40" fmla="*/ 1726248 w 5098511"/>
                <a:gd name="connsiteY40" fmla="*/ 2587558 h 4040222"/>
                <a:gd name="connsiteX41" fmla="*/ 1745704 w 5098511"/>
                <a:gd name="connsiteY41" fmla="*/ 2574588 h 4040222"/>
                <a:gd name="connsiteX42" fmla="*/ 1810555 w 5098511"/>
                <a:gd name="connsiteY42" fmla="*/ 2548647 h 4040222"/>
                <a:gd name="connsiteX43" fmla="*/ 1868921 w 5098511"/>
                <a:gd name="connsiteY43" fmla="*/ 2535677 h 4040222"/>
                <a:gd name="connsiteX44" fmla="*/ 1907831 w 5098511"/>
                <a:gd name="connsiteY44" fmla="*/ 2522707 h 4040222"/>
                <a:gd name="connsiteX45" fmla="*/ 1927287 w 5098511"/>
                <a:gd name="connsiteY45" fmla="*/ 2516222 h 4040222"/>
                <a:gd name="connsiteX46" fmla="*/ 1966197 w 5098511"/>
                <a:gd name="connsiteY46" fmla="*/ 2509736 h 4040222"/>
                <a:gd name="connsiteX47" fmla="*/ 2024563 w 5098511"/>
                <a:gd name="connsiteY47" fmla="*/ 2490281 h 4040222"/>
                <a:gd name="connsiteX48" fmla="*/ 2115355 w 5098511"/>
                <a:gd name="connsiteY48" fmla="*/ 2477311 h 4040222"/>
                <a:gd name="connsiteX49" fmla="*/ 2225601 w 5098511"/>
                <a:gd name="connsiteY49" fmla="*/ 2490281 h 4040222"/>
                <a:gd name="connsiteX50" fmla="*/ 2264512 w 5098511"/>
                <a:gd name="connsiteY50" fmla="*/ 2503251 h 4040222"/>
                <a:gd name="connsiteX51" fmla="*/ 2303423 w 5098511"/>
                <a:gd name="connsiteY51" fmla="*/ 2535677 h 4040222"/>
                <a:gd name="connsiteX52" fmla="*/ 2342333 w 5098511"/>
                <a:gd name="connsiteY52" fmla="*/ 2555132 h 4040222"/>
                <a:gd name="connsiteX53" fmla="*/ 2348818 w 5098511"/>
                <a:gd name="connsiteY53" fmla="*/ 2600528 h 4040222"/>
                <a:gd name="connsiteX54" fmla="*/ 2368274 w 5098511"/>
                <a:gd name="connsiteY54" fmla="*/ 2626468 h 4040222"/>
                <a:gd name="connsiteX55" fmla="*/ 2400699 w 5098511"/>
                <a:gd name="connsiteY55" fmla="*/ 2671864 h 4040222"/>
                <a:gd name="connsiteX56" fmla="*/ 2407184 w 5098511"/>
                <a:gd name="connsiteY56" fmla="*/ 2691319 h 4040222"/>
                <a:gd name="connsiteX57" fmla="*/ 2426640 w 5098511"/>
                <a:gd name="connsiteY57" fmla="*/ 2710775 h 4040222"/>
                <a:gd name="connsiteX58" fmla="*/ 2433125 w 5098511"/>
                <a:gd name="connsiteY58" fmla="*/ 2788596 h 4040222"/>
                <a:gd name="connsiteX59" fmla="*/ 2452580 w 5098511"/>
                <a:gd name="connsiteY59" fmla="*/ 2827507 h 4040222"/>
                <a:gd name="connsiteX60" fmla="*/ 2472035 w 5098511"/>
                <a:gd name="connsiteY60" fmla="*/ 2846962 h 4040222"/>
                <a:gd name="connsiteX61" fmla="*/ 2504461 w 5098511"/>
                <a:gd name="connsiteY61" fmla="*/ 2905328 h 4040222"/>
                <a:gd name="connsiteX62" fmla="*/ 2523916 w 5098511"/>
                <a:gd name="connsiteY62" fmla="*/ 2937753 h 4040222"/>
                <a:gd name="connsiteX63" fmla="*/ 2543372 w 5098511"/>
                <a:gd name="connsiteY63" fmla="*/ 2963694 h 4040222"/>
                <a:gd name="connsiteX64" fmla="*/ 2569312 w 5098511"/>
                <a:gd name="connsiteY64" fmla="*/ 3015575 h 4040222"/>
                <a:gd name="connsiteX65" fmla="*/ 2601738 w 5098511"/>
                <a:gd name="connsiteY65" fmla="*/ 3054485 h 4040222"/>
                <a:gd name="connsiteX66" fmla="*/ 2614708 w 5098511"/>
                <a:gd name="connsiteY66" fmla="*/ 3067456 h 4040222"/>
                <a:gd name="connsiteX67" fmla="*/ 2653618 w 5098511"/>
                <a:gd name="connsiteY67" fmla="*/ 3106366 h 4040222"/>
                <a:gd name="connsiteX68" fmla="*/ 2686044 w 5098511"/>
                <a:gd name="connsiteY68" fmla="*/ 3138792 h 4040222"/>
                <a:gd name="connsiteX69" fmla="*/ 2699014 w 5098511"/>
                <a:gd name="connsiteY69" fmla="*/ 3158247 h 4040222"/>
                <a:gd name="connsiteX70" fmla="*/ 2731440 w 5098511"/>
                <a:gd name="connsiteY70" fmla="*/ 3184188 h 4040222"/>
                <a:gd name="connsiteX71" fmla="*/ 2770350 w 5098511"/>
                <a:gd name="connsiteY71" fmla="*/ 3216613 h 4040222"/>
                <a:gd name="connsiteX72" fmla="*/ 2789806 w 5098511"/>
                <a:gd name="connsiteY72" fmla="*/ 3262009 h 4040222"/>
                <a:gd name="connsiteX73" fmla="*/ 2815746 w 5098511"/>
                <a:gd name="connsiteY73" fmla="*/ 3281464 h 4040222"/>
                <a:gd name="connsiteX74" fmla="*/ 2848172 w 5098511"/>
                <a:gd name="connsiteY74" fmla="*/ 3313890 h 4040222"/>
                <a:gd name="connsiteX75" fmla="*/ 2867627 w 5098511"/>
                <a:gd name="connsiteY75" fmla="*/ 3333345 h 4040222"/>
                <a:gd name="connsiteX76" fmla="*/ 2893567 w 5098511"/>
                <a:gd name="connsiteY76" fmla="*/ 3359285 h 4040222"/>
                <a:gd name="connsiteX77" fmla="*/ 2906538 w 5098511"/>
                <a:gd name="connsiteY77" fmla="*/ 3378741 h 4040222"/>
                <a:gd name="connsiteX78" fmla="*/ 2925993 w 5098511"/>
                <a:gd name="connsiteY78" fmla="*/ 3398196 h 4040222"/>
                <a:gd name="connsiteX79" fmla="*/ 2971389 w 5098511"/>
                <a:gd name="connsiteY79" fmla="*/ 3450077 h 4040222"/>
                <a:gd name="connsiteX80" fmla="*/ 2990844 w 5098511"/>
                <a:gd name="connsiteY80" fmla="*/ 3456562 h 4040222"/>
                <a:gd name="connsiteX81" fmla="*/ 3016784 w 5098511"/>
                <a:gd name="connsiteY81" fmla="*/ 3514928 h 4040222"/>
                <a:gd name="connsiteX82" fmla="*/ 3042725 w 5098511"/>
                <a:gd name="connsiteY82" fmla="*/ 3553839 h 4040222"/>
                <a:gd name="connsiteX83" fmla="*/ 3049210 w 5098511"/>
                <a:gd name="connsiteY83" fmla="*/ 3573294 h 4040222"/>
                <a:gd name="connsiteX84" fmla="*/ 3081635 w 5098511"/>
                <a:gd name="connsiteY84" fmla="*/ 3618690 h 4040222"/>
                <a:gd name="connsiteX85" fmla="*/ 3088121 w 5098511"/>
                <a:gd name="connsiteY85" fmla="*/ 3638145 h 4040222"/>
                <a:gd name="connsiteX86" fmla="*/ 3120546 w 5098511"/>
                <a:gd name="connsiteY86" fmla="*/ 3677056 h 4040222"/>
                <a:gd name="connsiteX87" fmla="*/ 3127031 w 5098511"/>
                <a:gd name="connsiteY87" fmla="*/ 3696511 h 4040222"/>
                <a:gd name="connsiteX88" fmla="*/ 3185397 w 5098511"/>
                <a:gd name="connsiteY88" fmla="*/ 3748392 h 4040222"/>
                <a:gd name="connsiteX89" fmla="*/ 3217823 w 5098511"/>
                <a:gd name="connsiteY89" fmla="*/ 3767847 h 4040222"/>
                <a:gd name="connsiteX90" fmla="*/ 3256733 w 5098511"/>
                <a:gd name="connsiteY90" fmla="*/ 3787302 h 4040222"/>
                <a:gd name="connsiteX91" fmla="*/ 3269704 w 5098511"/>
                <a:gd name="connsiteY91" fmla="*/ 3800273 h 4040222"/>
                <a:gd name="connsiteX92" fmla="*/ 3399406 w 5098511"/>
                <a:gd name="connsiteY92" fmla="*/ 3884579 h 4040222"/>
                <a:gd name="connsiteX93" fmla="*/ 3431831 w 5098511"/>
                <a:gd name="connsiteY93" fmla="*/ 3910519 h 4040222"/>
                <a:gd name="connsiteX94" fmla="*/ 3444801 w 5098511"/>
                <a:gd name="connsiteY94" fmla="*/ 3923490 h 4040222"/>
                <a:gd name="connsiteX95" fmla="*/ 3464257 w 5098511"/>
                <a:gd name="connsiteY95" fmla="*/ 3929975 h 4040222"/>
                <a:gd name="connsiteX96" fmla="*/ 3639355 w 5098511"/>
                <a:gd name="connsiteY96" fmla="*/ 4014281 h 4040222"/>
                <a:gd name="connsiteX97" fmla="*/ 3704206 w 5098511"/>
                <a:gd name="connsiteY97" fmla="*/ 4040222 h 4040222"/>
                <a:gd name="connsiteX98" fmla="*/ 3743116 w 5098511"/>
                <a:gd name="connsiteY98" fmla="*/ 4020766 h 4040222"/>
                <a:gd name="connsiteX99" fmla="*/ 3775542 w 5098511"/>
                <a:gd name="connsiteY99" fmla="*/ 3988341 h 4040222"/>
                <a:gd name="connsiteX100" fmla="*/ 3782027 w 5098511"/>
                <a:gd name="connsiteY100" fmla="*/ 3917005 h 4040222"/>
                <a:gd name="connsiteX101" fmla="*/ 3788512 w 5098511"/>
                <a:gd name="connsiteY101" fmla="*/ 3865124 h 4040222"/>
                <a:gd name="connsiteX102" fmla="*/ 3794997 w 5098511"/>
                <a:gd name="connsiteY102" fmla="*/ 3741907 h 4040222"/>
                <a:gd name="connsiteX103" fmla="*/ 3801482 w 5098511"/>
                <a:gd name="connsiteY103" fmla="*/ 3709481 h 4040222"/>
                <a:gd name="connsiteX104" fmla="*/ 3807967 w 5098511"/>
                <a:gd name="connsiteY104" fmla="*/ 3664085 h 4040222"/>
                <a:gd name="connsiteX105" fmla="*/ 3820938 w 5098511"/>
                <a:gd name="connsiteY105" fmla="*/ 3586264 h 4040222"/>
                <a:gd name="connsiteX106" fmla="*/ 3827423 w 5098511"/>
                <a:gd name="connsiteY106" fmla="*/ 3547353 h 4040222"/>
                <a:gd name="connsiteX107" fmla="*/ 3840393 w 5098511"/>
                <a:gd name="connsiteY107" fmla="*/ 3508443 h 4040222"/>
                <a:gd name="connsiteX108" fmla="*/ 3846878 w 5098511"/>
                <a:gd name="connsiteY108" fmla="*/ 3488988 h 4040222"/>
                <a:gd name="connsiteX109" fmla="*/ 3853363 w 5098511"/>
                <a:gd name="connsiteY109" fmla="*/ 3456562 h 4040222"/>
                <a:gd name="connsiteX110" fmla="*/ 3866333 w 5098511"/>
                <a:gd name="connsiteY110" fmla="*/ 3437107 h 4040222"/>
                <a:gd name="connsiteX111" fmla="*/ 3885789 w 5098511"/>
                <a:gd name="connsiteY111" fmla="*/ 3404681 h 4040222"/>
                <a:gd name="connsiteX112" fmla="*/ 3905244 w 5098511"/>
                <a:gd name="connsiteY112" fmla="*/ 3359285 h 4040222"/>
                <a:gd name="connsiteX113" fmla="*/ 3931184 w 5098511"/>
                <a:gd name="connsiteY113" fmla="*/ 3313890 h 4040222"/>
                <a:gd name="connsiteX114" fmla="*/ 3937669 w 5098511"/>
                <a:gd name="connsiteY114" fmla="*/ 3268494 h 4040222"/>
                <a:gd name="connsiteX115" fmla="*/ 3950640 w 5098511"/>
                <a:gd name="connsiteY115" fmla="*/ 3223098 h 4040222"/>
                <a:gd name="connsiteX116" fmla="*/ 3963610 w 5098511"/>
                <a:gd name="connsiteY116" fmla="*/ 3177702 h 4040222"/>
                <a:gd name="connsiteX117" fmla="*/ 3970095 w 5098511"/>
                <a:gd name="connsiteY117" fmla="*/ 3099881 h 4040222"/>
                <a:gd name="connsiteX118" fmla="*/ 3976580 w 5098511"/>
                <a:gd name="connsiteY118" fmla="*/ 3073941 h 4040222"/>
                <a:gd name="connsiteX119" fmla="*/ 3989550 w 5098511"/>
                <a:gd name="connsiteY119" fmla="*/ 2989634 h 4040222"/>
                <a:gd name="connsiteX120" fmla="*/ 3996035 w 5098511"/>
                <a:gd name="connsiteY120" fmla="*/ 2911813 h 4040222"/>
                <a:gd name="connsiteX121" fmla="*/ 4009006 w 5098511"/>
                <a:gd name="connsiteY121" fmla="*/ 2872902 h 4040222"/>
                <a:gd name="connsiteX122" fmla="*/ 4021976 w 5098511"/>
                <a:gd name="connsiteY122" fmla="*/ 2821022 h 4040222"/>
                <a:gd name="connsiteX123" fmla="*/ 4041431 w 5098511"/>
                <a:gd name="connsiteY123" fmla="*/ 2782111 h 4040222"/>
                <a:gd name="connsiteX124" fmla="*/ 4054401 w 5098511"/>
                <a:gd name="connsiteY124" fmla="*/ 2743200 h 4040222"/>
                <a:gd name="connsiteX125" fmla="*/ 4047916 w 5098511"/>
                <a:gd name="connsiteY125" fmla="*/ 2555132 h 4040222"/>
                <a:gd name="connsiteX126" fmla="*/ 4041431 w 5098511"/>
                <a:gd name="connsiteY126" fmla="*/ 2509736 h 4040222"/>
                <a:gd name="connsiteX127" fmla="*/ 4028461 w 5098511"/>
                <a:gd name="connsiteY127" fmla="*/ 2477311 h 4040222"/>
                <a:gd name="connsiteX128" fmla="*/ 4021976 w 5098511"/>
                <a:gd name="connsiteY128" fmla="*/ 2451370 h 4040222"/>
                <a:gd name="connsiteX129" fmla="*/ 4015491 w 5098511"/>
                <a:gd name="connsiteY129" fmla="*/ 2431915 h 4040222"/>
                <a:gd name="connsiteX130" fmla="*/ 4002521 w 5098511"/>
                <a:gd name="connsiteY130" fmla="*/ 2315183 h 4040222"/>
                <a:gd name="connsiteX131" fmla="*/ 3996035 w 5098511"/>
                <a:gd name="connsiteY131" fmla="*/ 2289243 h 4040222"/>
                <a:gd name="connsiteX132" fmla="*/ 3983065 w 5098511"/>
                <a:gd name="connsiteY132" fmla="*/ 2263302 h 4040222"/>
                <a:gd name="connsiteX133" fmla="*/ 3976580 w 5098511"/>
                <a:gd name="connsiteY133" fmla="*/ 2237362 h 4040222"/>
                <a:gd name="connsiteX134" fmla="*/ 3963610 w 5098511"/>
                <a:gd name="connsiteY134" fmla="*/ 2198451 h 4040222"/>
                <a:gd name="connsiteX135" fmla="*/ 3957125 w 5098511"/>
                <a:gd name="connsiteY135" fmla="*/ 2178996 h 4040222"/>
                <a:gd name="connsiteX136" fmla="*/ 3950640 w 5098511"/>
                <a:gd name="connsiteY136" fmla="*/ 2153056 h 4040222"/>
                <a:gd name="connsiteX137" fmla="*/ 3944155 w 5098511"/>
                <a:gd name="connsiteY137" fmla="*/ 2133600 h 4040222"/>
                <a:gd name="connsiteX138" fmla="*/ 3937669 w 5098511"/>
                <a:gd name="connsiteY138" fmla="*/ 2094690 h 4040222"/>
                <a:gd name="connsiteX139" fmla="*/ 3924699 w 5098511"/>
                <a:gd name="connsiteY139" fmla="*/ 2003898 h 4040222"/>
                <a:gd name="connsiteX140" fmla="*/ 3911729 w 5098511"/>
                <a:gd name="connsiteY140" fmla="*/ 1984443 h 4040222"/>
                <a:gd name="connsiteX141" fmla="*/ 3918214 w 5098511"/>
                <a:gd name="connsiteY141" fmla="*/ 1744494 h 4040222"/>
                <a:gd name="connsiteX142" fmla="*/ 3931184 w 5098511"/>
                <a:gd name="connsiteY142" fmla="*/ 1718553 h 4040222"/>
                <a:gd name="connsiteX143" fmla="*/ 3937669 w 5098511"/>
                <a:gd name="connsiteY143" fmla="*/ 1699098 h 4040222"/>
                <a:gd name="connsiteX144" fmla="*/ 3944155 w 5098511"/>
                <a:gd name="connsiteY144" fmla="*/ 1673158 h 4040222"/>
                <a:gd name="connsiteX145" fmla="*/ 3989550 w 5098511"/>
                <a:gd name="connsiteY145" fmla="*/ 1608307 h 4040222"/>
                <a:gd name="connsiteX146" fmla="*/ 4002521 w 5098511"/>
                <a:gd name="connsiteY146" fmla="*/ 1595336 h 4040222"/>
                <a:gd name="connsiteX147" fmla="*/ 4028461 w 5098511"/>
                <a:gd name="connsiteY147" fmla="*/ 1549941 h 4040222"/>
                <a:gd name="connsiteX148" fmla="*/ 4041431 w 5098511"/>
                <a:gd name="connsiteY148" fmla="*/ 1530485 h 4040222"/>
                <a:gd name="connsiteX149" fmla="*/ 4047916 w 5098511"/>
                <a:gd name="connsiteY149" fmla="*/ 1504545 h 4040222"/>
                <a:gd name="connsiteX150" fmla="*/ 4073857 w 5098511"/>
                <a:gd name="connsiteY150" fmla="*/ 1459149 h 4040222"/>
                <a:gd name="connsiteX151" fmla="*/ 4086827 w 5098511"/>
                <a:gd name="connsiteY151" fmla="*/ 1433209 h 4040222"/>
                <a:gd name="connsiteX152" fmla="*/ 4106282 w 5098511"/>
                <a:gd name="connsiteY152" fmla="*/ 1361873 h 4040222"/>
                <a:gd name="connsiteX153" fmla="*/ 4119252 w 5098511"/>
                <a:gd name="connsiteY153" fmla="*/ 1348902 h 4040222"/>
                <a:gd name="connsiteX154" fmla="*/ 4151678 w 5098511"/>
                <a:gd name="connsiteY154" fmla="*/ 1251626 h 4040222"/>
                <a:gd name="connsiteX155" fmla="*/ 4171133 w 5098511"/>
                <a:gd name="connsiteY155" fmla="*/ 1219200 h 4040222"/>
                <a:gd name="connsiteX156" fmla="*/ 4190589 w 5098511"/>
                <a:gd name="connsiteY156" fmla="*/ 1160834 h 4040222"/>
                <a:gd name="connsiteX157" fmla="*/ 4203559 w 5098511"/>
                <a:gd name="connsiteY157" fmla="*/ 1121924 h 4040222"/>
                <a:gd name="connsiteX158" fmla="*/ 4210044 w 5098511"/>
                <a:gd name="connsiteY158" fmla="*/ 1102468 h 4040222"/>
                <a:gd name="connsiteX159" fmla="*/ 4223014 w 5098511"/>
                <a:gd name="connsiteY159" fmla="*/ 1076528 h 4040222"/>
                <a:gd name="connsiteX160" fmla="*/ 4242469 w 5098511"/>
                <a:gd name="connsiteY160" fmla="*/ 1044102 h 4040222"/>
                <a:gd name="connsiteX161" fmla="*/ 4248955 w 5098511"/>
                <a:gd name="connsiteY161" fmla="*/ 1018162 h 4040222"/>
                <a:gd name="connsiteX162" fmla="*/ 4274895 w 5098511"/>
                <a:gd name="connsiteY162" fmla="*/ 959796 h 4040222"/>
                <a:gd name="connsiteX163" fmla="*/ 4287865 w 5098511"/>
                <a:gd name="connsiteY163" fmla="*/ 927370 h 4040222"/>
                <a:gd name="connsiteX164" fmla="*/ 4307321 w 5098511"/>
                <a:gd name="connsiteY164" fmla="*/ 894945 h 4040222"/>
                <a:gd name="connsiteX165" fmla="*/ 4320291 w 5098511"/>
                <a:gd name="connsiteY165" fmla="*/ 869005 h 4040222"/>
                <a:gd name="connsiteX166" fmla="*/ 4326776 w 5098511"/>
                <a:gd name="connsiteY166" fmla="*/ 849549 h 4040222"/>
                <a:gd name="connsiteX167" fmla="*/ 4365687 w 5098511"/>
                <a:gd name="connsiteY167" fmla="*/ 797668 h 4040222"/>
                <a:gd name="connsiteX168" fmla="*/ 4398112 w 5098511"/>
                <a:gd name="connsiteY168" fmla="*/ 758758 h 4040222"/>
                <a:gd name="connsiteX169" fmla="*/ 4404597 w 5098511"/>
                <a:gd name="connsiteY169" fmla="*/ 739302 h 4040222"/>
                <a:gd name="connsiteX170" fmla="*/ 4456478 w 5098511"/>
                <a:gd name="connsiteY170" fmla="*/ 680936 h 4040222"/>
                <a:gd name="connsiteX171" fmla="*/ 4475933 w 5098511"/>
                <a:gd name="connsiteY171" fmla="*/ 667966 h 4040222"/>
                <a:gd name="connsiteX172" fmla="*/ 4521329 w 5098511"/>
                <a:gd name="connsiteY172" fmla="*/ 635541 h 4040222"/>
                <a:gd name="connsiteX173" fmla="*/ 4560240 w 5098511"/>
                <a:gd name="connsiteY173" fmla="*/ 609600 h 4040222"/>
                <a:gd name="connsiteX174" fmla="*/ 4599150 w 5098511"/>
                <a:gd name="connsiteY174" fmla="*/ 583660 h 4040222"/>
                <a:gd name="connsiteX175" fmla="*/ 4618606 w 5098511"/>
                <a:gd name="connsiteY175" fmla="*/ 570690 h 4040222"/>
                <a:gd name="connsiteX176" fmla="*/ 4683457 w 5098511"/>
                <a:gd name="connsiteY176" fmla="*/ 525294 h 4040222"/>
                <a:gd name="connsiteX177" fmla="*/ 4722367 w 5098511"/>
                <a:gd name="connsiteY177" fmla="*/ 492868 h 4040222"/>
                <a:gd name="connsiteX178" fmla="*/ 4806674 w 5098511"/>
                <a:gd name="connsiteY178" fmla="*/ 473413 h 4040222"/>
                <a:gd name="connsiteX179" fmla="*/ 4845584 w 5098511"/>
                <a:gd name="connsiteY179" fmla="*/ 460443 h 4040222"/>
                <a:gd name="connsiteX180" fmla="*/ 4897465 w 5098511"/>
                <a:gd name="connsiteY180" fmla="*/ 421532 h 4040222"/>
                <a:gd name="connsiteX181" fmla="*/ 4916921 w 5098511"/>
                <a:gd name="connsiteY181" fmla="*/ 408562 h 4040222"/>
                <a:gd name="connsiteX182" fmla="*/ 4942861 w 5098511"/>
                <a:gd name="connsiteY182" fmla="*/ 369651 h 4040222"/>
                <a:gd name="connsiteX183" fmla="*/ 4968801 w 5098511"/>
                <a:gd name="connsiteY183" fmla="*/ 311285 h 4040222"/>
                <a:gd name="connsiteX184" fmla="*/ 4981772 w 5098511"/>
                <a:gd name="connsiteY184" fmla="*/ 259405 h 4040222"/>
                <a:gd name="connsiteX185" fmla="*/ 5014197 w 5098511"/>
                <a:gd name="connsiteY185" fmla="*/ 162128 h 4040222"/>
                <a:gd name="connsiteX186" fmla="*/ 5027167 w 5098511"/>
                <a:gd name="connsiteY186" fmla="*/ 123217 h 4040222"/>
                <a:gd name="connsiteX187" fmla="*/ 5033652 w 5098511"/>
                <a:gd name="connsiteY187" fmla="*/ 103762 h 4040222"/>
                <a:gd name="connsiteX188" fmla="*/ 5053108 w 5098511"/>
                <a:gd name="connsiteY188" fmla="*/ 90792 h 4040222"/>
                <a:gd name="connsiteX189" fmla="*/ 5066078 w 5098511"/>
                <a:gd name="connsiteY189" fmla="*/ 71336 h 4040222"/>
                <a:gd name="connsiteX190" fmla="*/ 5072563 w 5098511"/>
                <a:gd name="connsiteY190" fmla="*/ 45396 h 4040222"/>
                <a:gd name="connsiteX191" fmla="*/ 5098504 w 5098511"/>
                <a:gd name="connsiteY191" fmla="*/ 0 h 4040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</a:cxnLst>
              <a:rect l="l" t="t" r="r" b="b"/>
              <a:pathLst>
                <a:path w="5098511" h="4040222">
                  <a:moveTo>
                    <a:pt x="53091" y="1206230"/>
                  </a:moveTo>
                  <a:cubicBezTo>
                    <a:pt x="35797" y="1392136"/>
                    <a:pt x="12457" y="1577579"/>
                    <a:pt x="1210" y="1763949"/>
                  </a:cubicBezTo>
                  <a:cubicBezTo>
                    <a:pt x="-2699" y="1828718"/>
                    <a:pt x="3770" y="1893734"/>
                    <a:pt x="7695" y="1958502"/>
                  </a:cubicBezTo>
                  <a:cubicBezTo>
                    <a:pt x="8109" y="1965326"/>
                    <a:pt x="11123" y="1971844"/>
                    <a:pt x="14180" y="1977958"/>
                  </a:cubicBezTo>
                  <a:cubicBezTo>
                    <a:pt x="17666" y="1984929"/>
                    <a:pt x="22827" y="1990928"/>
                    <a:pt x="27150" y="1997413"/>
                  </a:cubicBezTo>
                  <a:cubicBezTo>
                    <a:pt x="24988" y="2057941"/>
                    <a:pt x="25695" y="2118639"/>
                    <a:pt x="20665" y="2178996"/>
                  </a:cubicBezTo>
                  <a:cubicBezTo>
                    <a:pt x="19185" y="2196760"/>
                    <a:pt x="7695" y="2230877"/>
                    <a:pt x="7695" y="2230877"/>
                  </a:cubicBezTo>
                  <a:cubicBezTo>
                    <a:pt x="9857" y="2293566"/>
                    <a:pt x="8823" y="2356448"/>
                    <a:pt x="14180" y="2418945"/>
                  </a:cubicBezTo>
                  <a:cubicBezTo>
                    <a:pt x="15348" y="2432567"/>
                    <a:pt x="22827" y="2444886"/>
                    <a:pt x="27150" y="2457856"/>
                  </a:cubicBezTo>
                  <a:lnTo>
                    <a:pt x="40121" y="2496766"/>
                  </a:lnTo>
                  <a:cubicBezTo>
                    <a:pt x="46606" y="2503251"/>
                    <a:pt x="53705" y="2509176"/>
                    <a:pt x="59576" y="2516222"/>
                  </a:cubicBezTo>
                  <a:cubicBezTo>
                    <a:pt x="64566" y="2522210"/>
                    <a:pt x="67035" y="2530166"/>
                    <a:pt x="72546" y="2535677"/>
                  </a:cubicBezTo>
                  <a:cubicBezTo>
                    <a:pt x="80189" y="2543320"/>
                    <a:pt x="90453" y="2547901"/>
                    <a:pt x="98487" y="2555132"/>
                  </a:cubicBezTo>
                  <a:cubicBezTo>
                    <a:pt x="155639" y="2606569"/>
                    <a:pt x="113605" y="2586112"/>
                    <a:pt x="176308" y="2607013"/>
                  </a:cubicBezTo>
                  <a:cubicBezTo>
                    <a:pt x="225905" y="2644210"/>
                    <a:pt x="178339" y="2610953"/>
                    <a:pt x="228189" y="2639439"/>
                  </a:cubicBezTo>
                  <a:cubicBezTo>
                    <a:pt x="234956" y="2643306"/>
                    <a:pt x="240877" y="2648542"/>
                    <a:pt x="247644" y="2652409"/>
                  </a:cubicBezTo>
                  <a:cubicBezTo>
                    <a:pt x="256038" y="2657205"/>
                    <a:pt x="265540" y="2660017"/>
                    <a:pt x="273584" y="2665379"/>
                  </a:cubicBezTo>
                  <a:cubicBezTo>
                    <a:pt x="278671" y="2668771"/>
                    <a:pt x="281780" y="2674529"/>
                    <a:pt x="286555" y="2678349"/>
                  </a:cubicBezTo>
                  <a:cubicBezTo>
                    <a:pt x="292641" y="2683218"/>
                    <a:pt x="299924" y="2686450"/>
                    <a:pt x="306010" y="2691319"/>
                  </a:cubicBezTo>
                  <a:cubicBezTo>
                    <a:pt x="310784" y="2695139"/>
                    <a:pt x="314089" y="2700621"/>
                    <a:pt x="318980" y="2704290"/>
                  </a:cubicBezTo>
                  <a:cubicBezTo>
                    <a:pt x="331451" y="2713643"/>
                    <a:pt x="344740" y="2721861"/>
                    <a:pt x="357891" y="2730230"/>
                  </a:cubicBezTo>
                  <a:cubicBezTo>
                    <a:pt x="416037" y="2767232"/>
                    <a:pt x="367588" y="2738090"/>
                    <a:pt x="409772" y="2756170"/>
                  </a:cubicBezTo>
                  <a:cubicBezTo>
                    <a:pt x="418658" y="2759978"/>
                    <a:pt x="426660" y="2765746"/>
                    <a:pt x="435712" y="2769141"/>
                  </a:cubicBezTo>
                  <a:cubicBezTo>
                    <a:pt x="444057" y="2772271"/>
                    <a:pt x="453307" y="2772497"/>
                    <a:pt x="461652" y="2775626"/>
                  </a:cubicBezTo>
                  <a:cubicBezTo>
                    <a:pt x="470704" y="2779020"/>
                    <a:pt x="478707" y="2784788"/>
                    <a:pt x="487593" y="2788596"/>
                  </a:cubicBezTo>
                  <a:cubicBezTo>
                    <a:pt x="500619" y="2794179"/>
                    <a:pt x="519824" y="2798275"/>
                    <a:pt x="532989" y="2801566"/>
                  </a:cubicBezTo>
                  <a:lnTo>
                    <a:pt x="1123133" y="2795081"/>
                  </a:lnTo>
                  <a:cubicBezTo>
                    <a:pt x="1136279" y="2794810"/>
                    <a:pt x="1149120" y="2791019"/>
                    <a:pt x="1162044" y="2788596"/>
                  </a:cubicBezTo>
                  <a:cubicBezTo>
                    <a:pt x="1183712" y="2784533"/>
                    <a:pt x="1205981" y="2782597"/>
                    <a:pt x="1226895" y="2775626"/>
                  </a:cubicBezTo>
                  <a:cubicBezTo>
                    <a:pt x="1364468" y="2729769"/>
                    <a:pt x="1193736" y="2785574"/>
                    <a:pt x="1291746" y="2756170"/>
                  </a:cubicBezTo>
                  <a:cubicBezTo>
                    <a:pt x="1304841" y="2752241"/>
                    <a:pt x="1317171" y="2745448"/>
                    <a:pt x="1330657" y="2743200"/>
                  </a:cubicBezTo>
                  <a:lnTo>
                    <a:pt x="1369567" y="2736715"/>
                  </a:lnTo>
                  <a:cubicBezTo>
                    <a:pt x="1409367" y="2730592"/>
                    <a:pt x="1408542" y="2732991"/>
                    <a:pt x="1440904" y="2723745"/>
                  </a:cubicBezTo>
                  <a:cubicBezTo>
                    <a:pt x="1447477" y="2721867"/>
                    <a:pt x="1454076" y="2719953"/>
                    <a:pt x="1460359" y="2717260"/>
                  </a:cubicBezTo>
                  <a:cubicBezTo>
                    <a:pt x="1499554" y="2700462"/>
                    <a:pt x="1473189" y="2709928"/>
                    <a:pt x="1505755" y="2691319"/>
                  </a:cubicBezTo>
                  <a:cubicBezTo>
                    <a:pt x="1575558" y="2651431"/>
                    <a:pt x="1475405" y="2715875"/>
                    <a:pt x="1570606" y="2652409"/>
                  </a:cubicBezTo>
                  <a:lnTo>
                    <a:pt x="1590061" y="2639439"/>
                  </a:lnTo>
                  <a:cubicBezTo>
                    <a:pt x="1596546" y="2635115"/>
                    <a:pt x="1602122" y="2628933"/>
                    <a:pt x="1609516" y="2626468"/>
                  </a:cubicBezTo>
                  <a:lnTo>
                    <a:pt x="1628972" y="2619983"/>
                  </a:lnTo>
                  <a:cubicBezTo>
                    <a:pt x="1635457" y="2615660"/>
                    <a:pt x="1641305" y="2610178"/>
                    <a:pt x="1648427" y="2607013"/>
                  </a:cubicBezTo>
                  <a:cubicBezTo>
                    <a:pt x="1679257" y="2593311"/>
                    <a:pt x="1693621" y="2592996"/>
                    <a:pt x="1726248" y="2587558"/>
                  </a:cubicBezTo>
                  <a:cubicBezTo>
                    <a:pt x="1732733" y="2583235"/>
                    <a:pt x="1738937" y="2578455"/>
                    <a:pt x="1745704" y="2574588"/>
                  </a:cubicBezTo>
                  <a:cubicBezTo>
                    <a:pt x="1764332" y="2563943"/>
                    <a:pt x="1790107" y="2552737"/>
                    <a:pt x="1810555" y="2548647"/>
                  </a:cubicBezTo>
                  <a:cubicBezTo>
                    <a:pt x="1829065" y="2544945"/>
                    <a:pt x="1850607" y="2541171"/>
                    <a:pt x="1868921" y="2535677"/>
                  </a:cubicBezTo>
                  <a:cubicBezTo>
                    <a:pt x="1882016" y="2531749"/>
                    <a:pt x="1894861" y="2527030"/>
                    <a:pt x="1907831" y="2522707"/>
                  </a:cubicBezTo>
                  <a:cubicBezTo>
                    <a:pt x="1914316" y="2520545"/>
                    <a:pt x="1920544" y="2517346"/>
                    <a:pt x="1927287" y="2516222"/>
                  </a:cubicBezTo>
                  <a:cubicBezTo>
                    <a:pt x="1940257" y="2514060"/>
                    <a:pt x="1953492" y="2513124"/>
                    <a:pt x="1966197" y="2509736"/>
                  </a:cubicBezTo>
                  <a:cubicBezTo>
                    <a:pt x="1986012" y="2504452"/>
                    <a:pt x="2004214" y="2492825"/>
                    <a:pt x="2024563" y="2490281"/>
                  </a:cubicBezTo>
                  <a:cubicBezTo>
                    <a:pt x="2089492" y="2482165"/>
                    <a:pt x="2059253" y="2486661"/>
                    <a:pt x="2115355" y="2477311"/>
                  </a:cubicBezTo>
                  <a:cubicBezTo>
                    <a:pt x="2170783" y="2481575"/>
                    <a:pt x="2184259" y="2477879"/>
                    <a:pt x="2225601" y="2490281"/>
                  </a:cubicBezTo>
                  <a:cubicBezTo>
                    <a:pt x="2238696" y="2494210"/>
                    <a:pt x="2264512" y="2503251"/>
                    <a:pt x="2264512" y="2503251"/>
                  </a:cubicBezTo>
                  <a:cubicBezTo>
                    <a:pt x="2278857" y="2517596"/>
                    <a:pt x="2285363" y="2526647"/>
                    <a:pt x="2303423" y="2535677"/>
                  </a:cubicBezTo>
                  <a:cubicBezTo>
                    <a:pt x="2357117" y="2562523"/>
                    <a:pt x="2286582" y="2517965"/>
                    <a:pt x="2342333" y="2555132"/>
                  </a:cubicBezTo>
                  <a:cubicBezTo>
                    <a:pt x="2344495" y="2570264"/>
                    <a:pt x="2343594" y="2586163"/>
                    <a:pt x="2348818" y="2600528"/>
                  </a:cubicBezTo>
                  <a:cubicBezTo>
                    <a:pt x="2352512" y="2610686"/>
                    <a:pt x="2361992" y="2617673"/>
                    <a:pt x="2368274" y="2626468"/>
                  </a:cubicBezTo>
                  <a:cubicBezTo>
                    <a:pt x="2415718" y="2692889"/>
                    <a:pt x="2337076" y="2587034"/>
                    <a:pt x="2400699" y="2671864"/>
                  </a:cubicBezTo>
                  <a:cubicBezTo>
                    <a:pt x="2402861" y="2678349"/>
                    <a:pt x="2403392" y="2685631"/>
                    <a:pt x="2407184" y="2691319"/>
                  </a:cubicBezTo>
                  <a:cubicBezTo>
                    <a:pt x="2412272" y="2698950"/>
                    <a:pt x="2424277" y="2701913"/>
                    <a:pt x="2426640" y="2710775"/>
                  </a:cubicBezTo>
                  <a:cubicBezTo>
                    <a:pt x="2433347" y="2735926"/>
                    <a:pt x="2429685" y="2762794"/>
                    <a:pt x="2433125" y="2788596"/>
                  </a:cubicBezTo>
                  <a:cubicBezTo>
                    <a:pt x="2434982" y="2802523"/>
                    <a:pt x="2443906" y="2817098"/>
                    <a:pt x="2452580" y="2827507"/>
                  </a:cubicBezTo>
                  <a:cubicBezTo>
                    <a:pt x="2458451" y="2834553"/>
                    <a:pt x="2465550" y="2840477"/>
                    <a:pt x="2472035" y="2846962"/>
                  </a:cubicBezTo>
                  <a:cubicBezTo>
                    <a:pt x="2485081" y="2886094"/>
                    <a:pt x="2471012" y="2849580"/>
                    <a:pt x="2504461" y="2905328"/>
                  </a:cubicBezTo>
                  <a:cubicBezTo>
                    <a:pt x="2510946" y="2916136"/>
                    <a:pt x="2516924" y="2927265"/>
                    <a:pt x="2523916" y="2937753"/>
                  </a:cubicBezTo>
                  <a:cubicBezTo>
                    <a:pt x="2529912" y="2946746"/>
                    <a:pt x="2537926" y="2954358"/>
                    <a:pt x="2543372" y="2963694"/>
                  </a:cubicBezTo>
                  <a:cubicBezTo>
                    <a:pt x="2553114" y="2980395"/>
                    <a:pt x="2556934" y="3000722"/>
                    <a:pt x="2569312" y="3015575"/>
                  </a:cubicBezTo>
                  <a:cubicBezTo>
                    <a:pt x="2580121" y="3028545"/>
                    <a:pt x="2590620" y="3041779"/>
                    <a:pt x="2601738" y="3054485"/>
                  </a:cubicBezTo>
                  <a:cubicBezTo>
                    <a:pt x="2605764" y="3059087"/>
                    <a:pt x="2610794" y="3062759"/>
                    <a:pt x="2614708" y="3067456"/>
                  </a:cubicBezTo>
                  <a:cubicBezTo>
                    <a:pt x="2644871" y="3103652"/>
                    <a:pt x="2620821" y="3084501"/>
                    <a:pt x="2653618" y="3106366"/>
                  </a:cubicBezTo>
                  <a:cubicBezTo>
                    <a:pt x="2666649" y="3145455"/>
                    <a:pt x="2649057" y="3107970"/>
                    <a:pt x="2686044" y="3138792"/>
                  </a:cubicBezTo>
                  <a:cubicBezTo>
                    <a:pt x="2692032" y="3143782"/>
                    <a:pt x="2693503" y="3152736"/>
                    <a:pt x="2699014" y="3158247"/>
                  </a:cubicBezTo>
                  <a:cubicBezTo>
                    <a:pt x="2708802" y="3168035"/>
                    <a:pt x="2721652" y="3174400"/>
                    <a:pt x="2731440" y="3184188"/>
                  </a:cubicBezTo>
                  <a:cubicBezTo>
                    <a:pt x="2766775" y="3219523"/>
                    <a:pt x="2733192" y="3204227"/>
                    <a:pt x="2770350" y="3216613"/>
                  </a:cubicBezTo>
                  <a:cubicBezTo>
                    <a:pt x="2774741" y="3229787"/>
                    <a:pt x="2781063" y="3251809"/>
                    <a:pt x="2789806" y="3262009"/>
                  </a:cubicBezTo>
                  <a:cubicBezTo>
                    <a:pt x="2796840" y="3270215"/>
                    <a:pt x="2807668" y="3274283"/>
                    <a:pt x="2815746" y="3281464"/>
                  </a:cubicBezTo>
                  <a:cubicBezTo>
                    <a:pt x="2827171" y="3291619"/>
                    <a:pt x="2837363" y="3303081"/>
                    <a:pt x="2848172" y="3313890"/>
                  </a:cubicBezTo>
                  <a:lnTo>
                    <a:pt x="2867627" y="3333345"/>
                  </a:lnTo>
                  <a:cubicBezTo>
                    <a:pt x="2876274" y="3341992"/>
                    <a:pt x="2886784" y="3349111"/>
                    <a:pt x="2893567" y="3359285"/>
                  </a:cubicBezTo>
                  <a:cubicBezTo>
                    <a:pt x="2897891" y="3365770"/>
                    <a:pt x="2901548" y="3372753"/>
                    <a:pt x="2906538" y="3378741"/>
                  </a:cubicBezTo>
                  <a:cubicBezTo>
                    <a:pt x="2912409" y="3385786"/>
                    <a:pt x="2920122" y="3391151"/>
                    <a:pt x="2925993" y="3398196"/>
                  </a:cubicBezTo>
                  <a:cubicBezTo>
                    <a:pt x="2939987" y="3414989"/>
                    <a:pt x="2948073" y="3442305"/>
                    <a:pt x="2971389" y="3450077"/>
                  </a:cubicBezTo>
                  <a:lnTo>
                    <a:pt x="2990844" y="3456562"/>
                  </a:lnTo>
                  <a:cubicBezTo>
                    <a:pt x="3013487" y="3524492"/>
                    <a:pt x="2992121" y="3471769"/>
                    <a:pt x="3016784" y="3514928"/>
                  </a:cubicBezTo>
                  <a:cubicBezTo>
                    <a:pt x="3037724" y="3551572"/>
                    <a:pt x="3019609" y="3530721"/>
                    <a:pt x="3042725" y="3553839"/>
                  </a:cubicBezTo>
                  <a:cubicBezTo>
                    <a:pt x="3044887" y="3560324"/>
                    <a:pt x="3046153" y="3567180"/>
                    <a:pt x="3049210" y="3573294"/>
                  </a:cubicBezTo>
                  <a:cubicBezTo>
                    <a:pt x="3053950" y="3582775"/>
                    <a:pt x="3077231" y="3612818"/>
                    <a:pt x="3081635" y="3618690"/>
                  </a:cubicBezTo>
                  <a:cubicBezTo>
                    <a:pt x="3083797" y="3625175"/>
                    <a:pt x="3085064" y="3632031"/>
                    <a:pt x="3088121" y="3638145"/>
                  </a:cubicBezTo>
                  <a:cubicBezTo>
                    <a:pt x="3097150" y="3656202"/>
                    <a:pt x="3106204" y="3662713"/>
                    <a:pt x="3120546" y="3677056"/>
                  </a:cubicBezTo>
                  <a:cubicBezTo>
                    <a:pt x="3122708" y="3683541"/>
                    <a:pt x="3122834" y="3691115"/>
                    <a:pt x="3127031" y="3696511"/>
                  </a:cubicBezTo>
                  <a:cubicBezTo>
                    <a:pt x="3147090" y="3722301"/>
                    <a:pt x="3161032" y="3733164"/>
                    <a:pt x="3185397" y="3748392"/>
                  </a:cubicBezTo>
                  <a:cubicBezTo>
                    <a:pt x="3196086" y="3755072"/>
                    <a:pt x="3207134" y="3761167"/>
                    <a:pt x="3217823" y="3767847"/>
                  </a:cubicBezTo>
                  <a:cubicBezTo>
                    <a:pt x="3246559" y="3785806"/>
                    <a:pt x="3226733" y="3777302"/>
                    <a:pt x="3256733" y="3787302"/>
                  </a:cubicBezTo>
                  <a:cubicBezTo>
                    <a:pt x="3261057" y="3791626"/>
                    <a:pt x="3264812" y="3796604"/>
                    <a:pt x="3269704" y="3800273"/>
                  </a:cubicBezTo>
                  <a:cubicBezTo>
                    <a:pt x="3377150" y="3880857"/>
                    <a:pt x="3290965" y="3812285"/>
                    <a:pt x="3399406" y="3884579"/>
                  </a:cubicBezTo>
                  <a:cubicBezTo>
                    <a:pt x="3410923" y="3892257"/>
                    <a:pt x="3421322" y="3901511"/>
                    <a:pt x="3431831" y="3910519"/>
                  </a:cubicBezTo>
                  <a:cubicBezTo>
                    <a:pt x="3436473" y="3914498"/>
                    <a:pt x="3439558" y="3920344"/>
                    <a:pt x="3444801" y="3923490"/>
                  </a:cubicBezTo>
                  <a:cubicBezTo>
                    <a:pt x="3450663" y="3927007"/>
                    <a:pt x="3457772" y="3927813"/>
                    <a:pt x="3464257" y="3929975"/>
                  </a:cubicBezTo>
                  <a:cubicBezTo>
                    <a:pt x="3605519" y="4039844"/>
                    <a:pt x="3415170" y="3902188"/>
                    <a:pt x="3639355" y="4014281"/>
                  </a:cubicBezTo>
                  <a:cubicBezTo>
                    <a:pt x="3686237" y="4037722"/>
                    <a:pt x="3664197" y="4030219"/>
                    <a:pt x="3704206" y="4040222"/>
                  </a:cubicBezTo>
                  <a:cubicBezTo>
                    <a:pt x="3717176" y="4033737"/>
                    <a:pt x="3731388" y="4029295"/>
                    <a:pt x="3743116" y="4020766"/>
                  </a:cubicBezTo>
                  <a:cubicBezTo>
                    <a:pt x="3755478" y="4011775"/>
                    <a:pt x="3775542" y="3988341"/>
                    <a:pt x="3775542" y="3988341"/>
                  </a:cubicBezTo>
                  <a:cubicBezTo>
                    <a:pt x="3777704" y="3964562"/>
                    <a:pt x="3779528" y="3940751"/>
                    <a:pt x="3782027" y="3917005"/>
                  </a:cubicBezTo>
                  <a:cubicBezTo>
                    <a:pt x="3783851" y="3899673"/>
                    <a:pt x="3787225" y="3882505"/>
                    <a:pt x="3788512" y="3865124"/>
                  </a:cubicBezTo>
                  <a:cubicBezTo>
                    <a:pt x="3791550" y="3824107"/>
                    <a:pt x="3791581" y="3782894"/>
                    <a:pt x="3794997" y="3741907"/>
                  </a:cubicBezTo>
                  <a:cubicBezTo>
                    <a:pt x="3795912" y="3730922"/>
                    <a:pt x="3799670" y="3720354"/>
                    <a:pt x="3801482" y="3709481"/>
                  </a:cubicBezTo>
                  <a:cubicBezTo>
                    <a:pt x="3803995" y="3694403"/>
                    <a:pt x="3805947" y="3679237"/>
                    <a:pt x="3807967" y="3664085"/>
                  </a:cubicBezTo>
                  <a:cubicBezTo>
                    <a:pt x="3825455" y="3532922"/>
                    <a:pt x="3805163" y="3665137"/>
                    <a:pt x="3820938" y="3586264"/>
                  </a:cubicBezTo>
                  <a:cubicBezTo>
                    <a:pt x="3823517" y="3573370"/>
                    <a:pt x="3824234" y="3560110"/>
                    <a:pt x="3827423" y="3547353"/>
                  </a:cubicBezTo>
                  <a:cubicBezTo>
                    <a:pt x="3830739" y="3534090"/>
                    <a:pt x="3836070" y="3521413"/>
                    <a:pt x="3840393" y="3508443"/>
                  </a:cubicBezTo>
                  <a:cubicBezTo>
                    <a:pt x="3842555" y="3501958"/>
                    <a:pt x="3845537" y="3495691"/>
                    <a:pt x="3846878" y="3488988"/>
                  </a:cubicBezTo>
                  <a:cubicBezTo>
                    <a:pt x="3849040" y="3478179"/>
                    <a:pt x="3849493" y="3466883"/>
                    <a:pt x="3853363" y="3456562"/>
                  </a:cubicBezTo>
                  <a:cubicBezTo>
                    <a:pt x="3856100" y="3449264"/>
                    <a:pt x="3862202" y="3443716"/>
                    <a:pt x="3866333" y="3437107"/>
                  </a:cubicBezTo>
                  <a:cubicBezTo>
                    <a:pt x="3873014" y="3426418"/>
                    <a:pt x="3879304" y="3415490"/>
                    <a:pt x="3885789" y="3404681"/>
                  </a:cubicBezTo>
                  <a:cubicBezTo>
                    <a:pt x="3899285" y="3350696"/>
                    <a:pt x="3882852" y="3404070"/>
                    <a:pt x="3905244" y="3359285"/>
                  </a:cubicBezTo>
                  <a:cubicBezTo>
                    <a:pt x="3929999" y="3309773"/>
                    <a:pt x="3884144" y="3376610"/>
                    <a:pt x="3931184" y="3313890"/>
                  </a:cubicBezTo>
                  <a:cubicBezTo>
                    <a:pt x="3933346" y="3298758"/>
                    <a:pt x="3934934" y="3283533"/>
                    <a:pt x="3937669" y="3268494"/>
                  </a:cubicBezTo>
                  <a:cubicBezTo>
                    <a:pt x="3942737" y="3240624"/>
                    <a:pt x="3943696" y="3247402"/>
                    <a:pt x="3950640" y="3223098"/>
                  </a:cubicBezTo>
                  <a:cubicBezTo>
                    <a:pt x="3966929" y="3166088"/>
                    <a:pt x="3948059" y="3224357"/>
                    <a:pt x="3963610" y="3177702"/>
                  </a:cubicBezTo>
                  <a:cubicBezTo>
                    <a:pt x="3965772" y="3151762"/>
                    <a:pt x="3966866" y="3125710"/>
                    <a:pt x="3970095" y="3099881"/>
                  </a:cubicBezTo>
                  <a:cubicBezTo>
                    <a:pt x="3971200" y="3091037"/>
                    <a:pt x="3975115" y="3082733"/>
                    <a:pt x="3976580" y="3073941"/>
                  </a:cubicBezTo>
                  <a:cubicBezTo>
                    <a:pt x="4000138" y="2932589"/>
                    <a:pt x="3969714" y="3088819"/>
                    <a:pt x="3989550" y="2989634"/>
                  </a:cubicBezTo>
                  <a:cubicBezTo>
                    <a:pt x="3991712" y="2963694"/>
                    <a:pt x="3991756" y="2937489"/>
                    <a:pt x="3996035" y="2911813"/>
                  </a:cubicBezTo>
                  <a:cubicBezTo>
                    <a:pt x="3998283" y="2898327"/>
                    <a:pt x="4005690" y="2886166"/>
                    <a:pt x="4009006" y="2872902"/>
                  </a:cubicBezTo>
                  <a:cubicBezTo>
                    <a:pt x="4013329" y="2855609"/>
                    <a:pt x="4016339" y="2837933"/>
                    <a:pt x="4021976" y="2821022"/>
                  </a:cubicBezTo>
                  <a:cubicBezTo>
                    <a:pt x="4045626" y="2750068"/>
                    <a:pt x="4007909" y="2857537"/>
                    <a:pt x="4041431" y="2782111"/>
                  </a:cubicBezTo>
                  <a:cubicBezTo>
                    <a:pt x="4046984" y="2769617"/>
                    <a:pt x="4054401" y="2743200"/>
                    <a:pt x="4054401" y="2743200"/>
                  </a:cubicBezTo>
                  <a:cubicBezTo>
                    <a:pt x="4052239" y="2680511"/>
                    <a:pt x="4051395" y="2617762"/>
                    <a:pt x="4047916" y="2555132"/>
                  </a:cubicBezTo>
                  <a:cubicBezTo>
                    <a:pt x="4047068" y="2539870"/>
                    <a:pt x="4045138" y="2524565"/>
                    <a:pt x="4041431" y="2509736"/>
                  </a:cubicBezTo>
                  <a:cubicBezTo>
                    <a:pt x="4038608" y="2498443"/>
                    <a:pt x="4032142" y="2488355"/>
                    <a:pt x="4028461" y="2477311"/>
                  </a:cubicBezTo>
                  <a:cubicBezTo>
                    <a:pt x="4025642" y="2468855"/>
                    <a:pt x="4024425" y="2459940"/>
                    <a:pt x="4021976" y="2451370"/>
                  </a:cubicBezTo>
                  <a:cubicBezTo>
                    <a:pt x="4020098" y="2444797"/>
                    <a:pt x="4017653" y="2438400"/>
                    <a:pt x="4015491" y="2431915"/>
                  </a:cubicBezTo>
                  <a:cubicBezTo>
                    <a:pt x="4011168" y="2393004"/>
                    <a:pt x="4007811" y="2353974"/>
                    <a:pt x="4002521" y="2315183"/>
                  </a:cubicBezTo>
                  <a:cubicBezTo>
                    <a:pt x="4001317" y="2306352"/>
                    <a:pt x="3999165" y="2297588"/>
                    <a:pt x="3996035" y="2289243"/>
                  </a:cubicBezTo>
                  <a:cubicBezTo>
                    <a:pt x="3992640" y="2280191"/>
                    <a:pt x="3986459" y="2272354"/>
                    <a:pt x="3983065" y="2263302"/>
                  </a:cubicBezTo>
                  <a:cubicBezTo>
                    <a:pt x="3979936" y="2254957"/>
                    <a:pt x="3979141" y="2245899"/>
                    <a:pt x="3976580" y="2237362"/>
                  </a:cubicBezTo>
                  <a:cubicBezTo>
                    <a:pt x="3972651" y="2224267"/>
                    <a:pt x="3967933" y="2211421"/>
                    <a:pt x="3963610" y="2198451"/>
                  </a:cubicBezTo>
                  <a:cubicBezTo>
                    <a:pt x="3961448" y="2191966"/>
                    <a:pt x="3958783" y="2185628"/>
                    <a:pt x="3957125" y="2178996"/>
                  </a:cubicBezTo>
                  <a:cubicBezTo>
                    <a:pt x="3954963" y="2170349"/>
                    <a:pt x="3953088" y="2161626"/>
                    <a:pt x="3950640" y="2153056"/>
                  </a:cubicBezTo>
                  <a:cubicBezTo>
                    <a:pt x="3948762" y="2146483"/>
                    <a:pt x="3945638" y="2140273"/>
                    <a:pt x="3944155" y="2133600"/>
                  </a:cubicBezTo>
                  <a:cubicBezTo>
                    <a:pt x="3941302" y="2120764"/>
                    <a:pt x="3939205" y="2107749"/>
                    <a:pt x="3937669" y="2094690"/>
                  </a:cubicBezTo>
                  <a:cubicBezTo>
                    <a:pt x="3935375" y="2075190"/>
                    <a:pt x="3937358" y="2029215"/>
                    <a:pt x="3924699" y="2003898"/>
                  </a:cubicBezTo>
                  <a:cubicBezTo>
                    <a:pt x="3921213" y="1996927"/>
                    <a:pt x="3916052" y="1990928"/>
                    <a:pt x="3911729" y="1984443"/>
                  </a:cubicBezTo>
                  <a:cubicBezTo>
                    <a:pt x="3913891" y="1904460"/>
                    <a:pt x="3912375" y="1824293"/>
                    <a:pt x="3918214" y="1744494"/>
                  </a:cubicBezTo>
                  <a:cubicBezTo>
                    <a:pt x="3918919" y="1734852"/>
                    <a:pt x="3927376" y="1727439"/>
                    <a:pt x="3931184" y="1718553"/>
                  </a:cubicBezTo>
                  <a:cubicBezTo>
                    <a:pt x="3933877" y="1712270"/>
                    <a:pt x="3935791" y="1705671"/>
                    <a:pt x="3937669" y="1699098"/>
                  </a:cubicBezTo>
                  <a:cubicBezTo>
                    <a:pt x="3940118" y="1690528"/>
                    <a:pt x="3940169" y="1681130"/>
                    <a:pt x="3944155" y="1673158"/>
                  </a:cubicBezTo>
                  <a:cubicBezTo>
                    <a:pt x="3949208" y="1663053"/>
                    <a:pt x="3979381" y="1620509"/>
                    <a:pt x="3989550" y="1608307"/>
                  </a:cubicBezTo>
                  <a:cubicBezTo>
                    <a:pt x="3993464" y="1603610"/>
                    <a:pt x="3998701" y="1600111"/>
                    <a:pt x="4002521" y="1595336"/>
                  </a:cubicBezTo>
                  <a:cubicBezTo>
                    <a:pt x="4018320" y="1575588"/>
                    <a:pt x="4015148" y="1573239"/>
                    <a:pt x="4028461" y="1549941"/>
                  </a:cubicBezTo>
                  <a:cubicBezTo>
                    <a:pt x="4032328" y="1543174"/>
                    <a:pt x="4037108" y="1536970"/>
                    <a:pt x="4041431" y="1530485"/>
                  </a:cubicBezTo>
                  <a:cubicBezTo>
                    <a:pt x="4043593" y="1521838"/>
                    <a:pt x="4044786" y="1512890"/>
                    <a:pt x="4047916" y="1504545"/>
                  </a:cubicBezTo>
                  <a:cubicBezTo>
                    <a:pt x="4058603" y="1476047"/>
                    <a:pt x="4060177" y="1483090"/>
                    <a:pt x="4073857" y="1459149"/>
                  </a:cubicBezTo>
                  <a:cubicBezTo>
                    <a:pt x="4078653" y="1450755"/>
                    <a:pt x="4082504" y="1441856"/>
                    <a:pt x="4086827" y="1433209"/>
                  </a:cubicBezTo>
                  <a:cubicBezTo>
                    <a:pt x="4089360" y="1420544"/>
                    <a:pt x="4098054" y="1370102"/>
                    <a:pt x="4106282" y="1361873"/>
                  </a:cubicBezTo>
                  <a:lnTo>
                    <a:pt x="4119252" y="1348902"/>
                  </a:lnTo>
                  <a:cubicBezTo>
                    <a:pt x="4126529" y="1324647"/>
                    <a:pt x="4138333" y="1278315"/>
                    <a:pt x="4151678" y="1251626"/>
                  </a:cubicBezTo>
                  <a:cubicBezTo>
                    <a:pt x="4157315" y="1240352"/>
                    <a:pt x="4164648" y="1230009"/>
                    <a:pt x="4171133" y="1219200"/>
                  </a:cubicBezTo>
                  <a:cubicBezTo>
                    <a:pt x="4183596" y="1156886"/>
                    <a:pt x="4169108" y="1214534"/>
                    <a:pt x="4190589" y="1160834"/>
                  </a:cubicBezTo>
                  <a:cubicBezTo>
                    <a:pt x="4195667" y="1148140"/>
                    <a:pt x="4199236" y="1134894"/>
                    <a:pt x="4203559" y="1121924"/>
                  </a:cubicBezTo>
                  <a:cubicBezTo>
                    <a:pt x="4205721" y="1115439"/>
                    <a:pt x="4206987" y="1108582"/>
                    <a:pt x="4210044" y="1102468"/>
                  </a:cubicBezTo>
                  <a:cubicBezTo>
                    <a:pt x="4214367" y="1093821"/>
                    <a:pt x="4219206" y="1085414"/>
                    <a:pt x="4223014" y="1076528"/>
                  </a:cubicBezTo>
                  <a:cubicBezTo>
                    <a:pt x="4235642" y="1047063"/>
                    <a:pt x="4220900" y="1065672"/>
                    <a:pt x="4242469" y="1044102"/>
                  </a:cubicBezTo>
                  <a:cubicBezTo>
                    <a:pt x="4244631" y="1035455"/>
                    <a:pt x="4246136" y="1026617"/>
                    <a:pt x="4248955" y="1018162"/>
                  </a:cubicBezTo>
                  <a:cubicBezTo>
                    <a:pt x="4261775" y="979702"/>
                    <a:pt x="4259825" y="993705"/>
                    <a:pt x="4274895" y="959796"/>
                  </a:cubicBezTo>
                  <a:cubicBezTo>
                    <a:pt x="4279623" y="949158"/>
                    <a:pt x="4282659" y="937782"/>
                    <a:pt x="4287865" y="927370"/>
                  </a:cubicBezTo>
                  <a:cubicBezTo>
                    <a:pt x="4293502" y="916096"/>
                    <a:pt x="4301199" y="905963"/>
                    <a:pt x="4307321" y="894945"/>
                  </a:cubicBezTo>
                  <a:cubicBezTo>
                    <a:pt x="4312016" y="886494"/>
                    <a:pt x="4316483" y="877891"/>
                    <a:pt x="4320291" y="869005"/>
                  </a:cubicBezTo>
                  <a:cubicBezTo>
                    <a:pt x="4322984" y="862722"/>
                    <a:pt x="4323456" y="855525"/>
                    <a:pt x="4326776" y="849549"/>
                  </a:cubicBezTo>
                  <a:cubicBezTo>
                    <a:pt x="4367908" y="775510"/>
                    <a:pt x="4337065" y="833445"/>
                    <a:pt x="4365687" y="797668"/>
                  </a:cubicBezTo>
                  <a:cubicBezTo>
                    <a:pt x="4401803" y="752523"/>
                    <a:pt x="4351896" y="804974"/>
                    <a:pt x="4398112" y="758758"/>
                  </a:cubicBezTo>
                  <a:cubicBezTo>
                    <a:pt x="4400274" y="752273"/>
                    <a:pt x="4401540" y="745416"/>
                    <a:pt x="4404597" y="739302"/>
                  </a:cubicBezTo>
                  <a:cubicBezTo>
                    <a:pt x="4414343" y="719809"/>
                    <a:pt x="4443589" y="689529"/>
                    <a:pt x="4456478" y="680936"/>
                  </a:cubicBezTo>
                  <a:cubicBezTo>
                    <a:pt x="4462963" y="676613"/>
                    <a:pt x="4469945" y="672956"/>
                    <a:pt x="4475933" y="667966"/>
                  </a:cubicBezTo>
                  <a:cubicBezTo>
                    <a:pt x="4515369" y="635103"/>
                    <a:pt x="4473331" y="659540"/>
                    <a:pt x="4521329" y="635541"/>
                  </a:cubicBezTo>
                  <a:cubicBezTo>
                    <a:pt x="4546101" y="610768"/>
                    <a:pt x="4520979" y="633157"/>
                    <a:pt x="4560240" y="609600"/>
                  </a:cubicBezTo>
                  <a:cubicBezTo>
                    <a:pt x="4573607" y="601580"/>
                    <a:pt x="4586180" y="592307"/>
                    <a:pt x="4599150" y="583660"/>
                  </a:cubicBezTo>
                  <a:cubicBezTo>
                    <a:pt x="4605635" y="579337"/>
                    <a:pt x="4613095" y="576201"/>
                    <a:pt x="4618606" y="570690"/>
                  </a:cubicBezTo>
                  <a:cubicBezTo>
                    <a:pt x="4659262" y="530032"/>
                    <a:pt x="4636839" y="543941"/>
                    <a:pt x="4683457" y="525294"/>
                  </a:cubicBezTo>
                  <a:cubicBezTo>
                    <a:pt x="4695672" y="513079"/>
                    <a:pt x="4706118" y="500090"/>
                    <a:pt x="4722367" y="492868"/>
                  </a:cubicBezTo>
                  <a:cubicBezTo>
                    <a:pt x="4756099" y="477876"/>
                    <a:pt x="4769747" y="478688"/>
                    <a:pt x="4806674" y="473413"/>
                  </a:cubicBezTo>
                  <a:cubicBezTo>
                    <a:pt x="4819644" y="469090"/>
                    <a:pt x="4835916" y="470110"/>
                    <a:pt x="4845584" y="460443"/>
                  </a:cubicBezTo>
                  <a:cubicBezTo>
                    <a:pt x="4869577" y="436452"/>
                    <a:pt x="4853470" y="450862"/>
                    <a:pt x="4897465" y="421532"/>
                  </a:cubicBezTo>
                  <a:lnTo>
                    <a:pt x="4916921" y="408562"/>
                  </a:lnTo>
                  <a:cubicBezTo>
                    <a:pt x="4925568" y="395592"/>
                    <a:pt x="4937932" y="384439"/>
                    <a:pt x="4942861" y="369651"/>
                  </a:cubicBezTo>
                  <a:cubicBezTo>
                    <a:pt x="4958296" y="323347"/>
                    <a:pt x="4948248" y="342117"/>
                    <a:pt x="4968801" y="311285"/>
                  </a:cubicBezTo>
                  <a:cubicBezTo>
                    <a:pt x="4973125" y="293992"/>
                    <a:pt x="4976135" y="276316"/>
                    <a:pt x="4981772" y="259405"/>
                  </a:cubicBezTo>
                  <a:lnTo>
                    <a:pt x="5014197" y="162128"/>
                  </a:lnTo>
                  <a:lnTo>
                    <a:pt x="5027167" y="123217"/>
                  </a:lnTo>
                  <a:cubicBezTo>
                    <a:pt x="5029329" y="116732"/>
                    <a:pt x="5027964" y="107554"/>
                    <a:pt x="5033652" y="103762"/>
                  </a:cubicBezTo>
                  <a:lnTo>
                    <a:pt x="5053108" y="90792"/>
                  </a:lnTo>
                  <a:cubicBezTo>
                    <a:pt x="5057431" y="84307"/>
                    <a:pt x="5063008" y="78500"/>
                    <a:pt x="5066078" y="71336"/>
                  </a:cubicBezTo>
                  <a:cubicBezTo>
                    <a:pt x="5069589" y="63144"/>
                    <a:pt x="5068577" y="53368"/>
                    <a:pt x="5072563" y="45396"/>
                  </a:cubicBezTo>
                  <a:cubicBezTo>
                    <a:pt x="5099703" y="-8883"/>
                    <a:pt x="5098504" y="23955"/>
                    <a:pt x="5098504" y="0"/>
                  </a:cubicBezTo>
                </a:path>
              </a:pathLst>
            </a:custGeom>
            <a:noFill/>
            <a:ln w="25400">
              <a:solidFill>
                <a:schemeClr val="bg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grpSp>
          <p:nvGrpSpPr>
            <p:cNvPr id="14" name="Group 13"/>
            <p:cNvGrpSpPr/>
            <p:nvPr/>
          </p:nvGrpSpPr>
          <p:grpSpPr>
            <a:xfrm>
              <a:off x="6026493" y="1563542"/>
              <a:ext cx="1954116" cy="769441"/>
              <a:chOff x="6026493" y="1563542"/>
              <a:chExt cx="1954116" cy="769441"/>
            </a:xfrm>
          </p:grpSpPr>
          <p:sp>
            <p:nvSpPr>
              <p:cNvPr id="10" name="TextBox 9"/>
              <p:cNvSpPr txBox="1"/>
              <p:nvPr/>
            </p:nvSpPr>
            <p:spPr>
              <a:xfrm>
                <a:off x="7419237" y="1563542"/>
                <a:ext cx="561372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4400" dirty="0">
                    <a:solidFill>
                      <a:srgbClr val="FFFF00"/>
                    </a:solidFill>
                    <a:latin typeface="Arial Black" panose="020B0A04020102020204" pitchFamily="34" charset="0"/>
                  </a:rPr>
                  <a:t>2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19CF02A9-B706-4E2A-B793-B054DBBB91AF}"/>
                  </a:ext>
                </a:extLst>
              </p:cNvPr>
              <p:cNvSpPr txBox="1"/>
              <p:nvPr/>
            </p:nvSpPr>
            <p:spPr>
              <a:xfrm>
                <a:off x="6026493" y="1763597"/>
                <a:ext cx="1313180" cy="369332"/>
              </a:xfrm>
              <a:prstGeom prst="rect">
                <a:avLst/>
              </a:prstGeom>
              <a:solidFill>
                <a:schemeClr val="accent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de-DE" dirty="0">
                    <a:solidFill>
                      <a:schemeClr val="bg1"/>
                    </a:solidFill>
                  </a:rPr>
                  <a:t>Dissolution</a:t>
                </a:r>
              </a:p>
            </p:txBody>
          </p:sp>
        </p:grpSp>
      </p:grpSp>
      <p:grpSp>
        <p:nvGrpSpPr>
          <p:cNvPr id="25" name="Group 24"/>
          <p:cNvGrpSpPr/>
          <p:nvPr/>
        </p:nvGrpSpPr>
        <p:grpSpPr>
          <a:xfrm>
            <a:off x="6034454" y="3839989"/>
            <a:ext cx="1355336" cy="769441"/>
            <a:chOff x="6034454" y="3839989"/>
            <a:chExt cx="1355336" cy="769441"/>
          </a:xfrm>
        </p:grpSpPr>
        <p:sp>
          <p:nvSpPr>
            <p:cNvPr id="8" name="TextBox 7"/>
            <p:cNvSpPr txBox="1"/>
            <p:nvPr/>
          </p:nvSpPr>
          <p:spPr>
            <a:xfrm>
              <a:off x="6828418" y="3839989"/>
              <a:ext cx="56137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dirty="0">
                  <a:solidFill>
                    <a:srgbClr val="FFFF0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5F3A2196-BC45-4E93-AC1D-C428F589155D}"/>
                </a:ext>
              </a:extLst>
            </p:cNvPr>
            <p:cNvSpPr txBox="1"/>
            <p:nvPr/>
          </p:nvSpPr>
          <p:spPr>
            <a:xfrm>
              <a:off x="6034454" y="4027262"/>
              <a:ext cx="646331" cy="369332"/>
            </a:xfrm>
            <a:prstGeom prst="rect">
              <a:avLst/>
            </a:prstGeom>
            <a:solidFill>
              <a:srgbClr val="BA763A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Clay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4360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495EFE4-09A8-4677-8914-50973DDE1690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06557" y="663423"/>
            <a:ext cx="6752809" cy="50837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97BCCF-3238-4E2E-8CB2-AFF1403F538F}"/>
              </a:ext>
            </a:extLst>
          </p:cNvPr>
          <p:cNvSpPr txBox="1"/>
          <p:nvPr/>
        </p:nvSpPr>
        <p:spPr>
          <a:xfrm>
            <a:off x="5691086" y="1000440"/>
            <a:ext cx="30059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chemeClr val="bg1"/>
                </a:solidFill>
              </a:rPr>
              <a:t>SW Amazonian rainforest..</a:t>
            </a:r>
          </a:p>
          <a:p>
            <a:r>
              <a:rPr lang="en-AU" dirty="0">
                <a:solidFill>
                  <a:schemeClr val="bg1"/>
                </a:solidFill>
              </a:rPr>
              <a:t>Untouched, pristine forest 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D9363BA-98FC-4570-B743-9F90CC199E16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Paleosols and Paleoenvironment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5893724" y="4776100"/>
            <a:ext cx="2805541" cy="1898438"/>
            <a:chOff x="5893724" y="4776100"/>
            <a:chExt cx="2805541" cy="1898438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D3205EC2-AF5B-4294-9606-CC008AE2418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893724" y="4776100"/>
              <a:ext cx="2805541" cy="1889670"/>
            </a:xfrm>
            <a:prstGeom prst="rect">
              <a:avLst/>
            </a:prstGeom>
          </p:spPr>
        </p:pic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992B4FC-C026-4FA8-ABE7-0B020EE2FDAA}"/>
                </a:ext>
              </a:extLst>
            </p:cNvPr>
            <p:cNvSpPr/>
            <p:nvPr/>
          </p:nvSpPr>
          <p:spPr>
            <a:xfrm>
              <a:off x="5904542" y="4846843"/>
              <a:ext cx="67197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DNA</a:t>
              </a:r>
              <a:endParaRPr lang="en-AU" dirty="0">
                <a:solidFill>
                  <a:schemeClr val="bg1"/>
                </a:solidFill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C1E27212-89FB-435B-826E-4A768262DDA2}"/>
                </a:ext>
              </a:extLst>
            </p:cNvPr>
            <p:cNvSpPr txBox="1"/>
            <p:nvPr/>
          </p:nvSpPr>
          <p:spPr>
            <a:xfrm>
              <a:off x="8240485" y="6089763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2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5</a:t>
              </a: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197893" y="730132"/>
            <a:ext cx="2895796" cy="5296189"/>
            <a:chOff x="197893" y="730132"/>
            <a:chExt cx="2895796" cy="5296189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CD824D61-D049-493F-A14D-50CF409673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52440"/>
            <a:stretch/>
          </p:blipFill>
          <p:spPr>
            <a:xfrm>
              <a:off x="197893" y="4184093"/>
              <a:ext cx="2895796" cy="1831335"/>
            </a:xfrm>
            <a:prstGeom prst="rect">
              <a:avLst/>
            </a:prstGeom>
          </p:spPr>
        </p:pic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D4253979-F114-45D0-B46A-779FD9CD9E81}"/>
                </a:ext>
              </a:extLst>
            </p:cNvPr>
            <p:cNvSpPr/>
            <p:nvPr/>
          </p:nvSpPr>
          <p:spPr>
            <a:xfrm>
              <a:off x="201180" y="5656989"/>
              <a:ext cx="154401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Macro-fossils</a:t>
              </a:r>
              <a:endParaRPr lang="en-AU" dirty="0">
                <a:solidFill>
                  <a:schemeClr val="bg1"/>
                </a:solidFill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9C4F249F-F6DA-49FF-8295-BF85D97A1EE3}"/>
                </a:ext>
              </a:extLst>
            </p:cNvPr>
            <p:cNvSpPr txBox="1"/>
            <p:nvPr/>
          </p:nvSpPr>
          <p:spPr>
            <a:xfrm>
              <a:off x="245861" y="4252176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2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91518D42-0D26-465E-8B5B-C06BF0EFE18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12164" b="20629"/>
            <a:stretch/>
          </p:blipFill>
          <p:spPr>
            <a:xfrm>
              <a:off x="197893" y="730132"/>
              <a:ext cx="2493241" cy="1887650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C3A277B1-7582-42E5-A9FD-C1790263BAD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9878" y="2161410"/>
              <a:ext cx="2147677" cy="1882987"/>
            </a:xfrm>
            <a:prstGeom prst="rect">
              <a:avLst/>
            </a:prstGeom>
          </p:spPr>
        </p:pic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BEB57B21-9D96-4F49-85EF-EF36EDD4A010}"/>
                </a:ext>
              </a:extLst>
            </p:cNvPr>
            <p:cNvSpPr/>
            <p:nvPr/>
          </p:nvSpPr>
          <p:spPr>
            <a:xfrm>
              <a:off x="234417" y="787169"/>
              <a:ext cx="82586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Pollen</a:t>
              </a:r>
              <a:endParaRPr lang="en-AU" dirty="0">
                <a:solidFill>
                  <a:schemeClr val="bg1"/>
                </a:solidFill>
              </a:endParaRP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FCC63BC6-339D-4D94-B423-51BBBFA6C574}"/>
                </a:ext>
              </a:extLst>
            </p:cNvPr>
            <p:cNvSpPr txBox="1"/>
            <p:nvPr/>
          </p:nvSpPr>
          <p:spPr>
            <a:xfrm>
              <a:off x="2106557" y="738831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2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EABEB707-E0D2-441D-9B3E-3F9D39524D55}"/>
                </a:ext>
              </a:extLst>
            </p:cNvPr>
            <p:cNvSpPr txBox="1"/>
            <p:nvPr/>
          </p:nvSpPr>
          <p:spPr>
            <a:xfrm>
              <a:off x="865244" y="3499104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2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54A5F51D-2806-4E51-8E97-452A730AFE15}"/>
                </a:ext>
              </a:extLst>
            </p:cNvPr>
            <p:cNvSpPr/>
            <p:nvPr/>
          </p:nvSpPr>
          <p:spPr>
            <a:xfrm>
              <a:off x="1791535" y="3642395"/>
              <a:ext cx="110799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Charcoal</a:t>
              </a:r>
              <a:endParaRPr lang="en-AU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188740" y="4406823"/>
            <a:ext cx="5631637" cy="2208417"/>
            <a:chOff x="188740" y="4406823"/>
            <a:chExt cx="5631637" cy="2208417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6D8B11B-70F0-412B-93B8-C337EFF40964}"/>
                </a:ext>
              </a:extLst>
            </p:cNvPr>
            <p:cNvSpPr/>
            <p:nvPr/>
          </p:nvSpPr>
          <p:spPr>
            <a:xfrm>
              <a:off x="188740" y="6245908"/>
              <a:ext cx="563163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Phytoliths: silica structures in plants – resist decay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2987ED95-5F7B-4C60-ADA1-E3C303634F3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253790" y="4406823"/>
              <a:ext cx="2493241" cy="1799633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BAE002F5-1CCC-46B6-B39F-7CD7353AF033}"/>
                </a:ext>
              </a:extLst>
            </p:cNvPr>
            <p:cNvSpPr/>
            <p:nvPr/>
          </p:nvSpPr>
          <p:spPr>
            <a:xfrm>
              <a:off x="3326453" y="5732896"/>
              <a:ext cx="124906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Phytoliths </a:t>
              </a:r>
              <a:endParaRPr lang="en-AU" dirty="0">
                <a:solidFill>
                  <a:schemeClr val="bg1"/>
                </a:solidFill>
              </a:endParaRP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00A9DE5F-6DA4-4F6F-806A-7731352AC25B}"/>
                </a:ext>
              </a:extLst>
            </p:cNvPr>
            <p:cNvSpPr txBox="1"/>
            <p:nvPr/>
          </p:nvSpPr>
          <p:spPr>
            <a:xfrm>
              <a:off x="5155529" y="4431236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2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4</a:t>
              </a: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5684127" y="1673957"/>
            <a:ext cx="3079627" cy="1112943"/>
            <a:chOff x="5684127" y="1673957"/>
            <a:chExt cx="3079627" cy="1112943"/>
          </a:xfrm>
        </p:grpSpPr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E2A39E4B-6E13-4D43-909C-659BE091BC98}"/>
                </a:ext>
              </a:extLst>
            </p:cNvPr>
            <p:cNvSpPr txBox="1"/>
            <p:nvPr/>
          </p:nvSpPr>
          <p:spPr>
            <a:xfrm>
              <a:off x="5684127" y="2140569"/>
              <a:ext cx="307962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AU" dirty="0">
                  <a:solidFill>
                    <a:schemeClr val="bg1"/>
                  </a:solidFill>
                </a:rPr>
                <a:t>Sustainable forest use since about 6000 </a:t>
              </a:r>
              <a:r>
                <a:rPr lang="en-AU" dirty="0" err="1">
                  <a:solidFill>
                    <a:schemeClr val="bg1"/>
                  </a:solidFill>
                </a:rPr>
                <a:t>yrs</a:t>
              </a:r>
              <a:endParaRPr lang="en-AU" dirty="0">
                <a:solidFill>
                  <a:schemeClr val="bg1"/>
                </a:solidFill>
              </a:endParaRPr>
            </a:p>
          </p:txBody>
        </p:sp>
        <p:cxnSp>
          <p:nvCxnSpPr>
            <p:cNvPr id="42" name="Straight Arrow Connector 41">
              <a:extLst>
                <a:ext uri="{FF2B5EF4-FFF2-40B4-BE49-F238E27FC236}">
                  <a16:creationId xmlns:a16="http://schemas.microsoft.com/office/drawing/2014/main" id="{43822C1B-3F09-4EB1-95AE-1073FB84462E}"/>
                </a:ext>
              </a:extLst>
            </p:cNvPr>
            <p:cNvCxnSpPr/>
            <p:nvPr/>
          </p:nvCxnSpPr>
          <p:spPr>
            <a:xfrm>
              <a:off x="7194061" y="1673957"/>
              <a:ext cx="0" cy="350366"/>
            </a:xfrm>
            <a:prstGeom prst="straightConnector1">
              <a:avLst/>
            </a:prstGeom>
            <a:ln w="1270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40915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7988"/>
            <a:ext cx="9144000" cy="689337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56101" y="4225542"/>
            <a:ext cx="43034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Environmental- and </a:t>
            </a:r>
            <a:r>
              <a:rPr lang="en-GB" sz="2000" dirty="0">
                <a:solidFill>
                  <a:srgbClr val="002060"/>
                </a:solidFill>
              </a:rPr>
              <a:t>landscape reconstruction (“archive”)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4672333" y="3068960"/>
            <a:ext cx="3924883" cy="1177834"/>
            <a:chOff x="4096268" y="3861048"/>
            <a:chExt cx="3924883" cy="1177834"/>
          </a:xfrm>
        </p:grpSpPr>
        <p:sp>
          <p:nvSpPr>
            <p:cNvPr id="3" name="TextBox 2"/>
            <p:cNvSpPr txBox="1"/>
            <p:nvPr/>
          </p:nvSpPr>
          <p:spPr>
            <a:xfrm>
              <a:off x="4096268" y="4330996"/>
              <a:ext cx="3924883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457200" indent="-457200">
                <a:buFont typeface="+mj-lt"/>
                <a:buAutoNum type="arabicPeriod"/>
              </a:pPr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Buried, past </a:t>
              </a:r>
              <a:r>
                <a:rPr lang="en-GB" sz="2000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landsurface</a:t>
              </a:r>
              <a:r>
                <a:rPr lang="en-GB" sz="2000" dirty="0">
                  <a:solidFill>
                    <a:srgbClr val="002060"/>
                  </a:solidFill>
                </a:rPr>
                <a:t> (“window in time”)</a:t>
              </a:r>
              <a:endPara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4857750" y="3861048"/>
              <a:ext cx="1946498" cy="168027"/>
            </a:xfrm>
            <a:prstGeom prst="line">
              <a:avLst/>
            </a:prstGeom>
            <a:ln w="285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Rectangle 1"/>
          <p:cNvSpPr/>
          <p:nvPr/>
        </p:nvSpPr>
        <p:spPr>
          <a:xfrm>
            <a:off x="7931809" y="6611779"/>
            <a:ext cx="121219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journals.lib.unb.ca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8D1C3E-CF09-406F-B3FD-668FF2BA20AD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Paleosols and Paleoenvironment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95EFE4-09A8-4677-8914-50973DDE1690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373323" y="1085223"/>
            <a:ext cx="4098346" cy="5526556"/>
            <a:chOff x="373323" y="1085223"/>
            <a:chExt cx="4098346" cy="5526556"/>
          </a:xfrm>
        </p:grpSpPr>
        <p:pic>
          <p:nvPicPr>
            <p:cNvPr id="3074" name="Picture 2" descr="https://journals.lib.unb.ca/journalimages/GEOCAN/2009/Vol_36/No_02/geocan36_2ser04_fig4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373323" y="1085223"/>
              <a:ext cx="4098346" cy="55265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459235" y="1186392"/>
              <a:ext cx="278272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Chinese Loess Plateau: &gt; 2 Ma of soils vs deposition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39975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B8D1C3E-CF09-406F-B3FD-668FF2BA20AD}"/>
              </a:ext>
            </a:extLst>
          </p:cNvPr>
          <p:cNvSpPr txBox="1"/>
          <p:nvPr/>
        </p:nvSpPr>
        <p:spPr>
          <a:xfrm>
            <a:off x="0" y="7769"/>
            <a:ext cx="83074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 and the landscape – Summary…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495EFE4-09A8-4677-8914-50973DDE1690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375408" y="1170635"/>
            <a:ext cx="8357112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</a:rPr>
              <a:t>Soils form when / where landscape is </a:t>
            </a:r>
            <a:r>
              <a:rPr lang="de-DE" sz="2400" dirty="0">
                <a:solidFill>
                  <a:srgbClr val="FF0000"/>
                </a:solidFill>
              </a:rPr>
              <a:t>stable</a:t>
            </a:r>
            <a:r>
              <a:rPr lang="de-DE" sz="2400" dirty="0">
                <a:solidFill>
                  <a:srgbClr val="002060"/>
                </a:solidFill>
              </a:rPr>
              <a:t> (i.e. erosion / deposition are absent or slow)</a:t>
            </a:r>
          </a:p>
          <a:p>
            <a:pPr marL="342900" indent="-342900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</a:rPr>
              <a:t>They provide a tool to understanding depositional sequences (</a:t>
            </a:r>
            <a:r>
              <a:rPr lang="de-DE" sz="2400" dirty="0">
                <a:solidFill>
                  <a:srgbClr val="FF0000"/>
                </a:solidFill>
              </a:rPr>
              <a:t>stratigraphy</a:t>
            </a:r>
            <a:r>
              <a:rPr lang="de-DE" sz="2400" dirty="0">
                <a:solidFill>
                  <a:srgbClr val="002060"/>
                </a:solidFill>
              </a:rPr>
              <a:t>!)</a:t>
            </a:r>
          </a:p>
          <a:p>
            <a:pPr marL="342900" indent="-342900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</a:rPr>
              <a:t>They take time to form – tools for </a:t>
            </a:r>
            <a:r>
              <a:rPr lang="de-DE" sz="2400" dirty="0">
                <a:solidFill>
                  <a:srgbClr val="FF0000"/>
                </a:solidFill>
              </a:rPr>
              <a:t>relative dating </a:t>
            </a:r>
            <a:r>
              <a:rPr lang="de-DE" sz="2400" dirty="0">
                <a:solidFill>
                  <a:srgbClr val="002060"/>
                </a:solidFill>
              </a:rPr>
              <a:t>of landforms</a:t>
            </a:r>
          </a:p>
          <a:p>
            <a:pPr marL="342900" indent="-342900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</a:rPr>
              <a:t>They are </a:t>
            </a:r>
            <a:r>
              <a:rPr lang="de-DE" sz="2400" dirty="0">
                <a:solidFill>
                  <a:srgbClr val="FF0000"/>
                </a:solidFill>
              </a:rPr>
              <a:t>past surfaces </a:t>
            </a:r>
            <a:r>
              <a:rPr lang="de-DE" sz="2400" dirty="0">
                <a:solidFill>
                  <a:srgbClr val="002060"/>
                </a:solidFill>
              </a:rPr>
              <a:t>and store information on what happened on these surfaces</a:t>
            </a:r>
          </a:p>
          <a:p>
            <a:pPr marL="342900" indent="-342900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</a:rPr>
              <a:t>They represent archives for </a:t>
            </a:r>
            <a:r>
              <a:rPr lang="de-DE" sz="2400" dirty="0">
                <a:solidFill>
                  <a:srgbClr val="FF0000"/>
                </a:solidFill>
              </a:rPr>
              <a:t>reconstructing environmental changes</a:t>
            </a:r>
          </a:p>
          <a:p>
            <a:pPr marL="342900" indent="-342900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</a:rPr>
              <a:t>Buried and preserved paleosols are </a:t>
            </a:r>
            <a:r>
              <a:rPr lang="de-DE" sz="2400" dirty="0">
                <a:solidFill>
                  <a:srgbClr val="FF0000"/>
                </a:solidFill>
              </a:rPr>
              <a:t>windows in time</a:t>
            </a:r>
          </a:p>
        </p:txBody>
      </p:sp>
    </p:spTree>
    <p:extLst>
      <p:ext uri="{BB962C8B-B14F-4D97-AF65-F5344CB8AC3E}">
        <p14:creationId xmlns:p14="http://schemas.microsoft.com/office/powerpoint/2010/main" val="953317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3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264627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80384C6-7D46-425E-93B5-F640A561995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9144000" cy="685800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48264" y="6074846"/>
            <a:ext cx="20815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Dr. Alissa Flatley</a:t>
            </a:r>
          </a:p>
        </p:txBody>
      </p:sp>
      <p:sp>
        <p:nvSpPr>
          <p:cNvPr id="8" name="Rectangle 7"/>
          <p:cNvSpPr/>
          <p:nvPr/>
        </p:nvSpPr>
        <p:spPr>
          <a:xfrm>
            <a:off x="972766" y="1854612"/>
            <a:ext cx="780158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36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Weathering Landscapes – Deep time perspectives:</a:t>
            </a:r>
          </a:p>
          <a:p>
            <a:pPr algn="r"/>
            <a:endParaRPr lang="en-US" sz="1200" dirty="0">
              <a:solidFill>
                <a:srgbClr val="002060"/>
              </a:solidFill>
              <a:effectLst>
                <a:outerShdw blurRad="50800" dist="63500" dir="5400000" algn="ctr" rotWithShape="0">
                  <a:schemeClr val="bg1">
                    <a:alpha val="43000"/>
                  </a:schemeClr>
                </a:outerShdw>
              </a:effectLst>
              <a:latin typeface="Arial Black" pitchFamily="34" charset="0"/>
            </a:endParaRPr>
          </a:p>
          <a:p>
            <a:pPr algn="r"/>
            <a:r>
              <a:rPr lang="en-US" sz="28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Soils vs regolith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E35D42-D7B4-44D8-B8B4-A5630F6ACF40}"/>
              </a:ext>
            </a:extLst>
          </p:cNvPr>
          <p:cNvSpPr txBox="1"/>
          <p:nvPr/>
        </p:nvSpPr>
        <p:spPr>
          <a:xfrm>
            <a:off x="3753873" y="6397174"/>
            <a:ext cx="53725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>
                <a:solidFill>
                  <a:schemeClr val="bg1"/>
                </a:solidFill>
              </a:rPr>
              <a:t>ACNA4007 – Physical Landscape and the Geosphere</a:t>
            </a:r>
            <a:endParaRPr lang="en-AU" sz="1700" dirty="0">
              <a:solidFill>
                <a:schemeClr val="bg1"/>
              </a:solidFill>
            </a:endParaRPr>
          </a:p>
        </p:txBody>
      </p:sp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3A2F72B-86F5-2DEA-B862-0D60FD8FAB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108" y="5064949"/>
            <a:ext cx="2928976" cy="1354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5975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/>
            </a:gs>
            <a:gs pos="52000">
              <a:srgbClr val="FFFFFF"/>
            </a:gs>
            <a:gs pos="100000">
              <a:srgbClr val="265C9E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 Long-term weathering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5536" y="1765705"/>
            <a:ext cx="8223528" cy="3346342"/>
          </a:xfrm>
          <a:prstGeom prst="rect">
            <a:avLst/>
          </a:prstGeom>
          <a:ln>
            <a:noFill/>
            <a:prstDash val="dash"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09E36D-60B3-4A12-B391-CC2609FCDEA6}"/>
              </a:ext>
            </a:extLst>
          </p:cNvPr>
          <p:cNvSpPr txBox="1"/>
          <p:nvPr/>
        </p:nvSpPr>
        <p:spPr>
          <a:xfrm>
            <a:off x="3067140" y="714182"/>
            <a:ext cx="266867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600" dirty="0">
                <a:solidFill>
                  <a:srgbClr val="002060"/>
                </a:solidFill>
              </a:rPr>
              <a:t>Weathering Intensity / Time</a:t>
            </a:r>
          </a:p>
        </p:txBody>
      </p:sp>
      <p:cxnSp>
        <p:nvCxnSpPr>
          <p:cNvPr id="11" name="Straight Arrow Connector 10"/>
          <p:cNvCxnSpPr>
            <a:cxnSpLocks/>
          </p:cNvCxnSpPr>
          <p:nvPr/>
        </p:nvCxnSpPr>
        <p:spPr>
          <a:xfrm>
            <a:off x="745051" y="1052736"/>
            <a:ext cx="7517481" cy="0"/>
          </a:xfrm>
          <a:prstGeom prst="straightConnector1">
            <a:avLst/>
          </a:prstGeom>
          <a:ln w="12700">
            <a:solidFill>
              <a:srgbClr val="00206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34B3E8B-47D9-4845-95E8-77C59BEB592C}"/>
              </a:ext>
            </a:extLst>
          </p:cNvPr>
          <p:cNvSpPr/>
          <p:nvPr/>
        </p:nvSpPr>
        <p:spPr>
          <a:xfrm>
            <a:off x="681919" y="2271162"/>
            <a:ext cx="654341" cy="227960"/>
          </a:xfrm>
          <a:custGeom>
            <a:avLst/>
            <a:gdLst>
              <a:gd name="connsiteX0" fmla="*/ 0 w 570452"/>
              <a:gd name="connsiteY0" fmla="*/ 8389 h 227960"/>
              <a:gd name="connsiteX1" fmla="*/ 109057 w 570452"/>
              <a:gd name="connsiteY1" fmla="*/ 151002 h 227960"/>
              <a:gd name="connsiteX2" fmla="*/ 176169 w 570452"/>
              <a:gd name="connsiteY2" fmla="*/ 226503 h 227960"/>
              <a:gd name="connsiteX3" fmla="*/ 377505 w 570452"/>
              <a:gd name="connsiteY3" fmla="*/ 184558 h 227960"/>
              <a:gd name="connsiteX4" fmla="*/ 570452 w 570452"/>
              <a:gd name="connsiteY4" fmla="*/ 0 h 227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0452" h="227960">
                <a:moveTo>
                  <a:pt x="0" y="8389"/>
                </a:moveTo>
                <a:cubicBezTo>
                  <a:pt x="39848" y="61519"/>
                  <a:pt x="79696" y="114650"/>
                  <a:pt x="109057" y="151002"/>
                </a:cubicBezTo>
                <a:cubicBezTo>
                  <a:pt x="138418" y="187354"/>
                  <a:pt x="131428" y="220910"/>
                  <a:pt x="176169" y="226503"/>
                </a:cubicBezTo>
                <a:cubicBezTo>
                  <a:pt x="220910" y="232096"/>
                  <a:pt x="311791" y="222308"/>
                  <a:pt x="377505" y="184558"/>
                </a:cubicBezTo>
                <a:cubicBezTo>
                  <a:pt x="443219" y="146808"/>
                  <a:pt x="506835" y="73404"/>
                  <a:pt x="570452" y="0"/>
                </a:cubicBezTo>
              </a:path>
            </a:pathLst>
          </a:custGeom>
          <a:noFill/>
          <a:ln w="15875"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E6CD28E-30C6-496C-BEDA-736AB0FCFDD4}"/>
              </a:ext>
            </a:extLst>
          </p:cNvPr>
          <p:cNvGrpSpPr/>
          <p:nvPr/>
        </p:nvGrpSpPr>
        <p:grpSpPr>
          <a:xfrm>
            <a:off x="1998992" y="2992615"/>
            <a:ext cx="3457662" cy="798910"/>
            <a:chOff x="2063692" y="2390862"/>
            <a:chExt cx="3457662" cy="79891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B390D3C-8DCF-41C2-A926-DFA66A64EC0C}"/>
                </a:ext>
              </a:extLst>
            </p:cNvPr>
            <p:cNvCxnSpPr>
              <a:cxnSpLocks/>
            </p:cNvCxnSpPr>
            <p:nvPr/>
          </p:nvCxnSpPr>
          <p:spPr>
            <a:xfrm>
              <a:off x="2063692" y="2390862"/>
              <a:ext cx="738231" cy="0"/>
            </a:xfrm>
            <a:prstGeom prst="line">
              <a:avLst/>
            </a:prstGeom>
            <a:ln w="19050">
              <a:solidFill>
                <a:schemeClr val="accent3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66C2BC2C-BFB7-4213-BFB1-20829FF192A2}"/>
                </a:ext>
              </a:extLst>
            </p:cNvPr>
            <p:cNvCxnSpPr>
              <a:cxnSpLocks/>
            </p:cNvCxnSpPr>
            <p:nvPr/>
          </p:nvCxnSpPr>
          <p:spPr>
            <a:xfrm>
              <a:off x="3449274" y="2895600"/>
              <a:ext cx="738231" cy="0"/>
            </a:xfrm>
            <a:prstGeom prst="line">
              <a:avLst/>
            </a:prstGeom>
            <a:ln w="19050">
              <a:solidFill>
                <a:schemeClr val="accent3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5FD2EED-F125-44F5-BAFE-75D676355D69}"/>
                </a:ext>
              </a:extLst>
            </p:cNvPr>
            <p:cNvCxnSpPr>
              <a:cxnSpLocks/>
            </p:cNvCxnSpPr>
            <p:nvPr/>
          </p:nvCxnSpPr>
          <p:spPr>
            <a:xfrm>
              <a:off x="4783123" y="3122103"/>
              <a:ext cx="738231" cy="0"/>
            </a:xfrm>
            <a:prstGeom prst="line">
              <a:avLst/>
            </a:prstGeom>
            <a:ln w="19050">
              <a:solidFill>
                <a:schemeClr val="accent3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3AA4ED71-DD92-4B64-8EBE-6009EE59463E}"/>
                </a:ext>
              </a:extLst>
            </p:cNvPr>
            <p:cNvSpPr txBox="1"/>
            <p:nvPr/>
          </p:nvSpPr>
          <p:spPr>
            <a:xfrm>
              <a:off x="3131840" y="2820440"/>
              <a:ext cx="1886094" cy="369332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Weathering front</a:t>
              </a:r>
            </a:p>
          </p:txBody>
        </p: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815F93ED-AA87-4E1D-AD5E-1B705A9B7330}"/>
              </a:ext>
            </a:extLst>
          </p:cNvPr>
          <p:cNvSpPr txBox="1"/>
          <p:nvPr/>
        </p:nvSpPr>
        <p:spPr>
          <a:xfrm>
            <a:off x="1589418" y="4170266"/>
            <a:ext cx="3826689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Successive loss of mobile elements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CC55E80D-DB31-4594-BACF-11E7D110DE4E}"/>
              </a:ext>
            </a:extLst>
          </p:cNvPr>
          <p:cNvGrpSpPr/>
          <p:nvPr/>
        </p:nvGrpSpPr>
        <p:grpSpPr>
          <a:xfrm>
            <a:off x="5456654" y="4100509"/>
            <a:ext cx="3468381" cy="1632747"/>
            <a:chOff x="5521354" y="3812668"/>
            <a:chExt cx="3468381" cy="1632747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74068031-CF8B-42D2-896E-082CD06B5D8B}"/>
                </a:ext>
              </a:extLst>
            </p:cNvPr>
            <p:cNvSpPr/>
            <p:nvPr/>
          </p:nvSpPr>
          <p:spPr>
            <a:xfrm>
              <a:off x="8055749" y="3812668"/>
              <a:ext cx="542967" cy="508846"/>
            </a:xfrm>
            <a:prstGeom prst="ellipse">
              <a:avLst/>
            </a:prstGeom>
            <a:noFill/>
            <a:ln w="254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AFF7A44A-52C4-4AAD-B3C2-3C67839A235F}"/>
                </a:ext>
              </a:extLst>
            </p:cNvPr>
            <p:cNvSpPr txBox="1"/>
            <p:nvPr/>
          </p:nvSpPr>
          <p:spPr>
            <a:xfrm>
              <a:off x="5521354" y="4799084"/>
              <a:ext cx="3468381" cy="646331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AU" dirty="0">
                  <a:solidFill>
                    <a:srgbClr val="002060"/>
                  </a:solidFill>
                </a:rPr>
                <a:t>Relative (residual) enrichment of immobile elements</a:t>
              </a:r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2073D2D4-8071-472E-914A-1EF5D57CE8DF}"/>
              </a:ext>
            </a:extLst>
          </p:cNvPr>
          <p:cNvSpPr/>
          <p:nvPr/>
        </p:nvSpPr>
        <p:spPr>
          <a:xfrm>
            <a:off x="615188" y="1124744"/>
            <a:ext cx="8679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/>
              <a:t>Soil formation… </a:t>
            </a:r>
            <a:r>
              <a:rPr lang="en-US" dirty="0"/>
              <a:t>a mixture of organic matter, minerals, gases, liquids, and organisms that together support life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BC6C37-43B5-46AA-9CE7-11C4B6F6928B}"/>
              </a:ext>
            </a:extLst>
          </p:cNvPr>
          <p:cNvGrpSpPr/>
          <p:nvPr/>
        </p:nvGrpSpPr>
        <p:grpSpPr>
          <a:xfrm>
            <a:off x="453370" y="5315723"/>
            <a:ext cx="8727142" cy="1569661"/>
            <a:chOff x="453370" y="5315723"/>
            <a:chExt cx="8727142" cy="1569661"/>
          </a:xfrm>
        </p:grpSpPr>
        <p:sp>
          <p:nvSpPr>
            <p:cNvPr id="33" name="TextBox 32"/>
            <p:cNvSpPr txBox="1"/>
            <p:nvPr/>
          </p:nvSpPr>
          <p:spPr>
            <a:xfrm>
              <a:off x="453370" y="5962054"/>
              <a:ext cx="872714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layer of loose, heterogeneous superficial deposits/material covering solid rock, e.g. dust, soil, broken rock etc. (in-situ and transported)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de-DE" i="1" dirty="0">
                <a:solidFill>
                  <a:srgbClr val="002060"/>
                </a:solidFill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387BE04-47CE-4E70-8557-A401CD57F557}"/>
                </a:ext>
              </a:extLst>
            </p:cNvPr>
            <p:cNvSpPr/>
            <p:nvPr/>
          </p:nvSpPr>
          <p:spPr>
            <a:xfrm>
              <a:off x="453370" y="5315723"/>
              <a:ext cx="4840857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i="1" dirty="0">
                  <a:solidFill>
                    <a:srgbClr val="002060"/>
                  </a:solidFill>
                </a:rPr>
                <a:t>„Regolith - everything between fresh (un-weathered) rock and fresh air...“: </a:t>
              </a:r>
              <a:endParaRPr lang="en-AU" dirty="0"/>
            </a:p>
          </p:txBody>
        </p:sp>
      </p:grpSp>
    </p:spTree>
    <p:extLst>
      <p:ext uri="{BB962C8B-B14F-4D97-AF65-F5344CB8AC3E}">
        <p14:creationId xmlns:p14="http://schemas.microsoft.com/office/powerpoint/2010/main" val="2974226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FD7F7538-2870-4B11-82FA-784A3D5A3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056" y="764704"/>
            <a:ext cx="3107537" cy="1914393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231D1165-8E8C-422F-8B00-4728D86EBB1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534"/>
          <a:stretch/>
        </p:blipFill>
        <p:spPr>
          <a:xfrm flipH="1">
            <a:off x="215324" y="4815967"/>
            <a:ext cx="3159838" cy="185636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1221" y="860739"/>
            <a:ext cx="2809902" cy="5768502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 rot="16200000">
            <a:off x="5837400" y="2963491"/>
            <a:ext cx="1031051" cy="369332"/>
          </a:xfrm>
          <a:prstGeom prst="rect">
            <a:avLst/>
          </a:prstGeom>
          <a:solidFill>
            <a:srgbClr val="B5DAEB"/>
          </a:solidFill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Regolith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756" t="3452" r="4458" b="9165"/>
          <a:stretch/>
        </p:blipFill>
        <p:spPr>
          <a:xfrm>
            <a:off x="2840588" y="1366563"/>
            <a:ext cx="3133389" cy="2175188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656807" y="3338325"/>
            <a:ext cx="1451221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000" dirty="0">
                <a:solidFill>
                  <a:srgbClr val="002060"/>
                </a:solidFill>
              </a:rPr>
              <a:t>Karamiqucham 2014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319803" y="1774661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452034" y="2911847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Mottled Zone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453415" y="1367567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2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466"/>
          <a:stretch/>
        </p:blipFill>
        <p:spPr>
          <a:xfrm>
            <a:off x="206026" y="2794941"/>
            <a:ext cx="3133389" cy="1893422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8319803" y="2830697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34978" y="3957095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Pallid Zone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818853" y="2846673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3</a:t>
            </a:r>
          </a:p>
        </p:txBody>
      </p:sp>
      <p:pic>
        <p:nvPicPr>
          <p:cNvPr id="33794" name="Picture 2" descr="https://upload.wikimedia.org/wikipedia/commons/thumb/7/7d/Saprolite_Madagascar.JPG/1024px-Saprolite_Madagascar.JPG"/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8731" b="1"/>
          <a:stretch/>
        </p:blipFill>
        <p:spPr bwMode="auto">
          <a:xfrm>
            <a:off x="2863110" y="3760439"/>
            <a:ext cx="3133389" cy="1828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8286956" y="4276946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4</a:t>
            </a:r>
          </a:p>
        </p:txBody>
      </p:sp>
      <p:cxnSp>
        <p:nvCxnSpPr>
          <p:cNvPr id="20" name="Straight Arrow Connector 19"/>
          <p:cNvCxnSpPr/>
          <p:nvPr/>
        </p:nvCxnSpPr>
        <p:spPr>
          <a:xfrm flipH="1">
            <a:off x="5970501" y="3650713"/>
            <a:ext cx="982339" cy="0"/>
          </a:xfrm>
          <a:prstGeom prst="straightConnector1">
            <a:avLst/>
          </a:prstGeom>
          <a:ln w="127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4169905" y="5164262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Saprolithe Zone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889996" y="4954177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4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Weathering Profiles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5274025" y="2120499"/>
            <a:ext cx="1928657" cy="369332"/>
            <a:chOff x="5177647" y="2067048"/>
            <a:chExt cx="1928657" cy="369332"/>
          </a:xfrm>
        </p:grpSpPr>
        <p:cxnSp>
          <p:nvCxnSpPr>
            <p:cNvPr id="5" name="Straight Arrow Connector 4"/>
            <p:cNvCxnSpPr/>
            <p:nvPr/>
          </p:nvCxnSpPr>
          <p:spPr>
            <a:xfrm flipH="1">
              <a:off x="5930784" y="2359436"/>
              <a:ext cx="982339" cy="0"/>
            </a:xfrm>
            <a:prstGeom prst="straightConnector1">
              <a:avLst/>
            </a:prstGeom>
            <a:ln w="127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5177647" y="2067048"/>
              <a:ext cx="1928657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>
                  <a:solidFill>
                    <a:srgbClr val="002060"/>
                  </a:solidFill>
                </a:rPr>
                <a:t>Groundwater...</a:t>
              </a: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8336263" y="1129309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A255FE-CEE7-4313-BBE6-7276F6388815}"/>
              </a:ext>
            </a:extLst>
          </p:cNvPr>
          <p:cNvSpPr/>
          <p:nvPr/>
        </p:nvSpPr>
        <p:spPr>
          <a:xfrm>
            <a:off x="300349" y="6302997"/>
            <a:ext cx="14285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Core stones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1C5F163-2403-44D9-A71A-3FC98C110CDC}"/>
              </a:ext>
            </a:extLst>
          </p:cNvPr>
          <p:cNvSpPr txBox="1"/>
          <p:nvPr/>
        </p:nvSpPr>
        <p:spPr>
          <a:xfrm>
            <a:off x="8336263" y="5753190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5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6BD2C3-F142-492D-B8F9-B0B3E4AA41D5}"/>
              </a:ext>
            </a:extLst>
          </p:cNvPr>
          <p:cNvSpPr/>
          <p:nvPr/>
        </p:nvSpPr>
        <p:spPr>
          <a:xfrm>
            <a:off x="3000933" y="1504091"/>
            <a:ext cx="25887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ground water and atmosphere </a:t>
            </a:r>
            <a:endParaRPr lang="en-AU" dirty="0">
              <a:solidFill>
                <a:schemeClr val="bg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B98D69-736E-45C0-9CE0-007C894BB93A}"/>
              </a:ext>
            </a:extLst>
          </p:cNvPr>
          <p:cNvSpPr/>
          <p:nvPr/>
        </p:nvSpPr>
        <p:spPr>
          <a:xfrm>
            <a:off x="272032" y="2878600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ground water </a:t>
            </a:r>
            <a:endParaRPr lang="en-AU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252A6E0-6DCB-4E3D-90E2-2D6003861934}"/>
              </a:ext>
            </a:extLst>
          </p:cNvPr>
          <p:cNvSpPr/>
          <p:nvPr/>
        </p:nvSpPr>
        <p:spPr>
          <a:xfrm>
            <a:off x="3331296" y="692696"/>
            <a:ext cx="377266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Vertical assemblage of weathering zones</a:t>
            </a:r>
            <a:endParaRPr lang="en-AU" dirty="0">
              <a:solidFill>
                <a:srgbClr val="002060"/>
              </a:solidFill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4C3835A-09D0-415E-9846-626B594FE0A6}"/>
              </a:ext>
            </a:extLst>
          </p:cNvPr>
          <p:cNvSpPr/>
          <p:nvPr/>
        </p:nvSpPr>
        <p:spPr>
          <a:xfrm>
            <a:off x="3390446" y="5712396"/>
            <a:ext cx="277781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Profile is a complex response to climatic and geologic controls</a:t>
            </a:r>
            <a:endParaRPr lang="en-AU" dirty="0">
              <a:solidFill>
                <a:srgbClr val="002060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50BA82B-7749-43C0-BC8A-B7DD1D218D7A}"/>
              </a:ext>
            </a:extLst>
          </p:cNvPr>
          <p:cNvSpPr txBox="1"/>
          <p:nvPr/>
        </p:nvSpPr>
        <p:spPr>
          <a:xfrm>
            <a:off x="256015" y="2085511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4715B45-6E22-43D1-9029-B4B747D800E9}"/>
              </a:ext>
            </a:extLst>
          </p:cNvPr>
          <p:cNvSpPr/>
          <p:nvPr/>
        </p:nvSpPr>
        <p:spPr>
          <a:xfrm>
            <a:off x="279071" y="856066"/>
            <a:ext cx="28747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Reworking, </a:t>
            </a:r>
            <a:r>
              <a:rPr lang="de-DE" b="1" dirty="0">
                <a:solidFill>
                  <a:schemeClr val="bg1"/>
                </a:solidFill>
              </a:rPr>
              <a:t>oxidation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9464044-DAB2-4CE7-B605-2C76E7CCA8A5}"/>
              </a:ext>
            </a:extLst>
          </p:cNvPr>
          <p:cNvSpPr/>
          <p:nvPr/>
        </p:nvSpPr>
        <p:spPr>
          <a:xfrm>
            <a:off x="2931628" y="3896734"/>
            <a:ext cx="33038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Autochthonous chemical weathering</a:t>
            </a:r>
            <a:endParaRPr lang="en-AU" dirty="0">
              <a:solidFill>
                <a:schemeClr val="bg1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7967BF6-8FD7-47D4-817B-09BE9A847943}"/>
              </a:ext>
            </a:extLst>
          </p:cNvPr>
          <p:cNvSpPr txBox="1"/>
          <p:nvPr/>
        </p:nvSpPr>
        <p:spPr>
          <a:xfrm>
            <a:off x="2867003" y="6111686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265302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54FAA526-C132-4810-B93F-56BF8C61AB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53"/>
          <a:stretch/>
        </p:blipFill>
        <p:spPr>
          <a:xfrm>
            <a:off x="-20669" y="0"/>
            <a:ext cx="9164669" cy="685800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Weathering Profiles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548538" y="5840305"/>
            <a:ext cx="31749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dirty="0">
                <a:solidFill>
                  <a:schemeClr val="bg1"/>
                </a:solidFill>
              </a:rPr>
              <a:t>Weathering profile in Tanami, NT</a:t>
            </a:r>
          </a:p>
          <a:p>
            <a:endParaRPr lang="de-DE" sz="2400" dirty="0">
              <a:solidFill>
                <a:schemeClr val="bg1"/>
              </a:solidFill>
            </a:endParaRPr>
          </a:p>
        </p:txBody>
      </p:sp>
      <p:grpSp>
        <p:nvGrpSpPr>
          <p:cNvPr id="35" name="Group 34"/>
          <p:cNvGrpSpPr/>
          <p:nvPr/>
        </p:nvGrpSpPr>
        <p:grpSpPr>
          <a:xfrm>
            <a:off x="1331640" y="755212"/>
            <a:ext cx="6783678" cy="5946802"/>
            <a:chOff x="1331640" y="755212"/>
            <a:chExt cx="6783678" cy="5946802"/>
          </a:xfrm>
        </p:grpSpPr>
        <p:pic>
          <p:nvPicPr>
            <p:cNvPr id="32" name="Picture 3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926" t="15001" r="8001" b="5796"/>
            <a:stretch/>
          </p:blipFill>
          <p:spPr>
            <a:xfrm rot="5400000">
              <a:off x="1750078" y="336774"/>
              <a:ext cx="5946802" cy="6783678"/>
            </a:xfrm>
            <a:prstGeom prst="rect">
              <a:avLst/>
            </a:prstGeom>
            <a:ln>
              <a:solidFill>
                <a:schemeClr val="bg1"/>
              </a:solidFill>
            </a:ln>
          </p:spPr>
        </p:pic>
        <p:sp>
          <p:nvSpPr>
            <p:cNvPr id="34" name="Rectangle 33"/>
            <p:cNvSpPr/>
            <p:nvPr/>
          </p:nvSpPr>
          <p:spPr>
            <a:xfrm>
              <a:off x="1469438" y="908720"/>
              <a:ext cx="4158208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de-DE" sz="2400" dirty="0">
                  <a:solidFill>
                    <a:schemeClr val="bg1"/>
                  </a:solidFill>
                </a:rPr>
                <a:t>Weathering profile in Hamersley Ranges, Pilbara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16104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97893" y="2281512"/>
            <a:ext cx="5572958" cy="2106562"/>
            <a:chOff x="197893" y="2281512"/>
            <a:chExt cx="5572958" cy="2106562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97893" y="2653002"/>
              <a:ext cx="5572958" cy="1735072"/>
            </a:xfrm>
            <a:prstGeom prst="rect">
              <a:avLst/>
            </a:prstGeom>
          </p:spPr>
        </p:pic>
        <p:sp>
          <p:nvSpPr>
            <p:cNvPr id="16" name="Down Arrow 15"/>
            <p:cNvSpPr/>
            <p:nvPr/>
          </p:nvSpPr>
          <p:spPr>
            <a:xfrm>
              <a:off x="1117153" y="2281512"/>
              <a:ext cx="654996" cy="670419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30" name="Straight Connector 29"/>
            <p:cNvCxnSpPr/>
            <p:nvPr/>
          </p:nvCxnSpPr>
          <p:spPr>
            <a:xfrm>
              <a:off x="3256812" y="3259981"/>
              <a:ext cx="0" cy="521113"/>
            </a:xfrm>
            <a:prstGeom prst="line">
              <a:avLst/>
            </a:prstGeom>
            <a:ln w="12700">
              <a:solidFill>
                <a:schemeClr val="bg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2553476" y="3239662"/>
              <a:ext cx="657552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50" dirty="0">
                  <a:solidFill>
                    <a:schemeClr val="bg1"/>
                  </a:solidFill>
                </a:rPr>
                <a:t>&gt;100 m</a:t>
              </a:r>
            </a:p>
          </p:txBody>
        </p:sp>
      </p:grp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894" y="4572740"/>
            <a:ext cx="5587584" cy="2005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Weathering and Landscapes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4882153" y="2931401"/>
            <a:ext cx="3693891" cy="513447"/>
            <a:chOff x="4882153" y="2931401"/>
            <a:chExt cx="3693891" cy="513447"/>
          </a:xfrm>
          <a:solidFill>
            <a:schemeClr val="accent1"/>
          </a:solidFill>
        </p:grpSpPr>
        <p:sp>
          <p:nvSpPr>
            <p:cNvPr id="2" name="TextBox 1"/>
            <p:cNvSpPr txBox="1"/>
            <p:nvPr/>
          </p:nvSpPr>
          <p:spPr>
            <a:xfrm>
              <a:off x="6125693" y="2931401"/>
              <a:ext cx="2450351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Weathering front relief</a:t>
              </a:r>
            </a:p>
          </p:txBody>
        </p:sp>
        <p:cxnSp>
          <p:nvCxnSpPr>
            <p:cNvPr id="11" name="Straight Connector 10"/>
            <p:cNvCxnSpPr>
              <a:endCxn id="2" idx="1"/>
            </p:cNvCxnSpPr>
            <p:nvPr/>
          </p:nvCxnSpPr>
          <p:spPr>
            <a:xfrm flipV="1">
              <a:off x="4882153" y="3116067"/>
              <a:ext cx="1243540" cy="328781"/>
            </a:xfrm>
            <a:prstGeom prst="line">
              <a:avLst/>
            </a:prstGeom>
            <a:grpFill/>
            <a:ln w="158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73CB279-DD61-4DE2-96E4-8DDC5E9AAF53}"/>
              </a:ext>
            </a:extLst>
          </p:cNvPr>
          <p:cNvGrpSpPr/>
          <p:nvPr/>
        </p:nvGrpSpPr>
        <p:grpSpPr>
          <a:xfrm>
            <a:off x="197893" y="873633"/>
            <a:ext cx="5623678" cy="1587503"/>
            <a:chOff x="197893" y="873633"/>
            <a:chExt cx="5623678" cy="1587503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97893" y="873633"/>
              <a:ext cx="5572958" cy="1587503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1041673" y="886284"/>
              <a:ext cx="47798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Tropical climate... (and tectonic stability/time)</a:t>
              </a: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263254" y="3345962"/>
            <a:ext cx="8716154" cy="1603310"/>
            <a:chOff x="263254" y="3345962"/>
            <a:chExt cx="8716154" cy="1603310"/>
          </a:xfrm>
        </p:grpSpPr>
        <p:sp>
          <p:nvSpPr>
            <p:cNvPr id="13" name="Rectangle 12"/>
            <p:cNvSpPr/>
            <p:nvPr/>
          </p:nvSpPr>
          <p:spPr>
            <a:xfrm>
              <a:off x="5830110" y="3345962"/>
              <a:ext cx="3149298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Reasons for change from weathering to stripping?</a:t>
              </a:r>
            </a:p>
            <a:p>
              <a:r>
                <a:rPr lang="de-DE" dirty="0">
                  <a:solidFill>
                    <a:srgbClr val="002060"/>
                  </a:solidFill>
                </a:rPr>
                <a:t>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Complete or incomplete stripping...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63254" y="4579940"/>
              <a:ext cx="21467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More arid climate...</a:t>
              </a:r>
            </a:p>
          </p:txBody>
        </p:sp>
      </p:grpSp>
      <p:sp>
        <p:nvSpPr>
          <p:cNvPr id="17" name="TextBox 16"/>
          <p:cNvSpPr txBox="1"/>
          <p:nvPr/>
        </p:nvSpPr>
        <p:spPr>
          <a:xfrm>
            <a:off x="886213" y="3869015"/>
            <a:ext cx="480131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B050"/>
                </a:solidFill>
              </a:rPr>
              <a:t>2. How fast and when did weathering occur?</a:t>
            </a:r>
          </a:p>
        </p:txBody>
      </p:sp>
      <p:grpSp>
        <p:nvGrpSpPr>
          <p:cNvPr id="18" name="Group 17"/>
          <p:cNvGrpSpPr/>
          <p:nvPr/>
        </p:nvGrpSpPr>
        <p:grpSpPr>
          <a:xfrm>
            <a:off x="2126991" y="859525"/>
            <a:ext cx="7017009" cy="2585323"/>
            <a:chOff x="2126991" y="859525"/>
            <a:chExt cx="7017009" cy="2585323"/>
          </a:xfrm>
        </p:grpSpPr>
        <p:sp>
          <p:nvSpPr>
            <p:cNvPr id="4" name="Rectangle 3"/>
            <p:cNvSpPr/>
            <p:nvPr/>
          </p:nvSpPr>
          <p:spPr>
            <a:xfrm>
              <a:off x="5830110" y="859525"/>
              <a:ext cx="3313890" cy="258532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Etchplains (peneplains) were thought of as developing in two major phases: (i) protracted deep weathering (ii) brief episode of stripping weathering products (denudation)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de-DE" dirty="0">
                <a:solidFill>
                  <a:srgbClr val="002060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de-DE" dirty="0">
                <a:solidFill>
                  <a:schemeClr val="bg1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126991" y="2901108"/>
              <a:ext cx="1128835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sz="1600" dirty="0"/>
                <a:t>Etchplains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1005097" y="4845862"/>
            <a:ext cx="8065750" cy="1569661"/>
            <a:chOff x="1005097" y="4845862"/>
            <a:chExt cx="8065750" cy="1569661"/>
          </a:xfrm>
        </p:grpSpPr>
        <p:sp>
          <p:nvSpPr>
            <p:cNvPr id="19" name="Rectangle 18"/>
            <p:cNvSpPr/>
            <p:nvPr/>
          </p:nvSpPr>
          <p:spPr>
            <a:xfrm>
              <a:off x="6125692" y="4845862"/>
              <a:ext cx="2945155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Remnants of resistant areas in weathering front: </a:t>
              </a:r>
              <a:r>
                <a:rPr lang="de-DE" b="1" dirty="0">
                  <a:solidFill>
                    <a:schemeClr val="bg1"/>
                  </a:solidFill>
                </a:rPr>
                <a:t>Inselbergs</a:t>
              </a: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125692" y="6046191"/>
              <a:ext cx="2676931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Remnant peneplains</a:t>
              </a:r>
              <a:endParaRPr lang="de-DE" b="1" dirty="0">
                <a:solidFill>
                  <a:schemeClr val="bg1"/>
                </a:solidFill>
              </a:endParaRPr>
            </a:p>
          </p:txBody>
        </p:sp>
        <p:cxnSp>
          <p:nvCxnSpPr>
            <p:cNvPr id="21" name="Straight Connector 20"/>
            <p:cNvCxnSpPr>
              <a:endCxn id="19" idx="1"/>
            </p:cNvCxnSpPr>
            <p:nvPr/>
          </p:nvCxnSpPr>
          <p:spPr>
            <a:xfrm flipV="1">
              <a:off x="4760233" y="5307527"/>
              <a:ext cx="1365459" cy="399219"/>
            </a:xfrm>
            <a:prstGeom prst="line">
              <a:avLst/>
            </a:prstGeom>
            <a:ln w="158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1005097" y="5441725"/>
              <a:ext cx="5120595" cy="782579"/>
            </a:xfrm>
            <a:prstGeom prst="line">
              <a:avLst/>
            </a:prstGeom>
            <a:ln w="158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TextBox 26"/>
          <p:cNvSpPr txBox="1"/>
          <p:nvPr/>
        </p:nvSpPr>
        <p:spPr>
          <a:xfrm>
            <a:off x="1041673" y="4929780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accent1">
                    <a:lumMod val="75000"/>
                  </a:schemeClr>
                </a:solidFill>
              </a:rPr>
              <a:t>1. How old are surfaces?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296582" y="6120152"/>
            <a:ext cx="398057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FF0000"/>
                </a:solidFill>
              </a:rPr>
              <a:t>3. How fast is denudation (and why)?</a:t>
            </a:r>
          </a:p>
        </p:txBody>
      </p:sp>
    </p:spTree>
    <p:extLst>
      <p:ext uri="{BB962C8B-B14F-4D97-AF65-F5344CB8AC3E}">
        <p14:creationId xmlns:p14="http://schemas.microsoft.com/office/powerpoint/2010/main" val="3287773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7" grpId="0"/>
      <p:bldP spid="2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screen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71"/>
          <a:stretch/>
        </p:blipFill>
        <p:spPr>
          <a:xfrm>
            <a:off x="197893" y="1759801"/>
            <a:ext cx="8600252" cy="4271348"/>
          </a:xfrm>
          <a:prstGeom prst="ellipse">
            <a:avLst/>
          </a:prstGeom>
          <a:ln w="63500" cap="rnd">
            <a:noFill/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9036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Long-term weathering – where on Earth…?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2462647" y="967779"/>
            <a:ext cx="4508843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Northern Hemisphere glaciation 0.02 Ma</a:t>
            </a:r>
          </a:p>
          <a:p>
            <a:pPr algn="ctr"/>
            <a:r>
              <a:rPr lang="de-DE" dirty="0">
                <a:solidFill>
                  <a:srgbClr val="002060"/>
                </a:solidFill>
              </a:rPr>
              <a:t>= </a:t>
            </a:r>
            <a:r>
              <a:rPr lang="de-DE" dirty="0">
                <a:solidFill>
                  <a:srgbClr val="FF0000"/>
                </a:solidFill>
              </a:rPr>
              <a:t>Erosion and Deposition </a:t>
            </a:r>
            <a:r>
              <a:rPr lang="de-DE" dirty="0">
                <a:solidFill>
                  <a:srgbClr val="002060"/>
                </a:solidFill>
              </a:rPr>
              <a:t>in the landscape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239929" y="2584352"/>
            <a:ext cx="462702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Uplifting of large Cenozoic mountain ranges</a:t>
            </a:r>
          </a:p>
          <a:p>
            <a:r>
              <a:rPr lang="de-DE" dirty="0">
                <a:solidFill>
                  <a:srgbClr val="002060"/>
                </a:solidFill>
              </a:rPr>
              <a:t>= </a:t>
            </a:r>
            <a:r>
              <a:rPr lang="de-DE" dirty="0">
                <a:solidFill>
                  <a:srgbClr val="FF0000"/>
                </a:solidFill>
              </a:rPr>
              <a:t>Erosion and Deposition </a:t>
            </a:r>
            <a:r>
              <a:rPr lang="de-DE" dirty="0">
                <a:solidFill>
                  <a:srgbClr val="002060"/>
                </a:solidFill>
              </a:rPr>
              <a:t>in the landscape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386637" y="4094533"/>
            <a:ext cx="6660862" cy="2487690"/>
            <a:chOff x="1386637" y="4094533"/>
            <a:chExt cx="6660862" cy="2487690"/>
          </a:xfrm>
        </p:grpSpPr>
        <p:sp>
          <p:nvSpPr>
            <p:cNvPr id="23" name="Oval 22"/>
            <p:cNvSpPr/>
            <p:nvPr/>
          </p:nvSpPr>
          <p:spPr>
            <a:xfrm>
              <a:off x="7005590" y="4094533"/>
              <a:ext cx="1041909" cy="1051507"/>
            </a:xfrm>
            <a:prstGeom prst="ellipse">
              <a:avLst/>
            </a:prstGeom>
            <a:noFill/>
            <a:ln w="22225">
              <a:solidFill>
                <a:schemeClr val="bg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1386637" y="6212891"/>
              <a:ext cx="666086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Large parts of Australia tectonically </a:t>
              </a:r>
              <a:r>
                <a:rPr lang="de-DE" dirty="0">
                  <a:solidFill>
                    <a:srgbClr val="FF0000"/>
                  </a:solidFill>
                </a:rPr>
                <a:t>relatively stable </a:t>
              </a:r>
              <a:r>
                <a:rPr lang="de-DE" dirty="0">
                  <a:solidFill>
                    <a:srgbClr val="002060"/>
                  </a:solidFill>
                </a:rPr>
                <a:t>since...  ?? 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4343" y="3626681"/>
            <a:ext cx="4493538" cy="777942"/>
            <a:chOff x="44343" y="3626681"/>
            <a:chExt cx="4493538" cy="777942"/>
          </a:xfrm>
        </p:grpSpPr>
        <p:sp>
          <p:nvSpPr>
            <p:cNvPr id="11" name="Oval 10"/>
            <p:cNvSpPr/>
            <p:nvPr/>
          </p:nvSpPr>
          <p:spPr>
            <a:xfrm>
              <a:off x="2987824" y="3626681"/>
              <a:ext cx="601477" cy="611075"/>
            </a:xfrm>
            <a:prstGeom prst="ellipse">
              <a:avLst/>
            </a:prstGeom>
            <a:noFill/>
            <a:ln w="22225">
              <a:solidFill>
                <a:schemeClr val="bg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4343" y="4035291"/>
              <a:ext cx="4493538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Parts of Brazil </a:t>
              </a:r>
              <a:r>
                <a:rPr lang="de-DE" dirty="0">
                  <a:solidFill>
                    <a:srgbClr val="FF0000"/>
                  </a:solidFill>
                </a:rPr>
                <a:t>relatively stable </a:t>
              </a:r>
              <a:r>
                <a:rPr lang="de-DE" dirty="0">
                  <a:solidFill>
                    <a:srgbClr val="002060"/>
                  </a:solidFill>
                </a:rPr>
                <a:t>since...  ??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35836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Weathering and Landscapes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55" r="60916"/>
          <a:stretch/>
        </p:blipFill>
        <p:spPr>
          <a:xfrm>
            <a:off x="6205669" y="120264"/>
            <a:ext cx="2684250" cy="46511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713" y="821460"/>
            <a:ext cx="5923873" cy="154935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840438" y="6525344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00" dirty="0">
                <a:solidFill>
                  <a:schemeClr val="bg1"/>
                </a:solidFill>
              </a:rPr>
              <a:t>Monteiro</a:t>
            </a:r>
            <a:r>
              <a:rPr lang="de-DE" dirty="0">
                <a:solidFill>
                  <a:schemeClr val="bg1"/>
                </a:solidFill>
              </a:rPr>
              <a:t> </a:t>
            </a:r>
            <a:r>
              <a:rPr lang="de-DE" sz="1000" dirty="0">
                <a:solidFill>
                  <a:schemeClr val="bg1"/>
                </a:solidFill>
              </a:rPr>
              <a:t>et al 2018</a:t>
            </a:r>
          </a:p>
        </p:txBody>
      </p:sp>
      <p:sp>
        <p:nvSpPr>
          <p:cNvPr id="10" name="Rectangle 9"/>
          <p:cNvSpPr/>
          <p:nvPr/>
        </p:nvSpPr>
        <p:spPr>
          <a:xfrm>
            <a:off x="6141257" y="4846627"/>
            <a:ext cx="28668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Carajas Plateau (Igarapé Bahia, Brazil)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1" r="10603"/>
          <a:stretch/>
        </p:blipFill>
        <p:spPr>
          <a:xfrm>
            <a:off x="3789129" y="3717032"/>
            <a:ext cx="2277550" cy="1985408"/>
          </a:xfrm>
          <a:prstGeom prst="rect">
            <a:avLst/>
          </a:prstGeom>
        </p:spPr>
      </p:pic>
      <p:sp>
        <p:nvSpPr>
          <p:cNvPr id="4" name="Oval 3"/>
          <p:cNvSpPr/>
          <p:nvPr/>
        </p:nvSpPr>
        <p:spPr>
          <a:xfrm>
            <a:off x="1187624" y="838552"/>
            <a:ext cx="432048" cy="430208"/>
          </a:xfrm>
          <a:prstGeom prst="ellipse">
            <a:avLst/>
          </a:pr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3" name="Freeform 12"/>
          <p:cNvSpPr/>
          <p:nvPr/>
        </p:nvSpPr>
        <p:spPr>
          <a:xfrm>
            <a:off x="827584" y="1132684"/>
            <a:ext cx="5008729" cy="214472"/>
          </a:xfrm>
          <a:custGeom>
            <a:avLst/>
            <a:gdLst>
              <a:gd name="connsiteX0" fmla="*/ 0 w 5008729"/>
              <a:gd name="connsiteY0" fmla="*/ 193143 h 302325"/>
              <a:gd name="connsiteX1" fmla="*/ 2210938 w 5008729"/>
              <a:gd name="connsiteY1" fmla="*/ 2074 h 302325"/>
              <a:gd name="connsiteX2" fmla="*/ 5008729 w 5008729"/>
              <a:gd name="connsiteY2" fmla="*/ 302325 h 302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08729" h="302325">
                <a:moveTo>
                  <a:pt x="0" y="193143"/>
                </a:moveTo>
                <a:cubicBezTo>
                  <a:pt x="688075" y="88510"/>
                  <a:pt x="1376150" y="-16123"/>
                  <a:pt x="2210938" y="2074"/>
                </a:cubicBezTo>
                <a:cubicBezTo>
                  <a:pt x="3045726" y="20271"/>
                  <a:pt x="4027227" y="161298"/>
                  <a:pt x="5008729" y="302325"/>
                </a:cubicBezTo>
              </a:path>
            </a:pathLst>
          </a:custGeom>
          <a:noFill/>
          <a:ln w="15875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847728" y="648894"/>
            <a:ext cx="2275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very old landsurface</a:t>
            </a:r>
          </a:p>
        </p:txBody>
      </p:sp>
      <p:sp>
        <p:nvSpPr>
          <p:cNvPr id="15" name="Oval 14"/>
          <p:cNvSpPr/>
          <p:nvPr/>
        </p:nvSpPr>
        <p:spPr>
          <a:xfrm>
            <a:off x="5456108" y="1565276"/>
            <a:ext cx="432048" cy="430208"/>
          </a:xfrm>
          <a:prstGeom prst="ellipse">
            <a:avLst/>
          </a:pr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24" name="Group 23"/>
          <p:cNvGrpSpPr/>
          <p:nvPr/>
        </p:nvGrpSpPr>
        <p:grpSpPr>
          <a:xfrm>
            <a:off x="395536" y="510661"/>
            <a:ext cx="8335834" cy="2550731"/>
            <a:chOff x="395536" y="510661"/>
            <a:chExt cx="8335834" cy="2550731"/>
          </a:xfrm>
        </p:grpSpPr>
        <p:sp>
          <p:nvSpPr>
            <p:cNvPr id="6" name="TextBox 5"/>
            <p:cNvSpPr txBox="1"/>
            <p:nvPr/>
          </p:nvSpPr>
          <p:spPr>
            <a:xfrm>
              <a:off x="395536" y="2415061"/>
              <a:ext cx="561662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de-DE" dirty="0"/>
                <a:t>Various dating methods for measuring erosion (=exposure), weathering (= clay neoformation)</a:t>
              </a: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1762271" y="510661"/>
              <a:ext cx="6969099" cy="563772"/>
              <a:chOff x="1762271" y="510661"/>
              <a:chExt cx="6969099" cy="563772"/>
            </a:xfrm>
          </p:grpSpPr>
          <p:sp>
            <p:nvSpPr>
              <p:cNvPr id="16" name="Rectangle 15"/>
              <p:cNvSpPr/>
              <p:nvPr/>
            </p:nvSpPr>
            <p:spPr>
              <a:xfrm>
                <a:off x="7328422" y="510661"/>
                <a:ext cx="1402948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>
                <a:spAutoFit/>
              </a:bodyPr>
              <a:lstStyle/>
              <a:p>
                <a:r>
                  <a:rPr lang="de-DE" dirty="0">
                    <a:solidFill>
                      <a:srgbClr val="FF0000"/>
                    </a:solidFill>
                    <a:latin typeface="AdvEPSTIM"/>
                  </a:rPr>
                  <a:t>0.08 m / Ma</a:t>
                </a:r>
                <a:endParaRPr lang="de-DE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8" name="Down Arrow 17"/>
              <p:cNvSpPr/>
              <p:nvPr/>
            </p:nvSpPr>
            <p:spPr>
              <a:xfrm>
                <a:off x="1762271" y="685553"/>
                <a:ext cx="451172" cy="388880"/>
              </a:xfrm>
              <a:prstGeom prst="downArrow">
                <a:avLst/>
              </a:prstGeom>
              <a:solidFill>
                <a:schemeClr val="bg1"/>
              </a:solidFill>
              <a:ln w="15875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0" name="TextBox 19"/>
              <p:cNvSpPr txBox="1"/>
              <p:nvPr/>
            </p:nvSpPr>
            <p:spPr>
              <a:xfrm>
                <a:off x="2308800" y="575609"/>
                <a:ext cx="94128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dirty="0">
                    <a:solidFill>
                      <a:srgbClr val="FF0000"/>
                    </a:solidFill>
                  </a:rPr>
                  <a:t>erosion</a:t>
                </a:r>
              </a:p>
            </p:txBody>
          </p:sp>
        </p:grpSp>
      </p:grpSp>
      <p:grpSp>
        <p:nvGrpSpPr>
          <p:cNvPr id="25" name="Group 24"/>
          <p:cNvGrpSpPr/>
          <p:nvPr/>
        </p:nvGrpSpPr>
        <p:grpSpPr>
          <a:xfrm>
            <a:off x="225940" y="1368452"/>
            <a:ext cx="3578218" cy="5270092"/>
            <a:chOff x="225940" y="1368452"/>
            <a:chExt cx="3578218" cy="5270092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25940" y="4149080"/>
              <a:ext cx="3458214" cy="2489464"/>
            </a:xfrm>
            <a:prstGeom prst="rect">
              <a:avLst/>
            </a:prstGeom>
          </p:spPr>
        </p:pic>
        <p:sp>
          <p:nvSpPr>
            <p:cNvPr id="17" name="Down Arrow 16"/>
            <p:cNvSpPr/>
            <p:nvPr/>
          </p:nvSpPr>
          <p:spPr>
            <a:xfrm>
              <a:off x="1187624" y="1368452"/>
              <a:ext cx="451172" cy="388880"/>
            </a:xfrm>
            <a:prstGeom prst="downArrow">
              <a:avLst/>
            </a:prstGeom>
            <a:solidFill>
              <a:schemeClr val="bg1"/>
            </a:solidFill>
            <a:ln w="15875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495731" y="1666017"/>
              <a:ext cx="20399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B050"/>
                  </a:solidFill>
                </a:rPr>
                <a:t>Weathering (front)</a:t>
              </a: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2529450" y="4857105"/>
              <a:ext cx="1274708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>
              <a:spAutoFit/>
            </a:bodyPr>
            <a:lstStyle/>
            <a:p>
              <a:r>
                <a:rPr lang="de-DE" dirty="0">
                  <a:solidFill>
                    <a:srgbClr val="00B050"/>
                  </a:solidFill>
                  <a:latin typeface="AdvEPSTIM"/>
                </a:rPr>
                <a:t>8.5 m / Ma</a:t>
              </a:r>
              <a:endParaRPr lang="de-DE" dirty="0">
                <a:solidFill>
                  <a:srgbClr val="00B050"/>
                </a:solidFill>
              </a:endParaRPr>
            </a:p>
          </p:txBody>
        </p:sp>
      </p:grpSp>
      <p:sp>
        <p:nvSpPr>
          <p:cNvPr id="22" name="Rectangle 21"/>
          <p:cNvSpPr/>
          <p:nvPr/>
        </p:nvSpPr>
        <p:spPr>
          <a:xfrm>
            <a:off x="4019561" y="5611758"/>
            <a:ext cx="4988507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Denudation</a:t>
            </a:r>
            <a:r>
              <a:rPr lang="en-US" dirty="0">
                <a:solidFill>
                  <a:srgbClr val="002060"/>
                </a:solidFill>
              </a:rPr>
              <a:t> – sum of processes that cause the wearing away of the Earth's surface leading to a reduction in elevation and relief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395536" y="3094515"/>
            <a:ext cx="574572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dirty="0"/>
              <a:t>High surface: </a:t>
            </a:r>
            <a:r>
              <a:rPr lang="en-US" dirty="0"/>
              <a:t>history of weathering spanning from ca. 80 Ma to the present</a:t>
            </a:r>
            <a:r>
              <a:rPr lang="de-DE" dirty="0"/>
              <a:t>; low surface </a:t>
            </a:r>
            <a:r>
              <a:rPr lang="en-US" dirty="0"/>
              <a:t>consistently younger than 10 Ma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6598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76718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Australia’s oldest land surfaces…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/>
          <p:cNvGrpSpPr/>
          <p:nvPr/>
        </p:nvGrpSpPr>
        <p:grpSpPr>
          <a:xfrm>
            <a:off x="237484" y="1195587"/>
            <a:ext cx="4330032" cy="5439918"/>
            <a:chOff x="890479" y="950464"/>
            <a:chExt cx="4718713" cy="5907536"/>
          </a:xfrm>
        </p:grpSpPr>
        <p:sp>
          <p:nvSpPr>
            <p:cNvPr id="3" name="Rectangle 2"/>
            <p:cNvSpPr/>
            <p:nvPr/>
          </p:nvSpPr>
          <p:spPr>
            <a:xfrm>
              <a:off x="959796" y="1024647"/>
              <a:ext cx="4390417" cy="583335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 cstate="screen">
              <a:clrChange>
                <a:clrFrom>
                  <a:srgbClr val="EBE6E2"/>
                </a:clrFrom>
                <a:clrTo>
                  <a:srgbClr val="EBE6E2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90479" y="950464"/>
              <a:ext cx="4718713" cy="5907536"/>
            </a:xfrm>
            <a:prstGeom prst="rect">
              <a:avLst/>
            </a:prstGeom>
          </p:spPr>
        </p:pic>
        <p:sp>
          <p:nvSpPr>
            <p:cNvPr id="10" name="Rectangle 9"/>
            <p:cNvSpPr/>
            <p:nvPr/>
          </p:nvSpPr>
          <p:spPr>
            <a:xfrm>
              <a:off x="959796" y="1024647"/>
              <a:ext cx="356681" cy="36965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1" name="TextBox 10"/>
          <p:cNvSpPr txBox="1"/>
          <p:nvPr/>
        </p:nvSpPr>
        <p:spPr>
          <a:xfrm>
            <a:off x="4537881" y="790332"/>
            <a:ext cx="45443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Is there evidence for (i) long subaerial exposure (i.e. weathering) and (ii) very old surfaces in Australian landscapes?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789948E-9C62-45CE-B38F-B36255ED0B85}"/>
              </a:ext>
            </a:extLst>
          </p:cNvPr>
          <p:cNvGrpSpPr/>
          <p:nvPr/>
        </p:nvGrpSpPr>
        <p:grpSpPr>
          <a:xfrm>
            <a:off x="4537881" y="1854027"/>
            <a:ext cx="4544333" cy="4781478"/>
            <a:chOff x="4537881" y="1854027"/>
            <a:chExt cx="4544333" cy="4781478"/>
          </a:xfrm>
        </p:grpSpPr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A05BB532-7B39-44DD-AFB2-7C69198434DD}"/>
                </a:ext>
              </a:extLst>
            </p:cNvPr>
            <p:cNvGrpSpPr/>
            <p:nvPr/>
          </p:nvGrpSpPr>
          <p:grpSpPr>
            <a:xfrm>
              <a:off x="4567516" y="2640723"/>
              <a:ext cx="4275393" cy="3994782"/>
              <a:chOff x="4567516" y="2640723"/>
              <a:chExt cx="4275393" cy="3994782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56ED81D-2483-4453-A0B6-D3CD903DCAE4}"/>
                  </a:ext>
                </a:extLst>
              </p:cNvPr>
              <p:cNvSpPr/>
              <p:nvPr/>
            </p:nvSpPr>
            <p:spPr>
              <a:xfrm>
                <a:off x="4567516" y="2640723"/>
                <a:ext cx="4275393" cy="399478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pic>
            <p:nvPicPr>
              <p:cNvPr id="25" name="Picture 24"/>
              <p:cNvPicPr>
                <a:picLocks noChangeAspect="1"/>
              </p:cNvPicPr>
              <p:nvPr/>
            </p:nvPicPr>
            <p:blipFill>
              <a:blip r:embed="rId3" cstate="screen">
                <a:clrChange>
                  <a:clrFrom>
                    <a:srgbClr val="F3E4DA"/>
                  </a:clrFrom>
                  <a:clrTo>
                    <a:srgbClr val="F3E4DA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4686835" y="2667003"/>
                <a:ext cx="4036754" cy="3838148"/>
              </a:xfrm>
              <a:prstGeom prst="rect">
                <a:avLst/>
              </a:prstGeom>
            </p:spPr>
          </p:pic>
        </p:grpSp>
        <p:sp>
          <p:nvSpPr>
            <p:cNvPr id="16" name="Rectangle 15"/>
            <p:cNvSpPr/>
            <p:nvPr/>
          </p:nvSpPr>
          <p:spPr>
            <a:xfrm>
              <a:off x="4537881" y="1854027"/>
              <a:ext cx="454433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Regolith thickness (max ca. 100 m) vs weathering intensity... 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496256" y="723485"/>
            <a:ext cx="1681775" cy="1080688"/>
            <a:chOff x="496256" y="723485"/>
            <a:chExt cx="1681775" cy="1080688"/>
          </a:xfrm>
        </p:grpSpPr>
        <p:sp>
          <p:nvSpPr>
            <p:cNvPr id="17" name="Oval 16"/>
            <p:cNvSpPr/>
            <p:nvPr/>
          </p:nvSpPr>
          <p:spPr>
            <a:xfrm>
              <a:off x="496256" y="1172765"/>
              <a:ext cx="1681775" cy="63140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765242" y="723485"/>
              <a:ext cx="127470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550 Ma ??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402500" y="1720492"/>
            <a:ext cx="1930707" cy="1059869"/>
            <a:chOff x="2402500" y="1720492"/>
            <a:chExt cx="1930707" cy="1059869"/>
          </a:xfrm>
        </p:grpSpPr>
        <p:sp>
          <p:nvSpPr>
            <p:cNvPr id="19" name="TextBox 18"/>
            <p:cNvSpPr txBox="1"/>
            <p:nvPr/>
          </p:nvSpPr>
          <p:spPr>
            <a:xfrm>
              <a:off x="3186739" y="1720492"/>
              <a:ext cx="1146468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500 Ma ?</a:t>
              </a:r>
            </a:p>
          </p:txBody>
        </p:sp>
        <p:sp>
          <p:nvSpPr>
            <p:cNvPr id="20" name="Oval 19"/>
            <p:cNvSpPr/>
            <p:nvPr/>
          </p:nvSpPr>
          <p:spPr>
            <a:xfrm>
              <a:off x="2402500" y="2148953"/>
              <a:ext cx="1478167" cy="63140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1384681" y="4353176"/>
            <a:ext cx="1591053" cy="883483"/>
            <a:chOff x="1384681" y="4353176"/>
            <a:chExt cx="1591053" cy="883483"/>
          </a:xfrm>
        </p:grpSpPr>
        <p:sp>
          <p:nvSpPr>
            <p:cNvPr id="21" name="Oval 20"/>
            <p:cNvSpPr/>
            <p:nvPr/>
          </p:nvSpPr>
          <p:spPr>
            <a:xfrm>
              <a:off x="1384681" y="4353176"/>
              <a:ext cx="1430629" cy="47822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1829266" y="4867327"/>
              <a:ext cx="1146468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300 Ma ?</a:t>
              </a: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297753" y="3977737"/>
            <a:ext cx="1879794" cy="877901"/>
            <a:chOff x="297753" y="3977737"/>
            <a:chExt cx="1879794" cy="877901"/>
          </a:xfrm>
        </p:grpSpPr>
        <p:sp>
          <p:nvSpPr>
            <p:cNvPr id="23" name="Oval 22"/>
            <p:cNvSpPr/>
            <p:nvPr/>
          </p:nvSpPr>
          <p:spPr>
            <a:xfrm>
              <a:off x="408563" y="3977737"/>
              <a:ext cx="1768984" cy="47822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297753" y="4486306"/>
              <a:ext cx="12865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&gt;200 Ma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2343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2049290"/>
            <a:ext cx="9144000" cy="481357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2743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679" y="1916786"/>
            <a:ext cx="5755123" cy="132294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4208" y="2918478"/>
            <a:ext cx="2580000" cy="381011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Landscape Denudation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304932F-BE16-472D-BB5A-4320172A48C3}"/>
              </a:ext>
            </a:extLst>
          </p:cNvPr>
          <p:cNvSpPr txBox="1"/>
          <p:nvPr/>
        </p:nvSpPr>
        <p:spPr>
          <a:xfrm>
            <a:off x="3063240" y="2883175"/>
            <a:ext cx="29686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400" dirty="0">
                <a:solidFill>
                  <a:srgbClr val="002060"/>
                </a:solidFill>
              </a:rPr>
              <a:t>Weathering rate (0.17 m/Ma)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04932F-BE16-472D-BB5A-4320172A48C3}"/>
              </a:ext>
            </a:extLst>
          </p:cNvPr>
          <p:cNvSpPr txBox="1"/>
          <p:nvPr/>
        </p:nvSpPr>
        <p:spPr>
          <a:xfrm>
            <a:off x="590901" y="1965406"/>
            <a:ext cx="50324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400" dirty="0">
                <a:solidFill>
                  <a:srgbClr val="002060"/>
                </a:solidFill>
              </a:rPr>
              <a:t>Denudation of 300-400 m since 100 Ma (ca. 3-4 m/Ma)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0C8C0AA-FBA9-4726-90E8-B4BD5362425B}"/>
              </a:ext>
            </a:extLst>
          </p:cNvPr>
          <p:cNvSpPr/>
          <p:nvPr/>
        </p:nvSpPr>
        <p:spPr>
          <a:xfrm>
            <a:off x="198999" y="5801031"/>
            <a:ext cx="6102299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  <a:latin typeface="+mj-lt"/>
              </a:rPr>
              <a:t>Australia today (e.g. last few 100 </a:t>
            </a:r>
            <a:r>
              <a:rPr lang="en-US" dirty="0" err="1">
                <a:solidFill>
                  <a:srgbClr val="002060"/>
                </a:solidFill>
                <a:latin typeface="+mj-lt"/>
              </a:rPr>
              <a:t>ka</a:t>
            </a:r>
            <a:r>
              <a:rPr lang="en-US" dirty="0">
                <a:solidFill>
                  <a:srgbClr val="002060"/>
                </a:solidFill>
                <a:latin typeface="+mj-lt"/>
              </a:rPr>
              <a:t>): 0.2–7 m / Ma: </a:t>
            </a:r>
            <a:r>
              <a:rPr lang="en-US" dirty="0">
                <a:solidFill>
                  <a:srgbClr val="002060"/>
                </a:solidFill>
              </a:rPr>
              <a:t>(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) survival of very old (e.g. 500 Ma) land surfaces very unlikely, </a:t>
            </a:r>
            <a:r>
              <a:rPr lang="en-US" dirty="0">
                <a:solidFill>
                  <a:srgbClr val="002060"/>
                </a:solidFill>
                <a:latin typeface="+mj-lt"/>
              </a:rPr>
              <a:t>(ii) </a:t>
            </a:r>
            <a:r>
              <a:rPr lang="en-US" dirty="0">
                <a:solidFill>
                  <a:srgbClr val="002060"/>
                </a:solidFill>
              </a:rPr>
              <a:t>denudation varies spatially and temporally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85DF326-70DB-41EE-991A-AE2F65121D08}"/>
              </a:ext>
            </a:extLst>
          </p:cNvPr>
          <p:cNvSpPr/>
          <p:nvPr/>
        </p:nvSpPr>
        <p:spPr>
          <a:xfrm>
            <a:off x="195551" y="3653329"/>
            <a:ext cx="604250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Has weathering slowed – and/or denudation intensified?  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95550" y="3283997"/>
            <a:ext cx="56725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Inselberg… remnant part of an old surface</a:t>
            </a:r>
            <a:endParaRPr lang="de-DE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820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4" grpId="0" animBg="1"/>
      <p:bldP spid="1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7536" y="814489"/>
            <a:ext cx="3818163" cy="4186450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C832F7F-2EBE-4E81-BA4C-6C077759C56C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9721" b="28722"/>
          <a:stretch/>
        </p:blipFill>
        <p:spPr>
          <a:xfrm>
            <a:off x="267536" y="5075312"/>
            <a:ext cx="3826532" cy="154535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 rot="2355381">
            <a:off x="2633805" y="2571171"/>
            <a:ext cx="1159292" cy="215444"/>
          </a:xfrm>
          <a:prstGeom prst="rect">
            <a:avLst/>
          </a:prstGeom>
          <a:solidFill>
            <a:srgbClr val="E7E8E9"/>
          </a:solidFill>
        </p:spPr>
        <p:txBody>
          <a:bodyPr wrap="none" rtlCol="0">
            <a:spAutoFit/>
          </a:bodyPr>
          <a:lstStyle/>
          <a:p>
            <a:r>
              <a:rPr lang="de-DE" sz="800" dirty="0"/>
              <a:t>Rock weathering rate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922462" y="991931"/>
            <a:ext cx="2960376" cy="2380466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/>
          <p:cNvGrpSpPr/>
          <p:nvPr/>
        </p:nvGrpSpPr>
        <p:grpSpPr>
          <a:xfrm>
            <a:off x="858314" y="1204974"/>
            <a:ext cx="2859932" cy="2272459"/>
            <a:chOff x="858314" y="1204974"/>
            <a:chExt cx="2859932" cy="2272459"/>
          </a:xfrm>
        </p:grpSpPr>
        <p:sp>
          <p:nvSpPr>
            <p:cNvPr id="19" name="Freeform 18"/>
            <p:cNvSpPr/>
            <p:nvPr/>
          </p:nvSpPr>
          <p:spPr>
            <a:xfrm>
              <a:off x="858314" y="1204974"/>
              <a:ext cx="2859932" cy="2217906"/>
            </a:xfrm>
            <a:custGeom>
              <a:avLst/>
              <a:gdLst>
                <a:gd name="connsiteX0" fmla="*/ 0 w 2859932"/>
                <a:gd name="connsiteY0" fmla="*/ 0 h 2217906"/>
                <a:gd name="connsiteX1" fmla="*/ 518808 w 2859932"/>
                <a:gd name="connsiteY1" fmla="*/ 998706 h 2217906"/>
                <a:gd name="connsiteX2" fmla="*/ 1400783 w 2859932"/>
                <a:gd name="connsiteY2" fmla="*/ 1731523 h 2217906"/>
                <a:gd name="connsiteX3" fmla="*/ 2859932 w 2859932"/>
                <a:gd name="connsiteY3" fmla="*/ 2217906 h 2217906"/>
                <a:gd name="connsiteX4" fmla="*/ 2859932 w 2859932"/>
                <a:gd name="connsiteY4" fmla="*/ 2217906 h 2217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59932" h="2217906">
                  <a:moveTo>
                    <a:pt x="0" y="0"/>
                  </a:moveTo>
                  <a:cubicBezTo>
                    <a:pt x="142672" y="355059"/>
                    <a:pt x="285344" y="710119"/>
                    <a:pt x="518808" y="998706"/>
                  </a:cubicBezTo>
                  <a:cubicBezTo>
                    <a:pt x="752272" y="1287293"/>
                    <a:pt x="1010596" y="1528323"/>
                    <a:pt x="1400783" y="1731523"/>
                  </a:cubicBezTo>
                  <a:cubicBezTo>
                    <a:pt x="1790970" y="1934723"/>
                    <a:pt x="2859932" y="2217906"/>
                    <a:pt x="2859932" y="2217906"/>
                  </a:cubicBezTo>
                  <a:lnTo>
                    <a:pt x="2859932" y="2217906"/>
                  </a:lnTo>
                </a:path>
              </a:pathLst>
            </a:custGeom>
            <a:noFill/>
            <a:ln w="19050">
              <a:solidFill>
                <a:schemeClr val="accent4"/>
              </a:solidFill>
              <a:headEnd type="none"/>
              <a:tailEnd type="triangle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922462" y="3077323"/>
              <a:ext cx="1458318" cy="400110"/>
            </a:xfrm>
            <a:prstGeom prst="rect">
              <a:avLst/>
            </a:prstGeom>
            <a:solidFill>
              <a:srgbClr val="E7E8E9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000" dirty="0"/>
                <a:t>Slowing weathering rates over last 6 Ma?</a:t>
              </a:r>
            </a:p>
          </p:txBody>
        </p:sp>
      </p:grpSp>
      <p:sp>
        <p:nvSpPr>
          <p:cNvPr id="22" name="TextBox 21"/>
          <p:cNvSpPr txBox="1"/>
          <p:nvPr/>
        </p:nvSpPr>
        <p:spPr>
          <a:xfrm>
            <a:off x="4342898" y="742542"/>
            <a:ext cx="3704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30 m/100 Ma... (100 m/330 Ma)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84306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Weathering rates and dates…</a:t>
            </a:r>
          </a:p>
        </p:txBody>
      </p:sp>
      <p:sp>
        <p:nvSpPr>
          <p:cNvPr id="15" name="Rectangle 14"/>
          <p:cNvSpPr/>
          <p:nvPr/>
        </p:nvSpPr>
        <p:spPr>
          <a:xfrm>
            <a:off x="7164288" y="6590178"/>
            <a:ext cx="194636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000" dirty="0"/>
              <a:t>https://globalchange.umich.edu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4337234" y="1108836"/>
            <a:ext cx="4704708" cy="5362303"/>
            <a:chOff x="4337234" y="1108836"/>
            <a:chExt cx="4704708" cy="5362303"/>
          </a:xfrm>
        </p:grpSpPr>
        <p:grpSp>
          <p:nvGrpSpPr>
            <p:cNvPr id="7" name="Group 6"/>
            <p:cNvGrpSpPr/>
            <p:nvPr/>
          </p:nvGrpSpPr>
          <p:grpSpPr>
            <a:xfrm>
              <a:off x="4342898" y="1108836"/>
              <a:ext cx="4699044" cy="4408396"/>
              <a:chOff x="4342898" y="1108836"/>
              <a:chExt cx="4699044" cy="4408396"/>
            </a:xfrm>
          </p:grpSpPr>
          <p:sp>
            <p:nvSpPr>
              <p:cNvPr id="8" name="TextBox 7"/>
              <p:cNvSpPr txBox="1"/>
              <p:nvPr/>
            </p:nvSpPr>
            <p:spPr>
              <a:xfrm>
                <a:off x="4342898" y="1108836"/>
                <a:ext cx="4699044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de-DE" dirty="0">
                    <a:solidFill>
                      <a:srgbClr val="002060"/>
                    </a:solidFill>
                  </a:rPr>
                  <a:t>CO</a:t>
                </a:r>
                <a:r>
                  <a:rPr lang="de-DE" baseline="-25000" dirty="0">
                    <a:solidFill>
                      <a:srgbClr val="002060"/>
                    </a:solidFill>
                  </a:rPr>
                  <a:t>2  </a:t>
                </a:r>
                <a:r>
                  <a:rPr lang="de-DE" dirty="0">
                    <a:solidFill>
                      <a:srgbClr val="002060"/>
                    </a:solidFill>
                  </a:rPr>
                  <a:t>is crucial in increasing weathering intensity!! Therefore, changes in CO</a:t>
                </a:r>
                <a:r>
                  <a:rPr lang="de-DE" baseline="-25000" dirty="0">
                    <a:solidFill>
                      <a:srgbClr val="002060"/>
                    </a:solidFill>
                  </a:rPr>
                  <a:t>2</a:t>
                </a:r>
                <a:r>
                  <a:rPr lang="de-DE" dirty="0">
                    <a:solidFill>
                      <a:srgbClr val="002060"/>
                    </a:solidFill>
                  </a:rPr>
                  <a:t> in Earth history = changes in weathering intensity...!! </a:t>
                </a:r>
              </a:p>
            </p:txBody>
          </p:sp>
          <p:pic>
            <p:nvPicPr>
              <p:cNvPr id="6" name="Picture 5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537764" y="2736999"/>
                <a:ext cx="4233861" cy="2263940"/>
              </a:xfrm>
              <a:prstGeom prst="rect">
                <a:avLst/>
              </a:prstGeom>
            </p:spPr>
          </p:pic>
          <p:cxnSp>
            <p:nvCxnSpPr>
              <p:cNvPr id="11" name="Straight Connector 10"/>
              <p:cNvCxnSpPr/>
              <p:nvPr/>
            </p:nvCxnSpPr>
            <p:spPr>
              <a:xfrm flipH="1">
                <a:off x="7092280" y="4005064"/>
                <a:ext cx="576064" cy="1512168"/>
              </a:xfrm>
              <a:prstGeom prst="line">
                <a:avLst/>
              </a:prstGeom>
              <a:ln w="15875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/>
              <p:cNvCxnSpPr/>
              <p:nvPr/>
            </p:nvCxnSpPr>
            <p:spPr>
              <a:xfrm flipH="1">
                <a:off x="7164288" y="4149080"/>
                <a:ext cx="695656" cy="1368152"/>
              </a:xfrm>
              <a:prstGeom prst="line">
                <a:avLst/>
              </a:prstGeom>
              <a:ln w="15875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/>
              <p:cNvCxnSpPr/>
              <p:nvPr/>
            </p:nvCxnSpPr>
            <p:spPr>
              <a:xfrm flipH="1">
                <a:off x="7236296" y="4352867"/>
                <a:ext cx="811462" cy="1164365"/>
              </a:xfrm>
              <a:prstGeom prst="line">
                <a:avLst/>
              </a:prstGeom>
              <a:ln w="15875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Rectangle 15"/>
            <p:cNvSpPr/>
            <p:nvPr/>
          </p:nvSpPr>
          <p:spPr>
            <a:xfrm>
              <a:off x="4337234" y="5547809"/>
              <a:ext cx="4434391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/>
                <a:t>peaks in tectonic / volcanic activity = peaks in CO2 = peaks in weathering intensity ??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8447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3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266814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EBC5419B-7261-4466-ADF8-C93630750080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Regolith production &amp; Landscape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8CDF941-B339-4EB0-B3CB-0F71BB3FFC6A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/>
          <p:cNvGrpSpPr/>
          <p:nvPr/>
        </p:nvGrpSpPr>
        <p:grpSpPr>
          <a:xfrm>
            <a:off x="249587" y="2276872"/>
            <a:ext cx="3515755" cy="2157720"/>
            <a:chOff x="249587" y="2276872"/>
            <a:chExt cx="3515755" cy="215772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2"/>
            <a:srcRect l="52958" t="2473" b="12578"/>
            <a:stretch/>
          </p:blipFill>
          <p:spPr>
            <a:xfrm>
              <a:off x="249587" y="2276872"/>
              <a:ext cx="3515755" cy="2157720"/>
            </a:xfrm>
            <a:prstGeom prst="rect">
              <a:avLst/>
            </a:prstGeom>
          </p:spPr>
        </p:pic>
        <p:sp>
          <p:nvSpPr>
            <p:cNvPr id="15" name="TextBox 14"/>
            <p:cNvSpPr txBox="1"/>
            <p:nvPr/>
          </p:nvSpPr>
          <p:spPr>
            <a:xfrm>
              <a:off x="417964" y="3001513"/>
              <a:ext cx="62388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A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2270457" y="3058658"/>
              <a:ext cx="128543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Protection </a:t>
              </a: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4405448" y="2404116"/>
            <a:ext cx="3741465" cy="2143612"/>
            <a:chOff x="4422732" y="757470"/>
            <a:chExt cx="3741465" cy="2143612"/>
          </a:xfrm>
        </p:grpSpPr>
        <p:pic>
          <p:nvPicPr>
            <p:cNvPr id="14" name="Picture 13"/>
            <p:cNvPicPr>
              <a:picLocks noChangeAspect="1"/>
            </p:cNvPicPr>
            <p:nvPr/>
          </p:nvPicPr>
          <p:blipFill rotWithShape="1">
            <a:blip r:embed="rId2"/>
            <a:srcRect r="52199" b="15890"/>
            <a:stretch/>
          </p:blipFill>
          <p:spPr>
            <a:xfrm>
              <a:off x="4422732" y="757470"/>
              <a:ext cx="3741465" cy="2143612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6363704" y="1417121"/>
              <a:ext cx="180049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Direct exposure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4551160" y="1484295"/>
              <a:ext cx="62388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B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344871" y="4728388"/>
            <a:ext cx="4627743" cy="1690897"/>
            <a:chOff x="4436213" y="4010978"/>
            <a:chExt cx="4627743" cy="1690897"/>
          </a:xfrm>
        </p:grpSpPr>
        <p:sp>
          <p:nvSpPr>
            <p:cNvPr id="20" name="Down Arrow 19"/>
            <p:cNvSpPr/>
            <p:nvPr/>
          </p:nvSpPr>
          <p:spPr>
            <a:xfrm>
              <a:off x="6413449" y="4010978"/>
              <a:ext cx="445646" cy="478991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4436213" y="4778545"/>
              <a:ext cx="4627743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Weathered material (regolith) constantly removed, weathering type / speed determines slope (landscape) evolution</a:t>
              </a:r>
            </a:p>
          </p:txBody>
        </p:sp>
      </p:grpSp>
      <p:sp>
        <p:nvSpPr>
          <p:cNvPr id="22" name="TextBox 21"/>
          <p:cNvSpPr txBox="1"/>
          <p:nvPr/>
        </p:nvSpPr>
        <p:spPr>
          <a:xfrm>
            <a:off x="4783194" y="1692093"/>
            <a:ext cx="224997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„Weathering-limited“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96042" y="4726875"/>
            <a:ext cx="4148829" cy="1685727"/>
            <a:chOff x="287384" y="4009465"/>
            <a:chExt cx="4148829" cy="1685727"/>
          </a:xfrm>
        </p:grpSpPr>
        <p:sp>
          <p:nvSpPr>
            <p:cNvPr id="16" name="Down Arrow 15"/>
            <p:cNvSpPr/>
            <p:nvPr/>
          </p:nvSpPr>
          <p:spPr>
            <a:xfrm>
              <a:off x="1875983" y="4009465"/>
              <a:ext cx="445646" cy="478991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287384" y="4771862"/>
              <a:ext cx="414882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Weathered material (regolith) accumulates, removal determines slope (landscape) evolution</a:t>
              </a:r>
            </a:p>
          </p:txBody>
        </p:sp>
      </p:grpSp>
      <p:sp>
        <p:nvSpPr>
          <p:cNvPr id="2" name="TextBox 1"/>
          <p:cNvSpPr txBox="1"/>
          <p:nvPr/>
        </p:nvSpPr>
        <p:spPr>
          <a:xfrm rot="5400000">
            <a:off x="6871176" y="3223810"/>
            <a:ext cx="33684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>
                <a:solidFill>
                  <a:srgbClr val="002060"/>
                </a:solidFill>
              </a:rPr>
              <a:t>What makes the difference?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91570" y="1739653"/>
            <a:ext cx="209266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„Transport-limited“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6365" y="179247"/>
            <a:ext cx="2074813" cy="132679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9587" y="809557"/>
            <a:ext cx="6266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dirty="0"/>
              <a:t>What dominates landscape evolution in the long run... Weathering or erosion/transport...?</a:t>
            </a:r>
          </a:p>
        </p:txBody>
      </p:sp>
    </p:spTree>
    <p:extLst>
      <p:ext uri="{BB962C8B-B14F-4D97-AF65-F5344CB8AC3E}">
        <p14:creationId xmlns:p14="http://schemas.microsoft.com/office/powerpoint/2010/main" val="50958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" grpId="0"/>
      <p:bldP spid="2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55"/>
          <p:cNvSpPr txBox="1">
            <a:spLocks noChangeArrowheads="1"/>
          </p:cNvSpPr>
          <p:nvPr/>
        </p:nvSpPr>
        <p:spPr bwMode="auto">
          <a:xfrm>
            <a:off x="6438899" y="6611779"/>
            <a:ext cx="2683748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en-AU" sz="1000" dirty="0">
                <a:solidFill>
                  <a:schemeClr val="accent5">
                    <a:lumMod val="25000"/>
                  </a:schemeClr>
                </a:solidFill>
                <a:latin typeface="+mn-lt"/>
              </a:rPr>
              <a:t>Fujioka et al. 2005, Fujioka &amp; Chappell 2009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8CDF941-B339-4EB0-B3CB-0F71BB3FFC6A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78085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Australian landscape and climate…</a:t>
            </a:r>
          </a:p>
        </p:txBody>
      </p:sp>
      <p:grpSp>
        <p:nvGrpSpPr>
          <p:cNvPr id="28" name="Group 27"/>
          <p:cNvGrpSpPr/>
          <p:nvPr/>
        </p:nvGrpSpPr>
        <p:grpSpPr>
          <a:xfrm>
            <a:off x="5622587" y="869847"/>
            <a:ext cx="3333855" cy="2110848"/>
            <a:chOff x="5622587" y="869847"/>
            <a:chExt cx="3333855" cy="2110848"/>
          </a:xfrm>
        </p:grpSpPr>
        <p:pic>
          <p:nvPicPr>
            <p:cNvPr id="32" name="Picture 31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8722"/>
            <a:stretch/>
          </p:blipFill>
          <p:spPr>
            <a:xfrm>
              <a:off x="5622587" y="869847"/>
              <a:ext cx="2576015" cy="2110848"/>
            </a:xfrm>
            <a:prstGeom prst="rect">
              <a:avLst/>
            </a:prstGeom>
          </p:spPr>
        </p:pic>
        <p:sp>
          <p:nvSpPr>
            <p:cNvPr id="34" name="TextBox 33"/>
            <p:cNvSpPr txBox="1"/>
            <p:nvPr/>
          </p:nvSpPr>
          <p:spPr>
            <a:xfrm>
              <a:off x="5907787" y="1638346"/>
              <a:ext cx="3048655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Transport-limited and humid</a:t>
              </a:r>
            </a:p>
          </p:txBody>
        </p:sp>
      </p:grpSp>
      <p:grpSp>
        <p:nvGrpSpPr>
          <p:cNvPr id="57" name="Group 56"/>
          <p:cNvGrpSpPr/>
          <p:nvPr/>
        </p:nvGrpSpPr>
        <p:grpSpPr>
          <a:xfrm>
            <a:off x="5622587" y="3264681"/>
            <a:ext cx="3333855" cy="3142193"/>
            <a:chOff x="5622587" y="3264681"/>
            <a:chExt cx="3333855" cy="3142193"/>
          </a:xfrm>
        </p:grpSpPr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622587" y="4129507"/>
              <a:ext cx="2563799" cy="2277367"/>
            </a:xfrm>
            <a:prstGeom prst="rect">
              <a:avLst/>
            </a:prstGeom>
          </p:spPr>
        </p:pic>
        <p:sp>
          <p:nvSpPr>
            <p:cNvPr id="33" name="TextBox 32"/>
            <p:cNvSpPr txBox="1"/>
            <p:nvPr/>
          </p:nvSpPr>
          <p:spPr>
            <a:xfrm>
              <a:off x="6018778" y="5622584"/>
              <a:ext cx="2937664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Weathering-limited and dry</a:t>
              </a:r>
            </a:p>
          </p:txBody>
        </p:sp>
        <p:sp>
          <p:nvSpPr>
            <p:cNvPr id="24" name="Right Arrow 23"/>
            <p:cNvSpPr/>
            <p:nvPr/>
          </p:nvSpPr>
          <p:spPr>
            <a:xfrm rot="5400000">
              <a:off x="6698722" y="3307299"/>
              <a:ext cx="655926" cy="570690"/>
            </a:xfrm>
            <a:prstGeom prst="right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pic>
        <p:nvPicPr>
          <p:cNvPr id="27" name="Picture 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076" y="869847"/>
            <a:ext cx="4873139" cy="2101977"/>
          </a:xfrm>
          <a:prstGeom prst="rect">
            <a:avLst/>
          </a:prstGeom>
        </p:spPr>
      </p:pic>
      <p:grpSp>
        <p:nvGrpSpPr>
          <p:cNvPr id="59" name="Group 58"/>
          <p:cNvGrpSpPr/>
          <p:nvPr/>
        </p:nvGrpSpPr>
        <p:grpSpPr>
          <a:xfrm>
            <a:off x="474075" y="3086910"/>
            <a:ext cx="5964824" cy="3516446"/>
            <a:chOff x="474075" y="3086910"/>
            <a:chExt cx="5964824" cy="3516446"/>
          </a:xfrm>
        </p:grpSpPr>
        <p:pic>
          <p:nvPicPr>
            <p:cNvPr id="56" name="Picture 2"/>
            <p:cNvPicPr>
              <a:picLocks noChangeAspect="1" noChangeArrowheads="1"/>
            </p:cNvPicPr>
            <p:nvPr/>
          </p:nvPicPr>
          <p:blipFill rotWithShape="1">
            <a:blip r:embed="rId5" cstate="screen"/>
            <a:srcRect t="2335" b="5149"/>
            <a:stretch/>
          </p:blipFill>
          <p:spPr bwMode="auto">
            <a:xfrm>
              <a:off x="474075" y="3086910"/>
              <a:ext cx="4873140" cy="3516446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</p:pic>
        <p:sp>
          <p:nvSpPr>
            <p:cNvPr id="58" name="TextBox 57"/>
            <p:cNvSpPr txBox="1"/>
            <p:nvPr/>
          </p:nvSpPr>
          <p:spPr>
            <a:xfrm>
              <a:off x="3574012" y="3324978"/>
              <a:ext cx="2864887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Our deserts 2-4 Ma old...!!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586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luxurylodgesofaustralia.com.au/wp-content/uploads/2018/01/Arkaba_Flinders-Ranges_Aerial-Ranges2760x100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96" r="33804" b="3845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467269" y="5990263"/>
            <a:ext cx="26276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Flinders Ranges, South Australia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6267895" y="980728"/>
            <a:ext cx="2350439" cy="2004272"/>
            <a:chOff x="3702243" y="806500"/>
            <a:chExt cx="2350439" cy="2004272"/>
          </a:xfrm>
        </p:grpSpPr>
        <p:sp>
          <p:nvSpPr>
            <p:cNvPr id="2" name="TextBox 1"/>
            <p:cNvSpPr txBox="1"/>
            <p:nvPr/>
          </p:nvSpPr>
          <p:spPr>
            <a:xfrm>
              <a:off x="3752052" y="806500"/>
              <a:ext cx="23006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Resistant (Quartzite)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3702243" y="2441440"/>
              <a:ext cx="1518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Soft (Shales)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78B0FBFE-5E1C-4641-86FB-FB9FF13F42D0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Weathering-limited landscapes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F5F2A20-4274-47AB-9830-1F2D0B9F3E1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3128FB0B-859A-4346-AB8D-FD21A04DDC72}"/>
              </a:ext>
            </a:extLst>
          </p:cNvPr>
          <p:cNvSpPr/>
          <p:nvPr/>
        </p:nvSpPr>
        <p:spPr>
          <a:xfrm>
            <a:off x="44704" y="716503"/>
            <a:ext cx="470377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chemeClr val="bg1"/>
                </a:solidFill>
              </a:rPr>
              <a:t>All rocks weather – but not the same way, and </a:t>
            </a:r>
            <a:r>
              <a:rPr lang="en-US" dirty="0">
                <a:solidFill>
                  <a:schemeClr val="bg1"/>
                </a:solidFill>
              </a:rPr>
              <a:t>rate </a:t>
            </a:r>
            <a:r>
              <a:rPr lang="en-US" b="1" dirty="0">
                <a:solidFill>
                  <a:schemeClr val="bg1"/>
                </a:solidFill>
              </a:rPr>
              <a:t>depends on stability / resistance </a:t>
            </a:r>
            <a:r>
              <a:rPr lang="en-US" dirty="0">
                <a:solidFill>
                  <a:schemeClr val="bg1"/>
                </a:solidFill>
              </a:rPr>
              <a:t>(rock strength control)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736CA53-279B-4E0D-81BD-C761155182F6}"/>
              </a:ext>
            </a:extLst>
          </p:cNvPr>
          <p:cNvGrpSpPr/>
          <p:nvPr/>
        </p:nvGrpSpPr>
        <p:grpSpPr>
          <a:xfrm>
            <a:off x="-5339" y="1685520"/>
            <a:ext cx="5100798" cy="4878160"/>
            <a:chOff x="-5339" y="1685520"/>
            <a:chExt cx="5100798" cy="4878160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15B46AD3-D60D-4B80-A98F-1CF3B543D83D}"/>
                </a:ext>
              </a:extLst>
            </p:cNvPr>
            <p:cNvGrpSpPr/>
            <p:nvPr/>
          </p:nvGrpSpPr>
          <p:grpSpPr>
            <a:xfrm>
              <a:off x="352002" y="4612883"/>
              <a:ext cx="4743457" cy="1950797"/>
              <a:chOff x="333978" y="4612883"/>
              <a:chExt cx="4743457" cy="1950797"/>
            </a:xfrm>
          </p:grpSpPr>
          <p:pic>
            <p:nvPicPr>
              <p:cNvPr id="13" name="Picture 1026" descr="06_12AB">
                <a:extLst>
                  <a:ext uri="{FF2B5EF4-FFF2-40B4-BE49-F238E27FC236}">
                    <a16:creationId xmlns:a16="http://schemas.microsoft.com/office/drawing/2014/main" id="{F699F990-FFF6-4415-A611-194F3018198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3" cstate="screen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t="8822" b="7160"/>
              <a:stretch/>
            </p:blipFill>
            <p:spPr>
              <a:xfrm>
                <a:off x="333978" y="4612883"/>
                <a:ext cx="4743457" cy="1945532"/>
              </a:xfrm>
              <a:prstGeom prst="rect">
                <a:avLst/>
              </a:prstGeom>
              <a:ln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pic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A6CD8359-6890-41AB-BDDC-2C5C3D1C563A}"/>
                  </a:ext>
                </a:extLst>
              </p:cNvPr>
              <p:cNvSpPr txBox="1"/>
              <p:nvPr/>
            </p:nvSpPr>
            <p:spPr>
              <a:xfrm>
                <a:off x="4333480" y="5640350"/>
                <a:ext cx="6463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5400" dirty="0">
                    <a:solidFill>
                      <a:srgbClr val="002060"/>
                    </a:solidFill>
                    <a:latin typeface="Arial Black" panose="020B0A04020102020204" pitchFamily="34" charset="0"/>
                    <a:cs typeface="Arial" panose="020B0604020202020204" pitchFamily="34" charset="0"/>
                  </a:rPr>
                  <a:t>2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6C2C9455-58D6-41BD-ADD3-0863E027DF99}"/>
                  </a:ext>
                </a:extLst>
              </p:cNvPr>
              <p:cNvSpPr txBox="1"/>
              <p:nvPr/>
            </p:nvSpPr>
            <p:spPr>
              <a:xfrm>
                <a:off x="410684" y="6078932"/>
                <a:ext cx="11208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dirty="0">
                    <a:solidFill>
                      <a:srgbClr val="002060"/>
                    </a:solidFill>
                  </a:rPr>
                  <a:t>Structure</a:t>
                </a:r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254ADC80-FDB2-43F9-A9DF-5E889FD95A77}"/>
                </a:ext>
              </a:extLst>
            </p:cNvPr>
            <p:cNvGrpSpPr/>
            <p:nvPr/>
          </p:nvGrpSpPr>
          <p:grpSpPr>
            <a:xfrm>
              <a:off x="352002" y="2656035"/>
              <a:ext cx="4743457" cy="1865061"/>
              <a:chOff x="333978" y="2656035"/>
              <a:chExt cx="4743457" cy="1865061"/>
            </a:xfrm>
          </p:grpSpPr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04DAE403-F2F2-4945-98E6-D6DBD65E46DF}"/>
                  </a:ext>
                </a:extLst>
              </p:cNvPr>
              <p:cNvGrpSpPr/>
              <p:nvPr/>
            </p:nvGrpSpPr>
            <p:grpSpPr>
              <a:xfrm>
                <a:off x="333978" y="2656035"/>
                <a:ext cx="4743457" cy="1865061"/>
                <a:chOff x="327171" y="3549406"/>
                <a:chExt cx="8550698" cy="3194716"/>
              </a:xfrm>
            </p:grpSpPr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C393A329-955F-4D28-A14B-DA5C75FD5BD9}"/>
                    </a:ext>
                  </a:extLst>
                </p:cNvPr>
                <p:cNvGrpSpPr/>
                <p:nvPr/>
              </p:nvGrpSpPr>
              <p:grpSpPr>
                <a:xfrm>
                  <a:off x="327171" y="3549406"/>
                  <a:ext cx="8550698" cy="3137482"/>
                  <a:chOff x="327171" y="3302972"/>
                  <a:chExt cx="8550698" cy="3137482"/>
                </a:xfrm>
              </p:grpSpPr>
              <p:sp>
                <p:nvSpPr>
                  <p:cNvPr id="21" name="Rectangle 20">
                    <a:extLst>
                      <a:ext uri="{FF2B5EF4-FFF2-40B4-BE49-F238E27FC236}">
                        <a16:creationId xmlns:a16="http://schemas.microsoft.com/office/drawing/2014/main" id="{25A5D7EA-3EC6-40FD-8BF7-D4ED80DB5077}"/>
                      </a:ext>
                    </a:extLst>
                  </p:cNvPr>
                  <p:cNvSpPr/>
                  <p:nvPr/>
                </p:nvSpPr>
                <p:spPr>
                  <a:xfrm>
                    <a:off x="327171" y="3302972"/>
                    <a:ext cx="8550698" cy="3137482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AU"/>
                  </a:p>
                </p:txBody>
              </p:sp>
              <p:pic>
                <p:nvPicPr>
                  <p:cNvPr id="22" name="Picture 4" descr="npo00030d">
                    <a:extLst>
                      <a:ext uri="{FF2B5EF4-FFF2-40B4-BE49-F238E27FC236}">
                        <a16:creationId xmlns:a16="http://schemas.microsoft.com/office/drawing/2014/main" id="{EA79B57D-0E54-4CB9-BEE7-884C3B36808A}"/>
                      </a:ext>
                    </a:extLst>
                  </p:cNvPr>
                  <p:cNvPicPr>
                    <a:picLocks noChangeAspect="1" noChangeArrowheads="1"/>
                  </p:cNvPicPr>
                  <p:nvPr/>
                </p:nvPicPr>
                <p:blipFill>
                  <a:blip r:embed="rId5" cstate="screen">
                    <a:extLst>
                      <a:ext uri="{BEBA8EAE-BF5A-486C-A8C5-ECC9F3942E4B}">
                        <a14:imgProps xmlns:a14="http://schemas.microsoft.com/office/drawing/2010/main">
                          <a14:imgLayer r:embed="rId6">
                            <a14:imgEffect>
                              <a14:saturation sat="33000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475656" y="3451130"/>
                    <a:ext cx="6324600" cy="2832100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 algn="ctr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sp>
                <p:nvSpPr>
                  <p:cNvPr id="23" name="AutoShape 10">
                    <a:extLst>
                      <a:ext uri="{FF2B5EF4-FFF2-40B4-BE49-F238E27FC236}">
                        <a16:creationId xmlns:a16="http://schemas.microsoft.com/office/drawing/2014/main" id="{C2B50338-D477-4DD9-AEA2-FF193F15A37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10800000">
                    <a:off x="7876456" y="3997230"/>
                    <a:ext cx="485775" cy="2133600"/>
                  </a:xfrm>
                  <a:prstGeom prst="upArrow">
                    <a:avLst>
                      <a:gd name="adj1" fmla="val 50000"/>
                      <a:gd name="adj2" fmla="val 109804"/>
                    </a:avLst>
                  </a:prstGeom>
                  <a:gradFill flip="none" rotWithShape="1">
                    <a:gsLst>
                      <a:gs pos="44000">
                        <a:schemeClr val="tx2">
                          <a:lumMod val="40000"/>
                          <a:lumOff val="60000"/>
                        </a:schemeClr>
                      </a:gs>
                      <a:gs pos="100000">
                        <a:schemeClr val="bg1"/>
                      </a:gs>
                    </a:gsLst>
                    <a:path path="circle">
                      <a:fillToRect l="50000" t="-80000" r="50000" b="180000"/>
                    </a:path>
                    <a:tileRect/>
                  </a:gradFill>
                  <a:ln w="9525">
                    <a:noFill/>
                    <a:miter lim="800000"/>
                    <a:headEnd/>
                    <a:tailEnd/>
                  </a:ln>
                  <a:effectLst/>
                </p:spPr>
                <p:txBody>
                  <a:bodyPr vert="eaVert"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6" name="Text Box 11">
                    <a:extLst>
                      <a:ext uri="{FF2B5EF4-FFF2-40B4-BE49-F238E27FC236}">
                        <a16:creationId xmlns:a16="http://schemas.microsoft.com/office/drawing/2014/main" id="{B9EE3737-1F7B-4C74-BDE0-F9CC79C012C1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 rot="16200000">
                    <a:off x="-427141" y="4660163"/>
                    <a:ext cx="2109346" cy="554808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400" dirty="0">
                        <a:solidFill>
                          <a:srgbClr val="D68D8B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Susceptibility</a:t>
                    </a:r>
                  </a:p>
                </p:txBody>
              </p:sp>
              <p:sp>
                <p:nvSpPr>
                  <p:cNvPr id="27" name="Text Box 12">
                    <a:extLst>
                      <a:ext uri="{FF2B5EF4-FFF2-40B4-BE49-F238E27FC236}">
                        <a16:creationId xmlns:a16="http://schemas.microsoft.com/office/drawing/2014/main" id="{7958D0E4-2A75-4EDB-B557-32DB33049C65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 rot="5400000">
                    <a:off x="7865945" y="4589776"/>
                    <a:ext cx="1392684" cy="554808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>
                    <a:spAutoFit/>
                  </a:bodyPr>
                  <a:lstStyle/>
                  <a:p>
                    <a:r>
                      <a:rPr lang="en-US" sz="1400" dirty="0">
                        <a:solidFill>
                          <a:srgbClr val="ADADAD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Stability</a:t>
                    </a:r>
                    <a:endParaRPr lang="en-US" sz="1200" dirty="0">
                      <a:solidFill>
                        <a:srgbClr val="ADADAD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28" name="AutoShape 10">
                    <a:extLst>
                      <a:ext uri="{FF2B5EF4-FFF2-40B4-BE49-F238E27FC236}">
                        <a16:creationId xmlns:a16="http://schemas.microsoft.com/office/drawing/2014/main" id="{0D4D9918-13F5-4F10-A55E-40496443CE6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867396" y="3970937"/>
                    <a:ext cx="485775" cy="2133600"/>
                  </a:xfrm>
                  <a:prstGeom prst="upArrow">
                    <a:avLst>
                      <a:gd name="adj1" fmla="val 50000"/>
                      <a:gd name="adj2" fmla="val 109804"/>
                    </a:avLst>
                  </a:prstGeom>
                  <a:gradFill flip="none" rotWithShape="0">
                    <a:gsLst>
                      <a:gs pos="29000">
                        <a:schemeClr val="accent2"/>
                      </a:gs>
                      <a:gs pos="100000">
                        <a:schemeClr val="bg1"/>
                      </a:gs>
                    </a:gsLst>
                    <a:path path="circle">
                      <a:fillToRect l="50000" t="-80000" r="50000" b="180000"/>
                    </a:path>
                    <a:tileRect/>
                  </a:gradFill>
                  <a:ln w="9525">
                    <a:noFill/>
                    <a:miter lim="800000"/>
                    <a:headEnd/>
                    <a:tailEnd/>
                  </a:ln>
                  <a:effectLst/>
                </p:spPr>
                <p:txBody>
                  <a:bodyPr vert="eaVert"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29" name="Text Box 11">
                    <a:extLst>
                      <a:ext uri="{FF2B5EF4-FFF2-40B4-BE49-F238E27FC236}">
                        <a16:creationId xmlns:a16="http://schemas.microsoft.com/office/drawing/2014/main" id="{469910E5-F179-4D38-9EFB-B2682B15341C}"/>
                      </a:ext>
                    </a:extLst>
                  </p:cNvPr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477673" y="3326086"/>
                    <a:ext cx="4668415" cy="448119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  <a:effectLst/>
                </p:spPr>
                <p:txBody>
                  <a:bodyPr wrap="square">
                    <a:spAutoFit/>
                  </a:bodyPr>
                  <a:lstStyle/>
                  <a:p>
                    <a:pPr algn="ctr"/>
                    <a:r>
                      <a:rPr lang="en-US" sz="105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rPr>
                      <a:t>Bowens Reaction Series</a:t>
                    </a:r>
                  </a:p>
                </p:txBody>
              </p:sp>
            </p:grpSp>
            <p:sp>
              <p:nvSpPr>
                <p:cNvPr id="20" name="TextBox 19">
                  <a:extLst>
                    <a:ext uri="{FF2B5EF4-FFF2-40B4-BE49-F238E27FC236}">
                      <a16:creationId xmlns:a16="http://schemas.microsoft.com/office/drawing/2014/main" id="{497E72DF-AE20-476B-8893-2BE420C730F1}"/>
                    </a:ext>
                  </a:extLst>
                </p:cNvPr>
                <p:cNvSpPr txBox="1"/>
                <p:nvPr/>
              </p:nvSpPr>
              <p:spPr>
                <a:xfrm>
                  <a:off x="823395" y="5162524"/>
                  <a:ext cx="1049118" cy="158159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5400" dirty="0">
                      <a:solidFill>
                        <a:srgbClr val="002060"/>
                      </a:solidFill>
                      <a:latin typeface="Arial Black" panose="020B0A04020102020204" pitchFamily="34" charset="0"/>
                      <a:cs typeface="Arial" panose="020B0604020202020204" pitchFamily="34" charset="0"/>
                    </a:rPr>
                    <a:t>1</a:t>
                  </a:r>
                </a:p>
              </p:txBody>
            </p:sp>
          </p:grp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6BD2409D-9B70-4EAD-821B-49B762D4B548}"/>
                  </a:ext>
                </a:extLst>
              </p:cNvPr>
              <p:cNvSpPr txBox="1"/>
              <p:nvPr/>
            </p:nvSpPr>
            <p:spPr>
              <a:xfrm>
                <a:off x="1713254" y="4030344"/>
                <a:ext cx="11079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dirty="0">
                    <a:solidFill>
                      <a:srgbClr val="002060"/>
                    </a:solidFill>
                  </a:rPr>
                  <a:t>Lithology</a:t>
                </a:r>
              </a:p>
            </p:txBody>
          </p:sp>
        </p:grp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0FA3C1-76AD-48DE-88C5-6881F6C68C86}"/>
                </a:ext>
              </a:extLst>
            </p:cNvPr>
            <p:cNvCxnSpPr/>
            <p:nvPr/>
          </p:nvCxnSpPr>
          <p:spPr>
            <a:xfrm>
              <a:off x="1209273" y="4869160"/>
              <a:ext cx="2925489" cy="0"/>
            </a:xfrm>
            <a:prstGeom prst="line">
              <a:avLst/>
            </a:prstGeom>
            <a:ln w="19050">
              <a:solidFill>
                <a:schemeClr val="bg2">
                  <a:lumMod val="10000"/>
                </a:schemeClr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77A4C2D-04FD-4830-B41D-64FAFE31F8A9}"/>
                </a:ext>
              </a:extLst>
            </p:cNvPr>
            <p:cNvCxnSpPr/>
            <p:nvPr/>
          </p:nvCxnSpPr>
          <p:spPr>
            <a:xfrm>
              <a:off x="1361673" y="5021560"/>
              <a:ext cx="2925489" cy="0"/>
            </a:xfrm>
            <a:prstGeom prst="line">
              <a:avLst/>
            </a:prstGeom>
            <a:ln w="19050">
              <a:solidFill>
                <a:schemeClr val="bg2">
                  <a:lumMod val="10000"/>
                </a:schemeClr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CDD3611-FBE7-4CC8-9EF8-43CB71BDC7F6}"/>
                </a:ext>
              </a:extLst>
            </p:cNvPr>
            <p:cNvCxnSpPr/>
            <p:nvPr/>
          </p:nvCxnSpPr>
          <p:spPr>
            <a:xfrm>
              <a:off x="1514073" y="5173960"/>
              <a:ext cx="2925489" cy="0"/>
            </a:xfrm>
            <a:prstGeom prst="line">
              <a:avLst/>
            </a:prstGeom>
            <a:ln w="19050">
              <a:solidFill>
                <a:schemeClr val="bg2">
                  <a:lumMod val="10000"/>
                </a:schemeClr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E804857C-222D-49AE-830A-9DFAFB3541C7}"/>
                </a:ext>
              </a:extLst>
            </p:cNvPr>
            <p:cNvSpPr txBox="1"/>
            <p:nvPr/>
          </p:nvSpPr>
          <p:spPr>
            <a:xfrm>
              <a:off x="-5339" y="1685520"/>
              <a:ext cx="4915493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chemeClr val="bg1"/>
                  </a:solidFill>
                </a:rPr>
                <a:t>Long-term </a:t>
              </a:r>
              <a:r>
                <a:rPr lang="de-DE" b="1" dirty="0">
                  <a:solidFill>
                    <a:schemeClr val="bg1"/>
                  </a:solidFill>
                </a:rPr>
                <a:t>differential weathering </a:t>
              </a:r>
              <a:r>
                <a:rPr lang="de-DE" dirty="0">
                  <a:solidFill>
                    <a:schemeClr val="bg1"/>
                  </a:solidFill>
                </a:rPr>
                <a:t>and the presence of resistant bedrock layers...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de-DE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1794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B51BD5-5B22-4579-ACEF-FED253E89B3F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Structural landforms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48E46D6-7F30-4213-B815-28A4A6E2FE05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C4A9CE9B-43FA-43F6-A6BC-3F1472C39D99}"/>
              </a:ext>
            </a:extLst>
          </p:cNvPr>
          <p:cNvGrpSpPr/>
          <p:nvPr/>
        </p:nvGrpSpPr>
        <p:grpSpPr>
          <a:xfrm>
            <a:off x="1251583" y="907175"/>
            <a:ext cx="6192688" cy="5507431"/>
            <a:chOff x="197893" y="764704"/>
            <a:chExt cx="4806155" cy="4248472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8A030471-52AA-4CCD-A82F-EE20B5930D01}"/>
                </a:ext>
              </a:extLst>
            </p:cNvPr>
            <p:cNvSpPr/>
            <p:nvPr/>
          </p:nvSpPr>
          <p:spPr>
            <a:xfrm>
              <a:off x="197893" y="764704"/>
              <a:ext cx="4806155" cy="424847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BAD0BC4-59DC-4A75-94A0-345B502211C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6432" y="891097"/>
              <a:ext cx="4530518" cy="3933056"/>
            </a:xfrm>
            <a:prstGeom prst="rect">
              <a:avLst/>
            </a:prstGeom>
          </p:spPr>
        </p:pic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CACB4E78-13FC-4A30-A5A7-C9D1E78A6BF8}"/>
              </a:ext>
            </a:extLst>
          </p:cNvPr>
          <p:cNvSpPr/>
          <p:nvPr/>
        </p:nvSpPr>
        <p:spPr>
          <a:xfrm>
            <a:off x="30907" y="6482415"/>
            <a:ext cx="279249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1400" dirty="0">
                <a:solidFill>
                  <a:schemeClr val="bg1"/>
                </a:solidFill>
              </a:rPr>
              <a:t>Flinders Ranges, South Australia</a:t>
            </a:r>
          </a:p>
        </p:txBody>
      </p:sp>
    </p:spTree>
    <p:extLst>
      <p:ext uri="{BB962C8B-B14F-4D97-AF65-F5344CB8AC3E}">
        <p14:creationId xmlns:p14="http://schemas.microsoft.com/office/powerpoint/2010/main" val="116840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59304A8-F517-454B-B6DE-A2EB17B3A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52450" cy="68657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D3A4EA-C673-4F4B-8658-812C82A6A217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Structural landforms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7F3BAA1-1A4B-44E8-B219-1C761C423E80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0CF0618-716D-4E44-980A-AC9BAEF3A9E4}"/>
              </a:ext>
            </a:extLst>
          </p:cNvPr>
          <p:cNvSpPr txBox="1"/>
          <p:nvPr/>
        </p:nvSpPr>
        <p:spPr>
          <a:xfrm>
            <a:off x="197893" y="6272140"/>
            <a:ext cx="2535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Monument Valley, USA</a:t>
            </a:r>
          </a:p>
        </p:txBody>
      </p:sp>
    </p:spTree>
    <p:extLst>
      <p:ext uri="{BB962C8B-B14F-4D97-AF65-F5344CB8AC3E}">
        <p14:creationId xmlns:p14="http://schemas.microsoft.com/office/powerpoint/2010/main" val="193419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B4C7B69-9C5A-48B5-8FEF-B09DAF4684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37" r="6689"/>
          <a:stretch/>
        </p:blipFill>
        <p:spPr>
          <a:xfrm>
            <a:off x="-108520" y="-12660"/>
            <a:ext cx="9252519" cy="68706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A48A0B-FF08-4AC9-9A1B-E167EBF5BB21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Structural landforms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A660858-CF9D-44CE-9D83-8C4F96C6637C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EC33CAF6-3615-4F74-886C-7A19A8CA8D67}"/>
              </a:ext>
            </a:extLst>
          </p:cNvPr>
          <p:cNvSpPr/>
          <p:nvPr/>
        </p:nvSpPr>
        <p:spPr>
          <a:xfrm>
            <a:off x="1619672" y="5949280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>
                <a:solidFill>
                  <a:schemeClr val="bg1"/>
                </a:solidFill>
              </a:rPr>
              <a:t>http://www.geologypage.com/2016/05/devils-tower.html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DC51FC-7559-4412-8FD7-42C0E3F0EE63}"/>
              </a:ext>
            </a:extLst>
          </p:cNvPr>
          <p:cNvSpPr/>
          <p:nvPr/>
        </p:nvSpPr>
        <p:spPr>
          <a:xfrm>
            <a:off x="-91702" y="6519931"/>
            <a:ext cx="165686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1400" dirty="0">
                <a:solidFill>
                  <a:schemeClr val="bg1"/>
                </a:solidFill>
              </a:rPr>
              <a:t>Devils Tower, USA</a:t>
            </a:r>
          </a:p>
        </p:txBody>
      </p:sp>
    </p:spTree>
    <p:extLst>
      <p:ext uri="{BB962C8B-B14F-4D97-AF65-F5344CB8AC3E}">
        <p14:creationId xmlns:p14="http://schemas.microsoft.com/office/powerpoint/2010/main" val="264206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76057" y="2085332"/>
            <a:ext cx="640485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… creates complex landscapes controlled by (</a:t>
            </a:r>
            <a:r>
              <a:rPr lang="en-AU" sz="2400" dirty="0" err="1">
                <a:solidFill>
                  <a:srgbClr val="002060"/>
                </a:solidFill>
              </a:rPr>
              <a:t>i</a:t>
            </a:r>
            <a:r>
              <a:rPr lang="en-AU" sz="2400" dirty="0">
                <a:solidFill>
                  <a:srgbClr val="002060"/>
                </a:solidFill>
              </a:rPr>
              <a:t>) range of weathering processes, and (ii) weathering factors</a:t>
            </a:r>
          </a:p>
          <a:p>
            <a:pPr marL="457200" indent="-457200">
              <a:buFont typeface="Arial" pitchFamily="34" charset="0"/>
              <a:buChar char="•"/>
            </a:pPr>
            <a:endParaRPr lang="en-AU" sz="2400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372DC9-B2A4-4F6F-8E23-8A158871A3F6}"/>
              </a:ext>
            </a:extLst>
          </p:cNvPr>
          <p:cNvSpPr txBox="1"/>
          <p:nvPr/>
        </p:nvSpPr>
        <p:spPr>
          <a:xfrm>
            <a:off x="0" y="7769"/>
            <a:ext cx="7437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Summary </a:t>
            </a:r>
            <a:r>
              <a:rPr lang="en-AU" sz="3200" i="1" dirty="0">
                <a:solidFill>
                  <a:srgbClr val="002060"/>
                </a:solidFill>
              </a:rPr>
              <a:t>„Weathering &amp; Landscape“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B7F0F80-CCE1-4D52-B98F-97768FD889E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233A1DFC-1B3C-4313-9C6D-90813A982977}"/>
              </a:ext>
            </a:extLst>
          </p:cNvPr>
          <p:cNvSpPr/>
          <p:nvPr/>
        </p:nvSpPr>
        <p:spPr>
          <a:xfrm>
            <a:off x="197893" y="841029"/>
            <a:ext cx="606274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“</a:t>
            </a:r>
            <a:r>
              <a:rPr lang="en-AU" sz="2400" i="1" dirty="0">
                <a:solidFill>
                  <a:srgbClr val="002060"/>
                </a:solidFill>
              </a:rPr>
              <a:t>... at the heart of some exceptionally beautiful landscapes</a:t>
            </a:r>
            <a:r>
              <a:rPr lang="en-AU" sz="2400" dirty="0">
                <a:solidFill>
                  <a:srgbClr val="002060"/>
                </a:solidFill>
              </a:rPr>
              <a:t>” – not just in the tropics…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197893" y="3349846"/>
            <a:ext cx="3798043" cy="3347220"/>
            <a:chOff x="1250122" y="4024745"/>
            <a:chExt cx="2841370" cy="2583594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52487"/>
            <a:stretch/>
          </p:blipFill>
          <p:spPr>
            <a:xfrm>
              <a:off x="1250122" y="4024745"/>
              <a:ext cx="2841370" cy="2583594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1330036" y="4094018"/>
              <a:ext cx="152400" cy="20781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6552690" y="776844"/>
            <a:ext cx="2325179" cy="2167255"/>
            <a:chOff x="197893" y="1004067"/>
            <a:chExt cx="2841370" cy="2778224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8908"/>
            <a:stretch/>
          </p:blipFill>
          <p:spPr>
            <a:xfrm>
              <a:off x="197893" y="1004067"/>
              <a:ext cx="2841370" cy="2778224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270163" y="1163951"/>
              <a:ext cx="152400" cy="20781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3" name="Rectangle 12"/>
          <p:cNvSpPr/>
          <p:nvPr/>
        </p:nvSpPr>
        <p:spPr>
          <a:xfrm>
            <a:off x="4131159" y="3016665"/>
            <a:ext cx="489950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… has created deep weathering profiles and regolith mantle over geological timescales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085910" y="5417583"/>
            <a:ext cx="489950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… and erosion under more recent conditions have exposed residual landscapes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4131158" y="4402286"/>
            <a:ext cx="489950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</a:rPr>
              <a:t>… depends on rock strength when regolith mantle is absent</a:t>
            </a:r>
          </a:p>
        </p:txBody>
      </p:sp>
    </p:spTree>
    <p:extLst>
      <p:ext uri="{BB962C8B-B14F-4D97-AF65-F5344CB8AC3E}">
        <p14:creationId xmlns:p14="http://schemas.microsoft.com/office/powerpoint/2010/main" val="2345483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126060E-968B-4869-9447-8B92941072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9A1EB2-7BFB-44C7-A730-5867A76943D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Structural landforms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818A947-96E1-428B-AEEA-A0D0B5AD58FA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46B88590-7F01-4E7F-B1B6-8C13FF3777A5}"/>
              </a:ext>
            </a:extLst>
          </p:cNvPr>
          <p:cNvGrpSpPr/>
          <p:nvPr/>
        </p:nvGrpSpPr>
        <p:grpSpPr>
          <a:xfrm>
            <a:off x="5439273" y="3162691"/>
            <a:ext cx="3540040" cy="2426986"/>
            <a:chOff x="5439273" y="3162691"/>
            <a:chExt cx="3540040" cy="24269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28855C1-44BB-4711-BB0B-FCC8A4EF27BF}"/>
                </a:ext>
              </a:extLst>
            </p:cNvPr>
            <p:cNvSpPr txBox="1"/>
            <p:nvPr/>
          </p:nvSpPr>
          <p:spPr>
            <a:xfrm>
              <a:off x="5439273" y="3162691"/>
              <a:ext cx="131097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Resistant (Quartzite)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0D7A0FA-8793-47E4-BD54-650C0D735C00}"/>
                </a:ext>
              </a:extLst>
            </p:cNvPr>
            <p:cNvSpPr txBox="1"/>
            <p:nvPr/>
          </p:nvSpPr>
          <p:spPr>
            <a:xfrm>
              <a:off x="7460949" y="5220345"/>
              <a:ext cx="1518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Soft (Shales)</a:t>
              </a: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26377060-5799-4C05-84F8-6226DF90075A}"/>
              </a:ext>
            </a:extLst>
          </p:cNvPr>
          <p:cNvSpPr txBox="1"/>
          <p:nvPr/>
        </p:nvSpPr>
        <p:spPr>
          <a:xfrm>
            <a:off x="7097085" y="6410980"/>
            <a:ext cx="1941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Tepui, Venezuela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B10DF0E-B49E-4D29-B7F3-FD1AC62EDB6A}"/>
              </a:ext>
            </a:extLst>
          </p:cNvPr>
          <p:cNvGrpSpPr/>
          <p:nvPr/>
        </p:nvGrpSpPr>
        <p:grpSpPr>
          <a:xfrm>
            <a:off x="2339752" y="908720"/>
            <a:ext cx="1762021" cy="809604"/>
            <a:chOff x="3531385" y="928886"/>
            <a:chExt cx="1762021" cy="809604"/>
          </a:xfrm>
        </p:grpSpPr>
        <p:cxnSp>
          <p:nvCxnSpPr>
            <p:cNvPr id="33" name="Straight Arrow Connector 32">
              <a:extLst>
                <a:ext uri="{FF2B5EF4-FFF2-40B4-BE49-F238E27FC236}">
                  <a16:creationId xmlns:a16="http://schemas.microsoft.com/office/drawing/2014/main" id="{69A6F96B-8A02-4C19-ADAC-74877470F698}"/>
                </a:ext>
              </a:extLst>
            </p:cNvPr>
            <p:cNvCxnSpPr>
              <a:cxnSpLocks/>
            </p:cNvCxnSpPr>
            <p:nvPr/>
          </p:nvCxnSpPr>
          <p:spPr>
            <a:xfrm>
              <a:off x="3544125" y="1268707"/>
              <a:ext cx="0" cy="469783"/>
            </a:xfrm>
            <a:prstGeom prst="straightConnector1">
              <a:avLst/>
            </a:prstGeom>
            <a:ln w="12700">
              <a:solidFill>
                <a:schemeClr val="bg1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48E8BE2D-9848-4DE7-8885-CC40F698B467}"/>
                </a:ext>
              </a:extLst>
            </p:cNvPr>
            <p:cNvSpPr txBox="1"/>
            <p:nvPr/>
          </p:nvSpPr>
          <p:spPr>
            <a:xfrm>
              <a:off x="3854286" y="1203376"/>
              <a:ext cx="11721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rgbClr val="FFFFFF"/>
                  </a:solidFill>
                </a:rPr>
                <a:t>very slow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59317EB1-4D01-46B5-A17D-7A1B04148308}"/>
                </a:ext>
              </a:extLst>
            </p:cNvPr>
            <p:cNvSpPr txBox="1"/>
            <p:nvPr/>
          </p:nvSpPr>
          <p:spPr>
            <a:xfrm>
              <a:off x="3531385" y="928886"/>
              <a:ext cx="17620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chemeClr val="bg1"/>
                  </a:solidFill>
                </a:rPr>
                <a:t>Down-wearing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1E6CF261-7F5C-4F98-81D5-462F314F2B8E}"/>
              </a:ext>
            </a:extLst>
          </p:cNvPr>
          <p:cNvGrpSpPr/>
          <p:nvPr/>
        </p:nvGrpSpPr>
        <p:grpSpPr>
          <a:xfrm>
            <a:off x="7314242" y="1483432"/>
            <a:ext cx="1685077" cy="908596"/>
            <a:chOff x="7239842" y="1087749"/>
            <a:chExt cx="1685077" cy="908596"/>
          </a:xfrm>
        </p:grpSpPr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B14C1763-F5F7-4CBB-A8DD-ABE243E3957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85479" y="1279064"/>
              <a:ext cx="715206" cy="0"/>
            </a:xfrm>
            <a:prstGeom prst="straightConnector1">
              <a:avLst/>
            </a:prstGeom>
            <a:ln w="12700">
              <a:solidFill>
                <a:schemeClr val="bg1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3A295935-A0BE-451A-8471-B83B3675D3DA}"/>
                </a:ext>
              </a:extLst>
            </p:cNvPr>
            <p:cNvSpPr txBox="1"/>
            <p:nvPr/>
          </p:nvSpPr>
          <p:spPr>
            <a:xfrm>
              <a:off x="8174503" y="1087749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rgbClr val="FFFFFF"/>
                  </a:solidFill>
                </a:rPr>
                <a:t>slow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60603B96-7A41-43A8-9EA3-9BB7CA05C45F}"/>
                </a:ext>
              </a:extLst>
            </p:cNvPr>
            <p:cNvSpPr txBox="1"/>
            <p:nvPr/>
          </p:nvSpPr>
          <p:spPr>
            <a:xfrm>
              <a:off x="7239842" y="1627013"/>
              <a:ext cx="168507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chemeClr val="bg1"/>
                  </a:solidFill>
                </a:rPr>
                <a:t>Back-wearing</a:t>
              </a:r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7675D3A5-AEFF-43F1-BA82-819C4E300491}"/>
              </a:ext>
            </a:extLst>
          </p:cNvPr>
          <p:cNvSpPr txBox="1"/>
          <p:nvPr/>
        </p:nvSpPr>
        <p:spPr>
          <a:xfrm>
            <a:off x="377776" y="6041307"/>
            <a:ext cx="2821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dirty="0"/>
              <a:t>Table Mountains… </a:t>
            </a:r>
          </a:p>
        </p:txBody>
      </p:sp>
    </p:spTree>
    <p:extLst>
      <p:ext uri="{BB962C8B-B14F-4D97-AF65-F5344CB8AC3E}">
        <p14:creationId xmlns:p14="http://schemas.microsoft.com/office/powerpoint/2010/main" val="4088367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3. Landscape Denudation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234988" y="789494"/>
            <a:ext cx="58371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Evidence for denudation is widespread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3632399" y="1372957"/>
            <a:ext cx="5284381" cy="4932588"/>
            <a:chOff x="3632399" y="1372957"/>
            <a:chExt cx="5284381" cy="4932588"/>
          </a:xfrm>
        </p:grpSpPr>
        <p:grpSp>
          <p:nvGrpSpPr>
            <p:cNvPr id="2" name="Group 1"/>
            <p:cNvGrpSpPr/>
            <p:nvPr/>
          </p:nvGrpSpPr>
          <p:grpSpPr>
            <a:xfrm>
              <a:off x="3632399" y="1372957"/>
              <a:ext cx="5284381" cy="4932588"/>
              <a:chOff x="3632399" y="1178404"/>
              <a:chExt cx="5284381" cy="4932588"/>
            </a:xfrm>
          </p:grpSpPr>
          <p:pic>
            <p:nvPicPr>
              <p:cNvPr id="3" name="Picture 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632399" y="1178404"/>
                <a:ext cx="5284381" cy="4932588"/>
              </a:xfrm>
              <a:prstGeom prst="rect">
                <a:avLst/>
              </a:prstGeom>
            </p:spPr>
          </p:pic>
          <p:sp>
            <p:nvSpPr>
              <p:cNvPr id="7" name="TextBox 6"/>
              <p:cNvSpPr txBox="1"/>
              <p:nvPr/>
            </p:nvSpPr>
            <p:spPr>
              <a:xfrm>
                <a:off x="4135143" y="4934638"/>
                <a:ext cx="10823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dirty="0"/>
                  <a:t>16 m/Ma</a:t>
                </a:r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>
                <a:off x="4234533" y="5403178"/>
                <a:ext cx="9541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dirty="0"/>
                  <a:t>2 m/Ma</a:t>
                </a:r>
              </a:p>
            </p:txBody>
          </p:sp>
        </p:grpSp>
        <p:cxnSp>
          <p:nvCxnSpPr>
            <p:cNvPr id="10" name="Straight Connector 9"/>
            <p:cNvCxnSpPr/>
            <p:nvPr/>
          </p:nvCxnSpPr>
          <p:spPr>
            <a:xfrm flipV="1">
              <a:off x="5155487" y="5685104"/>
              <a:ext cx="427221" cy="7264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V="1">
              <a:off x="5214247" y="4942610"/>
              <a:ext cx="376006" cy="29769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/>
          <p:cNvSpPr/>
          <p:nvPr/>
        </p:nvSpPr>
        <p:spPr>
          <a:xfrm>
            <a:off x="234473" y="1383897"/>
            <a:ext cx="3270556" cy="1938992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  <a:latin typeface="+mj-lt"/>
              </a:rPr>
              <a:t>Today (e.g. last few 100 </a:t>
            </a:r>
            <a:r>
              <a:rPr lang="en-US" dirty="0" err="1">
                <a:solidFill>
                  <a:srgbClr val="002060"/>
                </a:solidFill>
                <a:latin typeface="+mj-lt"/>
              </a:rPr>
              <a:t>ka</a:t>
            </a:r>
            <a:r>
              <a:rPr lang="en-US" dirty="0">
                <a:solidFill>
                  <a:srgbClr val="002060"/>
                </a:solidFill>
                <a:latin typeface="+mj-lt"/>
              </a:rPr>
              <a:t>): 0.2–7 m / Ma - variability scales with rock strength!!</a:t>
            </a:r>
            <a:endParaRPr lang="de-DE" dirty="0">
              <a:solidFill>
                <a:srgbClr val="002060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Denudation spatially and temporally variable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34988" y="3465282"/>
            <a:ext cx="3270041" cy="1477328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and, many ancient landscape features may have been formed, buried and then re-exposed at the surface…….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218526" y="5105216"/>
            <a:ext cx="3270556" cy="1200329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Survival of very old (e.g. 500 Ma) land surfaces very unlikely – intensified denudation more likely</a:t>
            </a:r>
            <a:endParaRPr lang="de-DE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988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9" grpId="0" animBg="1"/>
      <p:bldP spid="15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7ABAF81-DA7E-4FC8-9914-7FCA983E8F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71"/>
          <a:stretch/>
        </p:blipFill>
        <p:spPr>
          <a:xfrm>
            <a:off x="0" y="-1"/>
            <a:ext cx="9144000" cy="6858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BB2E8D6-87F5-42C4-AD8E-70D40ED0D5DF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Structural landforms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96D036B-6A5F-444B-B464-D45A3880391A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4B39839D-F896-448C-B2F3-17768007C081}"/>
              </a:ext>
            </a:extLst>
          </p:cNvPr>
          <p:cNvSpPr/>
          <p:nvPr/>
        </p:nvSpPr>
        <p:spPr>
          <a:xfrm>
            <a:off x="467544" y="1700808"/>
            <a:ext cx="25202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Zagros Mountains in Bushehr Province, Iran</a:t>
            </a:r>
            <a:endParaRPr lang="en-AU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964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enne\Desktop\ppts\figs\bw2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29" name="Picture 1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76" t="19058" r="9869" b="2523"/>
          <a:stretch/>
        </p:blipFill>
        <p:spPr bwMode="auto">
          <a:xfrm>
            <a:off x="5444672" y="737798"/>
            <a:ext cx="3519469" cy="2082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4572000" y="661177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AU" sz="1000" dirty="0">
                <a:solidFill>
                  <a:srgbClr val="002060"/>
                </a:solidFill>
                <a:latin typeface="+mn-lt"/>
              </a:rPr>
              <a:t>Fujioka et al. 2005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CDF941-B339-4EB0-B3CB-0F71BB3FFC6A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148196" y="995624"/>
            <a:ext cx="5671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When did our deserts form? </a:t>
            </a:r>
            <a:r>
              <a:rPr lang="de-DE" dirty="0">
                <a:solidFill>
                  <a:srgbClr val="002060"/>
                </a:solidFill>
              </a:rPr>
              <a:t>From tropical to dryland landscapes in Australia?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48196" y="674359"/>
            <a:ext cx="5671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When (and why) intensified denudation?</a:t>
            </a:r>
          </a:p>
        </p:txBody>
      </p:sp>
      <p:sp>
        <p:nvSpPr>
          <p:cNvPr id="10" name="TextBox 9"/>
          <p:cNvSpPr txBox="1"/>
          <p:nvPr/>
        </p:nvSpPr>
        <p:spPr>
          <a:xfrm rot="16200000">
            <a:off x="2045257" y="2341060"/>
            <a:ext cx="1667380" cy="307777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chemeClr val="bg1"/>
                </a:solidFill>
              </a:rPr>
              <a:t>Weathering profile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3111591" y="1753844"/>
            <a:ext cx="2449254" cy="1440039"/>
            <a:chOff x="3111591" y="1753844"/>
            <a:chExt cx="2449254" cy="1440039"/>
          </a:xfrm>
        </p:grpSpPr>
        <p:sp>
          <p:nvSpPr>
            <p:cNvPr id="4" name="TextBox 3"/>
            <p:cNvSpPr txBox="1"/>
            <p:nvPr/>
          </p:nvSpPr>
          <p:spPr>
            <a:xfrm>
              <a:off x="3375631" y="2270553"/>
              <a:ext cx="2185214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Very resistant !!</a:t>
              </a:r>
            </a:p>
            <a:p>
              <a:r>
                <a:rPr lang="de-DE" dirty="0">
                  <a:solidFill>
                    <a:schemeClr val="bg1"/>
                  </a:solidFill>
                </a:rPr>
                <a:t>Lowest denudation </a:t>
              </a:r>
            </a:p>
            <a:p>
              <a:r>
                <a:rPr lang="de-DE" dirty="0">
                  <a:solidFill>
                    <a:schemeClr val="bg1"/>
                  </a:solidFill>
                </a:rPr>
                <a:t>rates of 0.2 m/Ma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3111591" y="1753844"/>
              <a:ext cx="264040" cy="516709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3363474" y="2053692"/>
              <a:ext cx="105028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400" dirty="0">
                  <a:solidFill>
                    <a:schemeClr val="bg1"/>
                  </a:solidFill>
                </a:rPr>
                <a:t>Duricrust...</a:t>
              </a:r>
            </a:p>
          </p:txBody>
        </p:sp>
      </p:grpSp>
      <p:sp>
        <p:nvSpPr>
          <p:cNvPr id="26" name="TextBox 25"/>
          <p:cNvSpPr txBox="1"/>
          <p:nvPr/>
        </p:nvSpPr>
        <p:spPr>
          <a:xfrm>
            <a:off x="693861" y="2479127"/>
            <a:ext cx="14205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dirty="0">
                <a:solidFill>
                  <a:schemeClr val="accent5">
                    <a:lumMod val="25000"/>
                  </a:schemeClr>
                </a:solidFill>
              </a:rPr>
              <a:t>Mesa /</a:t>
            </a:r>
          </a:p>
          <a:p>
            <a:pPr algn="ctr"/>
            <a:r>
              <a:rPr lang="de-DE" dirty="0">
                <a:solidFill>
                  <a:schemeClr val="accent5">
                    <a:lumMod val="25000"/>
                  </a:schemeClr>
                </a:solidFill>
              </a:rPr>
              <a:t>‚Breakaway‘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1742921" y="2151529"/>
            <a:ext cx="7221985" cy="4460250"/>
            <a:chOff x="1742921" y="2151529"/>
            <a:chExt cx="7221985" cy="4460250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14846" b="11124"/>
            <a:stretch/>
          </p:blipFill>
          <p:spPr>
            <a:xfrm>
              <a:off x="6180635" y="5163979"/>
              <a:ext cx="2784271" cy="1447800"/>
            </a:xfrm>
            <a:prstGeom prst="rect">
              <a:avLst/>
            </a:prstGeom>
          </p:spPr>
        </p:pic>
        <p:pic>
          <p:nvPicPr>
            <p:cNvPr id="14" name="Picture 2" descr="G:\CentralOZ_ARC\Field_photos\Sept_2007\2007_09_13\IMG_1367.JPG"/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1460" y="3111173"/>
              <a:ext cx="2793446" cy="1932463"/>
            </a:xfrm>
            <a:prstGeom prst="rect">
              <a:avLst/>
            </a:prstGeom>
            <a:noFill/>
          </p:spPr>
        </p:pic>
        <p:grpSp>
          <p:nvGrpSpPr>
            <p:cNvPr id="31" name="Group 30"/>
            <p:cNvGrpSpPr/>
            <p:nvPr/>
          </p:nvGrpSpPr>
          <p:grpSpPr>
            <a:xfrm>
              <a:off x="1742921" y="2151529"/>
              <a:ext cx="4489036" cy="4167235"/>
              <a:chOff x="1742921" y="2151529"/>
              <a:chExt cx="4489036" cy="4167235"/>
            </a:xfrm>
          </p:grpSpPr>
          <p:grpSp>
            <p:nvGrpSpPr>
              <p:cNvPr id="3" name="Group 2"/>
              <p:cNvGrpSpPr/>
              <p:nvPr/>
            </p:nvGrpSpPr>
            <p:grpSpPr>
              <a:xfrm>
                <a:off x="4992061" y="2151529"/>
                <a:ext cx="1239896" cy="2904150"/>
                <a:chOff x="4992061" y="2151529"/>
                <a:chExt cx="1239896" cy="2904150"/>
              </a:xfrm>
            </p:grpSpPr>
            <p:sp>
              <p:nvSpPr>
                <p:cNvPr id="5" name="Oval 4"/>
                <p:cNvSpPr/>
                <p:nvPr/>
              </p:nvSpPr>
              <p:spPr>
                <a:xfrm>
                  <a:off x="5847866" y="2151529"/>
                  <a:ext cx="384091" cy="341281"/>
                </a:xfrm>
                <a:prstGeom prst="ellipse">
                  <a:avLst/>
                </a:prstGeom>
                <a:noFill/>
                <a:ln w="25400"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  <p:cxnSp>
              <p:nvCxnSpPr>
                <p:cNvPr id="19" name="Straight Connector 18"/>
                <p:cNvCxnSpPr/>
                <p:nvPr/>
              </p:nvCxnSpPr>
              <p:spPr>
                <a:xfrm flipH="1">
                  <a:off x="5579335" y="2499055"/>
                  <a:ext cx="411386" cy="2067706"/>
                </a:xfrm>
                <a:prstGeom prst="line">
                  <a:avLst/>
                </a:prstGeom>
                <a:ln w="15875">
                  <a:solidFill>
                    <a:srgbClr val="00206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Straight Connector 21"/>
                <p:cNvCxnSpPr/>
                <p:nvPr/>
              </p:nvCxnSpPr>
              <p:spPr>
                <a:xfrm flipH="1">
                  <a:off x="5819324" y="4383404"/>
                  <a:ext cx="342795" cy="269944"/>
                </a:xfrm>
                <a:prstGeom prst="line">
                  <a:avLst/>
                </a:prstGeom>
                <a:ln w="15875">
                  <a:solidFill>
                    <a:srgbClr val="00206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3" name="TextBox 22"/>
                <p:cNvSpPr txBox="1"/>
                <p:nvPr/>
              </p:nvSpPr>
              <p:spPr>
                <a:xfrm>
                  <a:off x="4992061" y="4686347"/>
                  <a:ext cx="103746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dirty="0">
                      <a:solidFill>
                        <a:srgbClr val="002060"/>
                      </a:solidFill>
                    </a:rPr>
                    <a:t>~4-2 Ma</a:t>
                  </a:r>
                </a:p>
              </p:txBody>
            </p:sp>
          </p:grpSp>
          <p:sp>
            <p:nvSpPr>
              <p:cNvPr id="28" name="TextBox 27"/>
              <p:cNvSpPr txBox="1"/>
              <p:nvPr/>
            </p:nvSpPr>
            <p:spPr>
              <a:xfrm>
                <a:off x="1742921" y="4010440"/>
                <a:ext cx="3001380" cy="230832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de-DE" dirty="0">
                    <a:solidFill>
                      <a:schemeClr val="accent5">
                        <a:lumMod val="25000"/>
                      </a:schemeClr>
                    </a:solidFill>
                  </a:rPr>
                  <a:t>Exposure dating with Cosmogenic Nuclides...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de-DE" dirty="0">
                  <a:solidFill>
                    <a:schemeClr val="accent5">
                      <a:lumMod val="25000"/>
                    </a:schemeClr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de-DE" dirty="0">
                    <a:solidFill>
                      <a:schemeClr val="accent5">
                        <a:lumMod val="25000"/>
                      </a:schemeClr>
                    </a:solidFill>
                  </a:rPr>
                  <a:t>Initial Exposure indicates removal / stripping of overlying weathering profile (onset of intense denudation)</a:t>
                </a:r>
              </a:p>
            </p:txBody>
          </p:sp>
        </p:grpSp>
      </p:grpSp>
      <p:sp>
        <p:nvSpPr>
          <p:cNvPr id="44" name="Down Arrow 43"/>
          <p:cNvSpPr/>
          <p:nvPr/>
        </p:nvSpPr>
        <p:spPr>
          <a:xfrm rot="17338192">
            <a:off x="6542254" y="2076179"/>
            <a:ext cx="360040" cy="263681"/>
          </a:xfrm>
          <a:prstGeom prst="downArrow">
            <a:avLst/>
          </a:prstGeom>
          <a:solidFill>
            <a:schemeClr val="bg1"/>
          </a:solidFill>
          <a:ln w="15875">
            <a:solidFill>
              <a:srgbClr val="08080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9" name="Down Arrow 48"/>
          <p:cNvSpPr/>
          <p:nvPr/>
        </p:nvSpPr>
        <p:spPr>
          <a:xfrm rot="4767782">
            <a:off x="7455124" y="2138712"/>
            <a:ext cx="360040" cy="263681"/>
          </a:xfrm>
          <a:prstGeom prst="downArrow">
            <a:avLst/>
          </a:prstGeom>
          <a:solidFill>
            <a:schemeClr val="bg1"/>
          </a:solidFill>
          <a:ln w="15875">
            <a:solidFill>
              <a:srgbClr val="08080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78085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Australian landscape and climate…</a:t>
            </a:r>
          </a:p>
        </p:txBody>
      </p:sp>
    </p:spTree>
    <p:extLst>
      <p:ext uri="{BB962C8B-B14F-4D97-AF65-F5344CB8AC3E}">
        <p14:creationId xmlns:p14="http://schemas.microsoft.com/office/powerpoint/2010/main" val="1161095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262608" y="4446037"/>
            <a:ext cx="3998496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Tectonic drift (e.g. Australia) and change in position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1200" baseline="30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baseline="30000" dirty="0">
                <a:solidFill>
                  <a:srgbClr val="002060"/>
                </a:solidFill>
              </a:rPr>
              <a:t>18</a:t>
            </a:r>
            <a:r>
              <a:rPr lang="de-DE" dirty="0">
                <a:solidFill>
                  <a:srgbClr val="002060"/>
                </a:solidFill>
              </a:rPr>
              <a:t>O changes with latitude and mean annual temperature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sz="11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Incorporation into clay – weathering age (when clay formed...)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959" r="6535" b="13699"/>
          <a:stretch/>
        </p:blipFill>
        <p:spPr>
          <a:xfrm>
            <a:off x="4971288" y="702534"/>
            <a:ext cx="3847130" cy="343435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B9271F0-03F6-4A43-A8A1-D35F798BFF1E}"/>
              </a:ext>
            </a:extLst>
          </p:cNvPr>
          <p:cNvSpPr txBox="1"/>
          <p:nvPr/>
        </p:nvSpPr>
        <p:spPr>
          <a:xfrm>
            <a:off x="0" y="7769"/>
            <a:ext cx="84306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2. Weathering rates and dates…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4047743" y="1776913"/>
            <a:ext cx="4830125" cy="4849939"/>
            <a:chOff x="4047743" y="1730867"/>
            <a:chExt cx="4830125" cy="4849939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F582C4E-A757-42FD-9705-2D79307A622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047743" y="4296429"/>
              <a:ext cx="4830125" cy="2284377"/>
            </a:xfrm>
            <a:prstGeom prst="rect">
              <a:avLst/>
            </a:prstGeom>
          </p:spPr>
        </p:pic>
        <p:grpSp>
          <p:nvGrpSpPr>
            <p:cNvPr id="6" name="Group 5"/>
            <p:cNvGrpSpPr/>
            <p:nvPr/>
          </p:nvGrpSpPr>
          <p:grpSpPr>
            <a:xfrm>
              <a:off x="6780058" y="1730867"/>
              <a:ext cx="214128" cy="1046818"/>
              <a:chOff x="6780058" y="1730867"/>
              <a:chExt cx="214128" cy="1046818"/>
            </a:xfrm>
          </p:grpSpPr>
          <p:sp>
            <p:nvSpPr>
              <p:cNvPr id="4" name="Oval 3"/>
              <p:cNvSpPr/>
              <p:nvPr/>
            </p:nvSpPr>
            <p:spPr>
              <a:xfrm>
                <a:off x="6812604" y="1730867"/>
                <a:ext cx="90791" cy="97277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6903395" y="2097134"/>
                <a:ext cx="90791" cy="97277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6780058" y="2399189"/>
                <a:ext cx="90791" cy="97277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6799632" y="2680408"/>
                <a:ext cx="90791" cy="97277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</p:grpSp>
      <p:grpSp>
        <p:nvGrpSpPr>
          <p:cNvPr id="39" name="Group 38"/>
          <p:cNvGrpSpPr/>
          <p:nvPr/>
        </p:nvGrpSpPr>
        <p:grpSpPr>
          <a:xfrm>
            <a:off x="316688" y="690284"/>
            <a:ext cx="4456352" cy="3709138"/>
            <a:chOff x="316688" y="690284"/>
            <a:chExt cx="4456352" cy="370913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16688" y="690284"/>
              <a:ext cx="4456352" cy="3709138"/>
            </a:xfrm>
            <a:prstGeom prst="rect">
              <a:avLst/>
            </a:prstGeom>
          </p:spPr>
        </p:pic>
        <p:cxnSp>
          <p:nvCxnSpPr>
            <p:cNvPr id="9" name="Straight Arrow Connector 8"/>
            <p:cNvCxnSpPr/>
            <p:nvPr/>
          </p:nvCxnSpPr>
          <p:spPr>
            <a:xfrm flipV="1">
              <a:off x="4215319" y="1932562"/>
              <a:ext cx="0" cy="1757464"/>
            </a:xfrm>
            <a:prstGeom prst="straightConnector1">
              <a:avLst/>
            </a:prstGeom>
            <a:ln w="1587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 rot="16200000">
              <a:off x="3470243" y="2626628"/>
              <a:ext cx="11208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younging</a:t>
              </a: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5609617" y="1684107"/>
            <a:ext cx="3070002" cy="923330"/>
            <a:chOff x="5609617" y="1684107"/>
            <a:chExt cx="3070002" cy="923330"/>
          </a:xfrm>
        </p:grpSpPr>
        <p:sp>
          <p:nvSpPr>
            <p:cNvPr id="11" name="Freeform 10"/>
            <p:cNvSpPr/>
            <p:nvPr/>
          </p:nvSpPr>
          <p:spPr>
            <a:xfrm>
              <a:off x="5609617" y="1945532"/>
              <a:ext cx="2645923" cy="110247"/>
            </a:xfrm>
            <a:custGeom>
              <a:avLst/>
              <a:gdLst>
                <a:gd name="connsiteX0" fmla="*/ 0 w 2645923"/>
                <a:gd name="connsiteY0" fmla="*/ 38911 h 110247"/>
                <a:gd name="connsiteX1" fmla="*/ 622570 w 2645923"/>
                <a:gd name="connsiteY1" fmla="*/ 32425 h 110247"/>
                <a:gd name="connsiteX2" fmla="*/ 667966 w 2645923"/>
                <a:gd name="connsiteY2" fmla="*/ 19455 h 110247"/>
                <a:gd name="connsiteX3" fmla="*/ 726332 w 2645923"/>
                <a:gd name="connsiteY3" fmla="*/ 12970 h 110247"/>
                <a:gd name="connsiteX4" fmla="*/ 804153 w 2645923"/>
                <a:gd name="connsiteY4" fmla="*/ 0 h 110247"/>
                <a:gd name="connsiteX5" fmla="*/ 907915 w 2645923"/>
                <a:gd name="connsiteY5" fmla="*/ 12970 h 110247"/>
                <a:gd name="connsiteX6" fmla="*/ 1102468 w 2645923"/>
                <a:gd name="connsiteY6" fmla="*/ 19455 h 110247"/>
                <a:gd name="connsiteX7" fmla="*/ 1199745 w 2645923"/>
                <a:gd name="connsiteY7" fmla="*/ 25940 h 110247"/>
                <a:gd name="connsiteX8" fmla="*/ 1284051 w 2645923"/>
                <a:gd name="connsiteY8" fmla="*/ 38911 h 110247"/>
                <a:gd name="connsiteX9" fmla="*/ 1498060 w 2645923"/>
                <a:gd name="connsiteY9" fmla="*/ 45396 h 110247"/>
                <a:gd name="connsiteX10" fmla="*/ 1517515 w 2645923"/>
                <a:gd name="connsiteY10" fmla="*/ 58366 h 110247"/>
                <a:gd name="connsiteX11" fmla="*/ 1543455 w 2645923"/>
                <a:gd name="connsiteY11" fmla="*/ 64851 h 110247"/>
                <a:gd name="connsiteX12" fmla="*/ 1562911 w 2645923"/>
                <a:gd name="connsiteY12" fmla="*/ 71336 h 110247"/>
                <a:gd name="connsiteX13" fmla="*/ 1588851 w 2645923"/>
                <a:gd name="connsiteY13" fmla="*/ 84306 h 110247"/>
                <a:gd name="connsiteX14" fmla="*/ 1608306 w 2645923"/>
                <a:gd name="connsiteY14" fmla="*/ 90791 h 110247"/>
                <a:gd name="connsiteX15" fmla="*/ 1640732 w 2645923"/>
                <a:gd name="connsiteY15" fmla="*/ 103762 h 110247"/>
                <a:gd name="connsiteX16" fmla="*/ 1673157 w 2645923"/>
                <a:gd name="connsiteY16" fmla="*/ 110247 h 110247"/>
                <a:gd name="connsiteX17" fmla="*/ 1828800 w 2645923"/>
                <a:gd name="connsiteY17" fmla="*/ 103762 h 110247"/>
                <a:gd name="connsiteX18" fmla="*/ 1893651 w 2645923"/>
                <a:gd name="connsiteY18" fmla="*/ 90791 h 110247"/>
                <a:gd name="connsiteX19" fmla="*/ 1926077 w 2645923"/>
                <a:gd name="connsiteY19" fmla="*/ 84306 h 110247"/>
                <a:gd name="connsiteX20" fmla="*/ 1945532 w 2645923"/>
                <a:gd name="connsiteY20" fmla="*/ 77821 h 110247"/>
                <a:gd name="connsiteX21" fmla="*/ 2003898 w 2645923"/>
                <a:gd name="connsiteY21" fmla="*/ 71336 h 110247"/>
                <a:gd name="connsiteX22" fmla="*/ 2509736 w 2645923"/>
                <a:gd name="connsiteY22" fmla="*/ 58366 h 110247"/>
                <a:gd name="connsiteX23" fmla="*/ 2613498 w 2645923"/>
                <a:gd name="connsiteY23" fmla="*/ 51881 h 110247"/>
                <a:gd name="connsiteX24" fmla="*/ 2645923 w 2645923"/>
                <a:gd name="connsiteY24" fmla="*/ 45396 h 11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45923" h="110247">
                  <a:moveTo>
                    <a:pt x="0" y="38911"/>
                  </a:moveTo>
                  <a:lnTo>
                    <a:pt x="622570" y="32425"/>
                  </a:lnTo>
                  <a:cubicBezTo>
                    <a:pt x="645421" y="31968"/>
                    <a:pt x="647512" y="22864"/>
                    <a:pt x="667966" y="19455"/>
                  </a:cubicBezTo>
                  <a:cubicBezTo>
                    <a:pt x="687275" y="16237"/>
                    <a:pt x="706954" y="15738"/>
                    <a:pt x="726332" y="12970"/>
                  </a:cubicBezTo>
                  <a:cubicBezTo>
                    <a:pt x="752366" y="9251"/>
                    <a:pt x="804153" y="0"/>
                    <a:pt x="804153" y="0"/>
                  </a:cubicBezTo>
                  <a:cubicBezTo>
                    <a:pt x="838740" y="4323"/>
                    <a:pt x="873132" y="10702"/>
                    <a:pt x="907915" y="12970"/>
                  </a:cubicBezTo>
                  <a:cubicBezTo>
                    <a:pt x="972664" y="17193"/>
                    <a:pt x="1037645" y="16574"/>
                    <a:pt x="1102468" y="19455"/>
                  </a:cubicBezTo>
                  <a:cubicBezTo>
                    <a:pt x="1134934" y="20898"/>
                    <a:pt x="1167319" y="23778"/>
                    <a:pt x="1199745" y="25940"/>
                  </a:cubicBezTo>
                  <a:cubicBezTo>
                    <a:pt x="1213732" y="28271"/>
                    <a:pt x="1272139" y="38315"/>
                    <a:pt x="1284051" y="38911"/>
                  </a:cubicBezTo>
                  <a:cubicBezTo>
                    <a:pt x="1355331" y="42475"/>
                    <a:pt x="1426724" y="43234"/>
                    <a:pt x="1498060" y="45396"/>
                  </a:cubicBezTo>
                  <a:cubicBezTo>
                    <a:pt x="1504545" y="49719"/>
                    <a:pt x="1510351" y="55296"/>
                    <a:pt x="1517515" y="58366"/>
                  </a:cubicBezTo>
                  <a:cubicBezTo>
                    <a:pt x="1525707" y="61877"/>
                    <a:pt x="1534885" y="62403"/>
                    <a:pt x="1543455" y="64851"/>
                  </a:cubicBezTo>
                  <a:cubicBezTo>
                    <a:pt x="1550028" y="66729"/>
                    <a:pt x="1556628" y="68643"/>
                    <a:pt x="1562911" y="71336"/>
                  </a:cubicBezTo>
                  <a:cubicBezTo>
                    <a:pt x="1571797" y="75144"/>
                    <a:pt x="1579965" y="80498"/>
                    <a:pt x="1588851" y="84306"/>
                  </a:cubicBezTo>
                  <a:cubicBezTo>
                    <a:pt x="1595134" y="86999"/>
                    <a:pt x="1601905" y="88391"/>
                    <a:pt x="1608306" y="90791"/>
                  </a:cubicBezTo>
                  <a:cubicBezTo>
                    <a:pt x="1619206" y="94879"/>
                    <a:pt x="1629582" y="100417"/>
                    <a:pt x="1640732" y="103762"/>
                  </a:cubicBezTo>
                  <a:cubicBezTo>
                    <a:pt x="1651289" y="106929"/>
                    <a:pt x="1662349" y="108085"/>
                    <a:pt x="1673157" y="110247"/>
                  </a:cubicBezTo>
                  <a:cubicBezTo>
                    <a:pt x="1725038" y="108085"/>
                    <a:pt x="1777075" y="108326"/>
                    <a:pt x="1828800" y="103762"/>
                  </a:cubicBezTo>
                  <a:cubicBezTo>
                    <a:pt x="1850760" y="101824"/>
                    <a:pt x="1872034" y="95115"/>
                    <a:pt x="1893651" y="90791"/>
                  </a:cubicBezTo>
                  <a:cubicBezTo>
                    <a:pt x="1904460" y="88629"/>
                    <a:pt x="1915620" y="87792"/>
                    <a:pt x="1926077" y="84306"/>
                  </a:cubicBezTo>
                  <a:cubicBezTo>
                    <a:pt x="1932562" y="82144"/>
                    <a:pt x="1938789" y="78945"/>
                    <a:pt x="1945532" y="77821"/>
                  </a:cubicBezTo>
                  <a:cubicBezTo>
                    <a:pt x="1964841" y="74603"/>
                    <a:pt x="1984403" y="73108"/>
                    <a:pt x="2003898" y="71336"/>
                  </a:cubicBezTo>
                  <a:cubicBezTo>
                    <a:pt x="2186759" y="54713"/>
                    <a:pt x="2267229" y="62097"/>
                    <a:pt x="2509736" y="58366"/>
                  </a:cubicBezTo>
                  <a:cubicBezTo>
                    <a:pt x="2555582" y="27804"/>
                    <a:pt x="2510796" y="51881"/>
                    <a:pt x="2613498" y="51881"/>
                  </a:cubicBezTo>
                  <a:cubicBezTo>
                    <a:pt x="2624520" y="51881"/>
                    <a:pt x="2645923" y="45396"/>
                    <a:pt x="2645923" y="45396"/>
                  </a:cubicBezTo>
                </a:path>
              </a:pathLst>
            </a:custGeom>
            <a:noFill/>
            <a:ln>
              <a:solidFill>
                <a:schemeClr val="accent5">
                  <a:lumMod val="2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Freeform 26"/>
            <p:cNvSpPr/>
            <p:nvPr/>
          </p:nvSpPr>
          <p:spPr>
            <a:xfrm flipH="1">
              <a:off x="5986272" y="2551866"/>
              <a:ext cx="2048775" cy="45719"/>
            </a:xfrm>
            <a:custGeom>
              <a:avLst/>
              <a:gdLst>
                <a:gd name="connsiteX0" fmla="*/ 0 w 2645923"/>
                <a:gd name="connsiteY0" fmla="*/ 38911 h 110247"/>
                <a:gd name="connsiteX1" fmla="*/ 622570 w 2645923"/>
                <a:gd name="connsiteY1" fmla="*/ 32425 h 110247"/>
                <a:gd name="connsiteX2" fmla="*/ 667966 w 2645923"/>
                <a:gd name="connsiteY2" fmla="*/ 19455 h 110247"/>
                <a:gd name="connsiteX3" fmla="*/ 726332 w 2645923"/>
                <a:gd name="connsiteY3" fmla="*/ 12970 h 110247"/>
                <a:gd name="connsiteX4" fmla="*/ 804153 w 2645923"/>
                <a:gd name="connsiteY4" fmla="*/ 0 h 110247"/>
                <a:gd name="connsiteX5" fmla="*/ 907915 w 2645923"/>
                <a:gd name="connsiteY5" fmla="*/ 12970 h 110247"/>
                <a:gd name="connsiteX6" fmla="*/ 1102468 w 2645923"/>
                <a:gd name="connsiteY6" fmla="*/ 19455 h 110247"/>
                <a:gd name="connsiteX7" fmla="*/ 1199745 w 2645923"/>
                <a:gd name="connsiteY7" fmla="*/ 25940 h 110247"/>
                <a:gd name="connsiteX8" fmla="*/ 1284051 w 2645923"/>
                <a:gd name="connsiteY8" fmla="*/ 38911 h 110247"/>
                <a:gd name="connsiteX9" fmla="*/ 1498060 w 2645923"/>
                <a:gd name="connsiteY9" fmla="*/ 45396 h 110247"/>
                <a:gd name="connsiteX10" fmla="*/ 1517515 w 2645923"/>
                <a:gd name="connsiteY10" fmla="*/ 58366 h 110247"/>
                <a:gd name="connsiteX11" fmla="*/ 1543455 w 2645923"/>
                <a:gd name="connsiteY11" fmla="*/ 64851 h 110247"/>
                <a:gd name="connsiteX12" fmla="*/ 1562911 w 2645923"/>
                <a:gd name="connsiteY12" fmla="*/ 71336 h 110247"/>
                <a:gd name="connsiteX13" fmla="*/ 1588851 w 2645923"/>
                <a:gd name="connsiteY13" fmla="*/ 84306 h 110247"/>
                <a:gd name="connsiteX14" fmla="*/ 1608306 w 2645923"/>
                <a:gd name="connsiteY14" fmla="*/ 90791 h 110247"/>
                <a:gd name="connsiteX15" fmla="*/ 1640732 w 2645923"/>
                <a:gd name="connsiteY15" fmla="*/ 103762 h 110247"/>
                <a:gd name="connsiteX16" fmla="*/ 1673157 w 2645923"/>
                <a:gd name="connsiteY16" fmla="*/ 110247 h 110247"/>
                <a:gd name="connsiteX17" fmla="*/ 1828800 w 2645923"/>
                <a:gd name="connsiteY17" fmla="*/ 103762 h 110247"/>
                <a:gd name="connsiteX18" fmla="*/ 1893651 w 2645923"/>
                <a:gd name="connsiteY18" fmla="*/ 90791 h 110247"/>
                <a:gd name="connsiteX19" fmla="*/ 1926077 w 2645923"/>
                <a:gd name="connsiteY19" fmla="*/ 84306 h 110247"/>
                <a:gd name="connsiteX20" fmla="*/ 1945532 w 2645923"/>
                <a:gd name="connsiteY20" fmla="*/ 77821 h 110247"/>
                <a:gd name="connsiteX21" fmla="*/ 2003898 w 2645923"/>
                <a:gd name="connsiteY21" fmla="*/ 71336 h 110247"/>
                <a:gd name="connsiteX22" fmla="*/ 2509736 w 2645923"/>
                <a:gd name="connsiteY22" fmla="*/ 58366 h 110247"/>
                <a:gd name="connsiteX23" fmla="*/ 2613498 w 2645923"/>
                <a:gd name="connsiteY23" fmla="*/ 51881 h 110247"/>
                <a:gd name="connsiteX24" fmla="*/ 2645923 w 2645923"/>
                <a:gd name="connsiteY24" fmla="*/ 45396 h 11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45923" h="110247">
                  <a:moveTo>
                    <a:pt x="0" y="38911"/>
                  </a:moveTo>
                  <a:lnTo>
                    <a:pt x="622570" y="32425"/>
                  </a:lnTo>
                  <a:cubicBezTo>
                    <a:pt x="645421" y="31968"/>
                    <a:pt x="647512" y="22864"/>
                    <a:pt x="667966" y="19455"/>
                  </a:cubicBezTo>
                  <a:cubicBezTo>
                    <a:pt x="687275" y="16237"/>
                    <a:pt x="706954" y="15738"/>
                    <a:pt x="726332" y="12970"/>
                  </a:cubicBezTo>
                  <a:cubicBezTo>
                    <a:pt x="752366" y="9251"/>
                    <a:pt x="804153" y="0"/>
                    <a:pt x="804153" y="0"/>
                  </a:cubicBezTo>
                  <a:cubicBezTo>
                    <a:pt x="838740" y="4323"/>
                    <a:pt x="873132" y="10702"/>
                    <a:pt x="907915" y="12970"/>
                  </a:cubicBezTo>
                  <a:cubicBezTo>
                    <a:pt x="972664" y="17193"/>
                    <a:pt x="1037645" y="16574"/>
                    <a:pt x="1102468" y="19455"/>
                  </a:cubicBezTo>
                  <a:cubicBezTo>
                    <a:pt x="1134934" y="20898"/>
                    <a:pt x="1167319" y="23778"/>
                    <a:pt x="1199745" y="25940"/>
                  </a:cubicBezTo>
                  <a:cubicBezTo>
                    <a:pt x="1213732" y="28271"/>
                    <a:pt x="1272139" y="38315"/>
                    <a:pt x="1284051" y="38911"/>
                  </a:cubicBezTo>
                  <a:cubicBezTo>
                    <a:pt x="1355331" y="42475"/>
                    <a:pt x="1426724" y="43234"/>
                    <a:pt x="1498060" y="45396"/>
                  </a:cubicBezTo>
                  <a:cubicBezTo>
                    <a:pt x="1504545" y="49719"/>
                    <a:pt x="1510351" y="55296"/>
                    <a:pt x="1517515" y="58366"/>
                  </a:cubicBezTo>
                  <a:cubicBezTo>
                    <a:pt x="1525707" y="61877"/>
                    <a:pt x="1534885" y="62403"/>
                    <a:pt x="1543455" y="64851"/>
                  </a:cubicBezTo>
                  <a:cubicBezTo>
                    <a:pt x="1550028" y="66729"/>
                    <a:pt x="1556628" y="68643"/>
                    <a:pt x="1562911" y="71336"/>
                  </a:cubicBezTo>
                  <a:cubicBezTo>
                    <a:pt x="1571797" y="75144"/>
                    <a:pt x="1579965" y="80498"/>
                    <a:pt x="1588851" y="84306"/>
                  </a:cubicBezTo>
                  <a:cubicBezTo>
                    <a:pt x="1595134" y="86999"/>
                    <a:pt x="1601905" y="88391"/>
                    <a:pt x="1608306" y="90791"/>
                  </a:cubicBezTo>
                  <a:cubicBezTo>
                    <a:pt x="1619206" y="94879"/>
                    <a:pt x="1629582" y="100417"/>
                    <a:pt x="1640732" y="103762"/>
                  </a:cubicBezTo>
                  <a:cubicBezTo>
                    <a:pt x="1651289" y="106929"/>
                    <a:pt x="1662349" y="108085"/>
                    <a:pt x="1673157" y="110247"/>
                  </a:cubicBezTo>
                  <a:cubicBezTo>
                    <a:pt x="1725038" y="108085"/>
                    <a:pt x="1777075" y="108326"/>
                    <a:pt x="1828800" y="103762"/>
                  </a:cubicBezTo>
                  <a:cubicBezTo>
                    <a:pt x="1850760" y="101824"/>
                    <a:pt x="1872034" y="95115"/>
                    <a:pt x="1893651" y="90791"/>
                  </a:cubicBezTo>
                  <a:cubicBezTo>
                    <a:pt x="1904460" y="88629"/>
                    <a:pt x="1915620" y="87792"/>
                    <a:pt x="1926077" y="84306"/>
                  </a:cubicBezTo>
                  <a:cubicBezTo>
                    <a:pt x="1932562" y="82144"/>
                    <a:pt x="1938789" y="78945"/>
                    <a:pt x="1945532" y="77821"/>
                  </a:cubicBezTo>
                  <a:cubicBezTo>
                    <a:pt x="1964841" y="74603"/>
                    <a:pt x="1984403" y="73108"/>
                    <a:pt x="2003898" y="71336"/>
                  </a:cubicBezTo>
                  <a:cubicBezTo>
                    <a:pt x="2186759" y="54713"/>
                    <a:pt x="2267229" y="62097"/>
                    <a:pt x="2509736" y="58366"/>
                  </a:cubicBezTo>
                  <a:cubicBezTo>
                    <a:pt x="2555582" y="27804"/>
                    <a:pt x="2510796" y="51881"/>
                    <a:pt x="2613498" y="51881"/>
                  </a:cubicBezTo>
                  <a:cubicBezTo>
                    <a:pt x="2624520" y="51881"/>
                    <a:pt x="2645923" y="45396"/>
                    <a:pt x="2645923" y="45396"/>
                  </a:cubicBezTo>
                </a:path>
              </a:pathLst>
            </a:custGeom>
            <a:noFill/>
            <a:ln>
              <a:solidFill>
                <a:schemeClr val="accent5">
                  <a:lumMod val="2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28" name="Straight Arrow Connector 27"/>
            <p:cNvCxnSpPr/>
            <p:nvPr/>
          </p:nvCxnSpPr>
          <p:spPr>
            <a:xfrm>
              <a:off x="6468717" y="1768015"/>
              <a:ext cx="0" cy="658238"/>
            </a:xfrm>
            <a:prstGeom prst="straightConnector1">
              <a:avLst/>
            </a:prstGeom>
            <a:ln w="1587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7255190" y="1684107"/>
              <a:ext cx="1424429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de-DE" dirty="0">
                  <a:solidFill>
                    <a:srgbClr val="002060"/>
                  </a:solidFill>
                </a:rPr>
                <a:t>advancing</a:t>
              </a:r>
            </a:p>
            <a:p>
              <a:pPr algn="ctr"/>
              <a:r>
                <a:rPr lang="de-DE" dirty="0">
                  <a:solidFill>
                    <a:srgbClr val="002060"/>
                  </a:solidFill>
                </a:rPr>
                <a:t>weathering </a:t>
              </a:r>
            </a:p>
            <a:p>
              <a:pPr algn="ctr"/>
              <a:r>
                <a:rPr lang="de-DE" dirty="0">
                  <a:solidFill>
                    <a:srgbClr val="002060"/>
                  </a:solidFill>
                </a:rPr>
                <a:t>front</a:t>
              </a: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304932F-BE16-472D-BB5A-4320172A48C3}"/>
              </a:ext>
            </a:extLst>
          </p:cNvPr>
          <p:cNvSpPr txBox="1"/>
          <p:nvPr/>
        </p:nvSpPr>
        <p:spPr>
          <a:xfrm>
            <a:off x="4077604" y="5770593"/>
            <a:ext cx="1454180" cy="73866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dirty="0">
                <a:solidFill>
                  <a:srgbClr val="002060"/>
                </a:solidFill>
              </a:rPr>
              <a:t>Weathering rate</a:t>
            </a:r>
          </a:p>
          <a:p>
            <a:pPr algn="ctr"/>
            <a:r>
              <a:rPr lang="en-AU" sz="1400" dirty="0">
                <a:solidFill>
                  <a:srgbClr val="002060"/>
                </a:solidFill>
              </a:rPr>
              <a:t>10 m in 60 Ma</a:t>
            </a:r>
          </a:p>
          <a:p>
            <a:pPr algn="ctr"/>
            <a:r>
              <a:rPr lang="en-AU" sz="1400" dirty="0">
                <a:solidFill>
                  <a:srgbClr val="002060"/>
                </a:solidFill>
              </a:rPr>
              <a:t>0.17 m/Ma</a:t>
            </a:r>
          </a:p>
        </p:txBody>
      </p:sp>
      <p:grpSp>
        <p:nvGrpSpPr>
          <p:cNvPr id="40" name="Group 39"/>
          <p:cNvGrpSpPr/>
          <p:nvPr/>
        </p:nvGrpSpPr>
        <p:grpSpPr>
          <a:xfrm>
            <a:off x="5504647" y="4607480"/>
            <a:ext cx="3433776" cy="1425625"/>
            <a:chOff x="5504647" y="4614058"/>
            <a:chExt cx="3433776" cy="1425625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7074AAB6-6CE9-4D62-BD63-08D5E85D1419}"/>
                </a:ext>
              </a:extLst>
            </p:cNvPr>
            <p:cNvSpPr/>
            <p:nvPr/>
          </p:nvSpPr>
          <p:spPr>
            <a:xfrm>
              <a:off x="6221405" y="4983390"/>
              <a:ext cx="2621230" cy="338554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>
              <a:spAutoFit/>
            </a:bodyPr>
            <a:lstStyle/>
            <a:p>
              <a:r>
                <a:rPr lang="en-AU" sz="1600" dirty="0">
                  <a:solidFill>
                    <a:srgbClr val="002060"/>
                  </a:solidFill>
                </a:rPr>
                <a:t>early Cretaceous (~90 Ma)</a:t>
              </a: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2F3239F1-5161-4D09-B61C-FCDB1B535B03}"/>
                </a:ext>
              </a:extLst>
            </p:cNvPr>
            <p:cNvSpPr/>
            <p:nvPr/>
          </p:nvSpPr>
          <p:spPr>
            <a:xfrm>
              <a:off x="6581688" y="5438617"/>
              <a:ext cx="2356735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r>
                <a:rPr lang="en-AU" sz="1600" dirty="0">
                  <a:solidFill>
                    <a:srgbClr val="002060"/>
                  </a:solidFill>
                </a:rPr>
                <a:t>Neogene (~15 ± 10 Ma)</a:t>
              </a: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5504647" y="4614058"/>
              <a:ext cx="1816523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AU" sz="1600" dirty="0">
                  <a:solidFill>
                    <a:srgbClr val="002060"/>
                  </a:solidFill>
                </a:rPr>
                <a:t>Jurassic (150 Ma)</a:t>
              </a:r>
            </a:p>
          </p:txBody>
        </p:sp>
        <p:cxnSp>
          <p:nvCxnSpPr>
            <p:cNvPr id="35" name="Straight Connector 34"/>
            <p:cNvCxnSpPr/>
            <p:nvPr/>
          </p:nvCxnSpPr>
          <p:spPr>
            <a:xfrm flipH="1">
              <a:off x="5986272" y="4965174"/>
              <a:ext cx="109728" cy="202882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flipH="1">
              <a:off x="6471960" y="5352722"/>
              <a:ext cx="109728" cy="451143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flipH="1">
              <a:off x="7325037" y="5794812"/>
              <a:ext cx="51123" cy="244871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>
              <a:off x="7523148" y="5794812"/>
              <a:ext cx="267540" cy="244871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37473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33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3DA81B61-FD53-4FBD-BDB7-F18C74CBC14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8739" y="2253155"/>
            <a:ext cx="2991404" cy="147732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8BCA4DE-EABF-492D-9E89-98B8EE1B3160}"/>
              </a:ext>
            </a:extLst>
          </p:cNvPr>
          <p:cNvSpPr/>
          <p:nvPr/>
        </p:nvSpPr>
        <p:spPr>
          <a:xfrm>
            <a:off x="166395" y="1351235"/>
            <a:ext cx="50995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litter</a:t>
            </a:r>
            <a:r>
              <a:rPr lang="en-US" dirty="0">
                <a:solidFill>
                  <a:srgbClr val="002060"/>
                </a:solidFill>
              </a:rPr>
              <a:t> is dead plant material (such as leaves, bark, needles, twigs…)</a:t>
            </a:r>
            <a:endParaRPr lang="en-AU" dirty="0">
              <a:solidFill>
                <a:srgbClr val="002060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21B17A-3A67-4FA6-88E6-2D3FA246E955}"/>
              </a:ext>
            </a:extLst>
          </p:cNvPr>
          <p:cNvSpPr/>
          <p:nvPr/>
        </p:nvSpPr>
        <p:spPr>
          <a:xfrm>
            <a:off x="166395" y="657175"/>
            <a:ext cx="51643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Decomposition of detritus or dead organic material </a:t>
            </a:r>
            <a:endParaRPr lang="en-AU" dirty="0">
              <a:solidFill>
                <a:srgbClr val="002060"/>
              </a:solidFill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DE77890-F5B2-4C8C-AA78-867AACB997FF}"/>
              </a:ext>
            </a:extLst>
          </p:cNvPr>
          <p:cNvGrpSpPr/>
          <p:nvPr/>
        </p:nvGrpSpPr>
        <p:grpSpPr>
          <a:xfrm>
            <a:off x="3443608" y="198063"/>
            <a:ext cx="5466713" cy="3145255"/>
            <a:chOff x="3443608" y="198063"/>
            <a:chExt cx="5466713" cy="3145255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29A26A6-56BB-44B8-BB95-A290887CE70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330757" y="198063"/>
              <a:ext cx="3579564" cy="1643447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9BC8EA1-E329-4F34-97EB-58929954884B}"/>
                </a:ext>
              </a:extLst>
            </p:cNvPr>
            <p:cNvSpPr/>
            <p:nvPr/>
          </p:nvSpPr>
          <p:spPr>
            <a:xfrm>
              <a:off x="3443608" y="1865990"/>
              <a:ext cx="4797109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b="1" dirty="0">
                  <a:solidFill>
                    <a:srgbClr val="002060"/>
                  </a:solidFill>
                </a:rPr>
                <a:t>Mineralization </a:t>
              </a:r>
              <a:r>
                <a:rPr lang="en-US" dirty="0">
                  <a:solidFill>
                    <a:srgbClr val="002060"/>
                  </a:solidFill>
                </a:rPr>
                <a:t>by microorganisms (bacteria, </a:t>
              </a:r>
              <a:r>
                <a:rPr lang="en-US" dirty="0" err="1">
                  <a:solidFill>
                    <a:srgbClr val="002060"/>
                  </a:solidFill>
                </a:rPr>
                <a:t>etc</a:t>
              </a:r>
              <a:r>
                <a:rPr lang="en-US" dirty="0">
                  <a:solidFill>
                    <a:srgbClr val="002060"/>
                  </a:solidFill>
                </a:rPr>
                <a:t>), i.e. oxidation of the chemical compounds in organic matter, by which nutrients in those compounds are released in soluble inorganic forms</a:t>
              </a:r>
              <a:endParaRPr lang="en-AU" dirty="0">
                <a:solidFill>
                  <a:srgbClr val="002060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F40C1BEB-DB74-4C61-99BC-720C8EE2770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1055" y="5401832"/>
            <a:ext cx="3740202" cy="1332749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6059BF3F-F258-4829-9C7D-AC61FA5FA3BF}"/>
              </a:ext>
            </a:extLst>
          </p:cNvPr>
          <p:cNvGrpSpPr/>
          <p:nvPr/>
        </p:nvGrpSpPr>
        <p:grpSpPr>
          <a:xfrm>
            <a:off x="114300" y="3827494"/>
            <a:ext cx="4403271" cy="2886803"/>
            <a:chOff x="114300" y="3827494"/>
            <a:chExt cx="4403271" cy="2886803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46C331-828C-4DB9-991A-C9A4778CBD9D}"/>
                </a:ext>
              </a:extLst>
            </p:cNvPr>
            <p:cNvSpPr/>
            <p:nvPr/>
          </p:nvSpPr>
          <p:spPr>
            <a:xfrm>
              <a:off x="114300" y="3827494"/>
              <a:ext cx="4403271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b="1" dirty="0">
                  <a:solidFill>
                    <a:srgbClr val="002060"/>
                  </a:solidFill>
                </a:rPr>
                <a:t>Humification – </a:t>
              </a:r>
              <a:r>
                <a:rPr lang="en-US" dirty="0">
                  <a:solidFill>
                    <a:srgbClr val="002060"/>
                  </a:solidFill>
                </a:rPr>
                <a:t>un-mineralized organic matter is transformed by fungi, bacteria, microbes and animals to chains of organic polymers (resistant to micro-organisms)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3200C264-D6D8-4CBD-9CFB-DF23B61313DF}"/>
                </a:ext>
              </a:extLst>
            </p:cNvPr>
            <p:cNvSpPr/>
            <p:nvPr/>
          </p:nvSpPr>
          <p:spPr>
            <a:xfrm>
              <a:off x="328739" y="6067966"/>
              <a:ext cx="3483428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humus = well-decomposed organic material 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1631AA6F-6883-4420-AB83-DA4F0A5F8969}"/>
              </a:ext>
            </a:extLst>
          </p:cNvPr>
          <p:cNvGrpSpPr/>
          <p:nvPr/>
        </p:nvGrpSpPr>
        <p:grpSpPr>
          <a:xfrm>
            <a:off x="4319708" y="3498127"/>
            <a:ext cx="4590613" cy="3141919"/>
            <a:chOff x="4319708" y="3498127"/>
            <a:chExt cx="4590613" cy="3141919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CCCA806-5F80-40E6-B548-38217EBC9BC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533545" y="3498127"/>
              <a:ext cx="4376776" cy="2379791"/>
            </a:xfrm>
            <a:prstGeom prst="rect">
              <a:avLst/>
            </a:prstGeom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2FF569F2-7EC0-46D3-93C5-BFF1FA0A8867}"/>
                </a:ext>
              </a:extLst>
            </p:cNvPr>
            <p:cNvSpPr txBox="1"/>
            <p:nvPr/>
          </p:nvSpPr>
          <p:spPr>
            <a:xfrm>
              <a:off x="4319708" y="5993715"/>
              <a:ext cx="459061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Topsoil formation and soil properties - Water, nutrients, infiltration, aeration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Soils… and life</a:t>
            </a:r>
            <a:endParaRPr lang="en-AU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39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5980" y="5657076"/>
            <a:ext cx="3420830" cy="927649"/>
          </a:xfrm>
          <a:prstGeom prst="rect">
            <a:avLst/>
          </a:prstGeom>
          <a:solidFill>
            <a:srgbClr val="6F462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7" name="Group 6"/>
          <p:cNvGrpSpPr/>
          <p:nvPr/>
        </p:nvGrpSpPr>
        <p:grpSpPr>
          <a:xfrm>
            <a:off x="205980" y="865274"/>
            <a:ext cx="8891183" cy="5719451"/>
            <a:chOff x="205980" y="865274"/>
            <a:chExt cx="8891183" cy="5719451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2102002-5FC6-454D-BF74-D7E775651E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205980" y="3717624"/>
              <a:ext cx="3420830" cy="2867101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2950736" y="5668079"/>
              <a:ext cx="56137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b="1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ECBA12E-960F-4481-9536-CDEF4EC0162D}"/>
                </a:ext>
              </a:extLst>
            </p:cNvPr>
            <p:cNvSpPr/>
            <p:nvPr/>
          </p:nvSpPr>
          <p:spPr>
            <a:xfrm>
              <a:off x="3747687" y="4936414"/>
              <a:ext cx="5349476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Is terrestrial world brown and black, not green?</a:t>
              </a:r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5B423DF0-8FB2-4065-8EBE-06599AD281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244291" y="865274"/>
              <a:ext cx="1712664" cy="1697290"/>
            </a:xfrm>
            <a:prstGeom prst="rect">
              <a:avLst/>
            </a:prstGeom>
          </p:spPr>
        </p:pic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F2102002-5FC6-454D-BF74-D7E775651EF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5980" y="3717624"/>
            <a:ext cx="3420830" cy="193945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009128" y="1364423"/>
            <a:ext cx="4320480" cy="13696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1100" i="1" dirty="0">
              <a:solidFill>
                <a:srgbClr val="002060"/>
              </a:solidFill>
            </a:endParaRPr>
          </a:p>
          <a:p>
            <a:pPr algn="just"/>
            <a:r>
              <a:rPr lang="en-US" sz="1200" i="1" dirty="0">
                <a:solidFill>
                  <a:srgbClr val="002060"/>
                </a:solidFill>
              </a:rPr>
              <a:t>Despite our perception of the world as driven by </a:t>
            </a:r>
            <a:r>
              <a:rPr lang="en-US" sz="1200" b="1" i="1" dirty="0">
                <a:solidFill>
                  <a:srgbClr val="002060"/>
                </a:solidFill>
              </a:rPr>
              <a:t>photosynthesis</a:t>
            </a:r>
            <a:r>
              <a:rPr lang="en-US" sz="1200" i="1" dirty="0">
                <a:solidFill>
                  <a:srgbClr val="002060"/>
                </a:solidFill>
              </a:rPr>
              <a:t>, virtually all net primary production ends up as soil organic matter and, because of its relatively long residence time, soils contain twice as much carbon as vegetation - more ecology occurs below than above-ground (</a:t>
            </a:r>
            <a:r>
              <a:rPr lang="en-US" sz="1200" i="1" dirty="0" err="1">
                <a:solidFill>
                  <a:srgbClr val="002060"/>
                </a:solidFill>
              </a:rPr>
              <a:t>Bardgett</a:t>
            </a:r>
            <a:r>
              <a:rPr lang="en-US" sz="1200" i="1" dirty="0">
                <a:solidFill>
                  <a:srgbClr val="002060"/>
                </a:solidFill>
              </a:rPr>
              <a:t> 2005)</a:t>
            </a:r>
            <a:endParaRPr lang="de-DE" sz="1200" i="1" dirty="0">
              <a:solidFill>
                <a:srgbClr val="00206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754668" y="5493577"/>
            <a:ext cx="512805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Highly </a:t>
            </a:r>
            <a:r>
              <a:rPr lang="en-US" b="1" dirty="0">
                <a:solidFill>
                  <a:srgbClr val="002060"/>
                </a:solidFill>
              </a:rPr>
              <a:t>diverse</a:t>
            </a:r>
            <a:r>
              <a:rPr lang="en-US" dirty="0">
                <a:solidFill>
                  <a:srgbClr val="002060"/>
                </a:solidFill>
              </a:rPr>
              <a:t> on microscopic and micro-level but “we do not know their names or what they do”…</a:t>
            </a:r>
            <a:endParaRPr lang="de-DE" dirty="0">
              <a:solidFill>
                <a:srgbClr val="002060"/>
              </a:solidFill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164274" y="2789976"/>
            <a:ext cx="8814332" cy="2033311"/>
            <a:chOff x="164274" y="2789976"/>
            <a:chExt cx="8814332" cy="20333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98E845C-32D2-4DD5-B346-CEE139704807}"/>
                </a:ext>
              </a:extLst>
            </p:cNvPr>
            <p:cNvSpPr txBox="1"/>
            <p:nvPr/>
          </p:nvSpPr>
          <p:spPr>
            <a:xfrm>
              <a:off x="3747687" y="3689238"/>
              <a:ext cx="52309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The soil is food web – a recycling machine… !!</a:t>
              </a:r>
            </a:p>
          </p:txBody>
        </p:sp>
        <p:sp>
          <p:nvSpPr>
            <p:cNvPr id="3" name="Rectangle 2"/>
            <p:cNvSpPr/>
            <p:nvPr/>
          </p:nvSpPr>
          <p:spPr>
            <a:xfrm>
              <a:off x="3748716" y="4176956"/>
              <a:ext cx="4799754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Food webs do not follow traditional rules (more omnivores and decomposers)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4274" y="2789976"/>
              <a:ext cx="8678408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+mj-lt"/>
                <a:buAutoNum type="arabicPeriod" startAt="2"/>
              </a:pPr>
              <a:r>
                <a:rPr lang="en-US" b="1" dirty="0">
                  <a:solidFill>
                    <a:srgbClr val="002060"/>
                  </a:solidFill>
                </a:rPr>
                <a:t>Decomposition</a:t>
              </a:r>
              <a:r>
                <a:rPr lang="en-US" dirty="0">
                  <a:solidFill>
                    <a:srgbClr val="002060"/>
                  </a:solidFill>
                </a:rPr>
                <a:t> - one of the two major life-generating processes; pairs with photosynthesis to maintain function of ecosystems and balance of atmosphere</a:t>
              </a:r>
              <a:endParaRPr lang="de-DE" dirty="0">
                <a:solidFill>
                  <a:srgbClr val="002060"/>
                </a:solidFill>
              </a:endParaRPr>
            </a:p>
          </p:txBody>
        </p:sp>
      </p:grpSp>
      <p:cxnSp>
        <p:nvCxnSpPr>
          <p:cNvPr id="13" name="Straight Connector 12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8908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Soils… and life</a:t>
            </a:r>
            <a:endParaRPr lang="en-AU" sz="3200" dirty="0">
              <a:solidFill>
                <a:srgbClr val="00206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942317" y="3829518"/>
            <a:ext cx="561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400" b="1" dirty="0">
                <a:solidFill>
                  <a:srgbClr val="002060"/>
                </a:solidFill>
                <a:latin typeface="Arial Black" panose="020B0A04020102020204" pitchFamily="34" charset="0"/>
              </a:rPr>
              <a:t>1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5409035-23A8-4706-9440-A0E28E2332B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36041" y="91702"/>
            <a:ext cx="1841828" cy="182529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1058280-60E8-431E-ABCC-8EEB859D75B1}"/>
              </a:ext>
            </a:extLst>
          </p:cNvPr>
          <p:cNvSpPr txBox="1"/>
          <p:nvPr/>
        </p:nvSpPr>
        <p:spPr>
          <a:xfrm>
            <a:off x="164274" y="728173"/>
            <a:ext cx="60101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AU" dirty="0">
                <a:solidFill>
                  <a:srgbClr val="002060"/>
                </a:solidFill>
              </a:rPr>
              <a:t>Soils provide the </a:t>
            </a:r>
            <a:r>
              <a:rPr lang="en-AU" b="1" dirty="0">
                <a:solidFill>
                  <a:srgbClr val="002060"/>
                </a:solidFill>
              </a:rPr>
              <a:t>medium for life </a:t>
            </a:r>
            <a:r>
              <a:rPr lang="en-AU" dirty="0">
                <a:solidFill>
                  <a:srgbClr val="002060"/>
                </a:solidFill>
              </a:rPr>
              <a:t>(plant growth and new formation of organic matter via photosynthesis…)</a:t>
            </a:r>
          </a:p>
        </p:txBody>
      </p:sp>
    </p:spTree>
    <p:extLst>
      <p:ext uri="{BB962C8B-B14F-4D97-AF65-F5344CB8AC3E}">
        <p14:creationId xmlns:p14="http://schemas.microsoft.com/office/powerpoint/2010/main" val="716613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theme/theme1.xml><?xml version="1.0" encoding="utf-8"?>
<a:theme xmlns:a="http://schemas.openxmlformats.org/drawingml/2006/main" name="Office Theme">
  <a:themeElements>
    <a:clrScheme name="Custom 1">
      <a:dk1>
        <a:srgbClr val="00206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2594</Words>
  <Application>Microsoft Office PowerPoint</Application>
  <PresentationFormat>On-screen Show (4:3)</PresentationFormat>
  <Paragraphs>451</Paragraphs>
  <Slides>47</Slides>
  <Notes>2</Notes>
  <HiddenSlides>7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2" baseType="lpstr">
      <vt:lpstr>AdvEPSTIM</vt:lpstr>
      <vt:lpstr>Arial</vt:lpstr>
      <vt:lpstr>Arial Black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Alissa Flatley</cp:lastModifiedBy>
  <cp:revision>74</cp:revision>
  <cp:lastPrinted>2022-03-14T00:12:53Z</cp:lastPrinted>
  <dcterms:created xsi:type="dcterms:W3CDTF">2020-03-16T04:00:32Z</dcterms:created>
  <dcterms:modified xsi:type="dcterms:W3CDTF">2023-08-11T13:53:43Z</dcterms:modified>
</cp:coreProperties>
</file>