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2"/>
  </p:notesMasterIdLst>
  <p:handoutMasterIdLst>
    <p:handoutMasterId r:id="rId23"/>
  </p:handoutMasterIdLst>
  <p:sldIdLst>
    <p:sldId id="308" r:id="rId2"/>
    <p:sldId id="388" r:id="rId3"/>
    <p:sldId id="386" r:id="rId4"/>
    <p:sldId id="387" r:id="rId5"/>
    <p:sldId id="342" r:id="rId6"/>
    <p:sldId id="380" r:id="rId7"/>
    <p:sldId id="389" r:id="rId8"/>
    <p:sldId id="385" r:id="rId9"/>
    <p:sldId id="367" r:id="rId10"/>
    <p:sldId id="373" r:id="rId11"/>
    <p:sldId id="366" r:id="rId12"/>
    <p:sldId id="278" r:id="rId13"/>
    <p:sldId id="368" r:id="rId14"/>
    <p:sldId id="375" r:id="rId15"/>
    <p:sldId id="364" r:id="rId16"/>
    <p:sldId id="371" r:id="rId17"/>
    <p:sldId id="360" r:id="rId18"/>
    <p:sldId id="378" r:id="rId19"/>
    <p:sldId id="381" r:id="rId20"/>
    <p:sldId id="359" r:id="rId2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FFE07D"/>
    <a:srgbClr val="054333"/>
    <a:srgbClr val="032B21"/>
    <a:srgbClr val="500000"/>
    <a:srgbClr val="420000"/>
    <a:srgbClr val="663300"/>
    <a:srgbClr val="0029AC"/>
    <a:srgbClr val="0D7AFF"/>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770" autoAdjust="0"/>
    <p:restoredTop sz="96357" autoAdjust="0"/>
  </p:normalViewPr>
  <p:slideViewPr>
    <p:cSldViewPr>
      <p:cViewPr varScale="1">
        <p:scale>
          <a:sx n="106" d="100"/>
          <a:sy n="106" d="100"/>
        </p:scale>
        <p:origin x="1008" y="108"/>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20/11/2020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20/11/2020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20/11/2020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20/11/2020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20/11/2020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20/11/2020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20/11/2020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20/11/2020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20/11/2020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20/11/2020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20/11/2020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20/11/2020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20/11/2020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20/11/2020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microsoft.com/office/2007/relationships/hdphoto" Target="../media/hdphoto3.wdp"/></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1.png"/><Relationship Id="rId1" Type="http://schemas.openxmlformats.org/officeDocument/2006/relationships/slideLayout" Target="../slideLayouts/slideLayout2.xml"/><Relationship Id="rId5" Type="http://schemas.microsoft.com/office/2007/relationships/hdphoto" Target="../media/hdphoto8.wdp"/><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7" Type="http://schemas.microsoft.com/office/2007/relationships/hdphoto" Target="../media/hdphoto10.wdp"/><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6.png"/><Relationship Id="rId5" Type="http://schemas.microsoft.com/office/2007/relationships/hdphoto" Target="../media/hdphoto9.wdp"/><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47328" y="0"/>
            <a:ext cx="11989332" cy="1081877"/>
          </a:xfrm>
        </p:spPr>
        <p:txBody>
          <a:bodyPr>
            <a:normAutofit/>
          </a:bodyPr>
          <a:lstStyle/>
          <a:p>
            <a:pPr marL="118872" algn="ctr"/>
            <a:br>
              <a:rPr lang="en-GB" sz="1050" b="0" i="0" u="none" strike="noStrike" dirty="0">
                <a:solidFill>
                  <a:srgbClr val="003E5A"/>
                </a:solidFill>
                <a:effectLst/>
                <a:latin typeface="-apple-system"/>
              </a:rPr>
            </a:br>
            <a:r>
              <a:rPr lang="en-GB" sz="3600" dirty="0">
                <a:solidFill>
                  <a:srgbClr val="92D050"/>
                </a:solidFill>
              </a:rPr>
              <a:t>HPEN7018: memory theatres &amp; maps</a:t>
            </a:r>
            <a:endParaRPr lang="en-GB" sz="2400" dirty="0">
              <a:solidFill>
                <a:srgbClr val="92D050"/>
              </a:solidFill>
            </a:endParaRPr>
          </a:p>
        </p:txBody>
      </p:sp>
      <p:pic>
        <p:nvPicPr>
          <p:cNvPr id="4" name="Picture 3" descr="A picture containing sitting, brown, stone, table&#10;&#10;Description automatically generated">
            <a:extLst>
              <a:ext uri="{FF2B5EF4-FFF2-40B4-BE49-F238E27FC236}">
                <a16:creationId xmlns:a16="http://schemas.microsoft.com/office/drawing/2014/main" id="{BE270433-A2AD-4CEB-A481-5AE245581F98}"/>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rcRect/>
          <a:stretch/>
        </p:blipFill>
        <p:spPr>
          <a:xfrm>
            <a:off x="335360" y="1520484"/>
            <a:ext cx="5344915" cy="4393096"/>
          </a:xfrm>
          <a:prstGeom prst="rect">
            <a:avLst/>
          </a:prstGeom>
        </p:spPr>
      </p:pic>
      <p:sp>
        <p:nvSpPr>
          <p:cNvPr id="9" name="TextBox 8">
            <a:extLst>
              <a:ext uri="{FF2B5EF4-FFF2-40B4-BE49-F238E27FC236}">
                <a16:creationId xmlns:a16="http://schemas.microsoft.com/office/drawing/2014/main" id="{02027A22-2C82-4C61-9ECC-683F35CF74C8}"/>
              </a:ext>
            </a:extLst>
          </p:cNvPr>
          <p:cNvSpPr txBox="1"/>
          <p:nvPr/>
        </p:nvSpPr>
        <p:spPr>
          <a:xfrm>
            <a:off x="6511727" y="4581128"/>
            <a:ext cx="5488932" cy="1938992"/>
          </a:xfrm>
          <a:prstGeom prst="rect">
            <a:avLst/>
          </a:prstGeom>
          <a:noFill/>
        </p:spPr>
        <p:txBody>
          <a:bodyPr wrap="square">
            <a:spAutoFit/>
          </a:bodyPr>
          <a:lstStyle/>
          <a:p>
            <a:r>
              <a:rPr lang="en-GB" sz="2000" b="0" i="0" dirty="0">
                <a:solidFill>
                  <a:schemeClr val="accent6">
                    <a:lumMod val="40000"/>
                    <a:lumOff val="60000"/>
                  </a:schemeClr>
                </a:solidFill>
                <a:effectLst/>
              </a:rPr>
              <a:t>A close-up view of the Babylonian map of the </a:t>
            </a:r>
            <a:r>
              <a:rPr lang="en-GB" sz="2000" dirty="0">
                <a:solidFill>
                  <a:schemeClr val="accent6">
                    <a:lumMod val="40000"/>
                    <a:lumOff val="60000"/>
                  </a:schemeClr>
                </a:solidFill>
              </a:rPr>
              <a:t>World - the oldest </a:t>
            </a:r>
            <a:r>
              <a:rPr lang="en-GB" sz="2000" i="1" dirty="0" err="1">
                <a:solidFill>
                  <a:schemeClr val="accent6">
                    <a:lumMod val="40000"/>
                    <a:lumOff val="60000"/>
                  </a:schemeClr>
                </a:solidFill>
              </a:rPr>
              <a:t>mappa</a:t>
            </a:r>
            <a:r>
              <a:rPr lang="en-GB" sz="2000" i="1" dirty="0">
                <a:solidFill>
                  <a:schemeClr val="accent6">
                    <a:lumMod val="40000"/>
                    <a:lumOff val="60000"/>
                  </a:schemeClr>
                </a:solidFill>
              </a:rPr>
              <a:t> mundi </a:t>
            </a:r>
            <a:r>
              <a:rPr lang="en-GB" sz="2000" dirty="0">
                <a:solidFill>
                  <a:schemeClr val="accent6">
                    <a:lumMod val="40000"/>
                    <a:lumOff val="60000"/>
                  </a:schemeClr>
                </a:solidFill>
              </a:rPr>
              <a:t>in existence</a:t>
            </a:r>
            <a:r>
              <a:rPr lang="en-GB" sz="2000" i="1" dirty="0">
                <a:solidFill>
                  <a:schemeClr val="accent6">
                    <a:lumMod val="40000"/>
                    <a:lumOff val="60000"/>
                  </a:schemeClr>
                </a:solidFill>
              </a:rPr>
              <a:t>. </a:t>
            </a:r>
            <a:r>
              <a:rPr lang="en-GB" sz="2000" b="0" i="0" dirty="0">
                <a:solidFill>
                  <a:schemeClr val="accent6">
                    <a:lumMod val="40000"/>
                    <a:lumOff val="60000"/>
                  </a:schemeClr>
                </a:solidFill>
                <a:effectLst/>
              </a:rPr>
              <a:t>This partially broken clay tablet contains both cuneiform inscriptions and a unique map of the Mesopotamian world. Probably from Sippar, Mesopotamia, Iraq.</a:t>
            </a:r>
          </a:p>
        </p:txBody>
      </p:sp>
      <p:sp>
        <p:nvSpPr>
          <p:cNvPr id="13" name="TextBox 12">
            <a:extLst>
              <a:ext uri="{FF2B5EF4-FFF2-40B4-BE49-F238E27FC236}">
                <a16:creationId xmlns:a16="http://schemas.microsoft.com/office/drawing/2014/main" id="{8F8B66FC-601E-44D9-86CB-CF1AD861F0FA}"/>
              </a:ext>
            </a:extLst>
          </p:cNvPr>
          <p:cNvSpPr txBox="1"/>
          <p:nvPr/>
        </p:nvSpPr>
        <p:spPr>
          <a:xfrm>
            <a:off x="263352" y="6072752"/>
            <a:ext cx="6097508" cy="646331"/>
          </a:xfrm>
          <a:prstGeom prst="rect">
            <a:avLst/>
          </a:prstGeom>
          <a:noFill/>
        </p:spPr>
        <p:txBody>
          <a:bodyPr wrap="square">
            <a:spAutoFit/>
          </a:bodyPr>
          <a:lstStyle/>
          <a:p>
            <a:r>
              <a:rPr lang="en-GB" sz="1800" b="0" i="0" dirty="0">
                <a:solidFill>
                  <a:schemeClr val="bg1"/>
                </a:solidFill>
                <a:effectLst/>
              </a:rPr>
              <a:t>Jerry </a:t>
            </a:r>
            <a:r>
              <a:rPr lang="en-GB" sz="1800" b="0" i="0" dirty="0" err="1">
                <a:solidFill>
                  <a:schemeClr val="bg1"/>
                </a:solidFill>
                <a:effectLst/>
              </a:rPr>
              <a:t>Brotton</a:t>
            </a:r>
            <a:r>
              <a:rPr lang="en-GB" sz="1800" b="0" i="0" dirty="0">
                <a:solidFill>
                  <a:schemeClr val="bg1"/>
                </a:solidFill>
                <a:effectLst/>
              </a:rPr>
              <a:t> describes it as an egocentric map – placing the self at the centre</a:t>
            </a:r>
            <a:endParaRPr lang="en-GB" sz="1800" dirty="0">
              <a:solidFill>
                <a:schemeClr val="bg1"/>
              </a:solidFill>
            </a:endParaRPr>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AEA98-040A-48F9-A23E-2D4956725406}"/>
              </a:ext>
            </a:extLst>
          </p:cNvPr>
          <p:cNvSpPr>
            <a:spLocks noGrp="1"/>
          </p:cNvSpPr>
          <p:nvPr>
            <p:ph type="title"/>
          </p:nvPr>
        </p:nvSpPr>
        <p:spPr>
          <a:xfrm>
            <a:off x="609600" y="155448"/>
            <a:ext cx="10972800" cy="969296"/>
          </a:xfrm>
        </p:spPr>
        <p:txBody>
          <a:bodyPr>
            <a:normAutofit fontScale="90000"/>
          </a:bodyPr>
          <a:lstStyle/>
          <a:p>
            <a:pPr marL="118872" indent="0" algn="ctr" fontAlgn="base">
              <a:lnSpc>
                <a:spcPct val="107000"/>
              </a:lnSpc>
              <a:spcAft>
                <a:spcPts val="800"/>
              </a:spcAft>
              <a:buNone/>
            </a:pPr>
            <a:r>
              <a:rPr lang="en-GB" sz="3600" dirty="0">
                <a:solidFill>
                  <a:srgbClr val="92D050"/>
                </a:solidFill>
                <a:latin typeface="+mj-lt"/>
                <a:ea typeface="Times New Roman" panose="02020603050405020304" pitchFamily="18" charset="0"/>
                <a:cs typeface="Times New Roman" panose="02020603050405020304" pitchFamily="18" charset="0"/>
              </a:rPr>
              <a:t>The </a:t>
            </a:r>
            <a:r>
              <a:rPr lang="en-GB" sz="3100" dirty="0">
                <a:solidFill>
                  <a:srgbClr val="92D050"/>
                </a:solidFill>
                <a:latin typeface="+mj-lt"/>
                <a:ea typeface="Times New Roman" panose="02020603050405020304" pitchFamily="18" charset="0"/>
                <a:cs typeface="Times New Roman" panose="02020603050405020304" pitchFamily="18" charset="0"/>
              </a:rPr>
              <a:t>house as a site of dream and self: the theatre of memory/ the memory palace  </a:t>
            </a:r>
            <a:endParaRPr lang="en-GB" sz="3600" dirty="0">
              <a:solidFill>
                <a:srgbClr val="92D050"/>
              </a:solidFill>
              <a:latin typeface="+mj-l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A48D65-6B1F-4E00-9AD7-4AEC8FA950D5}"/>
              </a:ext>
            </a:extLst>
          </p:cNvPr>
          <p:cNvSpPr>
            <a:spLocks noGrp="1"/>
          </p:cNvSpPr>
          <p:nvPr>
            <p:ph idx="1"/>
          </p:nvPr>
        </p:nvSpPr>
        <p:spPr>
          <a:xfrm>
            <a:off x="609600" y="1184166"/>
            <a:ext cx="11247040" cy="5673834"/>
          </a:xfrm>
        </p:spPr>
        <p:txBody>
          <a:bodyPr>
            <a:normAutofit/>
          </a:bodyPr>
          <a:lstStyle/>
          <a:p>
            <a:pPr marL="118872" indent="0" fontAlgn="base">
              <a:lnSpc>
                <a:spcPct val="107000"/>
              </a:lnSpc>
              <a:spcAft>
                <a:spcPts val="800"/>
              </a:spcAft>
              <a:buNone/>
            </a:pPr>
            <a:r>
              <a:rPr lang="en-GB" sz="2100" dirty="0">
                <a:solidFill>
                  <a:schemeClr val="accent1">
                    <a:lumMod val="40000"/>
                    <a:lumOff val="60000"/>
                  </a:schemeClr>
                </a:solidFill>
                <a:effectLst/>
                <a:ea typeface="Times New Roman" panose="02020603050405020304" pitchFamily="18" charset="0"/>
                <a:cs typeface="Times New Roman" panose="02020603050405020304" pitchFamily="18" charset="0"/>
              </a:rPr>
              <a:t>Writing creates pattern where </a:t>
            </a:r>
            <a:r>
              <a:rPr lang="en-GB" sz="2100" dirty="0">
                <a:solidFill>
                  <a:schemeClr val="accent1">
                    <a:lumMod val="40000"/>
                    <a:lumOff val="60000"/>
                  </a:schemeClr>
                </a:solidFill>
                <a:ea typeface="Times New Roman" panose="02020603050405020304" pitchFamily="18" charset="0"/>
                <a:cs typeface="Times New Roman" panose="02020603050405020304" pitchFamily="18" charset="0"/>
              </a:rPr>
              <a:t> there is none, makes order of disorder</a:t>
            </a:r>
          </a:p>
          <a:p>
            <a:pPr fontAlgn="base">
              <a:lnSpc>
                <a:spcPct val="107000"/>
              </a:lnSpc>
              <a:spcAft>
                <a:spcPts val="800"/>
              </a:spcAft>
            </a:pPr>
            <a:r>
              <a:rPr lang="en-GB" sz="2000" dirty="0">
                <a:solidFill>
                  <a:schemeClr val="bg1"/>
                </a:solidFill>
                <a:ea typeface="Times New Roman" panose="02020603050405020304" pitchFamily="18" charset="0"/>
                <a:cs typeface="Times New Roman" panose="02020603050405020304" pitchFamily="18" charset="0"/>
              </a:rPr>
              <a:t>Repetition and prediction/recognition in reading</a:t>
            </a:r>
          </a:p>
          <a:p>
            <a:pPr fontAlgn="base">
              <a:lnSpc>
                <a:spcPct val="107000"/>
              </a:lnSpc>
              <a:spcAft>
                <a:spcPts val="800"/>
              </a:spcAft>
            </a:pPr>
            <a:r>
              <a:rPr lang="en-GB" sz="2000" dirty="0">
                <a:solidFill>
                  <a:schemeClr val="bg1"/>
                </a:solidFill>
                <a:ea typeface="Times New Roman" panose="02020603050405020304" pitchFamily="18" charset="0"/>
                <a:cs typeface="Times New Roman" panose="02020603050405020304" pitchFamily="18" charset="0"/>
              </a:rPr>
              <a:t>Reading itself as a movement forwards and a standing still </a:t>
            </a:r>
          </a:p>
          <a:p>
            <a:pPr fontAlgn="base">
              <a:lnSpc>
                <a:spcPct val="107000"/>
              </a:lnSpc>
              <a:spcAft>
                <a:spcPts val="800"/>
              </a:spcAft>
            </a:pPr>
            <a:r>
              <a:rPr lang="en-GB" sz="2000" dirty="0">
                <a:solidFill>
                  <a:schemeClr val="bg1"/>
                </a:solidFill>
                <a:effectLst/>
                <a:ea typeface="Times New Roman" panose="02020603050405020304" pitchFamily="18" charset="0"/>
                <a:cs typeface="Times New Roman" panose="02020603050405020304" pitchFamily="18" charset="0"/>
              </a:rPr>
              <a:t>Memory palaces insert the  unknown into the </a:t>
            </a:r>
            <a:r>
              <a:rPr lang="en-GB" sz="2000" dirty="0">
                <a:solidFill>
                  <a:schemeClr val="bg1"/>
                </a:solidFill>
                <a:ea typeface="Times New Roman" panose="02020603050405020304" pitchFamily="18" charset="0"/>
                <a:cs typeface="Times New Roman" panose="02020603050405020304" pitchFamily="18" charset="0"/>
              </a:rPr>
              <a:t>known – fuse short and long term memory</a:t>
            </a:r>
            <a:endParaRPr lang="en-GB" sz="2000" dirty="0">
              <a:solidFill>
                <a:schemeClr val="bg1"/>
              </a:solidFill>
              <a:effectLst/>
              <a:ea typeface="Times New Roman" panose="02020603050405020304" pitchFamily="18" charset="0"/>
              <a:cs typeface="Times New Roman" panose="02020603050405020304" pitchFamily="18" charset="0"/>
            </a:endParaRPr>
          </a:p>
          <a:p>
            <a:pPr fontAlgn="base">
              <a:lnSpc>
                <a:spcPct val="107000"/>
              </a:lnSpc>
              <a:spcAft>
                <a:spcPts val="800"/>
              </a:spcAft>
            </a:pPr>
            <a:r>
              <a:rPr lang="en-GB" sz="2000" dirty="0">
                <a:solidFill>
                  <a:schemeClr val="bg1"/>
                </a:solidFill>
                <a:ea typeface="Times New Roman" panose="02020603050405020304" pitchFamily="18" charset="0"/>
                <a:cs typeface="Times New Roman" panose="02020603050405020304" pitchFamily="18" charset="0"/>
              </a:rPr>
              <a:t>The daytime world in the night-time world - houses as sites of memory  - either safety or a prison (Jane Eyre) then the forgotten attic the unknown overwhelming the known </a:t>
            </a:r>
          </a:p>
          <a:p>
            <a:pPr fontAlgn="base">
              <a:lnSpc>
                <a:spcPct val="107000"/>
              </a:lnSpc>
              <a:spcAft>
                <a:spcPts val="800"/>
              </a:spcAft>
            </a:pPr>
            <a:r>
              <a:rPr lang="en-GB" sz="2000" dirty="0">
                <a:solidFill>
                  <a:schemeClr val="bg1"/>
                </a:solidFill>
                <a:ea typeface="Times New Roman" panose="02020603050405020304" pitchFamily="18" charset="0"/>
                <a:cs typeface="Times New Roman" panose="02020603050405020304" pitchFamily="18" charset="0"/>
              </a:rPr>
              <a:t>The house which becomes unpredictable  or has a forgotten wing , a section no longer visited.; a hidden door or room, a cellar  </a:t>
            </a:r>
          </a:p>
          <a:p>
            <a:pPr fontAlgn="base">
              <a:lnSpc>
                <a:spcPct val="107000"/>
              </a:lnSpc>
              <a:spcAft>
                <a:spcPts val="800"/>
              </a:spcAft>
            </a:pPr>
            <a:endParaRPr lang="en-GB" sz="800" dirty="0">
              <a:solidFill>
                <a:schemeClr val="bg1"/>
              </a:solidFill>
              <a:ea typeface="Times New Roman" panose="02020603050405020304" pitchFamily="18" charset="0"/>
              <a:cs typeface="Times New Roman" panose="02020603050405020304" pitchFamily="18" charset="0"/>
            </a:endParaRPr>
          </a:p>
          <a:p>
            <a:pPr marL="118872" indent="0" fontAlgn="base">
              <a:lnSpc>
                <a:spcPct val="107000"/>
              </a:lnSpc>
              <a:spcAft>
                <a:spcPts val="800"/>
              </a:spcAft>
              <a:buNone/>
            </a:pPr>
            <a:r>
              <a:rPr lang="en-GB" sz="2000" dirty="0">
                <a:solidFill>
                  <a:schemeClr val="accent1">
                    <a:lumMod val="40000"/>
                    <a:lumOff val="60000"/>
                  </a:schemeClr>
                </a:solidFill>
                <a:effectLst/>
                <a:ea typeface="Times New Roman" panose="02020603050405020304" pitchFamily="18" charset="0"/>
                <a:cs typeface="Times New Roman" panose="02020603050405020304" pitchFamily="18" charset="0"/>
              </a:rPr>
              <a:t>The journey / the quest</a:t>
            </a:r>
            <a:r>
              <a:rPr lang="en-GB" sz="2000" dirty="0">
                <a:solidFill>
                  <a:schemeClr val="bg1"/>
                </a:solidFill>
                <a:effectLst/>
                <a:ea typeface="Times New Roman" panose="02020603050405020304" pitchFamily="18" charset="0"/>
                <a:cs typeface="Times New Roman" panose="02020603050405020304" pitchFamily="18" charset="0"/>
              </a:rPr>
              <a:t>:   </a:t>
            </a:r>
            <a:r>
              <a:rPr lang="en-GB" sz="2000" i="1" dirty="0">
                <a:solidFill>
                  <a:schemeClr val="bg1"/>
                </a:solidFill>
                <a:effectLst/>
                <a:ea typeface="Times New Roman" panose="02020603050405020304" pitchFamily="18" charset="0"/>
                <a:cs typeface="Times New Roman" panose="02020603050405020304" pitchFamily="18" charset="0"/>
              </a:rPr>
              <a:t>Idylls of the King, ‘</a:t>
            </a:r>
            <a:r>
              <a:rPr lang="en-GB" sz="2000" dirty="0">
                <a:solidFill>
                  <a:schemeClr val="bg1"/>
                </a:solidFill>
                <a:effectLst/>
                <a:ea typeface="Times New Roman" panose="02020603050405020304" pitchFamily="18" charset="0"/>
                <a:cs typeface="Times New Roman" panose="02020603050405020304" pitchFamily="18" charset="0"/>
              </a:rPr>
              <a:t>Child Roland to the Dark Tower Came,’ </a:t>
            </a:r>
            <a:r>
              <a:rPr lang="en-GB" sz="2000" i="1" dirty="0">
                <a:solidFill>
                  <a:schemeClr val="bg1"/>
                </a:solidFill>
                <a:ea typeface="Times New Roman" panose="02020603050405020304" pitchFamily="18" charset="0"/>
                <a:cs typeface="Times New Roman" panose="02020603050405020304" pitchFamily="18" charset="0"/>
              </a:rPr>
              <a:t>The wasteland.</a:t>
            </a:r>
            <a:r>
              <a:rPr lang="en-GB" sz="2000" dirty="0">
                <a:solidFill>
                  <a:schemeClr val="bg1"/>
                </a:solidFill>
                <a:effectLst/>
                <a:ea typeface="Times New Roman" panose="02020603050405020304" pitchFamily="18" charset="0"/>
                <a:cs typeface="Times New Roman" panose="02020603050405020304" pitchFamily="18" charset="0"/>
              </a:rPr>
              <a:t> the western/the road movie– </a:t>
            </a:r>
            <a:r>
              <a:rPr lang="en-GB" sz="2000" i="1" dirty="0">
                <a:solidFill>
                  <a:schemeClr val="bg1"/>
                </a:solidFill>
                <a:effectLst/>
                <a:ea typeface="Times New Roman" panose="02020603050405020304" pitchFamily="18" charset="0"/>
                <a:cs typeface="Times New Roman" panose="02020603050405020304" pitchFamily="18" charset="0"/>
              </a:rPr>
              <a:t>Thelma and Louise</a:t>
            </a:r>
            <a:r>
              <a:rPr lang="en-GB" sz="2000" dirty="0">
                <a:solidFill>
                  <a:schemeClr val="bg1"/>
                </a:solidFill>
                <a:effectLst/>
                <a:ea typeface="Times New Roman" panose="02020603050405020304" pitchFamily="18" charset="0"/>
                <a:cs typeface="Times New Roman" panose="02020603050405020304" pitchFamily="18" charset="0"/>
              </a:rPr>
              <a:t>, </a:t>
            </a:r>
            <a:r>
              <a:rPr lang="en-GB" sz="2000" i="1" dirty="0">
                <a:solidFill>
                  <a:schemeClr val="bg1"/>
                </a:solidFill>
                <a:effectLst/>
                <a:ea typeface="Times New Roman" panose="02020603050405020304" pitchFamily="18" charset="0"/>
                <a:cs typeface="Times New Roman" panose="02020603050405020304" pitchFamily="18" charset="0"/>
              </a:rPr>
              <a:t>Taxi Driver, Paris Texas</a:t>
            </a:r>
            <a:endParaRPr lang="en-GB" sz="2000" i="1" dirty="0">
              <a:solidFill>
                <a:schemeClr val="bg1"/>
              </a:solidFill>
              <a:effectLst/>
              <a:ea typeface="Perpetua" panose="02020502060401020303" pitchFamily="18" charset="0"/>
              <a:cs typeface="Times New Roman" panose="02020603050405020304" pitchFamily="18" charset="0"/>
            </a:endParaRPr>
          </a:p>
          <a:p>
            <a:pPr fontAlgn="base">
              <a:lnSpc>
                <a:spcPct val="107000"/>
              </a:lnSpc>
              <a:spcAft>
                <a:spcPts val="800"/>
              </a:spcAft>
            </a:pPr>
            <a:r>
              <a:rPr lang="en-GB" sz="2000" dirty="0">
                <a:solidFill>
                  <a:schemeClr val="bg1"/>
                </a:solidFill>
                <a:ea typeface="Times New Roman" panose="02020603050405020304" pitchFamily="18" charset="0"/>
                <a:cs typeface="Times New Roman" panose="02020603050405020304" pitchFamily="18" charset="0"/>
              </a:rPr>
              <a:t> Ursula Le </a:t>
            </a:r>
            <a:r>
              <a:rPr lang="en-GB" sz="2000" dirty="0" err="1">
                <a:solidFill>
                  <a:schemeClr val="bg1"/>
                </a:solidFill>
                <a:ea typeface="Times New Roman" panose="02020603050405020304" pitchFamily="18" charset="0"/>
                <a:cs typeface="Times New Roman" panose="02020603050405020304" pitchFamily="18" charset="0"/>
              </a:rPr>
              <a:t>Guin</a:t>
            </a:r>
            <a:r>
              <a:rPr lang="en-GB" sz="2000" dirty="0">
                <a:solidFill>
                  <a:schemeClr val="bg1"/>
                </a:solidFill>
                <a:ea typeface="Times New Roman" panose="02020603050405020304" pitchFamily="18" charset="0"/>
                <a:cs typeface="Times New Roman" panose="02020603050405020304" pitchFamily="18" charset="0"/>
              </a:rPr>
              <a:t>:  </a:t>
            </a:r>
            <a:r>
              <a:rPr lang="en-GB" sz="2000" dirty="0" err="1">
                <a:solidFill>
                  <a:schemeClr val="bg1"/>
                </a:solidFill>
                <a:ea typeface="Times New Roman" panose="02020603050405020304" pitchFamily="18" charset="0"/>
                <a:cs typeface="Times New Roman" panose="02020603050405020304" pitchFamily="18" charset="0"/>
              </a:rPr>
              <a:t>Earthsea</a:t>
            </a:r>
            <a:r>
              <a:rPr lang="en-GB" sz="2000" dirty="0">
                <a:solidFill>
                  <a:schemeClr val="bg1"/>
                </a:solidFill>
                <a:ea typeface="Times New Roman" panose="02020603050405020304" pitchFamily="18" charset="0"/>
                <a:cs typeface="Times New Roman" panose="02020603050405020304" pitchFamily="18" charset="0"/>
              </a:rPr>
              <a:t> </a:t>
            </a:r>
            <a:r>
              <a:rPr lang="en-GB" sz="2000" i="1" dirty="0">
                <a:solidFill>
                  <a:schemeClr val="bg1"/>
                </a:solidFill>
                <a:ea typeface="Times New Roman" panose="02020603050405020304" pitchFamily="18" charset="0"/>
                <a:cs typeface="Times New Roman" panose="02020603050405020304" pitchFamily="18" charset="0"/>
              </a:rPr>
              <a:t>Tombs of </a:t>
            </a:r>
            <a:r>
              <a:rPr lang="en-GB" sz="2000" i="1" dirty="0" err="1">
                <a:solidFill>
                  <a:schemeClr val="bg1"/>
                </a:solidFill>
                <a:ea typeface="Times New Roman" panose="02020603050405020304" pitchFamily="18" charset="0"/>
                <a:cs typeface="Times New Roman" panose="02020603050405020304" pitchFamily="18" charset="0"/>
              </a:rPr>
              <a:t>Atuan</a:t>
            </a:r>
            <a:r>
              <a:rPr lang="en-GB" sz="2000" i="1" dirty="0">
                <a:solidFill>
                  <a:schemeClr val="bg1"/>
                </a:solidFill>
                <a:ea typeface="Times New Roman" panose="02020603050405020304" pitchFamily="18" charset="0"/>
                <a:cs typeface="Times New Roman" panose="02020603050405020304" pitchFamily="18" charset="0"/>
              </a:rPr>
              <a:t> </a:t>
            </a:r>
            <a:r>
              <a:rPr lang="en-GB" sz="2000" dirty="0">
                <a:solidFill>
                  <a:schemeClr val="bg1"/>
                </a:solidFill>
                <a:ea typeface="Times New Roman" panose="02020603050405020304" pitchFamily="18" charset="0"/>
                <a:cs typeface="Times New Roman" panose="02020603050405020304" pitchFamily="18" charset="0"/>
              </a:rPr>
              <a:t>individual and dark  ‘light a candle cast a shadow’</a:t>
            </a:r>
          </a:p>
          <a:p>
            <a:pPr fontAlgn="base">
              <a:lnSpc>
                <a:spcPct val="107000"/>
              </a:lnSpc>
              <a:spcAft>
                <a:spcPts val="800"/>
              </a:spcAft>
            </a:pPr>
            <a:r>
              <a:rPr lang="en-GB" sz="2000" dirty="0">
                <a:solidFill>
                  <a:schemeClr val="bg1"/>
                </a:solidFill>
                <a:ea typeface="Times New Roman" panose="02020603050405020304" pitchFamily="18" charset="0"/>
                <a:cs typeface="Times New Roman" panose="02020603050405020304" pitchFamily="18" charset="0"/>
              </a:rPr>
              <a:t>The quest in </a:t>
            </a:r>
            <a:r>
              <a:rPr lang="en-GB" sz="2000" i="1" dirty="0">
                <a:solidFill>
                  <a:schemeClr val="bg1"/>
                </a:solidFill>
                <a:effectLst/>
                <a:ea typeface="Times New Roman" panose="02020603050405020304" pitchFamily="18" charset="0"/>
                <a:cs typeface="Times New Roman" panose="02020603050405020304" pitchFamily="18" charset="0"/>
              </a:rPr>
              <a:t>Lord of the rings </a:t>
            </a:r>
            <a:r>
              <a:rPr lang="en-GB" sz="2000" dirty="0">
                <a:solidFill>
                  <a:schemeClr val="bg1"/>
                </a:solidFill>
                <a:effectLst/>
                <a:ea typeface="Times New Roman" panose="02020603050405020304" pitchFamily="18" charset="0"/>
                <a:cs typeface="Times New Roman" panose="02020603050405020304" pitchFamily="18" charset="0"/>
              </a:rPr>
              <a:t>– Gollum in </a:t>
            </a:r>
            <a:r>
              <a:rPr lang="en-GB" sz="2000" dirty="0">
                <a:solidFill>
                  <a:schemeClr val="bg1"/>
                </a:solidFill>
                <a:ea typeface="Times New Roman" panose="02020603050405020304" pitchFamily="18" charset="0"/>
                <a:cs typeface="Times New Roman" panose="02020603050405020304" pitchFamily="18" charset="0"/>
              </a:rPr>
              <a:t>the dark underground</a:t>
            </a:r>
            <a:endParaRPr lang="en-GB" sz="2000" dirty="0">
              <a:solidFill>
                <a:schemeClr val="bg1"/>
              </a:solidFill>
              <a:effectLst/>
              <a:ea typeface="Perpetua" panose="02020502060401020303" pitchFamily="18" charset="0"/>
              <a:cs typeface="Times New Roman" panose="02020603050405020304" pitchFamily="18" charset="0"/>
            </a:endParaRPr>
          </a:p>
        </p:txBody>
      </p:sp>
    </p:spTree>
    <p:extLst>
      <p:ext uri="{BB962C8B-B14F-4D97-AF65-F5344CB8AC3E}">
        <p14:creationId xmlns:p14="http://schemas.microsoft.com/office/powerpoint/2010/main" val="634843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EBF2E0-8F31-459B-B602-48871B0C3AB3}"/>
              </a:ext>
            </a:extLst>
          </p:cNvPr>
          <p:cNvSpPr>
            <a:spLocks noGrp="1"/>
          </p:cNvSpPr>
          <p:nvPr>
            <p:ph idx="1"/>
          </p:nvPr>
        </p:nvSpPr>
        <p:spPr>
          <a:xfrm>
            <a:off x="167680" y="0"/>
            <a:ext cx="11856640" cy="6849558"/>
          </a:xfrm>
        </p:spPr>
        <p:txBody>
          <a:bodyPr>
            <a:noAutofit/>
          </a:bodyPr>
          <a:lstStyle/>
          <a:p>
            <a:pPr marL="118872" indent="0">
              <a:lnSpc>
                <a:spcPct val="120000"/>
              </a:lnSpc>
              <a:buNone/>
            </a:pPr>
            <a:r>
              <a:rPr lang="en-GB" sz="1900" b="0" i="0" dirty="0">
                <a:solidFill>
                  <a:schemeClr val="bg1"/>
                </a:solidFill>
                <a:effectLst/>
              </a:rPr>
              <a:t>Light is forbidden here." </a:t>
            </a:r>
            <a:r>
              <a:rPr lang="en-GB" sz="1900" b="0" i="0" dirty="0" err="1">
                <a:solidFill>
                  <a:schemeClr val="bg1"/>
                </a:solidFill>
                <a:effectLst/>
              </a:rPr>
              <a:t>Kossil's</a:t>
            </a:r>
            <a:r>
              <a:rPr lang="en-GB" sz="1900" b="0" i="0" dirty="0">
                <a:solidFill>
                  <a:schemeClr val="bg1"/>
                </a:solidFill>
                <a:effectLst/>
              </a:rPr>
              <a:t> whisper was sharp. Even as she said it, </a:t>
            </a:r>
            <a:r>
              <a:rPr lang="en-GB" sz="1900" b="0" i="0" dirty="0" err="1">
                <a:solidFill>
                  <a:schemeClr val="bg1"/>
                </a:solidFill>
                <a:effectLst/>
              </a:rPr>
              <a:t>Arha</a:t>
            </a:r>
            <a:r>
              <a:rPr lang="en-GB" sz="1900" b="0" i="0" dirty="0">
                <a:solidFill>
                  <a:schemeClr val="bg1"/>
                </a:solidFill>
                <a:effectLst/>
              </a:rPr>
              <a:t> knew it must be so. </a:t>
            </a:r>
            <a:r>
              <a:rPr lang="en-GB" sz="1900" b="0" i="0" dirty="0">
                <a:solidFill>
                  <a:srgbClr val="FFE07D"/>
                </a:solidFill>
                <a:effectLst/>
              </a:rPr>
              <a:t>This was the very home of darkness, the inmost </a:t>
            </a:r>
            <a:r>
              <a:rPr lang="en-GB" sz="1900" b="0" i="0" dirty="0" err="1">
                <a:solidFill>
                  <a:srgbClr val="FFE07D"/>
                </a:solidFill>
                <a:effectLst/>
              </a:rPr>
              <a:t>center</a:t>
            </a:r>
            <a:r>
              <a:rPr lang="en-GB" sz="1900" b="0" i="0" dirty="0">
                <a:solidFill>
                  <a:srgbClr val="FFE07D"/>
                </a:solidFill>
                <a:effectLst/>
              </a:rPr>
              <a:t> of the night.</a:t>
            </a:r>
            <a:br>
              <a:rPr lang="en-GB" sz="1900" dirty="0">
                <a:solidFill>
                  <a:srgbClr val="FFE07D"/>
                </a:solidFill>
              </a:rPr>
            </a:br>
            <a:r>
              <a:rPr lang="en-GB" sz="1900" b="0" i="0" dirty="0">
                <a:solidFill>
                  <a:srgbClr val="FFE07D"/>
                </a:solidFill>
                <a:effectLst/>
              </a:rPr>
              <a:t> Three times her fingers swept across a gap in the complex, rocky blackness. The fourth time she felt for the height and width of the opening, and entered it. </a:t>
            </a:r>
            <a:r>
              <a:rPr lang="en-GB" sz="1900" b="0" i="0" dirty="0" err="1">
                <a:solidFill>
                  <a:schemeClr val="bg1"/>
                </a:solidFill>
                <a:effectLst/>
              </a:rPr>
              <a:t>Kossil</a:t>
            </a:r>
            <a:r>
              <a:rPr lang="en-GB" sz="1900" b="0" i="0" dirty="0">
                <a:solidFill>
                  <a:schemeClr val="bg1"/>
                </a:solidFill>
                <a:effectLst/>
              </a:rPr>
              <a:t> came behind.</a:t>
            </a:r>
            <a:br>
              <a:rPr lang="en-GB" sz="1900" dirty="0">
                <a:solidFill>
                  <a:schemeClr val="bg1"/>
                </a:solidFill>
              </a:rPr>
            </a:br>
            <a:r>
              <a:rPr lang="en-GB" sz="1900" b="0" i="0" dirty="0">
                <a:solidFill>
                  <a:schemeClr val="bg1"/>
                </a:solidFill>
                <a:effectLst/>
              </a:rPr>
              <a:t> In this tunnel, which went upward again at a slight slant, they passed an opening on the left, and then at a branching way took the right: all by feel, by groping, in the blindness of the underearth and the silence inside the ground. In such a passageway as this, one must reach out almost constantly to touch both sides of the tunnel, lest one of the openings that must be counted be missed, or the forking of the way go unnoticed. </a:t>
            </a:r>
            <a:r>
              <a:rPr lang="en-GB" sz="1900" b="0" i="0" dirty="0">
                <a:solidFill>
                  <a:srgbClr val="FFE07D"/>
                </a:solidFill>
                <a:effectLst/>
              </a:rPr>
              <a:t>Touch was one's whole guidance; one could not see the way, but held it in one's hands.</a:t>
            </a:r>
            <a:br>
              <a:rPr lang="en-GB" sz="1900" dirty="0">
                <a:solidFill>
                  <a:srgbClr val="FFE07D"/>
                </a:solidFill>
              </a:rPr>
            </a:br>
            <a:r>
              <a:rPr lang="en-GB" sz="1900" b="0" i="0" dirty="0">
                <a:solidFill>
                  <a:schemeClr val="bg1"/>
                </a:solidFill>
                <a:effectLst/>
              </a:rPr>
              <a:t> "Is this the Labyrinth?"</a:t>
            </a:r>
            <a:br>
              <a:rPr lang="en-GB" sz="1900" dirty="0">
                <a:solidFill>
                  <a:schemeClr val="bg1"/>
                </a:solidFill>
              </a:rPr>
            </a:br>
            <a:r>
              <a:rPr lang="en-GB" sz="1900" b="0" i="0" dirty="0">
                <a:solidFill>
                  <a:schemeClr val="bg1"/>
                </a:solidFill>
                <a:effectLst/>
              </a:rPr>
              <a:t> "No. This is the lesser maze, which is beneath the Throne."</a:t>
            </a:r>
            <a:br>
              <a:rPr lang="en-GB" sz="1900" dirty="0">
                <a:solidFill>
                  <a:schemeClr val="bg1"/>
                </a:solidFill>
              </a:rPr>
            </a:br>
            <a:r>
              <a:rPr lang="en-GB" sz="1900" b="0" i="0" dirty="0">
                <a:solidFill>
                  <a:schemeClr val="bg1"/>
                </a:solidFill>
                <a:effectLst/>
              </a:rPr>
              <a:t> "Where is the entrance to the Labyrinth?"</a:t>
            </a:r>
            <a:br>
              <a:rPr lang="en-GB" sz="1900" dirty="0">
                <a:solidFill>
                  <a:schemeClr val="bg1"/>
                </a:solidFill>
              </a:rPr>
            </a:br>
            <a:r>
              <a:rPr lang="en-GB" sz="1900" b="0" i="0" dirty="0">
                <a:solidFill>
                  <a:schemeClr val="bg1"/>
                </a:solidFill>
                <a:effectLst/>
              </a:rPr>
              <a:t> </a:t>
            </a:r>
            <a:r>
              <a:rPr lang="en-GB" sz="1900" b="0" i="0" dirty="0" err="1">
                <a:solidFill>
                  <a:schemeClr val="bg1"/>
                </a:solidFill>
                <a:effectLst/>
              </a:rPr>
              <a:t>Arha</a:t>
            </a:r>
            <a:r>
              <a:rPr lang="en-GB" sz="1900" b="0" i="0" dirty="0">
                <a:solidFill>
                  <a:schemeClr val="bg1"/>
                </a:solidFill>
                <a:effectLst/>
              </a:rPr>
              <a:t> liked this game in the dark, she wanted a greater puzzle to be set her.</a:t>
            </a:r>
            <a:br>
              <a:rPr lang="en-GB" sz="1900" dirty="0">
                <a:solidFill>
                  <a:schemeClr val="bg1"/>
                </a:solidFill>
              </a:rPr>
            </a:br>
            <a:r>
              <a:rPr lang="en-GB" sz="1900" b="0" i="0" dirty="0">
                <a:solidFill>
                  <a:schemeClr val="bg1"/>
                </a:solidFill>
                <a:effectLst/>
              </a:rPr>
              <a:t> "The second opening we passed in the </a:t>
            </a:r>
            <a:r>
              <a:rPr lang="en-GB" sz="1900" b="0" i="0" dirty="0" err="1">
                <a:solidFill>
                  <a:schemeClr val="bg1"/>
                </a:solidFill>
                <a:effectLst/>
              </a:rPr>
              <a:t>Undertomb</a:t>
            </a:r>
            <a:r>
              <a:rPr lang="en-GB" sz="1900" b="0" i="0" dirty="0">
                <a:solidFill>
                  <a:schemeClr val="bg1"/>
                </a:solidFill>
                <a:effectLst/>
              </a:rPr>
              <a:t>. Feel for a door to the right now, a wooden door, perhaps we've passed it already-"</a:t>
            </a:r>
            <a:br>
              <a:rPr lang="en-GB" sz="1900" dirty="0">
                <a:solidFill>
                  <a:schemeClr val="bg1"/>
                </a:solidFill>
              </a:rPr>
            </a:br>
            <a:r>
              <a:rPr lang="en-GB" sz="1900" b="0" i="0" dirty="0">
                <a:solidFill>
                  <a:schemeClr val="bg1"/>
                </a:solidFill>
                <a:effectLst/>
              </a:rPr>
              <a:t> </a:t>
            </a:r>
            <a:r>
              <a:rPr lang="en-GB" sz="1900" b="0" i="0" dirty="0" err="1">
                <a:solidFill>
                  <a:srgbClr val="FFE07D"/>
                </a:solidFill>
                <a:effectLst/>
              </a:rPr>
              <a:t>Arha</a:t>
            </a:r>
            <a:r>
              <a:rPr lang="en-GB" sz="1900" b="0" i="0" dirty="0">
                <a:solidFill>
                  <a:srgbClr val="FFE07D"/>
                </a:solidFill>
                <a:effectLst/>
              </a:rPr>
              <a:t> heard </a:t>
            </a:r>
            <a:r>
              <a:rPr lang="en-GB" sz="1900" b="0" i="0" dirty="0" err="1">
                <a:solidFill>
                  <a:srgbClr val="FFE07D"/>
                </a:solidFill>
                <a:effectLst/>
              </a:rPr>
              <a:t>Kossil's</a:t>
            </a:r>
            <a:r>
              <a:rPr lang="en-GB" sz="1900" b="0" i="0" dirty="0">
                <a:solidFill>
                  <a:srgbClr val="FFE07D"/>
                </a:solidFill>
                <a:effectLst/>
              </a:rPr>
              <a:t> hands fumbling uneasily along the wall, scraping on the rough rock. She kept her fingertips light against the rock, and in a moment felt the smooth grain of wood beneath them</a:t>
            </a:r>
            <a:r>
              <a:rPr lang="en-GB" sz="1900" b="0" i="0" dirty="0">
                <a:solidFill>
                  <a:schemeClr val="bg1"/>
                </a:solidFill>
                <a:effectLst/>
              </a:rPr>
              <a:t>. She pushed on it, and the door creaked open easily. She stood for a moment blind with light.</a:t>
            </a:r>
            <a:br>
              <a:rPr lang="en-GB" sz="1900" dirty="0">
                <a:solidFill>
                  <a:schemeClr val="bg1"/>
                </a:solidFill>
              </a:rPr>
            </a:br>
            <a:r>
              <a:rPr lang="en-GB" sz="1900" b="0" i="0" dirty="0">
                <a:solidFill>
                  <a:schemeClr val="bg1"/>
                </a:solidFill>
                <a:effectLst/>
              </a:rPr>
              <a:t> They entered a large low room, walled with hewn stone and lighted by one fuming torch hung from a</a:t>
            </a:r>
            <a:endParaRPr lang="en-GB" sz="1900" dirty="0">
              <a:solidFill>
                <a:schemeClr val="bg1"/>
              </a:solidFill>
            </a:endParaRPr>
          </a:p>
        </p:txBody>
      </p:sp>
      <p:sp>
        <p:nvSpPr>
          <p:cNvPr id="5" name="TextBox 4">
            <a:extLst>
              <a:ext uri="{FF2B5EF4-FFF2-40B4-BE49-F238E27FC236}">
                <a16:creationId xmlns:a16="http://schemas.microsoft.com/office/drawing/2014/main" id="{8B645DD0-C13D-410A-8C28-15E8F70076A0}"/>
              </a:ext>
            </a:extLst>
          </p:cNvPr>
          <p:cNvSpPr txBox="1"/>
          <p:nvPr/>
        </p:nvSpPr>
        <p:spPr>
          <a:xfrm>
            <a:off x="7392144" y="3414302"/>
            <a:ext cx="4727848" cy="830997"/>
          </a:xfrm>
          <a:prstGeom prst="rect">
            <a:avLst/>
          </a:prstGeom>
          <a:noFill/>
        </p:spPr>
        <p:txBody>
          <a:bodyPr wrap="square">
            <a:spAutoFit/>
          </a:bodyPr>
          <a:lstStyle/>
          <a:p>
            <a:r>
              <a:rPr lang="en-GB" sz="2400" b="1" i="0" dirty="0">
                <a:solidFill>
                  <a:srgbClr val="FFC000"/>
                </a:solidFill>
                <a:effectLst/>
                <a:latin typeface="+mj-lt"/>
              </a:rPr>
              <a:t>The quest for darkness: </a:t>
            </a:r>
            <a:r>
              <a:rPr lang="en-GB" sz="2400" b="1" i="1" dirty="0">
                <a:solidFill>
                  <a:srgbClr val="FFC000"/>
                </a:solidFill>
                <a:effectLst/>
                <a:latin typeface="+mj-lt"/>
              </a:rPr>
              <a:t>the tombs of </a:t>
            </a:r>
            <a:r>
              <a:rPr lang="en-GB" sz="2400" b="1" i="1" dirty="0" err="1">
                <a:solidFill>
                  <a:srgbClr val="FFC000"/>
                </a:solidFill>
                <a:effectLst/>
                <a:latin typeface="+mj-lt"/>
              </a:rPr>
              <a:t>Atuan</a:t>
            </a:r>
            <a:endParaRPr lang="en-GB" sz="2400" b="1" i="1" dirty="0">
              <a:solidFill>
                <a:srgbClr val="FFC000"/>
              </a:solidFill>
              <a:latin typeface="+mj-lt"/>
            </a:endParaRPr>
          </a:p>
        </p:txBody>
      </p:sp>
    </p:spTree>
    <p:extLst>
      <p:ext uri="{BB962C8B-B14F-4D97-AF65-F5344CB8AC3E}">
        <p14:creationId xmlns:p14="http://schemas.microsoft.com/office/powerpoint/2010/main" val="2173522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915702-92DA-44BB-80AE-895F3ED83D0D}"/>
              </a:ext>
            </a:extLst>
          </p:cNvPr>
          <p:cNvSpPr>
            <a:spLocks noGrp="1"/>
          </p:cNvSpPr>
          <p:nvPr>
            <p:ph idx="1"/>
          </p:nvPr>
        </p:nvSpPr>
        <p:spPr>
          <a:xfrm>
            <a:off x="191344" y="0"/>
            <a:ext cx="11593288" cy="6840760"/>
          </a:xfrm>
        </p:spPr>
        <p:txBody>
          <a:bodyPr>
            <a:normAutofit fontScale="55000" lnSpcReduction="20000"/>
          </a:bodyPr>
          <a:lstStyle/>
          <a:p>
            <a:pPr marL="118872" indent="0">
              <a:lnSpc>
                <a:spcPct val="120000"/>
              </a:lnSpc>
              <a:buNone/>
            </a:pPr>
            <a:r>
              <a:rPr lang="en-GB" sz="3200" b="0" i="0" dirty="0">
                <a:solidFill>
                  <a:schemeClr val="bg1"/>
                </a:solidFill>
                <a:effectLst/>
              </a:rPr>
              <a:t>chain. The place was foul with the torch-smoke that had no outlet. </a:t>
            </a:r>
            <a:r>
              <a:rPr lang="en-GB" sz="3200" b="0" i="0" dirty="0" err="1">
                <a:solidFill>
                  <a:schemeClr val="bg1"/>
                </a:solidFill>
                <a:effectLst/>
              </a:rPr>
              <a:t>Arha's</a:t>
            </a:r>
            <a:r>
              <a:rPr lang="en-GB" sz="3200" b="0" i="0" dirty="0">
                <a:solidFill>
                  <a:schemeClr val="bg1"/>
                </a:solidFill>
                <a:effectLst/>
              </a:rPr>
              <a:t> eyes stung and watered. </a:t>
            </a:r>
          </a:p>
          <a:p>
            <a:pPr marL="118872" indent="0">
              <a:lnSpc>
                <a:spcPct val="120000"/>
              </a:lnSpc>
              <a:buNone/>
            </a:pPr>
            <a:r>
              <a:rPr lang="en-GB" b="0" i="0" dirty="0">
                <a:solidFill>
                  <a:schemeClr val="bg1"/>
                </a:solidFill>
                <a:effectLst/>
              </a:rPr>
              <a:t>"</a:t>
            </a:r>
            <a:r>
              <a:rPr lang="en-GB" sz="3500" b="0" i="0" dirty="0">
                <a:solidFill>
                  <a:schemeClr val="bg1"/>
                </a:solidFill>
                <a:effectLst/>
              </a:rPr>
              <a:t>Where are the prisoners?"</a:t>
            </a:r>
            <a:br>
              <a:rPr lang="en-GB" sz="3500" dirty="0">
                <a:solidFill>
                  <a:schemeClr val="bg1"/>
                </a:solidFill>
              </a:rPr>
            </a:br>
            <a:r>
              <a:rPr lang="en-GB" sz="3500" b="0" i="0" dirty="0">
                <a:solidFill>
                  <a:schemeClr val="bg1"/>
                </a:solidFill>
                <a:effectLst/>
              </a:rPr>
              <a:t> "There."</a:t>
            </a:r>
            <a:br>
              <a:rPr lang="en-GB" sz="3500" dirty="0">
                <a:solidFill>
                  <a:schemeClr val="bg1"/>
                </a:solidFill>
              </a:rPr>
            </a:br>
            <a:r>
              <a:rPr lang="en-GB" sz="3500" b="0" i="0" dirty="0">
                <a:solidFill>
                  <a:schemeClr val="bg1"/>
                </a:solidFill>
                <a:effectLst/>
              </a:rPr>
              <a:t> At last she realized that the three heaps of something on the far side of the room were men.</a:t>
            </a:r>
            <a:br>
              <a:rPr lang="en-GB" sz="3500" dirty="0">
                <a:solidFill>
                  <a:schemeClr val="bg1"/>
                </a:solidFill>
              </a:rPr>
            </a:br>
            <a:r>
              <a:rPr lang="en-GB" sz="3500" b="0" i="0" dirty="0">
                <a:solidFill>
                  <a:schemeClr val="bg1"/>
                </a:solidFill>
                <a:effectLst/>
              </a:rPr>
              <a:t> "The door isn't locked. Is there no guard?"</a:t>
            </a:r>
            <a:br>
              <a:rPr lang="en-GB" sz="3500" dirty="0">
                <a:solidFill>
                  <a:schemeClr val="bg1"/>
                </a:solidFill>
              </a:rPr>
            </a:br>
            <a:r>
              <a:rPr lang="en-GB" sz="3500" b="0" i="0" dirty="0">
                <a:solidFill>
                  <a:schemeClr val="bg1"/>
                </a:solidFill>
                <a:effectLst/>
              </a:rPr>
              <a:t> "None is needed."</a:t>
            </a:r>
            <a:br>
              <a:rPr lang="en-GB" sz="3500" dirty="0">
                <a:solidFill>
                  <a:schemeClr val="bg1"/>
                </a:solidFill>
              </a:rPr>
            </a:br>
            <a:r>
              <a:rPr lang="en-GB" sz="3500" b="0" i="0" dirty="0">
                <a:solidFill>
                  <a:schemeClr val="bg1"/>
                </a:solidFill>
                <a:effectLst/>
              </a:rPr>
              <a:t> </a:t>
            </a:r>
            <a:r>
              <a:rPr lang="en-GB" sz="3500" b="0" i="0" dirty="0">
                <a:solidFill>
                  <a:srgbClr val="FFE07D"/>
                </a:solidFill>
                <a:effectLst/>
              </a:rPr>
              <a:t>She went a little farther into the room, hesitant, peering through the smoky haze.</a:t>
            </a:r>
            <a:r>
              <a:rPr lang="en-GB" sz="3500" b="0" i="0" dirty="0">
                <a:solidFill>
                  <a:schemeClr val="bg1"/>
                </a:solidFill>
                <a:effectLst/>
              </a:rPr>
              <a:t> The prisoners were manacled by both ankles and one wrist to great rings driven into the rock of the wall. If one of them wanted to lie down, his chained arm must remain raised, hanging from the manacle. Their hair and beards had made a matted tangle which, together with the shadows, hid their faces. One of them half lay, the other two sat or squatted. They were naked. The smell from them was stronger even than the reek of smoke.</a:t>
            </a:r>
            <a:br>
              <a:rPr lang="en-GB" sz="3500" dirty="0">
                <a:solidFill>
                  <a:schemeClr val="bg1"/>
                </a:solidFill>
              </a:rPr>
            </a:br>
            <a:r>
              <a:rPr lang="en-GB" sz="3500" b="0" i="0" dirty="0">
                <a:solidFill>
                  <a:schemeClr val="bg1"/>
                </a:solidFill>
                <a:effectLst/>
              </a:rPr>
              <a:t> One of them seemed to be watching </a:t>
            </a:r>
            <a:r>
              <a:rPr lang="en-GB" sz="3500" b="0" i="0" dirty="0" err="1">
                <a:solidFill>
                  <a:schemeClr val="bg1"/>
                </a:solidFill>
                <a:effectLst/>
              </a:rPr>
              <a:t>Arha</a:t>
            </a:r>
            <a:r>
              <a:rPr lang="en-GB" sz="3500" b="0" i="0" dirty="0">
                <a:solidFill>
                  <a:schemeClr val="bg1"/>
                </a:solidFill>
                <a:effectLst/>
              </a:rPr>
              <a:t>; </a:t>
            </a:r>
            <a:r>
              <a:rPr lang="en-GB" sz="3500" b="0" i="0" dirty="0">
                <a:solidFill>
                  <a:srgbClr val="FFE07D"/>
                </a:solidFill>
                <a:effectLst/>
              </a:rPr>
              <a:t>she thought she saw the glitter of eyes, then was not sure</a:t>
            </a:r>
            <a:r>
              <a:rPr lang="en-GB" sz="3500" b="0" i="0" dirty="0">
                <a:solidFill>
                  <a:schemeClr val="bg1"/>
                </a:solidFill>
                <a:effectLst/>
              </a:rPr>
              <a:t>. The others had not moved or lifted their heads.</a:t>
            </a:r>
            <a:br>
              <a:rPr lang="en-GB" sz="3500" dirty="0">
                <a:solidFill>
                  <a:schemeClr val="bg1"/>
                </a:solidFill>
              </a:rPr>
            </a:br>
            <a:r>
              <a:rPr lang="en-GB" sz="3500" b="0" i="0" dirty="0">
                <a:solidFill>
                  <a:schemeClr val="bg1"/>
                </a:solidFill>
                <a:effectLst/>
              </a:rPr>
              <a:t> She turned away. "They are not men any more," she said.</a:t>
            </a:r>
            <a:br>
              <a:rPr lang="en-GB" sz="3500" dirty="0">
                <a:solidFill>
                  <a:schemeClr val="bg1"/>
                </a:solidFill>
              </a:rPr>
            </a:br>
            <a:r>
              <a:rPr lang="en-GB" sz="3500" b="0" i="0" dirty="0">
                <a:solidFill>
                  <a:schemeClr val="bg1"/>
                </a:solidFill>
                <a:effectLst/>
              </a:rPr>
              <a:t> "They were never men. They were demons, beast-spirits, who plotted against the sacred life of the </a:t>
            </a:r>
            <a:r>
              <a:rPr lang="en-GB" sz="3500" b="0" i="0" dirty="0" err="1">
                <a:solidFill>
                  <a:schemeClr val="bg1"/>
                </a:solidFill>
                <a:effectLst/>
              </a:rPr>
              <a:t>Godking</a:t>
            </a:r>
            <a:r>
              <a:rPr lang="en-GB" sz="3500" b="0" i="0" dirty="0">
                <a:solidFill>
                  <a:schemeClr val="bg1"/>
                </a:solidFill>
                <a:effectLst/>
              </a:rPr>
              <a:t>!" </a:t>
            </a:r>
            <a:r>
              <a:rPr lang="en-GB" sz="3500" b="0" i="0" dirty="0" err="1">
                <a:solidFill>
                  <a:schemeClr val="bg1"/>
                </a:solidFill>
                <a:effectLst/>
              </a:rPr>
              <a:t>Kossil's</a:t>
            </a:r>
            <a:r>
              <a:rPr lang="en-GB" sz="3500" b="0" i="0" dirty="0">
                <a:solidFill>
                  <a:schemeClr val="bg1"/>
                </a:solidFill>
                <a:effectLst/>
              </a:rPr>
              <a:t> eyes shone with the reddish torchlight.</a:t>
            </a:r>
            <a:br>
              <a:rPr lang="en-GB" sz="3500" dirty="0">
                <a:solidFill>
                  <a:schemeClr val="bg1"/>
                </a:solidFill>
              </a:rPr>
            </a:br>
            <a:r>
              <a:rPr lang="en-GB" sz="3500" b="0" i="0" dirty="0">
                <a:solidFill>
                  <a:srgbClr val="FFE07D"/>
                </a:solidFill>
                <a:effectLst/>
              </a:rPr>
              <a:t> </a:t>
            </a:r>
            <a:r>
              <a:rPr lang="en-GB" sz="3500" b="0" i="0" dirty="0" err="1">
                <a:solidFill>
                  <a:srgbClr val="FFE07D"/>
                </a:solidFill>
                <a:effectLst/>
              </a:rPr>
              <a:t>Arha</a:t>
            </a:r>
            <a:r>
              <a:rPr lang="en-GB" sz="3500" b="0" i="0" dirty="0">
                <a:solidFill>
                  <a:srgbClr val="FFE07D"/>
                </a:solidFill>
                <a:effectLst/>
              </a:rPr>
              <a:t> looked again at the prisoners, awed and curious. "How could a man attack a god? How was it? You: how could you dare attack a living god?"</a:t>
            </a:r>
            <a:br>
              <a:rPr lang="en-GB" sz="3500" dirty="0">
                <a:solidFill>
                  <a:srgbClr val="FFE07D"/>
                </a:solidFill>
              </a:rPr>
            </a:br>
            <a:r>
              <a:rPr lang="en-GB" sz="3500" b="0" i="0" dirty="0">
                <a:solidFill>
                  <a:srgbClr val="FFE07D"/>
                </a:solidFill>
                <a:effectLst/>
              </a:rPr>
              <a:t> The one man stared at her through the black brush of his hair, but said nothing.</a:t>
            </a:r>
            <a:br>
              <a:rPr lang="en-GB" sz="3500" dirty="0">
                <a:solidFill>
                  <a:srgbClr val="FFE07D"/>
                </a:solidFill>
              </a:rPr>
            </a:br>
            <a:r>
              <a:rPr lang="en-GB" sz="3500" b="0" i="0" dirty="0">
                <a:solidFill>
                  <a:srgbClr val="FFE07D"/>
                </a:solidFill>
                <a:effectLst/>
              </a:rPr>
              <a:t> "Their tongues were cut out before they were sent from </a:t>
            </a:r>
            <a:r>
              <a:rPr lang="en-GB" sz="3500" b="0" i="0" dirty="0" err="1">
                <a:solidFill>
                  <a:srgbClr val="FFE07D"/>
                </a:solidFill>
                <a:effectLst/>
              </a:rPr>
              <a:t>Awabath</a:t>
            </a:r>
            <a:r>
              <a:rPr lang="en-GB" sz="3500" b="0" i="0" dirty="0">
                <a:solidFill>
                  <a:srgbClr val="FFE07D"/>
                </a:solidFill>
                <a:effectLst/>
              </a:rPr>
              <a:t>," </a:t>
            </a:r>
            <a:r>
              <a:rPr lang="en-GB" sz="3500" b="0" i="0" dirty="0" err="1">
                <a:solidFill>
                  <a:srgbClr val="FFE07D"/>
                </a:solidFill>
                <a:effectLst/>
              </a:rPr>
              <a:t>Kossil</a:t>
            </a:r>
            <a:r>
              <a:rPr lang="en-GB" sz="3500" b="0" i="0" dirty="0">
                <a:solidFill>
                  <a:srgbClr val="FFE07D"/>
                </a:solidFill>
                <a:effectLst/>
              </a:rPr>
              <a:t> said. "Do not speak to them, mistress. They are defilement. They are yours, but not to speak to, nor to look at, nor to think upon. They are yours to give to the Nameless Ones."</a:t>
            </a:r>
            <a:endParaRPr lang="en-GB" sz="3500" dirty="0">
              <a:solidFill>
                <a:srgbClr val="FFE07D"/>
              </a:solidFill>
            </a:endParaRPr>
          </a:p>
        </p:txBody>
      </p:sp>
    </p:spTree>
    <p:extLst>
      <p:ext uri="{BB962C8B-B14F-4D97-AF65-F5344CB8AC3E}">
        <p14:creationId xmlns:p14="http://schemas.microsoft.com/office/powerpoint/2010/main" val="1337867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E9EF3B-2147-4E84-BCF5-97D5D0246A24}"/>
              </a:ext>
            </a:extLst>
          </p:cNvPr>
          <p:cNvSpPr>
            <a:spLocks noGrp="1"/>
          </p:cNvSpPr>
          <p:nvPr>
            <p:ph idx="1"/>
          </p:nvPr>
        </p:nvSpPr>
        <p:spPr>
          <a:xfrm>
            <a:off x="479376" y="620688"/>
            <a:ext cx="10972800" cy="5223383"/>
          </a:xfrm>
        </p:spPr>
        <p:txBody>
          <a:bodyPr>
            <a:normAutofit/>
          </a:bodyPr>
          <a:lstStyle/>
          <a:p>
            <a:pPr marL="118872" indent="0">
              <a:lnSpc>
                <a:spcPct val="107000"/>
              </a:lnSpc>
              <a:spcAft>
                <a:spcPts val="600"/>
              </a:spcAft>
              <a:buNone/>
            </a:pPr>
            <a:endParaRPr lang="en-GB" sz="2400" dirty="0">
              <a:solidFill>
                <a:schemeClr val="bg1"/>
              </a:solidFill>
              <a:latin typeface="Palatino Linotype" panose="02040502050505030304" pitchFamily="18" charset="0"/>
              <a:cs typeface="Times New Roman" panose="02020603050405020304" pitchFamily="18" charset="0"/>
            </a:endParaRPr>
          </a:p>
          <a:p>
            <a:pPr marL="118872" indent="0">
              <a:buNone/>
            </a:pPr>
            <a:endParaRPr lang="en-GB" sz="2000" dirty="0"/>
          </a:p>
        </p:txBody>
      </p:sp>
      <p:pic>
        <p:nvPicPr>
          <p:cNvPr id="4" name="Picture 3">
            <a:extLst>
              <a:ext uri="{FF2B5EF4-FFF2-40B4-BE49-F238E27FC236}">
                <a16:creationId xmlns:a16="http://schemas.microsoft.com/office/drawing/2014/main" id="{D2C60095-0182-4348-B98C-763B67E22176}"/>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a:ext>
            </a:extLst>
          </a:blip>
          <a:srcRect t="-1" r="1545" b="20671"/>
          <a:stretch/>
        </p:blipFill>
        <p:spPr>
          <a:xfrm>
            <a:off x="369375" y="323093"/>
            <a:ext cx="11343249" cy="5544616"/>
          </a:xfrm>
          <a:prstGeom prst="rect">
            <a:avLst/>
          </a:prstGeom>
        </p:spPr>
      </p:pic>
      <p:sp>
        <p:nvSpPr>
          <p:cNvPr id="5" name="TextBox 4">
            <a:extLst>
              <a:ext uri="{FF2B5EF4-FFF2-40B4-BE49-F238E27FC236}">
                <a16:creationId xmlns:a16="http://schemas.microsoft.com/office/drawing/2014/main" id="{F0022F34-DD93-47B4-9954-78A372C4C647}"/>
              </a:ext>
            </a:extLst>
          </p:cNvPr>
          <p:cNvSpPr txBox="1"/>
          <p:nvPr/>
        </p:nvSpPr>
        <p:spPr>
          <a:xfrm>
            <a:off x="1343472" y="6021288"/>
            <a:ext cx="9659698" cy="707886"/>
          </a:xfrm>
          <a:prstGeom prst="rect">
            <a:avLst/>
          </a:prstGeom>
          <a:noFill/>
        </p:spPr>
        <p:txBody>
          <a:bodyPr wrap="square">
            <a:spAutoFit/>
          </a:bodyPr>
          <a:lstStyle/>
          <a:p>
            <a:pPr algn="ctr"/>
            <a:r>
              <a:rPr lang="en-GB" sz="2000" dirty="0">
                <a:solidFill>
                  <a:srgbClr val="FFE07D"/>
                </a:solidFill>
              </a:rPr>
              <a:t>Knowing a place &amp; placing a memory – embedding short term memories in long term memory systems; categorising and ordering  </a:t>
            </a:r>
          </a:p>
        </p:txBody>
      </p:sp>
    </p:spTree>
    <p:extLst>
      <p:ext uri="{BB962C8B-B14F-4D97-AF65-F5344CB8AC3E}">
        <p14:creationId xmlns:p14="http://schemas.microsoft.com/office/powerpoint/2010/main" val="2423346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BA8E7-E76F-4670-A7EE-84CC57B5E43D}"/>
              </a:ext>
            </a:extLst>
          </p:cNvPr>
          <p:cNvSpPr>
            <a:spLocks noGrp="1"/>
          </p:cNvSpPr>
          <p:nvPr>
            <p:ph type="title"/>
          </p:nvPr>
        </p:nvSpPr>
        <p:spPr>
          <a:xfrm>
            <a:off x="1127448" y="188167"/>
            <a:ext cx="9518848" cy="537248"/>
          </a:xfrm>
        </p:spPr>
        <p:txBody>
          <a:bodyPr>
            <a:noAutofit/>
          </a:bodyPr>
          <a:lstStyle/>
          <a:p>
            <a:r>
              <a:rPr lang="en-GB" sz="3200" dirty="0">
                <a:solidFill>
                  <a:srgbClr val="FFC000"/>
                </a:solidFill>
              </a:rPr>
              <a:t>Memory palace: keeping things in place</a:t>
            </a:r>
          </a:p>
        </p:txBody>
      </p:sp>
      <p:pic>
        <p:nvPicPr>
          <p:cNvPr id="4" name="Picture 3" descr="A picture containing building&#10;&#10;Description automatically generated">
            <a:extLst>
              <a:ext uri="{FF2B5EF4-FFF2-40B4-BE49-F238E27FC236}">
                <a16:creationId xmlns:a16="http://schemas.microsoft.com/office/drawing/2014/main" id="{E575CA37-536C-4D66-ADDA-BF98FB9F4C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400" y="980728"/>
            <a:ext cx="10612331" cy="5420481"/>
          </a:xfrm>
          <a:prstGeom prst="rect">
            <a:avLst/>
          </a:prstGeom>
        </p:spPr>
      </p:pic>
    </p:spTree>
    <p:extLst>
      <p:ext uri="{BB962C8B-B14F-4D97-AF65-F5344CB8AC3E}">
        <p14:creationId xmlns:p14="http://schemas.microsoft.com/office/powerpoint/2010/main" val="4099734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D5649-6F3F-45A6-A4A9-A402844F75E4}"/>
              </a:ext>
            </a:extLst>
          </p:cNvPr>
          <p:cNvSpPr>
            <a:spLocks noGrp="1"/>
          </p:cNvSpPr>
          <p:nvPr>
            <p:ph type="title"/>
          </p:nvPr>
        </p:nvSpPr>
        <p:spPr>
          <a:xfrm>
            <a:off x="609600" y="155448"/>
            <a:ext cx="10914584" cy="537248"/>
          </a:xfrm>
        </p:spPr>
        <p:txBody>
          <a:bodyPr>
            <a:normAutofit fontScale="90000"/>
          </a:bodyPr>
          <a:lstStyle/>
          <a:p>
            <a:r>
              <a:rPr lang="en-GB" dirty="0">
                <a:solidFill>
                  <a:srgbClr val="FFC000"/>
                </a:solidFill>
              </a:rPr>
              <a:t>Unknown things lurking</a:t>
            </a:r>
          </a:p>
        </p:txBody>
      </p:sp>
      <p:sp>
        <p:nvSpPr>
          <p:cNvPr id="3" name="Content Placeholder 2">
            <a:extLst>
              <a:ext uri="{FF2B5EF4-FFF2-40B4-BE49-F238E27FC236}">
                <a16:creationId xmlns:a16="http://schemas.microsoft.com/office/drawing/2014/main" id="{661417BF-2C2D-4142-BB63-A6B8900E64EB}"/>
              </a:ext>
            </a:extLst>
          </p:cNvPr>
          <p:cNvSpPr>
            <a:spLocks noGrp="1"/>
          </p:cNvSpPr>
          <p:nvPr>
            <p:ph idx="1"/>
          </p:nvPr>
        </p:nvSpPr>
        <p:spPr>
          <a:xfrm>
            <a:off x="407368" y="992160"/>
            <a:ext cx="11116816" cy="5865840"/>
          </a:xfrm>
        </p:spPr>
        <p:txBody>
          <a:bodyPr>
            <a:normAutofit fontScale="55000" lnSpcReduction="20000"/>
          </a:bodyPr>
          <a:lstStyle/>
          <a:p>
            <a:pPr marL="118872" indent="0">
              <a:lnSpc>
                <a:spcPct val="120000"/>
              </a:lnSpc>
              <a:buNone/>
            </a:pPr>
            <a:r>
              <a:rPr lang="en-GB" sz="4000" dirty="0">
                <a:solidFill>
                  <a:schemeClr val="bg1"/>
                </a:solidFill>
              </a:rPr>
              <a:t>Deep down here by the dark water lived old Gollum, a small slimy creature. I don’t know where he came from, nor who or what he was. He was Gollum — as dark as darkness, except for two big round pale eyes in his thin face. He had a little boat, and he rowed about quite quietly on the lake; for lake it was, wide and deep and deadly cold. He paddled it with large feet dangling over the side, but never a ripple did he make. Not he. He was looking out of his pale lamp-like eyes for blind fish, which he grabbed with his long fingers as quick as thinking. He liked meat too. Goblin he thought good, when he could get it; but he took care they never found him out. </a:t>
            </a:r>
            <a:r>
              <a:rPr lang="en-GB" sz="4000" dirty="0">
                <a:solidFill>
                  <a:srgbClr val="FFE07D"/>
                </a:solidFill>
              </a:rPr>
              <a:t>He just throttled them from behind, if they ever came down alone anywhere near the edge of the water, while he was prowling about. They very seldom did, for they had a feeling that something unpleasant was lurking down there, down at the very roots of the mountain.</a:t>
            </a:r>
            <a:r>
              <a:rPr lang="en-GB" sz="4000" dirty="0">
                <a:solidFill>
                  <a:schemeClr val="accent1">
                    <a:lumMod val="40000"/>
                    <a:lumOff val="60000"/>
                  </a:schemeClr>
                </a:solidFill>
              </a:rPr>
              <a:t> </a:t>
            </a:r>
            <a:r>
              <a:rPr lang="en-GB" sz="4000" dirty="0">
                <a:solidFill>
                  <a:schemeClr val="bg1"/>
                </a:solidFill>
              </a:rPr>
              <a:t>They had come on the lake, when they were tunnelling down long ago, and they found they could go no further; so there their road ended in that direction, and there was no reason to go that way — unless the Great Goblin sent them. Sometimes he took a fancy for fish from the lake, and sometimes neither goblin nor fish came back.”</a:t>
            </a:r>
            <a:br>
              <a:rPr lang="en-GB" sz="4000" dirty="0">
                <a:solidFill>
                  <a:schemeClr val="bg1"/>
                </a:solidFill>
              </a:rPr>
            </a:br>
            <a:r>
              <a:rPr lang="en-GB" sz="4000" dirty="0">
                <a:solidFill>
                  <a:schemeClr val="bg1"/>
                </a:solidFill>
              </a:rPr>
              <a:t>			 J.R.R. Tolkien,</a:t>
            </a:r>
            <a:r>
              <a:rPr lang="en-GB" sz="4000" i="1" dirty="0">
                <a:solidFill>
                  <a:schemeClr val="bg1"/>
                </a:solidFill>
              </a:rPr>
              <a:t> The Hobbit, or There and Back Again</a:t>
            </a:r>
          </a:p>
          <a:p>
            <a:pPr marL="118872" indent="0">
              <a:buNone/>
            </a:pPr>
            <a:endParaRPr lang="en-GB" dirty="0"/>
          </a:p>
        </p:txBody>
      </p:sp>
    </p:spTree>
    <p:extLst>
      <p:ext uri="{BB962C8B-B14F-4D97-AF65-F5344CB8AC3E}">
        <p14:creationId xmlns:p14="http://schemas.microsoft.com/office/powerpoint/2010/main" val="2597360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452F-EC72-40CA-B128-A4F9F5982CCB}"/>
              </a:ext>
            </a:extLst>
          </p:cNvPr>
          <p:cNvSpPr>
            <a:spLocks noGrp="1"/>
          </p:cNvSpPr>
          <p:nvPr>
            <p:ph type="title"/>
          </p:nvPr>
        </p:nvSpPr>
        <p:spPr>
          <a:xfrm>
            <a:off x="0" y="-127984"/>
            <a:ext cx="10972800" cy="1252728"/>
          </a:xfrm>
        </p:spPr>
        <p:txBody>
          <a:bodyPr/>
          <a:lstStyle/>
          <a:p>
            <a:pPr algn="ctr"/>
            <a:r>
              <a:rPr lang="en-GB" dirty="0">
                <a:solidFill>
                  <a:srgbClr val="92D050"/>
                </a:solidFill>
              </a:rPr>
              <a:t>MAPS &amp; JOURNEYS</a:t>
            </a:r>
          </a:p>
        </p:txBody>
      </p:sp>
      <p:sp>
        <p:nvSpPr>
          <p:cNvPr id="3" name="Content Placeholder 2">
            <a:extLst>
              <a:ext uri="{FF2B5EF4-FFF2-40B4-BE49-F238E27FC236}">
                <a16:creationId xmlns:a16="http://schemas.microsoft.com/office/drawing/2014/main" id="{742B66A6-6672-4C32-8640-1F4E4F14029F}"/>
              </a:ext>
            </a:extLst>
          </p:cNvPr>
          <p:cNvSpPr>
            <a:spLocks noGrp="1"/>
          </p:cNvSpPr>
          <p:nvPr>
            <p:ph idx="1"/>
          </p:nvPr>
        </p:nvSpPr>
        <p:spPr>
          <a:xfrm>
            <a:off x="290612" y="980728"/>
            <a:ext cx="11319048" cy="5544616"/>
          </a:xfrm>
        </p:spPr>
        <p:txBody>
          <a:bodyPr>
            <a:normAutofit fontScale="40000" lnSpcReduction="20000"/>
          </a:bodyPr>
          <a:lstStyle/>
          <a:p>
            <a:pPr marL="118872" indent="0">
              <a:lnSpc>
                <a:spcPct val="120000"/>
              </a:lnSpc>
              <a:spcAft>
                <a:spcPts val="400"/>
              </a:spcAft>
              <a:buNone/>
            </a:pPr>
            <a:r>
              <a:rPr lang="en-GB" sz="4300" b="1" dirty="0">
                <a:solidFill>
                  <a:schemeClr val="accent1">
                    <a:lumMod val="40000"/>
                    <a:lumOff val="60000"/>
                  </a:schemeClr>
                </a:solidFill>
                <a:latin typeface="+mj-lt"/>
              </a:rPr>
              <a:t>Overcoming the Monster  </a:t>
            </a:r>
            <a:r>
              <a:rPr lang="en-GB" sz="4300" dirty="0">
                <a:solidFill>
                  <a:schemeClr val="bg1"/>
                </a:solidFill>
              </a:rPr>
              <a:t>The protagonist sets out to defeat an antagonistic force (often evil) which threatens the protagonist and/or protagonist's homeland. </a:t>
            </a:r>
            <a:r>
              <a:rPr lang="en-GB" sz="4300" i="1" dirty="0" err="1">
                <a:solidFill>
                  <a:schemeClr val="bg1"/>
                </a:solidFill>
              </a:rPr>
              <a:t>eg</a:t>
            </a:r>
            <a:r>
              <a:rPr lang="en-GB" sz="4300" i="1" dirty="0">
                <a:solidFill>
                  <a:schemeClr val="bg1"/>
                </a:solidFill>
              </a:rPr>
              <a:t> Perseus, Theseus, Beowulf, Dracula, The War of the Worlds, Nicholas Nickleby, The Guns of </a:t>
            </a:r>
            <a:r>
              <a:rPr lang="en-GB" sz="4300" i="1" dirty="0" err="1">
                <a:solidFill>
                  <a:schemeClr val="bg1"/>
                </a:solidFill>
              </a:rPr>
              <a:t>Navarone</a:t>
            </a:r>
            <a:r>
              <a:rPr lang="en-GB" sz="4300" i="1" dirty="0">
                <a:solidFill>
                  <a:schemeClr val="bg1"/>
                </a:solidFill>
              </a:rPr>
              <a:t>, Seven Samurai (The Magnificent Seven), James Bond,  </a:t>
            </a:r>
          </a:p>
          <a:p>
            <a:pPr marL="118872" indent="0">
              <a:lnSpc>
                <a:spcPct val="120000"/>
              </a:lnSpc>
              <a:spcAft>
                <a:spcPts val="400"/>
              </a:spcAft>
              <a:buNone/>
            </a:pPr>
            <a:r>
              <a:rPr lang="en-GB" sz="4300" b="1" dirty="0">
                <a:solidFill>
                  <a:schemeClr val="accent1">
                    <a:lumMod val="40000"/>
                    <a:lumOff val="60000"/>
                  </a:schemeClr>
                </a:solidFill>
                <a:latin typeface="+mj-lt"/>
              </a:rPr>
              <a:t>Rags to Riches </a:t>
            </a:r>
            <a:r>
              <a:rPr lang="en-GB" sz="4300" dirty="0">
                <a:solidFill>
                  <a:schemeClr val="accent1">
                    <a:lumMod val="40000"/>
                    <a:lumOff val="60000"/>
                  </a:schemeClr>
                </a:solidFill>
              </a:rPr>
              <a:t> </a:t>
            </a:r>
            <a:r>
              <a:rPr lang="en-GB" sz="4300" dirty="0">
                <a:solidFill>
                  <a:schemeClr val="bg1"/>
                </a:solidFill>
              </a:rPr>
              <a:t>The poor protagonist acquires power, wealth, and/or a mate, loses it all and gains it back, growing as a person as a result. </a:t>
            </a:r>
            <a:r>
              <a:rPr lang="en-GB" sz="4300" i="1" dirty="0">
                <a:solidFill>
                  <a:schemeClr val="bg1"/>
                </a:solidFill>
              </a:rPr>
              <a:t> </a:t>
            </a:r>
            <a:r>
              <a:rPr lang="en-GB" sz="4300" i="1" dirty="0" err="1">
                <a:solidFill>
                  <a:schemeClr val="bg1"/>
                </a:solidFill>
              </a:rPr>
              <a:t>eg</a:t>
            </a:r>
            <a:r>
              <a:rPr lang="en-GB" sz="4300" i="1" dirty="0">
                <a:solidFill>
                  <a:schemeClr val="bg1"/>
                </a:solidFill>
              </a:rPr>
              <a:t> Cinderella, Aladdin, Jane Eyre, A Little Princess, Great Expectations, David Copperfield,  </a:t>
            </a:r>
          </a:p>
          <a:p>
            <a:pPr marL="118872" indent="0">
              <a:lnSpc>
                <a:spcPct val="120000"/>
              </a:lnSpc>
              <a:spcAft>
                <a:spcPts val="400"/>
              </a:spcAft>
              <a:buNone/>
            </a:pPr>
            <a:r>
              <a:rPr lang="en-GB" sz="4300" b="1" dirty="0">
                <a:solidFill>
                  <a:schemeClr val="accent1">
                    <a:lumMod val="40000"/>
                    <a:lumOff val="60000"/>
                  </a:schemeClr>
                </a:solidFill>
                <a:latin typeface="+mj-lt"/>
              </a:rPr>
              <a:t>The Quest </a:t>
            </a:r>
            <a:r>
              <a:rPr lang="en-GB" sz="4300" dirty="0">
                <a:solidFill>
                  <a:schemeClr val="bg1"/>
                </a:solidFill>
              </a:rPr>
              <a:t>The protagonist and companions set out to acquire an important object or to get to a location. They face temptations and other obstacles along the way. </a:t>
            </a:r>
            <a:r>
              <a:rPr lang="en-GB" sz="4300" i="1" dirty="0" err="1">
                <a:solidFill>
                  <a:schemeClr val="bg1"/>
                </a:solidFill>
              </a:rPr>
              <a:t>eg</a:t>
            </a:r>
            <a:r>
              <a:rPr lang="en-GB" sz="4300" i="1" dirty="0">
                <a:solidFill>
                  <a:schemeClr val="bg1"/>
                </a:solidFill>
              </a:rPr>
              <a:t> The Iliad, The Pilgrim's Progress, The Lord Of The Rings, King Solomon's Mines,  </a:t>
            </a:r>
            <a:r>
              <a:rPr lang="en-GB" sz="4300" i="1" dirty="0" err="1">
                <a:solidFill>
                  <a:schemeClr val="bg1"/>
                </a:solidFill>
              </a:rPr>
              <a:t>Watership</a:t>
            </a:r>
            <a:r>
              <a:rPr lang="en-GB" sz="4300" i="1" dirty="0">
                <a:solidFill>
                  <a:schemeClr val="bg1"/>
                </a:solidFill>
              </a:rPr>
              <a:t> Down,  Raiders of the Lost Ark, Monty Python and the Holy Grail.</a:t>
            </a:r>
          </a:p>
          <a:p>
            <a:pPr marL="118872" indent="0">
              <a:lnSpc>
                <a:spcPct val="120000"/>
              </a:lnSpc>
              <a:spcAft>
                <a:spcPts val="400"/>
              </a:spcAft>
              <a:buNone/>
            </a:pPr>
            <a:r>
              <a:rPr lang="en-GB" sz="4300" b="1" dirty="0">
                <a:solidFill>
                  <a:schemeClr val="accent1">
                    <a:lumMod val="40000"/>
                    <a:lumOff val="60000"/>
                  </a:schemeClr>
                </a:solidFill>
                <a:latin typeface="+mj-lt"/>
              </a:rPr>
              <a:t>Voyage and Return  </a:t>
            </a:r>
            <a:r>
              <a:rPr lang="en-GB" sz="4300" dirty="0">
                <a:solidFill>
                  <a:schemeClr val="bg1"/>
                </a:solidFill>
              </a:rPr>
              <a:t>The protagonist goes to a strange land and, after overcoming the threats it poses or learning important lessons unique to that location, they return with experience. </a:t>
            </a:r>
            <a:r>
              <a:rPr lang="en-GB" sz="4300" i="1" dirty="0" err="1">
                <a:solidFill>
                  <a:schemeClr val="bg1"/>
                </a:solidFill>
              </a:rPr>
              <a:t>eg</a:t>
            </a:r>
            <a:r>
              <a:rPr lang="en-GB" sz="4300" i="1" dirty="0">
                <a:solidFill>
                  <a:schemeClr val="bg1"/>
                </a:solidFill>
              </a:rPr>
              <a:t> Ramayana, Odyssey, Alice's Adventures in Wonderland, Goldilocks and the Three Bears, Orpheus, The Time Machine, Peter Rabbit, The Hobbit, Brideshead Revisited, The Rime of the Ancient Mariner,  The Third Man,  Back to the Future,  </a:t>
            </a:r>
          </a:p>
          <a:p>
            <a:pPr marL="411480" lvl="1" indent="0">
              <a:lnSpc>
                <a:spcPct val="120000"/>
              </a:lnSpc>
              <a:spcAft>
                <a:spcPts val="400"/>
              </a:spcAft>
              <a:buNone/>
            </a:pPr>
            <a:r>
              <a:rPr lang="en-GB" sz="3100" b="1" dirty="0">
                <a:solidFill>
                  <a:schemeClr val="accent1">
                    <a:lumMod val="20000"/>
                    <a:lumOff val="80000"/>
                  </a:schemeClr>
                </a:solidFill>
                <a:latin typeface="+mj-lt"/>
              </a:rPr>
              <a:t>Comedy</a:t>
            </a:r>
            <a:r>
              <a:rPr lang="en-GB" sz="3100" dirty="0">
                <a:solidFill>
                  <a:schemeClr val="accent1">
                    <a:lumMod val="20000"/>
                    <a:lumOff val="80000"/>
                  </a:schemeClr>
                </a:solidFill>
                <a:latin typeface="+mj-lt"/>
              </a:rPr>
              <a:t> </a:t>
            </a:r>
            <a:r>
              <a:rPr lang="en-GB" sz="3100" dirty="0">
                <a:solidFill>
                  <a:schemeClr val="bg1"/>
                </a:solidFill>
              </a:rPr>
              <a:t> Light and humorous character with a happy or cheerful ending; a dramatic work in which the central motif is the triumph over adverse circumstance, resulting in a successful or happy conclusion.[3] Booker stresses that comedy is more than </a:t>
            </a:r>
            <a:r>
              <a:rPr lang="en-GB" sz="3100" dirty="0" err="1">
                <a:solidFill>
                  <a:schemeClr val="bg1"/>
                </a:solidFill>
              </a:rPr>
              <a:t>humor</a:t>
            </a:r>
            <a:r>
              <a:rPr lang="en-GB" sz="3100" dirty="0">
                <a:solidFill>
                  <a:schemeClr val="bg1"/>
                </a:solidFill>
              </a:rPr>
              <a:t>. It refers to a pattern where the conflict becomes more and more confusing, but is at last made plain in a single clarifying event. The majority of romance films fall into this category. </a:t>
            </a:r>
            <a:r>
              <a:rPr lang="en-GB" sz="3100" i="1" dirty="0" err="1">
                <a:solidFill>
                  <a:schemeClr val="bg1"/>
                </a:solidFill>
              </a:rPr>
              <a:t>eg</a:t>
            </a:r>
            <a:r>
              <a:rPr lang="en-GB" sz="3100" i="1" dirty="0">
                <a:solidFill>
                  <a:schemeClr val="bg1"/>
                </a:solidFill>
              </a:rPr>
              <a:t> A Midsummer Night's Dream, Much Ado About Nothing, Twelfth Night,   Four Weddings and a Funeral,  </a:t>
            </a:r>
          </a:p>
          <a:p>
            <a:pPr marL="411480" lvl="1" indent="0">
              <a:lnSpc>
                <a:spcPct val="120000"/>
              </a:lnSpc>
              <a:spcAft>
                <a:spcPts val="400"/>
              </a:spcAft>
              <a:buNone/>
            </a:pPr>
            <a:r>
              <a:rPr lang="en-GB" sz="3100" b="1" dirty="0">
                <a:solidFill>
                  <a:schemeClr val="accent1">
                    <a:lumMod val="20000"/>
                    <a:lumOff val="80000"/>
                  </a:schemeClr>
                </a:solidFill>
                <a:latin typeface="+mj-lt"/>
              </a:rPr>
              <a:t>Tragedy </a:t>
            </a:r>
            <a:r>
              <a:rPr lang="en-GB" sz="3100" dirty="0">
                <a:solidFill>
                  <a:schemeClr val="bg1"/>
                </a:solidFill>
                <a:latin typeface="+mj-lt"/>
              </a:rPr>
              <a:t> </a:t>
            </a:r>
            <a:r>
              <a:rPr lang="en-GB" sz="3100" dirty="0">
                <a:solidFill>
                  <a:schemeClr val="bg1"/>
                </a:solidFill>
              </a:rPr>
              <a:t>The protagonist is a hero with a major character flaw or great mistake which is ultimately their undoing. Their unfortunate end evokes pity at the folly and fall of a fundamentally good character. </a:t>
            </a:r>
            <a:r>
              <a:rPr lang="en-GB" sz="3100" i="1" dirty="0" err="1">
                <a:solidFill>
                  <a:schemeClr val="bg1"/>
                </a:solidFill>
              </a:rPr>
              <a:t>eg</a:t>
            </a:r>
            <a:r>
              <a:rPr lang="en-GB" sz="3100" i="1" dirty="0">
                <a:solidFill>
                  <a:schemeClr val="bg1"/>
                </a:solidFill>
              </a:rPr>
              <a:t> Anna Karenina,  Carmen, Citizen Kane,  Julius Caesar, Macbeth, Madame Bovary, Oedipus Rex,  Romeo and Juliet.</a:t>
            </a:r>
          </a:p>
          <a:p>
            <a:pPr marL="118872" indent="0">
              <a:lnSpc>
                <a:spcPct val="120000"/>
              </a:lnSpc>
              <a:spcAft>
                <a:spcPts val="400"/>
              </a:spcAft>
              <a:buNone/>
            </a:pPr>
            <a:r>
              <a:rPr lang="en-GB" sz="4300" b="1" dirty="0">
                <a:solidFill>
                  <a:schemeClr val="accent1">
                    <a:lumMod val="40000"/>
                    <a:lumOff val="60000"/>
                  </a:schemeClr>
                </a:solidFill>
                <a:latin typeface="+mj-lt"/>
              </a:rPr>
              <a:t>Rebirth</a:t>
            </a:r>
            <a:r>
              <a:rPr lang="en-GB" sz="4300" b="1" dirty="0">
                <a:solidFill>
                  <a:schemeClr val="bg1"/>
                </a:solidFill>
                <a:latin typeface="+mj-lt"/>
              </a:rPr>
              <a:t> </a:t>
            </a:r>
            <a:r>
              <a:rPr lang="en-GB" sz="4300" dirty="0">
                <a:solidFill>
                  <a:schemeClr val="bg1"/>
                </a:solidFill>
                <a:latin typeface="+mj-lt"/>
              </a:rPr>
              <a:t> </a:t>
            </a:r>
            <a:r>
              <a:rPr lang="en-GB" sz="4300" dirty="0">
                <a:solidFill>
                  <a:schemeClr val="bg1"/>
                </a:solidFill>
              </a:rPr>
              <a:t>An event forces the main character to change their ways and often become a better individual. </a:t>
            </a:r>
            <a:r>
              <a:rPr lang="en-GB" sz="4300" i="1" dirty="0" err="1">
                <a:solidFill>
                  <a:schemeClr val="bg1"/>
                </a:solidFill>
              </a:rPr>
              <a:t>eg</a:t>
            </a:r>
            <a:r>
              <a:rPr lang="en-GB" sz="4300" i="1" dirty="0">
                <a:solidFill>
                  <a:schemeClr val="bg1"/>
                </a:solidFill>
              </a:rPr>
              <a:t> Pride and Prejudice, The Frog Prince, Beauty and the Beast, The Snow Queen, A Christmas Carol, The Secret Garden, Peer </a:t>
            </a:r>
            <a:r>
              <a:rPr lang="en-GB" sz="4300" i="1" dirty="0" err="1">
                <a:solidFill>
                  <a:schemeClr val="bg1"/>
                </a:solidFill>
              </a:rPr>
              <a:t>Gynt</a:t>
            </a:r>
            <a:r>
              <a:rPr lang="en-GB" sz="4300" i="1" dirty="0">
                <a:solidFill>
                  <a:schemeClr val="bg1"/>
                </a:solidFill>
              </a:rPr>
              <a:t>,  </a:t>
            </a:r>
            <a:endParaRPr lang="en-GB" dirty="0">
              <a:solidFill>
                <a:schemeClr val="bg1"/>
              </a:solidFill>
            </a:endParaRPr>
          </a:p>
        </p:txBody>
      </p:sp>
      <p:sp>
        <p:nvSpPr>
          <p:cNvPr id="5" name="TextBox 4">
            <a:extLst>
              <a:ext uri="{FF2B5EF4-FFF2-40B4-BE49-F238E27FC236}">
                <a16:creationId xmlns:a16="http://schemas.microsoft.com/office/drawing/2014/main" id="{A7F99899-662B-4484-BA3C-AD6684501BF2}"/>
              </a:ext>
            </a:extLst>
          </p:cNvPr>
          <p:cNvSpPr txBox="1"/>
          <p:nvPr/>
        </p:nvSpPr>
        <p:spPr>
          <a:xfrm rot="16200000">
            <a:off x="10174146" y="4720498"/>
            <a:ext cx="3240360" cy="369332"/>
          </a:xfrm>
          <a:prstGeom prst="rect">
            <a:avLst/>
          </a:prstGeom>
          <a:noFill/>
        </p:spPr>
        <p:txBody>
          <a:bodyPr wrap="square">
            <a:spAutoFit/>
          </a:bodyPr>
          <a:lstStyle/>
          <a:p>
            <a:r>
              <a:rPr lang="en-GB" sz="1800" dirty="0">
                <a:solidFill>
                  <a:schemeClr val="accent1">
                    <a:lumMod val="40000"/>
                    <a:lumOff val="60000"/>
                  </a:schemeClr>
                </a:solidFill>
              </a:rPr>
              <a:t>Booker, </a:t>
            </a:r>
            <a:r>
              <a:rPr lang="en-GB" sz="1800" i="1" dirty="0">
                <a:solidFill>
                  <a:schemeClr val="accent1">
                    <a:lumMod val="40000"/>
                    <a:lumOff val="60000"/>
                  </a:schemeClr>
                </a:solidFill>
              </a:rPr>
              <a:t>The Seven Basic Plots </a:t>
            </a:r>
            <a:endParaRPr lang="en-GB" i="1" dirty="0">
              <a:solidFill>
                <a:schemeClr val="accent1">
                  <a:lumMod val="40000"/>
                  <a:lumOff val="60000"/>
                </a:schemeClr>
              </a:solidFill>
            </a:endParaRPr>
          </a:p>
        </p:txBody>
      </p:sp>
    </p:spTree>
    <p:extLst>
      <p:ext uri="{BB962C8B-B14F-4D97-AF65-F5344CB8AC3E}">
        <p14:creationId xmlns:p14="http://schemas.microsoft.com/office/powerpoint/2010/main" val="4178321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FDD4-2C74-428A-B2DE-84046B709668}"/>
              </a:ext>
            </a:extLst>
          </p:cNvPr>
          <p:cNvSpPr>
            <a:spLocks noGrp="1"/>
          </p:cNvSpPr>
          <p:nvPr>
            <p:ph type="title"/>
          </p:nvPr>
        </p:nvSpPr>
        <p:spPr>
          <a:xfrm>
            <a:off x="6240017" y="1249780"/>
            <a:ext cx="5832648" cy="609256"/>
          </a:xfrm>
        </p:spPr>
        <p:txBody>
          <a:bodyPr>
            <a:noAutofit/>
          </a:bodyPr>
          <a:lstStyle/>
          <a:p>
            <a:r>
              <a:rPr lang="en-GB" sz="2800" i="0" dirty="0">
                <a:solidFill>
                  <a:schemeClr val="accent1">
                    <a:lumMod val="40000"/>
                    <a:lumOff val="60000"/>
                  </a:schemeClr>
                </a:solidFill>
                <a:effectLst/>
              </a:rPr>
              <a:t>medieval Islamic perspective</a:t>
            </a:r>
            <a:endParaRPr lang="en-GB" sz="3200" dirty="0"/>
          </a:p>
        </p:txBody>
      </p:sp>
      <p:sp>
        <p:nvSpPr>
          <p:cNvPr id="5" name="TextBox 4">
            <a:extLst>
              <a:ext uri="{FF2B5EF4-FFF2-40B4-BE49-F238E27FC236}">
                <a16:creationId xmlns:a16="http://schemas.microsoft.com/office/drawing/2014/main" id="{4EF7EB7A-6F21-46A5-B04B-87B68A831A07}"/>
              </a:ext>
            </a:extLst>
          </p:cNvPr>
          <p:cNvSpPr txBox="1"/>
          <p:nvPr/>
        </p:nvSpPr>
        <p:spPr>
          <a:xfrm>
            <a:off x="553932" y="5842166"/>
            <a:ext cx="8926444" cy="769441"/>
          </a:xfrm>
          <a:prstGeom prst="rect">
            <a:avLst/>
          </a:prstGeom>
          <a:noFill/>
        </p:spPr>
        <p:txBody>
          <a:bodyPr wrap="square">
            <a:spAutoFit/>
          </a:bodyPr>
          <a:lstStyle/>
          <a:p>
            <a:pPr algn="just"/>
            <a:r>
              <a:rPr lang="en-GB" sz="2200" b="0" i="0" dirty="0">
                <a:solidFill>
                  <a:schemeClr val="accent1">
                    <a:lumMod val="40000"/>
                    <a:lumOff val="60000"/>
                  </a:schemeClr>
                </a:solidFill>
                <a:effectLst/>
              </a:rPr>
              <a:t>World Map of al-</a:t>
            </a:r>
            <a:r>
              <a:rPr lang="en-GB" sz="2200" b="0" i="0" dirty="0" err="1">
                <a:solidFill>
                  <a:schemeClr val="accent1">
                    <a:lumMod val="40000"/>
                    <a:lumOff val="60000"/>
                  </a:schemeClr>
                </a:solidFill>
                <a:effectLst/>
              </a:rPr>
              <a:t>Mas’udi</a:t>
            </a:r>
            <a:r>
              <a:rPr lang="en-GB" sz="2200" b="0" i="0" dirty="0">
                <a:solidFill>
                  <a:schemeClr val="accent1">
                    <a:lumMod val="40000"/>
                    <a:lumOff val="60000"/>
                  </a:schemeClr>
                </a:solidFill>
                <a:effectLst/>
              </a:rPr>
              <a:t>  pre-956 </a:t>
            </a:r>
          </a:p>
          <a:p>
            <a:pPr algn="just"/>
            <a:r>
              <a:rPr lang="en-GB" sz="2200" i="1" dirty="0">
                <a:solidFill>
                  <a:schemeClr val="accent6">
                    <a:lumMod val="40000"/>
                    <a:lumOff val="60000"/>
                  </a:schemeClr>
                </a:solidFill>
              </a:rPr>
              <a:t>– trade routes plus </a:t>
            </a:r>
            <a:r>
              <a:rPr lang="en-GB" sz="2200" b="0" i="1" dirty="0">
                <a:solidFill>
                  <a:schemeClr val="accent6">
                    <a:lumMod val="40000"/>
                    <a:lumOff val="60000"/>
                  </a:schemeClr>
                </a:solidFill>
                <a:effectLst/>
              </a:rPr>
              <a:t>orientation to look up to Mecca</a:t>
            </a:r>
          </a:p>
        </p:txBody>
      </p:sp>
      <p:sp>
        <p:nvSpPr>
          <p:cNvPr id="7" name="TextBox 6">
            <a:extLst>
              <a:ext uri="{FF2B5EF4-FFF2-40B4-BE49-F238E27FC236}">
                <a16:creationId xmlns:a16="http://schemas.microsoft.com/office/drawing/2014/main" id="{3CE26B28-A0BB-4A03-BB65-68020505B384}"/>
              </a:ext>
            </a:extLst>
          </p:cNvPr>
          <p:cNvSpPr txBox="1"/>
          <p:nvPr/>
        </p:nvSpPr>
        <p:spPr>
          <a:xfrm>
            <a:off x="2664319" y="990476"/>
            <a:ext cx="359287" cy="461665"/>
          </a:xfrm>
          <a:prstGeom prst="rect">
            <a:avLst/>
          </a:prstGeom>
          <a:noFill/>
        </p:spPr>
        <p:txBody>
          <a:bodyPr wrap="square">
            <a:spAutoFit/>
          </a:bodyPr>
          <a:lstStyle/>
          <a:p>
            <a:r>
              <a:rPr lang="en-GB" sz="2400" b="0" i="0" dirty="0">
                <a:solidFill>
                  <a:schemeClr val="bg1"/>
                </a:solidFill>
                <a:effectLst/>
                <a:latin typeface="Book Antiqua" panose="02040602050305030304" pitchFamily="18" charset="0"/>
              </a:rPr>
              <a:t>S</a:t>
            </a:r>
            <a:endParaRPr lang="en-GB" sz="2400" dirty="0"/>
          </a:p>
        </p:txBody>
      </p:sp>
      <p:sp>
        <p:nvSpPr>
          <p:cNvPr id="3" name="TextBox 2">
            <a:extLst>
              <a:ext uri="{FF2B5EF4-FFF2-40B4-BE49-F238E27FC236}">
                <a16:creationId xmlns:a16="http://schemas.microsoft.com/office/drawing/2014/main" id="{8438AEC3-8890-4176-B811-34677A84E040}"/>
              </a:ext>
            </a:extLst>
          </p:cNvPr>
          <p:cNvSpPr txBox="1"/>
          <p:nvPr/>
        </p:nvSpPr>
        <p:spPr>
          <a:xfrm>
            <a:off x="89198" y="3156725"/>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E</a:t>
            </a:r>
            <a:endParaRPr lang="en-GB" sz="2400" dirty="0"/>
          </a:p>
        </p:txBody>
      </p:sp>
      <p:sp>
        <p:nvSpPr>
          <p:cNvPr id="4" name="TextBox 3">
            <a:extLst>
              <a:ext uri="{FF2B5EF4-FFF2-40B4-BE49-F238E27FC236}">
                <a16:creationId xmlns:a16="http://schemas.microsoft.com/office/drawing/2014/main" id="{DBD6532A-F300-480A-B68A-C2A6B4DEB6E1}"/>
              </a:ext>
            </a:extLst>
          </p:cNvPr>
          <p:cNvSpPr txBox="1"/>
          <p:nvPr/>
        </p:nvSpPr>
        <p:spPr>
          <a:xfrm>
            <a:off x="5240145" y="3127301"/>
            <a:ext cx="359287" cy="461665"/>
          </a:xfrm>
          <a:prstGeom prst="rect">
            <a:avLst/>
          </a:prstGeom>
          <a:noFill/>
        </p:spPr>
        <p:txBody>
          <a:bodyPr wrap="square">
            <a:spAutoFit/>
          </a:bodyPr>
          <a:lstStyle/>
          <a:p>
            <a:r>
              <a:rPr lang="en-GB" sz="2400" b="0" i="0" dirty="0">
                <a:solidFill>
                  <a:schemeClr val="bg1"/>
                </a:solidFill>
                <a:effectLst/>
                <a:latin typeface="Book Antiqua" panose="02040602050305030304" pitchFamily="18" charset="0"/>
              </a:rPr>
              <a:t>W</a:t>
            </a:r>
            <a:endParaRPr lang="en-GB" sz="2400" dirty="0"/>
          </a:p>
        </p:txBody>
      </p:sp>
      <p:sp>
        <p:nvSpPr>
          <p:cNvPr id="9" name="TextBox 8">
            <a:extLst>
              <a:ext uri="{FF2B5EF4-FFF2-40B4-BE49-F238E27FC236}">
                <a16:creationId xmlns:a16="http://schemas.microsoft.com/office/drawing/2014/main" id="{CACBE8BD-8569-4EC1-9A96-B976478DA3DD}"/>
              </a:ext>
            </a:extLst>
          </p:cNvPr>
          <p:cNvSpPr txBox="1"/>
          <p:nvPr/>
        </p:nvSpPr>
        <p:spPr>
          <a:xfrm>
            <a:off x="2616702" y="5385162"/>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N</a:t>
            </a:r>
            <a:endParaRPr lang="en-GB" sz="2400" dirty="0"/>
          </a:p>
        </p:txBody>
      </p:sp>
      <p:pic>
        <p:nvPicPr>
          <p:cNvPr id="14" name="Picture 13" descr="Diagram&#10;&#10;Description automatically generated">
            <a:extLst>
              <a:ext uri="{FF2B5EF4-FFF2-40B4-BE49-F238E27FC236}">
                <a16:creationId xmlns:a16="http://schemas.microsoft.com/office/drawing/2014/main" id="{06B943B3-4AF2-4426-AE05-0EAFFCA564AC}"/>
              </a:ext>
            </a:extLst>
          </p:cNvPr>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07262" y="2079119"/>
            <a:ext cx="4946228" cy="4206502"/>
          </a:xfrm>
          <a:prstGeom prst="rect">
            <a:avLst/>
          </a:prstGeom>
        </p:spPr>
      </p:pic>
      <p:pic>
        <p:nvPicPr>
          <p:cNvPr id="15" name="Picture 14" descr="Diagram&#10;&#10;Description automatically generated">
            <a:extLst>
              <a:ext uri="{FF2B5EF4-FFF2-40B4-BE49-F238E27FC236}">
                <a16:creationId xmlns:a16="http://schemas.microsoft.com/office/drawing/2014/main" id="{E2E3E5F7-E159-465A-9B24-743E3490D4A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colorTemperature colorTemp="59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rot="10800000">
            <a:off x="467700" y="1366673"/>
            <a:ext cx="4752527" cy="4041770"/>
          </a:xfrm>
          <a:prstGeom prst="rect">
            <a:avLst/>
          </a:prstGeom>
        </p:spPr>
      </p:pic>
      <p:sp>
        <p:nvSpPr>
          <p:cNvPr id="19" name="TextBox 18">
            <a:extLst>
              <a:ext uri="{FF2B5EF4-FFF2-40B4-BE49-F238E27FC236}">
                <a16:creationId xmlns:a16="http://schemas.microsoft.com/office/drawing/2014/main" id="{02C9A4A2-067F-42A0-A4AC-B1C0DC554E81}"/>
              </a:ext>
            </a:extLst>
          </p:cNvPr>
          <p:cNvSpPr txBox="1"/>
          <p:nvPr/>
        </p:nvSpPr>
        <p:spPr>
          <a:xfrm>
            <a:off x="8400256" y="6414715"/>
            <a:ext cx="3456384" cy="369332"/>
          </a:xfrm>
          <a:prstGeom prst="rect">
            <a:avLst/>
          </a:prstGeom>
          <a:noFill/>
        </p:spPr>
        <p:txBody>
          <a:bodyPr wrap="square">
            <a:spAutoFit/>
          </a:bodyPr>
          <a:lstStyle/>
          <a:p>
            <a:r>
              <a:rPr lang="en-GB" sz="1800" b="0" i="1" dirty="0">
                <a:solidFill>
                  <a:schemeClr val="accent1">
                    <a:lumMod val="40000"/>
                    <a:lumOff val="60000"/>
                  </a:schemeClr>
                </a:solidFill>
                <a:effectLst/>
              </a:rPr>
              <a:t>(Inverted to current orientation)</a:t>
            </a:r>
            <a:endParaRPr lang="en-GB" i="1" dirty="0"/>
          </a:p>
        </p:txBody>
      </p:sp>
      <p:sp>
        <p:nvSpPr>
          <p:cNvPr id="12" name="TextBox 11">
            <a:extLst>
              <a:ext uri="{FF2B5EF4-FFF2-40B4-BE49-F238E27FC236}">
                <a16:creationId xmlns:a16="http://schemas.microsoft.com/office/drawing/2014/main" id="{170C5978-41F7-4259-8CD5-B5CBA312C5F2}"/>
              </a:ext>
            </a:extLst>
          </p:cNvPr>
          <p:cNvSpPr txBox="1"/>
          <p:nvPr/>
        </p:nvSpPr>
        <p:spPr>
          <a:xfrm>
            <a:off x="275210" y="161810"/>
            <a:ext cx="11881321" cy="646331"/>
          </a:xfrm>
          <a:prstGeom prst="rect">
            <a:avLst/>
          </a:prstGeom>
          <a:noFill/>
        </p:spPr>
        <p:txBody>
          <a:bodyPr wrap="square">
            <a:spAutoFit/>
          </a:bodyPr>
          <a:lstStyle/>
          <a:p>
            <a:r>
              <a:rPr lang="en-GB" sz="3600" b="1" i="0" dirty="0">
                <a:solidFill>
                  <a:srgbClr val="92D050"/>
                </a:solidFill>
                <a:effectLst/>
                <a:latin typeface="+mj-lt"/>
              </a:rPr>
              <a:t>The nature of maps: selection &amp; perspective </a:t>
            </a:r>
            <a:endParaRPr lang="en-GB" sz="3600" b="1" dirty="0">
              <a:solidFill>
                <a:srgbClr val="92D050"/>
              </a:solidFill>
              <a:latin typeface="+mj-lt"/>
            </a:endParaRPr>
          </a:p>
        </p:txBody>
      </p:sp>
    </p:spTree>
    <p:extLst>
      <p:ext uri="{BB962C8B-B14F-4D97-AF65-F5344CB8AC3E}">
        <p14:creationId xmlns:p14="http://schemas.microsoft.com/office/powerpoint/2010/main" val="2187487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28BC65-116F-4DCD-81F4-C9CF9D5C95C5}"/>
              </a:ext>
            </a:extLst>
          </p:cNvPr>
          <p:cNvSpPr>
            <a:spLocks noGrp="1"/>
          </p:cNvSpPr>
          <p:nvPr>
            <p:ph idx="1"/>
          </p:nvPr>
        </p:nvSpPr>
        <p:spPr>
          <a:xfrm>
            <a:off x="609600" y="980728"/>
            <a:ext cx="10972800" cy="5877272"/>
          </a:xfrm>
        </p:spPr>
        <p:txBody>
          <a:bodyPr>
            <a:normAutofit fontScale="70000" lnSpcReduction="20000"/>
          </a:bodyPr>
          <a:lstStyle/>
          <a:p>
            <a:pPr marL="118872" indent="0">
              <a:lnSpc>
                <a:spcPct val="120000"/>
              </a:lnSpc>
              <a:buNone/>
            </a:pPr>
            <a:r>
              <a:rPr lang="en-GB" dirty="0">
                <a:solidFill>
                  <a:schemeClr val="bg1"/>
                </a:solidFill>
              </a:rPr>
              <a:t>Now when I was a little chap I had </a:t>
            </a:r>
            <a:r>
              <a:rPr lang="en-GB" dirty="0">
                <a:solidFill>
                  <a:srgbClr val="FFE07D"/>
                </a:solidFill>
              </a:rPr>
              <a:t>a passion for maps. </a:t>
            </a:r>
            <a:r>
              <a:rPr lang="en-GB" dirty="0">
                <a:solidFill>
                  <a:schemeClr val="bg1"/>
                </a:solidFill>
              </a:rPr>
              <a:t>I would look for hours at South America, or Africa, or Australia, and lose myself in all the glories of exploration. At that time there were </a:t>
            </a:r>
            <a:r>
              <a:rPr lang="en-GB" dirty="0">
                <a:solidFill>
                  <a:srgbClr val="FFE07D"/>
                </a:solidFill>
              </a:rPr>
              <a:t>many blank spaces on the earth, and when I saw one that looked particularly inviting on a map (but they all look that) I would put my finger on it and say, 'When I grow up I will go there.' </a:t>
            </a:r>
            <a:r>
              <a:rPr lang="en-GB" dirty="0">
                <a:solidFill>
                  <a:schemeClr val="bg1"/>
                </a:solidFill>
              </a:rPr>
              <a:t>The North Pole was one of these places, I remember. Well, I haven't been there yet, and shall not try now. The glamour's off. Other places were scattered about the hemispheres. I have been in some of them, and... well, we won't talk about that. But there was one yet—the biggest, the most blank, so to speak—that I had a hankering after.</a:t>
            </a:r>
          </a:p>
          <a:p>
            <a:pPr marL="118872" indent="0">
              <a:buNone/>
            </a:pPr>
            <a:endParaRPr lang="en-GB" dirty="0">
              <a:solidFill>
                <a:schemeClr val="bg1"/>
              </a:solidFill>
            </a:endParaRPr>
          </a:p>
          <a:p>
            <a:pPr marL="118872" indent="0">
              <a:lnSpc>
                <a:spcPct val="120000"/>
              </a:lnSpc>
              <a:buNone/>
            </a:pPr>
            <a:r>
              <a:rPr lang="en-GB" dirty="0">
                <a:solidFill>
                  <a:schemeClr val="bg1"/>
                </a:solidFill>
              </a:rPr>
              <a:t>“True, by this time it was not a blank space any more. </a:t>
            </a:r>
            <a:r>
              <a:rPr lang="en-GB" dirty="0">
                <a:solidFill>
                  <a:srgbClr val="FFE07D"/>
                </a:solidFill>
              </a:rPr>
              <a:t>It had got filled since my boyhood with rivers and lakes and names. It had ceased to be a blank space of delightful mystery—a white patch for a boy to dream gloriously over.</a:t>
            </a:r>
            <a:r>
              <a:rPr lang="en-GB" dirty="0">
                <a:solidFill>
                  <a:schemeClr val="bg1"/>
                </a:solidFill>
              </a:rPr>
              <a:t> It had become a place of darkness. But there was in it one river especially, a mighty big river, that you could see on the map, resembling an immense snake uncoiled, with its head in the sea, its body at rest curving afar over a vast country, and its tail lost in the depths of the land.</a:t>
            </a:r>
          </a:p>
        </p:txBody>
      </p:sp>
      <p:sp>
        <p:nvSpPr>
          <p:cNvPr id="4" name="Title 1">
            <a:extLst>
              <a:ext uri="{FF2B5EF4-FFF2-40B4-BE49-F238E27FC236}">
                <a16:creationId xmlns:a16="http://schemas.microsoft.com/office/drawing/2014/main" id="{DB2DB412-1AFE-4AF0-8A23-9F8CFDD0ABE5}"/>
              </a:ext>
            </a:extLst>
          </p:cNvPr>
          <p:cNvSpPr>
            <a:spLocks noGrp="1"/>
          </p:cNvSpPr>
          <p:nvPr>
            <p:ph type="title"/>
          </p:nvPr>
        </p:nvSpPr>
        <p:spPr>
          <a:xfrm>
            <a:off x="609600" y="155448"/>
            <a:ext cx="8438728" cy="681264"/>
          </a:xfrm>
        </p:spPr>
        <p:txBody>
          <a:bodyPr>
            <a:normAutofit fontScale="90000"/>
          </a:bodyPr>
          <a:lstStyle/>
          <a:p>
            <a:r>
              <a:rPr lang="en-GB" dirty="0">
                <a:solidFill>
                  <a:srgbClr val="FFC000"/>
                </a:solidFill>
              </a:rPr>
              <a:t>imperial mapping</a:t>
            </a:r>
          </a:p>
        </p:txBody>
      </p:sp>
      <p:sp>
        <p:nvSpPr>
          <p:cNvPr id="6" name="TextBox 5">
            <a:extLst>
              <a:ext uri="{FF2B5EF4-FFF2-40B4-BE49-F238E27FC236}">
                <a16:creationId xmlns:a16="http://schemas.microsoft.com/office/drawing/2014/main" id="{7EA1E213-8713-4DF0-B9BC-5697943A4BE0}"/>
              </a:ext>
            </a:extLst>
          </p:cNvPr>
          <p:cNvSpPr txBox="1"/>
          <p:nvPr/>
        </p:nvSpPr>
        <p:spPr>
          <a:xfrm rot="16200000">
            <a:off x="8719066" y="3244334"/>
            <a:ext cx="6096000" cy="369332"/>
          </a:xfrm>
          <a:prstGeom prst="rect">
            <a:avLst/>
          </a:prstGeom>
          <a:noFill/>
        </p:spPr>
        <p:txBody>
          <a:bodyPr wrap="square">
            <a:spAutoFit/>
          </a:bodyPr>
          <a:lstStyle/>
          <a:p>
            <a:r>
              <a:rPr lang="en-GB" sz="1800" dirty="0">
                <a:solidFill>
                  <a:srgbClr val="FFC000"/>
                </a:solidFill>
              </a:rPr>
              <a:t>Joseph Conrad, </a:t>
            </a:r>
            <a:r>
              <a:rPr lang="en-GB" sz="1800" i="1" dirty="0">
                <a:solidFill>
                  <a:srgbClr val="FFC000"/>
                </a:solidFill>
              </a:rPr>
              <a:t>Heart of Darkness </a:t>
            </a:r>
            <a:r>
              <a:rPr lang="en-GB" sz="1800" dirty="0">
                <a:solidFill>
                  <a:srgbClr val="FFC000"/>
                </a:solidFill>
              </a:rPr>
              <a:t>1899</a:t>
            </a:r>
            <a:endParaRPr lang="en-GB" dirty="0"/>
          </a:p>
        </p:txBody>
      </p:sp>
    </p:spTree>
    <p:extLst>
      <p:ext uri="{BB962C8B-B14F-4D97-AF65-F5344CB8AC3E}">
        <p14:creationId xmlns:p14="http://schemas.microsoft.com/office/powerpoint/2010/main" val="1331717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6F155-7752-4EB1-AD09-D9E4D8F4E6E2}"/>
              </a:ext>
            </a:extLst>
          </p:cNvPr>
          <p:cNvSpPr>
            <a:spLocks noGrp="1"/>
          </p:cNvSpPr>
          <p:nvPr>
            <p:ph type="title"/>
          </p:nvPr>
        </p:nvSpPr>
        <p:spPr>
          <a:xfrm>
            <a:off x="6364864" y="332656"/>
            <a:ext cx="5625507" cy="1252728"/>
          </a:xfrm>
          <a:solidFill>
            <a:schemeClr val="tx1"/>
          </a:solidFill>
        </p:spPr>
        <p:txBody>
          <a:bodyPr>
            <a:noAutofit/>
          </a:bodyPr>
          <a:lstStyle/>
          <a:p>
            <a:r>
              <a:rPr lang="en-GB" sz="3200" dirty="0">
                <a:solidFill>
                  <a:srgbClr val="FFC000"/>
                </a:solidFill>
              </a:rPr>
              <a:t>HEREFORD MAPPA MUNDI</a:t>
            </a:r>
          </a:p>
        </p:txBody>
      </p:sp>
      <p:pic>
        <p:nvPicPr>
          <p:cNvPr id="6146" name="Picture 2" descr="r/ArtefactPorn - The Hereford Mappa Mundi: the largest medieval map that is still intact, featuring places, biblical stories, animals, 3D scan in comments,ca 1300,England [960 x 860]">
            <a:extLst>
              <a:ext uri="{FF2B5EF4-FFF2-40B4-BE49-F238E27FC236}">
                <a16:creationId xmlns:a16="http://schemas.microsoft.com/office/drawing/2014/main" id="{4409918A-25A2-4C79-A5E8-1F25B911EC9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581680" y="260648"/>
            <a:ext cx="5607703" cy="633670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0EF2753-BFBD-420E-90CD-64C82A9C118D}"/>
              </a:ext>
            </a:extLst>
          </p:cNvPr>
          <p:cNvSpPr txBox="1"/>
          <p:nvPr/>
        </p:nvSpPr>
        <p:spPr>
          <a:xfrm>
            <a:off x="3143672" y="0"/>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E</a:t>
            </a:r>
            <a:endParaRPr lang="en-GB" sz="2400" dirty="0"/>
          </a:p>
        </p:txBody>
      </p:sp>
      <p:sp>
        <p:nvSpPr>
          <p:cNvPr id="5" name="TextBox 4">
            <a:extLst>
              <a:ext uri="{FF2B5EF4-FFF2-40B4-BE49-F238E27FC236}">
                <a16:creationId xmlns:a16="http://schemas.microsoft.com/office/drawing/2014/main" id="{E823823B-AA86-4A6C-93AF-B2EC52ABB77C}"/>
              </a:ext>
            </a:extLst>
          </p:cNvPr>
          <p:cNvSpPr txBox="1"/>
          <p:nvPr/>
        </p:nvSpPr>
        <p:spPr>
          <a:xfrm>
            <a:off x="178673" y="3272406"/>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N</a:t>
            </a:r>
            <a:endParaRPr lang="en-GB" sz="2400" dirty="0"/>
          </a:p>
        </p:txBody>
      </p:sp>
      <p:sp>
        <p:nvSpPr>
          <p:cNvPr id="7" name="TextBox 6">
            <a:extLst>
              <a:ext uri="{FF2B5EF4-FFF2-40B4-BE49-F238E27FC236}">
                <a16:creationId xmlns:a16="http://schemas.microsoft.com/office/drawing/2014/main" id="{FBA41AC1-8003-4413-B917-9B9CD82C1993}"/>
              </a:ext>
            </a:extLst>
          </p:cNvPr>
          <p:cNvSpPr txBox="1"/>
          <p:nvPr/>
        </p:nvSpPr>
        <p:spPr>
          <a:xfrm>
            <a:off x="6233103" y="3545267"/>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S</a:t>
            </a:r>
          </a:p>
        </p:txBody>
      </p:sp>
      <p:sp>
        <p:nvSpPr>
          <p:cNvPr id="9" name="TextBox 8">
            <a:extLst>
              <a:ext uri="{FF2B5EF4-FFF2-40B4-BE49-F238E27FC236}">
                <a16:creationId xmlns:a16="http://schemas.microsoft.com/office/drawing/2014/main" id="{832F7FAF-AB74-4656-A106-599BC60C1396}"/>
              </a:ext>
            </a:extLst>
          </p:cNvPr>
          <p:cNvSpPr txBox="1"/>
          <p:nvPr/>
        </p:nvSpPr>
        <p:spPr>
          <a:xfrm>
            <a:off x="3259536" y="6487765"/>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W</a:t>
            </a:r>
          </a:p>
        </p:txBody>
      </p:sp>
      <p:sp>
        <p:nvSpPr>
          <p:cNvPr id="11" name="TextBox 10">
            <a:extLst>
              <a:ext uri="{FF2B5EF4-FFF2-40B4-BE49-F238E27FC236}">
                <a16:creationId xmlns:a16="http://schemas.microsoft.com/office/drawing/2014/main" id="{6FEC291B-1C4E-4856-BB9A-1D2624CC8648}"/>
              </a:ext>
            </a:extLst>
          </p:cNvPr>
          <p:cNvSpPr txBox="1"/>
          <p:nvPr/>
        </p:nvSpPr>
        <p:spPr>
          <a:xfrm>
            <a:off x="1621983" y="349699"/>
            <a:ext cx="897659" cy="369332"/>
          </a:xfrm>
          <a:prstGeom prst="rect">
            <a:avLst/>
          </a:prstGeom>
          <a:noFill/>
        </p:spPr>
        <p:txBody>
          <a:bodyPr wrap="square">
            <a:spAutoFit/>
          </a:bodyPr>
          <a:lstStyle/>
          <a:p>
            <a:r>
              <a:rPr lang="en-GB" i="1" dirty="0">
                <a:solidFill>
                  <a:schemeClr val="bg1"/>
                </a:solidFill>
              </a:rPr>
              <a:t>Eden</a:t>
            </a:r>
            <a:endParaRPr lang="en-GB" sz="2400" i="1" dirty="0">
              <a:solidFill>
                <a:schemeClr val="bg1"/>
              </a:solidFill>
            </a:endParaRPr>
          </a:p>
        </p:txBody>
      </p:sp>
      <p:sp>
        <p:nvSpPr>
          <p:cNvPr id="15" name="TextBox 14">
            <a:extLst>
              <a:ext uri="{FF2B5EF4-FFF2-40B4-BE49-F238E27FC236}">
                <a16:creationId xmlns:a16="http://schemas.microsoft.com/office/drawing/2014/main" id="{94A13DDE-0D87-4D27-A4CE-0932E0ADA4FD}"/>
              </a:ext>
            </a:extLst>
          </p:cNvPr>
          <p:cNvSpPr txBox="1"/>
          <p:nvPr/>
        </p:nvSpPr>
        <p:spPr>
          <a:xfrm>
            <a:off x="6377938" y="4960847"/>
            <a:ext cx="1329707" cy="369332"/>
          </a:xfrm>
          <a:prstGeom prst="rect">
            <a:avLst/>
          </a:prstGeom>
          <a:noFill/>
        </p:spPr>
        <p:txBody>
          <a:bodyPr wrap="square">
            <a:spAutoFit/>
          </a:bodyPr>
          <a:lstStyle/>
          <a:p>
            <a:r>
              <a:rPr lang="en-GB" sz="1800" i="1" dirty="0">
                <a:solidFill>
                  <a:schemeClr val="bg1"/>
                </a:solidFill>
              </a:rPr>
              <a:t>Jerusalem</a:t>
            </a:r>
            <a:endParaRPr lang="en-GB" i="1" dirty="0"/>
          </a:p>
        </p:txBody>
      </p:sp>
      <p:cxnSp>
        <p:nvCxnSpPr>
          <p:cNvPr id="16" name="Straight Arrow Connector 15">
            <a:extLst>
              <a:ext uri="{FF2B5EF4-FFF2-40B4-BE49-F238E27FC236}">
                <a16:creationId xmlns:a16="http://schemas.microsoft.com/office/drawing/2014/main" id="{4C510FBF-FD55-4243-BEBA-92C6EAEB7700}"/>
              </a:ext>
            </a:extLst>
          </p:cNvPr>
          <p:cNvCxnSpPr>
            <a:cxnSpLocks/>
          </p:cNvCxnSpPr>
          <p:nvPr/>
        </p:nvCxnSpPr>
        <p:spPr>
          <a:xfrm flipH="1" flipV="1">
            <a:off x="3863754" y="4439146"/>
            <a:ext cx="2523095" cy="646038"/>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08144C01-1CF5-4F60-9241-0CF33123B3D8}"/>
              </a:ext>
            </a:extLst>
          </p:cNvPr>
          <p:cNvCxnSpPr/>
          <p:nvPr/>
        </p:nvCxnSpPr>
        <p:spPr>
          <a:xfrm>
            <a:off x="2148039" y="650441"/>
            <a:ext cx="1175276" cy="690327"/>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sp>
        <p:nvSpPr>
          <p:cNvPr id="21" name="TextBox 20">
            <a:extLst>
              <a:ext uri="{FF2B5EF4-FFF2-40B4-BE49-F238E27FC236}">
                <a16:creationId xmlns:a16="http://schemas.microsoft.com/office/drawing/2014/main" id="{47A3A133-2BB3-4FAA-B83F-688B0F391FC7}"/>
              </a:ext>
            </a:extLst>
          </p:cNvPr>
          <p:cNvSpPr txBox="1"/>
          <p:nvPr/>
        </p:nvSpPr>
        <p:spPr>
          <a:xfrm>
            <a:off x="7896200" y="1484784"/>
            <a:ext cx="3960440" cy="1323439"/>
          </a:xfrm>
          <a:prstGeom prst="rect">
            <a:avLst/>
          </a:prstGeom>
          <a:noFill/>
        </p:spPr>
        <p:txBody>
          <a:bodyPr wrap="square">
            <a:spAutoFit/>
          </a:bodyPr>
          <a:lstStyle/>
          <a:p>
            <a:r>
              <a:rPr lang="en-GB" sz="2000" dirty="0">
                <a:solidFill>
                  <a:schemeClr val="bg1"/>
                </a:solidFill>
              </a:rPr>
              <a:t>Not about travel or trade but about the place of power at the centre and orientation towards Christ and ‘fall’ from Eden</a:t>
            </a:r>
            <a:endParaRPr lang="en-GB" sz="2000" dirty="0"/>
          </a:p>
        </p:txBody>
      </p:sp>
    </p:spTree>
    <p:extLst>
      <p:ext uri="{BB962C8B-B14F-4D97-AF65-F5344CB8AC3E}">
        <p14:creationId xmlns:p14="http://schemas.microsoft.com/office/powerpoint/2010/main" val="1262940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B63822-EC02-48C7-BD42-EC80098B6615}"/>
              </a:ext>
            </a:extLst>
          </p:cNvPr>
          <p:cNvSpPr>
            <a:spLocks noGrp="1"/>
          </p:cNvSpPr>
          <p:nvPr>
            <p:ph idx="1"/>
          </p:nvPr>
        </p:nvSpPr>
        <p:spPr>
          <a:xfrm>
            <a:off x="551385" y="709219"/>
            <a:ext cx="4824536" cy="6168734"/>
          </a:xfrm>
        </p:spPr>
        <p:txBody>
          <a:bodyPr>
            <a:normAutofit/>
          </a:bodyPr>
          <a:lstStyle/>
          <a:p>
            <a:pPr marL="118872" indent="0">
              <a:lnSpc>
                <a:spcPct val="115000"/>
              </a:lnSpc>
              <a:spcAft>
                <a:spcPts val="1000"/>
              </a:spcAft>
              <a:buNone/>
            </a:pP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8" name="Picture 7">
            <a:extLst>
              <a:ext uri="{FF2B5EF4-FFF2-40B4-BE49-F238E27FC236}">
                <a16:creationId xmlns:a16="http://schemas.microsoft.com/office/drawing/2014/main" id="{DAE1DB8B-2458-4342-A6FE-40B8AC6AE917}"/>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a:xfrm rot="16200000">
            <a:off x="-959172" y="1582564"/>
            <a:ext cx="6840760" cy="3675632"/>
          </a:xfrm>
          <a:prstGeom prst="rect">
            <a:avLst/>
          </a:prstGeom>
        </p:spPr>
      </p:pic>
      <p:sp>
        <p:nvSpPr>
          <p:cNvPr id="9" name="TextBox 8">
            <a:extLst>
              <a:ext uri="{FF2B5EF4-FFF2-40B4-BE49-F238E27FC236}">
                <a16:creationId xmlns:a16="http://schemas.microsoft.com/office/drawing/2014/main" id="{06815C2F-C9A3-40F2-A713-38E5D79E59EE}"/>
              </a:ext>
            </a:extLst>
          </p:cNvPr>
          <p:cNvSpPr txBox="1"/>
          <p:nvPr/>
        </p:nvSpPr>
        <p:spPr>
          <a:xfrm>
            <a:off x="4655840" y="143326"/>
            <a:ext cx="6624736" cy="954107"/>
          </a:xfrm>
          <a:prstGeom prst="rect">
            <a:avLst/>
          </a:prstGeom>
          <a:noFill/>
        </p:spPr>
        <p:txBody>
          <a:bodyPr wrap="square">
            <a:spAutoFit/>
          </a:bodyPr>
          <a:lstStyle/>
          <a:p>
            <a:r>
              <a:rPr lang="en-GB" sz="2800" dirty="0">
                <a:solidFill>
                  <a:srgbClr val="92D050"/>
                </a:solidFill>
                <a:effectLst/>
                <a:latin typeface="+mj-lt"/>
                <a:ea typeface="Perpetua" panose="02020502060401020303" pitchFamily="18" charset="0"/>
                <a:cs typeface="Times New Roman" panose="02020603050405020304" pitchFamily="18" charset="0"/>
              </a:rPr>
              <a:t>English political map:  England wales &amp; Scotland </a:t>
            </a:r>
            <a:endParaRPr lang="en-GB" sz="2800" dirty="0">
              <a:solidFill>
                <a:srgbClr val="92D050"/>
              </a:solidFill>
            </a:endParaRPr>
          </a:p>
        </p:txBody>
      </p:sp>
      <p:sp>
        <p:nvSpPr>
          <p:cNvPr id="10" name="TextBox 9">
            <a:extLst>
              <a:ext uri="{FF2B5EF4-FFF2-40B4-BE49-F238E27FC236}">
                <a16:creationId xmlns:a16="http://schemas.microsoft.com/office/drawing/2014/main" id="{1FABEF9B-6C5B-435E-BFE1-C3D4FA37816E}"/>
              </a:ext>
            </a:extLst>
          </p:cNvPr>
          <p:cNvSpPr txBox="1"/>
          <p:nvPr/>
        </p:nvSpPr>
        <p:spPr>
          <a:xfrm>
            <a:off x="5807431" y="6338545"/>
            <a:ext cx="2305331" cy="376129"/>
          </a:xfrm>
          <a:prstGeom prst="rect">
            <a:avLst/>
          </a:prstGeom>
          <a:noFill/>
        </p:spPr>
        <p:txBody>
          <a:bodyPr wrap="square">
            <a:spAutoFit/>
          </a:bodyPr>
          <a:lstStyle/>
          <a:p>
            <a:pPr>
              <a:lnSpc>
                <a:spcPct val="107000"/>
              </a:lnSpc>
              <a:spcAft>
                <a:spcPts val="800"/>
              </a:spcAft>
            </a:pPr>
            <a:r>
              <a:rPr lang="en-GB" sz="1800" dirty="0">
                <a:solidFill>
                  <a:srgbClr val="92D050"/>
                </a:solidFill>
                <a:effectLst/>
                <a:ea typeface="Perpetua" panose="02020502060401020303" pitchFamily="18" charset="0"/>
                <a:cs typeface="Times New Roman" panose="02020603050405020304" pitchFamily="18" charset="0"/>
              </a:rPr>
              <a:t>Evesham map 1410</a:t>
            </a:r>
            <a:endParaRPr lang="en-GB" sz="1800" dirty="0">
              <a:solidFill>
                <a:schemeClr val="bg1"/>
              </a:solidFill>
              <a:effectLst/>
              <a:ea typeface="Perpetua" panose="02020502060401020303"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9F125FBD-977A-4EF6-9509-EA12B5C78784}"/>
              </a:ext>
            </a:extLst>
          </p:cNvPr>
          <p:cNvSpPr txBox="1"/>
          <p:nvPr/>
        </p:nvSpPr>
        <p:spPr>
          <a:xfrm>
            <a:off x="4631278" y="1082562"/>
            <a:ext cx="3096344" cy="859187"/>
          </a:xfrm>
          <a:prstGeom prst="rect">
            <a:avLst/>
          </a:prstGeom>
          <a:noFill/>
        </p:spPr>
        <p:txBody>
          <a:bodyPr wrap="square">
            <a:spAutoFit/>
          </a:bodyPr>
          <a:lstStyle/>
          <a:p>
            <a:r>
              <a:rPr lang="en-GB" sz="2400" i="1" dirty="0">
                <a:solidFill>
                  <a:schemeClr val="bg1"/>
                </a:solidFill>
                <a:effectLst/>
                <a:ea typeface="Perpetua" panose="02020502060401020303" pitchFamily="18" charset="0"/>
                <a:cs typeface="Times New Roman" panose="02020603050405020304" pitchFamily="18" charset="0"/>
              </a:rPr>
              <a:t>Power politics not route maps</a:t>
            </a:r>
            <a:endParaRPr lang="en-GB" sz="2400" dirty="0">
              <a:solidFill>
                <a:schemeClr val="bg1"/>
              </a:solidFill>
            </a:endParaRPr>
          </a:p>
        </p:txBody>
      </p:sp>
      <p:sp>
        <p:nvSpPr>
          <p:cNvPr id="13" name="TextBox 12">
            <a:extLst>
              <a:ext uri="{FF2B5EF4-FFF2-40B4-BE49-F238E27FC236}">
                <a16:creationId xmlns:a16="http://schemas.microsoft.com/office/drawing/2014/main" id="{C1DCE2C6-A073-4B14-A3BC-D8A34F33F242}"/>
              </a:ext>
            </a:extLst>
          </p:cNvPr>
          <p:cNvSpPr txBox="1"/>
          <p:nvPr/>
        </p:nvSpPr>
        <p:spPr>
          <a:xfrm>
            <a:off x="1055440" y="-37194"/>
            <a:ext cx="460208" cy="523220"/>
          </a:xfrm>
          <a:prstGeom prst="rect">
            <a:avLst/>
          </a:prstGeom>
          <a:noFill/>
        </p:spPr>
        <p:txBody>
          <a:bodyPr wrap="square">
            <a:spAutoFit/>
          </a:bodyPr>
          <a:lstStyle/>
          <a:p>
            <a:r>
              <a:rPr lang="en-GB" sz="2800" b="1" dirty="0">
                <a:solidFill>
                  <a:schemeClr val="bg1"/>
                </a:solidFill>
                <a:effectLst>
                  <a:outerShdw blurRad="38100" dist="38100" dir="2700000" algn="tl">
                    <a:srgbClr val="000000">
                      <a:alpha val="43137"/>
                    </a:srgbClr>
                  </a:outerShdw>
                </a:effectLst>
                <a:ea typeface="Perpetua" panose="02020502060401020303" pitchFamily="18" charset="0"/>
                <a:cs typeface="Times New Roman" panose="02020603050405020304" pitchFamily="18" charset="0"/>
              </a:rPr>
              <a:t>E</a:t>
            </a:r>
            <a:endParaRPr lang="en-GB" sz="2800" b="1" dirty="0">
              <a:effectLst>
                <a:outerShdw blurRad="38100" dist="38100" dir="2700000" algn="tl">
                  <a:srgbClr val="000000">
                    <a:alpha val="43137"/>
                  </a:srgbClr>
                </a:outerShdw>
              </a:effectLst>
            </a:endParaRPr>
          </a:p>
        </p:txBody>
      </p:sp>
      <p:sp>
        <p:nvSpPr>
          <p:cNvPr id="14" name="TextBox 13">
            <a:extLst>
              <a:ext uri="{FF2B5EF4-FFF2-40B4-BE49-F238E27FC236}">
                <a16:creationId xmlns:a16="http://schemas.microsoft.com/office/drawing/2014/main" id="{88F9AD95-FBC8-4CEB-AD52-6E3BDF3596D7}"/>
              </a:ext>
            </a:extLst>
          </p:cNvPr>
          <p:cNvSpPr txBox="1"/>
          <p:nvPr/>
        </p:nvSpPr>
        <p:spPr>
          <a:xfrm>
            <a:off x="3494767" y="6381387"/>
            <a:ext cx="460208" cy="523220"/>
          </a:xfrm>
          <a:prstGeom prst="rect">
            <a:avLst/>
          </a:prstGeom>
          <a:noFill/>
        </p:spPr>
        <p:txBody>
          <a:bodyPr wrap="square">
            <a:spAutoFit/>
          </a:bodyPr>
          <a:lstStyle/>
          <a:p>
            <a:r>
              <a:rPr lang="en-GB" sz="2800" b="1" dirty="0">
                <a:solidFill>
                  <a:schemeClr val="bg1"/>
                </a:solidFill>
                <a:effectLst>
                  <a:outerShdw blurRad="38100" dist="38100" dir="2700000" algn="tl">
                    <a:srgbClr val="000000">
                      <a:alpha val="43137"/>
                    </a:srgbClr>
                  </a:outerShdw>
                </a:effectLst>
                <a:ea typeface="Perpetua" panose="02020502060401020303" pitchFamily="18" charset="0"/>
                <a:cs typeface="Times New Roman" panose="02020603050405020304" pitchFamily="18" charset="0"/>
              </a:rPr>
              <a:t>W</a:t>
            </a:r>
            <a:endParaRPr lang="en-GB" sz="2800" b="1" dirty="0">
              <a:effectLst>
                <a:outerShdw blurRad="38100" dist="38100" dir="2700000" algn="tl">
                  <a:srgbClr val="000000">
                    <a:alpha val="43137"/>
                  </a:srgbClr>
                </a:outerShdw>
              </a:effectLst>
            </a:endParaRPr>
          </a:p>
        </p:txBody>
      </p:sp>
      <p:sp>
        <p:nvSpPr>
          <p:cNvPr id="15" name="TextBox 14">
            <a:extLst>
              <a:ext uri="{FF2B5EF4-FFF2-40B4-BE49-F238E27FC236}">
                <a16:creationId xmlns:a16="http://schemas.microsoft.com/office/drawing/2014/main" id="{2962C32E-8AE6-49BB-A1F6-5143B58D1AF1}"/>
              </a:ext>
            </a:extLst>
          </p:cNvPr>
          <p:cNvSpPr txBox="1"/>
          <p:nvPr/>
        </p:nvSpPr>
        <p:spPr>
          <a:xfrm>
            <a:off x="127180" y="2901253"/>
            <a:ext cx="460208" cy="461665"/>
          </a:xfrm>
          <a:prstGeom prst="rect">
            <a:avLst/>
          </a:prstGeom>
          <a:noFill/>
        </p:spPr>
        <p:txBody>
          <a:bodyPr wrap="square">
            <a:spAutoFit/>
          </a:bodyPr>
          <a:lstStyle/>
          <a:p>
            <a:r>
              <a:rPr lang="en-GB" sz="2400" b="1" dirty="0">
                <a:solidFill>
                  <a:schemeClr val="bg1"/>
                </a:solidFill>
                <a:effectLst>
                  <a:outerShdw blurRad="38100" dist="38100" dir="2700000" algn="tl">
                    <a:srgbClr val="000000">
                      <a:alpha val="43137"/>
                    </a:srgbClr>
                  </a:outerShdw>
                </a:effectLst>
                <a:cs typeface="Times New Roman" panose="02020603050405020304" pitchFamily="18" charset="0"/>
              </a:rPr>
              <a:t>N</a:t>
            </a:r>
            <a:endParaRPr lang="en-GB" sz="24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106136ED-C708-4A9F-93A9-460878F86695}"/>
              </a:ext>
            </a:extLst>
          </p:cNvPr>
          <p:cNvSpPr txBox="1"/>
          <p:nvPr/>
        </p:nvSpPr>
        <p:spPr>
          <a:xfrm>
            <a:off x="4297302" y="2901252"/>
            <a:ext cx="460208" cy="461665"/>
          </a:xfrm>
          <a:prstGeom prst="rect">
            <a:avLst/>
          </a:prstGeom>
          <a:noFill/>
        </p:spPr>
        <p:txBody>
          <a:bodyPr wrap="square">
            <a:spAutoFit/>
          </a:bodyPr>
          <a:lstStyle/>
          <a:p>
            <a:r>
              <a:rPr lang="en-GB" sz="2400" b="1" dirty="0">
                <a:solidFill>
                  <a:schemeClr val="bg1"/>
                </a:solidFill>
                <a:effectLst>
                  <a:outerShdw blurRad="38100" dist="38100" dir="2700000" algn="tl">
                    <a:srgbClr val="000000">
                      <a:alpha val="43137"/>
                    </a:srgbClr>
                  </a:outerShdw>
                </a:effectLst>
                <a:cs typeface="Times New Roman" panose="02020603050405020304" pitchFamily="18" charset="0"/>
              </a:rPr>
              <a:t>S</a:t>
            </a:r>
            <a:endParaRPr lang="en-GB" sz="2400" b="1" dirty="0">
              <a:effectLst>
                <a:outerShdw blurRad="38100" dist="38100" dir="2700000" algn="tl">
                  <a:srgbClr val="000000">
                    <a:alpha val="43137"/>
                  </a:srgbClr>
                </a:outerShdw>
              </a:effectLst>
            </a:endParaRPr>
          </a:p>
        </p:txBody>
      </p:sp>
      <p:pic>
        <p:nvPicPr>
          <p:cNvPr id="26" name="Picture 25">
            <a:extLst>
              <a:ext uri="{FF2B5EF4-FFF2-40B4-BE49-F238E27FC236}">
                <a16:creationId xmlns:a16="http://schemas.microsoft.com/office/drawing/2014/main" id="{67147AD9-503D-4A23-A2FF-B9432506C7D6}"/>
              </a:ext>
            </a:extLst>
          </p:cNvPr>
          <p:cNvPicPr>
            <a:picLocks noChangeAspect="1"/>
          </p:cNvPicPr>
          <p:nvPr/>
        </p:nvPicPr>
        <p:blipFill>
          <a:blip r:embed="rId4"/>
          <a:stretch>
            <a:fillRect/>
          </a:stretch>
        </p:blipFill>
        <p:spPr>
          <a:xfrm>
            <a:off x="8544272" y="1097433"/>
            <a:ext cx="3425219" cy="555237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7" name="Oval 26">
            <a:extLst>
              <a:ext uri="{FF2B5EF4-FFF2-40B4-BE49-F238E27FC236}">
                <a16:creationId xmlns:a16="http://schemas.microsoft.com/office/drawing/2014/main" id="{4D486062-C4AF-469C-8B39-CFE2B5578C53}"/>
              </a:ext>
            </a:extLst>
          </p:cNvPr>
          <p:cNvSpPr/>
          <p:nvPr/>
        </p:nvSpPr>
        <p:spPr>
          <a:xfrm>
            <a:off x="643006" y="4456350"/>
            <a:ext cx="3492388" cy="2331103"/>
          </a:xfrm>
          <a:prstGeom prst="ellipse">
            <a:avLst/>
          </a:prstGeom>
          <a:noFill/>
          <a:ln>
            <a:solidFill>
              <a:srgbClr val="0543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Arrow: Right 27">
            <a:extLst>
              <a:ext uri="{FF2B5EF4-FFF2-40B4-BE49-F238E27FC236}">
                <a16:creationId xmlns:a16="http://schemas.microsoft.com/office/drawing/2014/main" id="{4F12CA05-9BE3-4CDD-9E53-67C25E890B39}"/>
              </a:ext>
            </a:extLst>
          </p:cNvPr>
          <p:cNvSpPr/>
          <p:nvPr/>
        </p:nvSpPr>
        <p:spPr>
          <a:xfrm rot="20570979" flipV="1">
            <a:off x="4313682" y="4802200"/>
            <a:ext cx="4113377" cy="45719"/>
          </a:xfrm>
          <a:prstGeom prst="rightArrow">
            <a:avLst/>
          </a:prstGeom>
          <a:solidFill>
            <a:schemeClr val="accent5">
              <a:lumMod val="75000"/>
            </a:schemeClr>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56782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CD700-87BA-4245-97BD-F0D33BE580D8}"/>
              </a:ext>
            </a:extLst>
          </p:cNvPr>
          <p:cNvSpPr>
            <a:spLocks noGrp="1"/>
          </p:cNvSpPr>
          <p:nvPr>
            <p:ph type="title"/>
          </p:nvPr>
        </p:nvSpPr>
        <p:spPr>
          <a:xfrm>
            <a:off x="8616280" y="908720"/>
            <a:ext cx="3454886" cy="1728192"/>
          </a:xfrm>
        </p:spPr>
        <p:txBody>
          <a:bodyPr>
            <a:noAutofit/>
          </a:bodyPr>
          <a:lstStyle/>
          <a:p>
            <a:r>
              <a:rPr lang="en-GB" sz="3600" dirty="0">
                <a:solidFill>
                  <a:srgbClr val="92D050"/>
                </a:solidFill>
              </a:rPr>
              <a:t>Mercator mapping power</a:t>
            </a:r>
          </a:p>
        </p:txBody>
      </p:sp>
      <p:pic>
        <p:nvPicPr>
          <p:cNvPr id="4" name="Picture 3">
            <a:extLst>
              <a:ext uri="{FF2B5EF4-FFF2-40B4-BE49-F238E27FC236}">
                <a16:creationId xmlns:a16="http://schemas.microsoft.com/office/drawing/2014/main" id="{310C9580-F873-462D-8B25-BDB886508AD6}"/>
              </a:ext>
            </a:extLst>
          </p:cNvPr>
          <p:cNvPicPr/>
          <p:nvPr/>
        </p:nvPicPr>
        <p:blipFill rotWithShape="1">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a:stretch/>
        </p:blipFill>
        <p:spPr bwMode="auto">
          <a:xfrm>
            <a:off x="532517" y="548680"/>
            <a:ext cx="7776864" cy="6048672"/>
          </a:xfrm>
          <a:prstGeom prst="rect">
            <a:avLst/>
          </a:prstGeom>
          <a:ln>
            <a:solidFill>
              <a:srgbClr val="92D050"/>
            </a:solidFill>
          </a:ln>
          <a:extLst>
            <a:ext uri="{53640926-AAD7-44D8-BBD7-CCE9431645EC}">
              <a14:shadowObscured xmlns:a14="http://schemas.microsoft.com/office/drawing/2010/main"/>
            </a:ext>
          </a:extLst>
        </p:spPr>
      </p:pic>
      <p:sp>
        <p:nvSpPr>
          <p:cNvPr id="11" name="TextBox 10">
            <a:extLst>
              <a:ext uri="{FF2B5EF4-FFF2-40B4-BE49-F238E27FC236}">
                <a16:creationId xmlns:a16="http://schemas.microsoft.com/office/drawing/2014/main" id="{86E275D0-AC37-495D-80C5-E816AE4ED886}"/>
              </a:ext>
            </a:extLst>
          </p:cNvPr>
          <p:cNvSpPr txBox="1"/>
          <p:nvPr/>
        </p:nvSpPr>
        <p:spPr>
          <a:xfrm>
            <a:off x="8581464" y="4509120"/>
            <a:ext cx="2664296" cy="1754326"/>
          </a:xfrm>
          <a:prstGeom prst="rect">
            <a:avLst/>
          </a:prstGeom>
          <a:noFill/>
        </p:spPr>
        <p:txBody>
          <a:bodyPr wrap="square">
            <a:spAutoFit/>
          </a:bodyPr>
          <a:lstStyle/>
          <a:p>
            <a:r>
              <a:rPr lang="en-GB" dirty="0">
                <a:solidFill>
                  <a:srgbClr val="FFE07D"/>
                </a:solidFill>
              </a:rPr>
              <a:t>Spatial allocation for trade routes Trade </a:t>
            </a:r>
            <a:r>
              <a:rPr lang="en-GB" sz="1800" dirty="0">
                <a:solidFill>
                  <a:srgbClr val="FFE07D"/>
                </a:solidFill>
              </a:rPr>
              <a:t>in the central band (compare the size of the British Isles to India – or Australia)</a:t>
            </a:r>
            <a:endParaRPr lang="en-GB" dirty="0">
              <a:solidFill>
                <a:srgbClr val="FFE07D"/>
              </a:solidFill>
            </a:endParaRPr>
          </a:p>
        </p:txBody>
      </p:sp>
      <p:sp>
        <p:nvSpPr>
          <p:cNvPr id="12" name="Rectangle 11">
            <a:extLst>
              <a:ext uri="{FF2B5EF4-FFF2-40B4-BE49-F238E27FC236}">
                <a16:creationId xmlns:a16="http://schemas.microsoft.com/office/drawing/2014/main" id="{5EC5B3BF-5BC1-4BE5-8EA8-15827B7B7B5C}"/>
              </a:ext>
            </a:extLst>
          </p:cNvPr>
          <p:cNvSpPr/>
          <p:nvPr/>
        </p:nvSpPr>
        <p:spPr>
          <a:xfrm>
            <a:off x="532517" y="2636912"/>
            <a:ext cx="7776864" cy="1440160"/>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extLst>
      <p:ext uri="{BB962C8B-B14F-4D97-AF65-F5344CB8AC3E}">
        <p14:creationId xmlns:p14="http://schemas.microsoft.com/office/powerpoint/2010/main" val="4010022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164C07-13D5-4A16-AF90-3D50CC4400B8}"/>
              </a:ext>
            </a:extLst>
          </p:cNvPr>
          <p:cNvSpPr>
            <a:spLocks noGrp="1"/>
          </p:cNvSpPr>
          <p:nvPr>
            <p:ph idx="1"/>
          </p:nvPr>
        </p:nvSpPr>
        <p:spPr>
          <a:xfrm>
            <a:off x="263352" y="332656"/>
            <a:ext cx="10972800" cy="6624736"/>
          </a:xfrm>
        </p:spPr>
        <p:txBody>
          <a:bodyPr>
            <a:normAutofit fontScale="62500" lnSpcReduction="20000"/>
          </a:bodyPr>
          <a:lstStyle/>
          <a:p>
            <a:pPr marL="118872" indent="0">
              <a:lnSpc>
                <a:spcPct val="120000"/>
              </a:lnSpc>
              <a:buNone/>
            </a:pPr>
            <a:r>
              <a:rPr lang="en-GB" dirty="0">
                <a:solidFill>
                  <a:schemeClr val="bg1"/>
                </a:solidFill>
              </a:rPr>
              <a:t>Master got up quickly and went into the study. </a:t>
            </a:r>
            <a:r>
              <a:rPr lang="en-GB" dirty="0" err="1">
                <a:solidFill>
                  <a:schemeClr val="bg1"/>
                </a:solidFill>
              </a:rPr>
              <a:t>Ugwu’s</a:t>
            </a:r>
            <a:r>
              <a:rPr lang="en-GB" dirty="0">
                <a:solidFill>
                  <a:schemeClr val="bg1"/>
                </a:solidFill>
              </a:rPr>
              <a:t> confused fear made his eyelids quiver. Would Master send him home because he did not speak English well, kept chicken in his pocket overnight, did not know the strange places Master named? Master came back with a wide piece of paper that he unfolded and laid out on the dining table, pushing aside books and magazines. </a:t>
            </a:r>
            <a:r>
              <a:rPr lang="en-GB" dirty="0">
                <a:solidFill>
                  <a:srgbClr val="FFE07D"/>
                </a:solidFill>
              </a:rPr>
              <a:t>He pointed with his pen. </a:t>
            </a:r>
          </a:p>
          <a:p>
            <a:pPr marL="118872" indent="0">
              <a:lnSpc>
                <a:spcPct val="120000"/>
              </a:lnSpc>
              <a:buNone/>
            </a:pPr>
            <a:r>
              <a:rPr lang="en-GB" dirty="0">
                <a:solidFill>
                  <a:srgbClr val="FFE07D"/>
                </a:solidFill>
              </a:rPr>
              <a:t>“This is our world, </a:t>
            </a:r>
            <a:r>
              <a:rPr lang="en-GB" u="sng" dirty="0">
                <a:solidFill>
                  <a:srgbClr val="FFE07D"/>
                </a:solidFill>
              </a:rPr>
              <a:t>although the people who drew this map decided to put their own land on top of ours. There is no top or bottom, you see.” </a:t>
            </a:r>
          </a:p>
          <a:p>
            <a:pPr marL="118872" indent="0">
              <a:lnSpc>
                <a:spcPct val="120000"/>
              </a:lnSpc>
              <a:buNone/>
            </a:pPr>
            <a:r>
              <a:rPr lang="en-GB" dirty="0">
                <a:solidFill>
                  <a:schemeClr val="bg1"/>
                </a:solidFill>
              </a:rPr>
              <a:t>Master picked up the paper and folded it, so that one edge touched the other, leaving a hollow between. “</a:t>
            </a:r>
            <a:r>
              <a:rPr lang="en-GB" dirty="0">
                <a:solidFill>
                  <a:srgbClr val="FFE07D"/>
                </a:solidFill>
              </a:rPr>
              <a:t>Our world is round, it never ends. </a:t>
            </a:r>
            <a:r>
              <a:rPr lang="en-GB" i="1" dirty="0">
                <a:solidFill>
                  <a:srgbClr val="FFE07D"/>
                </a:solidFill>
              </a:rPr>
              <a:t>Nee </a:t>
            </a:r>
            <a:r>
              <a:rPr lang="en-GB" i="1" dirty="0" err="1">
                <a:solidFill>
                  <a:srgbClr val="FFE07D"/>
                </a:solidFill>
              </a:rPr>
              <a:t>anya</a:t>
            </a:r>
            <a:r>
              <a:rPr lang="en-GB" dirty="0">
                <a:solidFill>
                  <a:srgbClr val="FFE07D"/>
                </a:solidFill>
              </a:rPr>
              <a:t>, this is all water, the seas and oceans, and here’s Europe and here’s our own continent, Africa, and the Congo is in the middle. Farther up here is Nigeria, and Nsukka is here, in the southeast; this is where we are.” </a:t>
            </a:r>
          </a:p>
          <a:p>
            <a:pPr marL="118872" indent="0">
              <a:lnSpc>
                <a:spcPct val="120000"/>
              </a:lnSpc>
              <a:buNone/>
            </a:pPr>
            <a:r>
              <a:rPr lang="en-GB" dirty="0">
                <a:solidFill>
                  <a:schemeClr val="bg1"/>
                </a:solidFill>
              </a:rPr>
              <a:t>He tapped with his pen. </a:t>
            </a:r>
          </a:p>
          <a:p>
            <a:pPr marL="118872" indent="0">
              <a:lnSpc>
                <a:spcPct val="120000"/>
              </a:lnSpc>
              <a:buNone/>
            </a:pPr>
            <a:r>
              <a:rPr lang="en-GB" dirty="0">
                <a:solidFill>
                  <a:schemeClr val="bg1"/>
                </a:solidFill>
              </a:rPr>
              <a:t>“Yes, </a:t>
            </a:r>
            <a:r>
              <a:rPr lang="en-GB" dirty="0" err="1">
                <a:solidFill>
                  <a:schemeClr val="bg1"/>
                </a:solidFill>
              </a:rPr>
              <a:t>sah</a:t>
            </a:r>
            <a:r>
              <a:rPr lang="en-GB" dirty="0">
                <a:solidFill>
                  <a:schemeClr val="bg1"/>
                </a:solidFill>
              </a:rPr>
              <a:t>.” </a:t>
            </a:r>
          </a:p>
          <a:p>
            <a:pPr marL="118872" indent="0">
              <a:lnSpc>
                <a:spcPct val="120000"/>
              </a:lnSpc>
              <a:buNone/>
            </a:pPr>
            <a:r>
              <a:rPr lang="en-GB" dirty="0">
                <a:solidFill>
                  <a:schemeClr val="bg1"/>
                </a:solidFill>
              </a:rPr>
              <a:t>“Did you go to school?” </a:t>
            </a:r>
          </a:p>
          <a:p>
            <a:pPr marL="118872" indent="0">
              <a:lnSpc>
                <a:spcPct val="120000"/>
              </a:lnSpc>
              <a:buNone/>
            </a:pPr>
            <a:r>
              <a:rPr lang="en-GB" dirty="0">
                <a:solidFill>
                  <a:schemeClr val="bg1"/>
                </a:solidFill>
              </a:rPr>
              <a:t>“Standard two, </a:t>
            </a:r>
            <a:r>
              <a:rPr lang="en-GB" dirty="0" err="1">
                <a:solidFill>
                  <a:schemeClr val="bg1"/>
                </a:solidFill>
              </a:rPr>
              <a:t>sah</a:t>
            </a:r>
            <a:r>
              <a:rPr lang="en-GB" dirty="0">
                <a:solidFill>
                  <a:schemeClr val="bg1"/>
                </a:solidFill>
              </a:rPr>
              <a:t>. But I learn everything fast.” </a:t>
            </a:r>
          </a:p>
          <a:p>
            <a:pPr marL="118872" indent="0">
              <a:lnSpc>
                <a:spcPct val="120000"/>
              </a:lnSpc>
              <a:buNone/>
            </a:pPr>
            <a:r>
              <a:rPr lang="en-GB" dirty="0">
                <a:solidFill>
                  <a:schemeClr val="bg1"/>
                </a:solidFill>
              </a:rPr>
              <a:t>“Standard two? How long ago?” </a:t>
            </a:r>
          </a:p>
          <a:p>
            <a:pPr marL="118872" indent="0">
              <a:lnSpc>
                <a:spcPct val="120000"/>
              </a:lnSpc>
              <a:buNone/>
            </a:pPr>
            <a:r>
              <a:rPr lang="en-GB" dirty="0">
                <a:solidFill>
                  <a:schemeClr val="bg1"/>
                </a:solidFill>
              </a:rPr>
              <a:t>“Many years now, </a:t>
            </a:r>
            <a:r>
              <a:rPr lang="en-GB" dirty="0" err="1">
                <a:solidFill>
                  <a:schemeClr val="bg1"/>
                </a:solidFill>
              </a:rPr>
              <a:t>sah</a:t>
            </a:r>
            <a:r>
              <a:rPr lang="en-GB" dirty="0">
                <a:solidFill>
                  <a:schemeClr val="bg1"/>
                </a:solidFill>
              </a:rPr>
              <a:t>. But I learn everything very fast!” </a:t>
            </a:r>
          </a:p>
          <a:p>
            <a:pPr marL="118872" indent="0">
              <a:lnSpc>
                <a:spcPct val="120000"/>
              </a:lnSpc>
              <a:buNone/>
            </a:pPr>
            <a:r>
              <a:rPr lang="en-GB" dirty="0">
                <a:solidFill>
                  <a:schemeClr val="bg1"/>
                </a:solidFill>
              </a:rPr>
              <a:t>“Why did you stop school?” </a:t>
            </a:r>
          </a:p>
          <a:p>
            <a:pPr marL="118872" indent="0">
              <a:lnSpc>
                <a:spcPct val="120000"/>
              </a:lnSpc>
              <a:buNone/>
            </a:pPr>
            <a:r>
              <a:rPr lang="en-GB" dirty="0">
                <a:solidFill>
                  <a:schemeClr val="bg1"/>
                </a:solidFill>
              </a:rPr>
              <a:t>“My father’s crops failed, </a:t>
            </a:r>
            <a:r>
              <a:rPr lang="en-GB" dirty="0" err="1">
                <a:solidFill>
                  <a:schemeClr val="bg1"/>
                </a:solidFill>
              </a:rPr>
              <a:t>sah</a:t>
            </a:r>
            <a:r>
              <a:rPr lang="en-GB" dirty="0">
                <a:solidFill>
                  <a:schemeClr val="bg1"/>
                </a:solidFill>
              </a:rPr>
              <a:t>.” </a:t>
            </a:r>
          </a:p>
        </p:txBody>
      </p:sp>
      <p:sp>
        <p:nvSpPr>
          <p:cNvPr id="5" name="TextBox 4">
            <a:extLst>
              <a:ext uri="{FF2B5EF4-FFF2-40B4-BE49-F238E27FC236}">
                <a16:creationId xmlns:a16="http://schemas.microsoft.com/office/drawing/2014/main" id="{A70A7573-89FD-4F70-8C68-B3A745445367}"/>
              </a:ext>
            </a:extLst>
          </p:cNvPr>
          <p:cNvSpPr txBox="1"/>
          <p:nvPr/>
        </p:nvSpPr>
        <p:spPr>
          <a:xfrm>
            <a:off x="8040216" y="4804788"/>
            <a:ext cx="3888432" cy="1200329"/>
          </a:xfrm>
          <a:prstGeom prst="rect">
            <a:avLst/>
          </a:prstGeom>
          <a:noFill/>
        </p:spPr>
        <p:txBody>
          <a:bodyPr wrap="square">
            <a:spAutoFit/>
          </a:bodyPr>
          <a:lstStyle/>
          <a:p>
            <a:r>
              <a:rPr lang="en-GB" sz="3600" b="1" dirty="0">
                <a:solidFill>
                  <a:srgbClr val="FFC000"/>
                </a:solidFill>
                <a:latin typeface="+mj-lt"/>
              </a:rPr>
              <a:t>Maps: finding a place</a:t>
            </a:r>
            <a:endParaRPr lang="en-GB" sz="2800" b="1" dirty="0">
              <a:solidFill>
                <a:srgbClr val="FFC000"/>
              </a:solidFill>
              <a:latin typeface="+mj-lt"/>
            </a:endParaRPr>
          </a:p>
        </p:txBody>
      </p:sp>
      <p:sp>
        <p:nvSpPr>
          <p:cNvPr id="6" name="TextBox 5">
            <a:extLst>
              <a:ext uri="{FF2B5EF4-FFF2-40B4-BE49-F238E27FC236}">
                <a16:creationId xmlns:a16="http://schemas.microsoft.com/office/drawing/2014/main" id="{439DF14D-2990-467F-8D17-FB97EC15EBF6}"/>
              </a:ext>
            </a:extLst>
          </p:cNvPr>
          <p:cNvSpPr txBox="1"/>
          <p:nvPr/>
        </p:nvSpPr>
        <p:spPr>
          <a:xfrm>
            <a:off x="8060980" y="6111922"/>
            <a:ext cx="2938536" cy="369332"/>
          </a:xfrm>
          <a:prstGeom prst="rect">
            <a:avLst/>
          </a:prstGeom>
          <a:noFill/>
        </p:spPr>
        <p:txBody>
          <a:bodyPr wrap="square">
            <a:spAutoFit/>
          </a:bodyPr>
          <a:lstStyle/>
          <a:p>
            <a:r>
              <a:rPr lang="en-GB" dirty="0">
                <a:solidFill>
                  <a:srgbClr val="FFE07D"/>
                </a:solidFill>
                <a:latin typeface="+mj-lt"/>
              </a:rPr>
              <a:t>Half a yellow sun</a:t>
            </a:r>
            <a:endParaRPr lang="en-GB" dirty="0">
              <a:latin typeface="+mj-lt"/>
            </a:endParaRPr>
          </a:p>
        </p:txBody>
      </p:sp>
    </p:spTree>
    <p:extLst>
      <p:ext uri="{BB962C8B-B14F-4D97-AF65-F5344CB8AC3E}">
        <p14:creationId xmlns:p14="http://schemas.microsoft.com/office/powerpoint/2010/main" val="1860800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D147A-FA3F-4AB1-B285-70543F7601B3}"/>
              </a:ext>
            </a:extLst>
          </p:cNvPr>
          <p:cNvSpPr>
            <a:spLocks noGrp="1"/>
          </p:cNvSpPr>
          <p:nvPr>
            <p:ph type="title"/>
          </p:nvPr>
        </p:nvSpPr>
        <p:spPr>
          <a:xfrm>
            <a:off x="5289368" y="581230"/>
            <a:ext cx="6840934" cy="1252728"/>
          </a:xfrm>
        </p:spPr>
        <p:txBody>
          <a:bodyPr>
            <a:noAutofit/>
          </a:bodyPr>
          <a:lstStyle/>
          <a:p>
            <a:r>
              <a:rPr lang="en-GB" sz="3200" dirty="0">
                <a:solidFill>
                  <a:srgbClr val="92D050"/>
                </a:solidFill>
              </a:rPr>
              <a:t>The centre &amp; the margins: local maps</a:t>
            </a:r>
          </a:p>
        </p:txBody>
      </p:sp>
      <p:pic>
        <p:nvPicPr>
          <p:cNvPr id="4" name="Picture 3">
            <a:extLst>
              <a:ext uri="{FF2B5EF4-FFF2-40B4-BE49-F238E27FC236}">
                <a16:creationId xmlns:a16="http://schemas.microsoft.com/office/drawing/2014/main" id="{578D1D1A-9630-4FC8-B038-027AF216DB0D}"/>
              </a:ext>
            </a:extLst>
          </p:cNvPr>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bwMode="auto">
          <a:xfrm>
            <a:off x="407368" y="332656"/>
            <a:ext cx="4203700" cy="3740150"/>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0A4DBC8C-D0DF-4435-AEE5-5EBB0566FB1E}"/>
              </a:ext>
            </a:extLst>
          </p:cNvPr>
          <p:cNvPicPr/>
          <p:nvPr/>
        </p:nvPicPr>
        <p:blipFill rotWithShape="1">
          <a:blip r:embed="rId4" cstate="print">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a:ext>
            </a:extLst>
          </a:blip>
          <a:srcRect/>
          <a:stretch/>
        </p:blipFill>
        <p:spPr bwMode="auto">
          <a:xfrm>
            <a:off x="5231904" y="2696208"/>
            <a:ext cx="6624911" cy="3421132"/>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B99B51AA-879D-4BAA-BBEB-FAFBF75B215E}"/>
              </a:ext>
            </a:extLst>
          </p:cNvPr>
          <p:cNvSpPr txBox="1"/>
          <p:nvPr/>
        </p:nvSpPr>
        <p:spPr>
          <a:xfrm>
            <a:off x="276970" y="4293096"/>
            <a:ext cx="4464496" cy="388696"/>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rPr>
              <a:t>2005 BBC tilted angle (4,000 complaints in days )</a:t>
            </a:r>
          </a:p>
        </p:txBody>
      </p:sp>
      <p:sp>
        <p:nvSpPr>
          <p:cNvPr id="8" name="TextBox 7">
            <a:extLst>
              <a:ext uri="{FF2B5EF4-FFF2-40B4-BE49-F238E27FC236}">
                <a16:creationId xmlns:a16="http://schemas.microsoft.com/office/drawing/2014/main" id="{C1C139ED-2829-4D86-B855-ECEE8F11010F}"/>
              </a:ext>
            </a:extLst>
          </p:cNvPr>
          <p:cNvSpPr txBox="1"/>
          <p:nvPr/>
        </p:nvSpPr>
        <p:spPr>
          <a:xfrm>
            <a:off x="9048328" y="1741066"/>
            <a:ext cx="1728192" cy="461665"/>
          </a:xfrm>
          <a:prstGeom prst="rect">
            <a:avLst/>
          </a:prstGeom>
          <a:noFill/>
        </p:spPr>
        <p:txBody>
          <a:bodyPr wrap="square">
            <a:spAutoFit/>
          </a:bodyPr>
          <a:lstStyle/>
          <a:p>
            <a:r>
              <a:rPr lang="en-GB" sz="24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rPr>
              <a:t>Mike Parker</a:t>
            </a:r>
            <a:endParaRPr lang="en-GB" sz="2400" dirty="0"/>
          </a:p>
        </p:txBody>
      </p:sp>
      <p:sp>
        <p:nvSpPr>
          <p:cNvPr id="9" name="TextBox 8">
            <a:extLst>
              <a:ext uri="{FF2B5EF4-FFF2-40B4-BE49-F238E27FC236}">
                <a16:creationId xmlns:a16="http://schemas.microsoft.com/office/drawing/2014/main" id="{285111B1-D1EC-4265-A716-EB11C462B3B6}"/>
              </a:ext>
            </a:extLst>
          </p:cNvPr>
          <p:cNvSpPr txBox="1"/>
          <p:nvPr/>
        </p:nvSpPr>
        <p:spPr>
          <a:xfrm>
            <a:off x="5626968" y="6247587"/>
            <a:ext cx="5760640" cy="388696"/>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rPr>
              <a:t>2005 spoof weather map from the perspective of Scotland </a:t>
            </a:r>
          </a:p>
        </p:txBody>
      </p:sp>
    </p:spTree>
    <p:extLst>
      <p:ext uri="{BB962C8B-B14F-4D97-AF65-F5344CB8AC3E}">
        <p14:creationId xmlns:p14="http://schemas.microsoft.com/office/powerpoint/2010/main" val="8364814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84C320-6A62-4420-8D95-677AE3B6B26B}"/>
              </a:ext>
            </a:extLst>
          </p:cNvPr>
          <p:cNvSpPr>
            <a:spLocks noGrp="1"/>
          </p:cNvSpPr>
          <p:nvPr>
            <p:ph idx="1"/>
          </p:nvPr>
        </p:nvSpPr>
        <p:spPr>
          <a:xfrm>
            <a:off x="263352" y="188640"/>
            <a:ext cx="11319048" cy="6552728"/>
          </a:xfrm>
        </p:spPr>
        <p:txBody>
          <a:bodyPr>
            <a:normAutofit fontScale="62500" lnSpcReduction="20000"/>
          </a:bodyPr>
          <a:lstStyle/>
          <a:p>
            <a:pPr marL="118872" indent="0">
              <a:lnSpc>
                <a:spcPct val="120000"/>
              </a:lnSpc>
              <a:buNone/>
            </a:pPr>
            <a:r>
              <a:rPr lang="en-GB" sz="3400" dirty="0">
                <a:solidFill>
                  <a:schemeClr val="bg1"/>
                </a:solidFill>
              </a:rPr>
              <a:t>It is a truism to say that names are important to us. They are not just signpost to our present identity; They also contain clues to our past. One of the characters in …</a:t>
            </a:r>
            <a:r>
              <a:rPr lang="en-GB" sz="3400" i="1" dirty="0">
                <a:solidFill>
                  <a:schemeClr val="bg1"/>
                </a:solidFill>
              </a:rPr>
              <a:t>Translations</a:t>
            </a:r>
            <a:r>
              <a:rPr lang="en-GB" sz="3400" dirty="0">
                <a:solidFill>
                  <a:schemeClr val="bg1"/>
                </a:solidFill>
              </a:rPr>
              <a:t> says ]… </a:t>
            </a:r>
            <a:r>
              <a:rPr lang="en-GB" sz="3400" dirty="0">
                <a:solidFill>
                  <a:schemeClr val="accent1">
                    <a:lumMod val="20000"/>
                    <a:lumOff val="80000"/>
                  </a:schemeClr>
                </a:solidFill>
              </a:rPr>
              <a:t>we call that crossroads </a:t>
            </a:r>
            <a:r>
              <a:rPr lang="en-GB" sz="3400" dirty="0" err="1">
                <a:solidFill>
                  <a:schemeClr val="accent1">
                    <a:lumMod val="20000"/>
                    <a:lumOff val="80000"/>
                  </a:schemeClr>
                </a:solidFill>
              </a:rPr>
              <a:t>Tobair</a:t>
            </a:r>
            <a:r>
              <a:rPr lang="en-GB" sz="3400" dirty="0">
                <a:solidFill>
                  <a:schemeClr val="accent1">
                    <a:lumMod val="20000"/>
                    <a:lumOff val="80000"/>
                  </a:schemeClr>
                </a:solidFill>
              </a:rPr>
              <a:t> </a:t>
            </a:r>
            <a:r>
              <a:rPr lang="en-GB" sz="3400" dirty="0" err="1">
                <a:solidFill>
                  <a:schemeClr val="accent1">
                    <a:lumMod val="20000"/>
                    <a:lumOff val="80000"/>
                  </a:schemeClr>
                </a:solidFill>
              </a:rPr>
              <a:t>Vree</a:t>
            </a:r>
            <a:r>
              <a:rPr lang="en-GB" sz="3400" dirty="0">
                <a:solidFill>
                  <a:schemeClr val="accent1">
                    <a:lumMod val="20000"/>
                    <a:lumOff val="80000"/>
                  </a:schemeClr>
                </a:solidFill>
              </a:rPr>
              <a:t>. And why do we call it </a:t>
            </a:r>
            <a:r>
              <a:rPr lang="en-GB" sz="3400" dirty="0" err="1">
                <a:solidFill>
                  <a:schemeClr val="accent1">
                    <a:lumMod val="20000"/>
                    <a:lumOff val="80000"/>
                  </a:schemeClr>
                </a:solidFill>
              </a:rPr>
              <a:t>Tobair</a:t>
            </a:r>
            <a:r>
              <a:rPr lang="en-GB" sz="3400" dirty="0">
                <a:solidFill>
                  <a:schemeClr val="accent1">
                    <a:lumMod val="20000"/>
                    <a:lumOff val="80000"/>
                  </a:schemeClr>
                </a:solidFill>
              </a:rPr>
              <a:t> </a:t>
            </a:r>
            <a:r>
              <a:rPr lang="en-GB" sz="3400" dirty="0" err="1">
                <a:solidFill>
                  <a:schemeClr val="accent1">
                    <a:lumMod val="20000"/>
                    <a:lumOff val="80000"/>
                  </a:schemeClr>
                </a:solidFill>
              </a:rPr>
              <a:t>Vree</a:t>
            </a:r>
            <a:r>
              <a:rPr lang="en-GB" sz="3400" dirty="0">
                <a:solidFill>
                  <a:schemeClr val="accent1">
                    <a:lumMod val="20000"/>
                    <a:lumOff val="80000"/>
                  </a:schemeClr>
                </a:solidFill>
              </a:rPr>
              <a:t>. ? I'll tell you why, </a:t>
            </a:r>
            <a:r>
              <a:rPr lang="en-GB" sz="3400" dirty="0" err="1">
                <a:solidFill>
                  <a:schemeClr val="accent1">
                    <a:lumMod val="20000"/>
                    <a:lumOff val="80000"/>
                  </a:schemeClr>
                </a:solidFill>
              </a:rPr>
              <a:t>Tobair</a:t>
            </a:r>
            <a:r>
              <a:rPr lang="en-GB" sz="3400" dirty="0">
                <a:solidFill>
                  <a:schemeClr val="accent1">
                    <a:lumMod val="20000"/>
                    <a:lumOff val="80000"/>
                  </a:schemeClr>
                </a:solidFill>
              </a:rPr>
              <a:t> means a well. But what does </a:t>
            </a:r>
            <a:r>
              <a:rPr lang="en-GB" sz="3400" dirty="0" err="1">
                <a:solidFill>
                  <a:schemeClr val="accent1">
                    <a:lumMod val="20000"/>
                    <a:lumOff val="80000"/>
                  </a:schemeClr>
                </a:solidFill>
              </a:rPr>
              <a:t>Vree</a:t>
            </a:r>
            <a:r>
              <a:rPr lang="en-GB" sz="3400" dirty="0">
                <a:solidFill>
                  <a:schemeClr val="accent1">
                    <a:lumMod val="20000"/>
                    <a:lumOff val="80000"/>
                  </a:schemeClr>
                </a:solidFill>
              </a:rPr>
              <a:t>  mean ? It's a corruption of Brian (Gaelic pronunciation). Brian - an erosion of </a:t>
            </a:r>
            <a:r>
              <a:rPr lang="en-GB" sz="3400" dirty="0" err="1">
                <a:solidFill>
                  <a:schemeClr val="accent1">
                    <a:lumMod val="20000"/>
                    <a:lumOff val="80000"/>
                  </a:schemeClr>
                </a:solidFill>
              </a:rPr>
              <a:t>Tobair</a:t>
            </a:r>
            <a:r>
              <a:rPr lang="en-GB" sz="3400" dirty="0">
                <a:solidFill>
                  <a:schemeClr val="accent1">
                    <a:lumMod val="20000"/>
                    <a:lumOff val="80000"/>
                  </a:schemeClr>
                </a:solidFill>
              </a:rPr>
              <a:t> </a:t>
            </a:r>
            <a:r>
              <a:rPr lang="en-GB" sz="3400" dirty="0" err="1">
                <a:solidFill>
                  <a:schemeClr val="accent1">
                    <a:lumMod val="20000"/>
                    <a:lumOff val="80000"/>
                  </a:schemeClr>
                </a:solidFill>
              </a:rPr>
              <a:t>Bhriain</a:t>
            </a:r>
            <a:r>
              <a:rPr lang="en-GB" sz="3400" dirty="0">
                <a:solidFill>
                  <a:schemeClr val="accent1">
                    <a:lumMod val="20000"/>
                    <a:lumOff val="80000"/>
                  </a:schemeClr>
                </a:solidFill>
              </a:rPr>
              <a:t>. Because 150 years ago they used to be a well there, not at the crossroads, mind you - that would be too simple - but in a field close to the crossroads.‘ </a:t>
            </a:r>
            <a:r>
              <a:rPr lang="en-GB" sz="3400" dirty="0">
                <a:solidFill>
                  <a:srgbClr val="92D050"/>
                </a:solidFill>
              </a:rPr>
              <a:t>When such a name is translated from the Gaelic of the West of Ireland into modern English, what is gained? What is lost</a:t>
            </a:r>
            <a:r>
              <a:rPr lang="en-GB" sz="3400" dirty="0">
                <a:solidFill>
                  <a:schemeClr val="bg1"/>
                </a:solidFill>
              </a:rPr>
              <a:t>? In </a:t>
            </a:r>
            <a:r>
              <a:rPr lang="en-GB" sz="3400" i="1" dirty="0">
                <a:solidFill>
                  <a:schemeClr val="bg1"/>
                </a:solidFill>
              </a:rPr>
              <a:t>Translations</a:t>
            </a:r>
            <a:r>
              <a:rPr lang="en-GB" sz="3400" dirty="0">
                <a:solidFill>
                  <a:schemeClr val="bg1"/>
                </a:solidFill>
              </a:rPr>
              <a:t> a play set in colonial Ireland of the 1830s, two British Army cartographers are making a new map of Ireland in which all the Gaelic place names are anglicised to their nearest equivalent. Such a task poses dilemmas:  </a:t>
            </a:r>
            <a:r>
              <a:rPr lang="en-GB" sz="3400" dirty="0">
                <a:solidFill>
                  <a:schemeClr val="accent1">
                    <a:lumMod val="20000"/>
                    <a:lumOff val="80000"/>
                  </a:schemeClr>
                </a:solidFill>
              </a:rPr>
              <a:t>‘What do we do with a name like that? Do we scrap </a:t>
            </a:r>
            <a:r>
              <a:rPr lang="en-GB" sz="3400" dirty="0" err="1">
                <a:solidFill>
                  <a:schemeClr val="accent1">
                    <a:lumMod val="20000"/>
                    <a:lumOff val="80000"/>
                  </a:schemeClr>
                </a:solidFill>
              </a:rPr>
              <a:t>Tobair</a:t>
            </a:r>
            <a:r>
              <a:rPr lang="en-GB" sz="3400" dirty="0">
                <a:solidFill>
                  <a:schemeClr val="accent1">
                    <a:lumMod val="20000"/>
                    <a:lumOff val="80000"/>
                  </a:schemeClr>
                </a:solidFill>
              </a:rPr>
              <a:t> </a:t>
            </a:r>
            <a:r>
              <a:rPr lang="en-GB" sz="3400" dirty="0" err="1">
                <a:solidFill>
                  <a:schemeClr val="accent1">
                    <a:lumMod val="20000"/>
                    <a:lumOff val="80000"/>
                  </a:schemeClr>
                </a:solidFill>
              </a:rPr>
              <a:t>Vree</a:t>
            </a:r>
            <a:r>
              <a:rPr lang="en-GB" sz="3400" dirty="0">
                <a:solidFill>
                  <a:schemeClr val="accent1">
                    <a:lumMod val="20000"/>
                    <a:lumOff val="80000"/>
                  </a:schemeClr>
                </a:solidFill>
              </a:rPr>
              <a:t> all together and call it – What? - the Cross? Crossroads? Or do we keep piety with a man long dead, long forgotten, his name ‘eroded’ beyond recognition, whose trivial little story nobody in the parish remembers?’ </a:t>
            </a:r>
            <a:r>
              <a:rPr lang="en-GB" sz="3400" dirty="0">
                <a:solidFill>
                  <a:schemeClr val="bg1"/>
                </a:solidFill>
              </a:rPr>
              <a:t>Brian Friel's play explores the psychological and moral implications of the kind of translation that colonial occupation renders inevitable. </a:t>
            </a:r>
            <a:r>
              <a:rPr lang="en-GB" sz="3400" dirty="0">
                <a:solidFill>
                  <a:srgbClr val="92D050"/>
                </a:solidFill>
              </a:rPr>
              <a:t>The names which are given language and culture confer on the landscape both denominate and describe. They set up familiar terms of reference and cannot be disturbed without causing the local people to suffer a sense of loss of identity and continuity with the past. </a:t>
            </a:r>
            <a:r>
              <a:rPr lang="en-GB" sz="3400" dirty="0">
                <a:solidFill>
                  <a:schemeClr val="bg1"/>
                </a:solidFill>
              </a:rPr>
              <a:t>The British soldiers intent on efficiently mapping the region of Donegal and renaming its landmarks are vandals uprooting ancient tradition. </a:t>
            </a:r>
          </a:p>
          <a:p>
            <a:pPr marL="118872" indent="0">
              <a:buNone/>
            </a:pPr>
            <a:endParaRPr lang="en-GB" dirty="0">
              <a:solidFill>
                <a:schemeClr val="bg1"/>
              </a:solidFill>
            </a:endParaRPr>
          </a:p>
        </p:txBody>
      </p:sp>
    </p:spTree>
    <p:extLst>
      <p:ext uri="{BB962C8B-B14F-4D97-AF65-F5344CB8AC3E}">
        <p14:creationId xmlns:p14="http://schemas.microsoft.com/office/powerpoint/2010/main" val="2295551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C7F709A-4A20-4349-AF36-729B20EE9ED0}"/>
              </a:ext>
            </a:extLst>
          </p:cNvPr>
          <p:cNvSpPr>
            <a:spLocks noGrp="1"/>
          </p:cNvSpPr>
          <p:nvPr>
            <p:ph idx="1"/>
          </p:nvPr>
        </p:nvSpPr>
        <p:spPr>
          <a:xfrm>
            <a:off x="551384" y="404664"/>
            <a:ext cx="10441160" cy="5616624"/>
          </a:xfrm>
        </p:spPr>
        <p:txBody>
          <a:bodyPr>
            <a:normAutofit fontScale="92500" lnSpcReduction="10000"/>
          </a:bodyPr>
          <a:lstStyle/>
          <a:p>
            <a:pPr marL="1077913" indent="-960438">
              <a:buNone/>
            </a:pPr>
            <a:r>
              <a:rPr lang="en-GB" sz="2400" dirty="0">
                <a:solidFill>
                  <a:schemeClr val="bg1"/>
                </a:solidFill>
              </a:rPr>
              <a:t>Manus: 	What sort of translation is that, Owen?</a:t>
            </a:r>
          </a:p>
          <a:p>
            <a:pPr marL="1077913" indent="-960438">
              <a:buNone/>
            </a:pPr>
            <a:r>
              <a:rPr lang="en-GB" sz="2400" dirty="0">
                <a:solidFill>
                  <a:schemeClr val="bg1"/>
                </a:solidFill>
              </a:rPr>
              <a:t>Owen: 		Did I make a mess of it?</a:t>
            </a:r>
          </a:p>
          <a:p>
            <a:pPr marL="1077913" indent="-960438">
              <a:buNone/>
            </a:pPr>
            <a:r>
              <a:rPr lang="en-GB" sz="2400" dirty="0">
                <a:solidFill>
                  <a:schemeClr val="bg1"/>
                </a:solidFill>
              </a:rPr>
              <a:t>Manus:		You weren’t saying what </a:t>
            </a:r>
            <a:r>
              <a:rPr lang="en-GB" sz="2400" dirty="0" err="1">
                <a:solidFill>
                  <a:schemeClr val="bg1"/>
                </a:solidFill>
              </a:rPr>
              <a:t>Lancey</a:t>
            </a:r>
            <a:r>
              <a:rPr lang="en-GB" sz="2400" dirty="0">
                <a:solidFill>
                  <a:schemeClr val="bg1"/>
                </a:solidFill>
              </a:rPr>
              <a:t> was saying!</a:t>
            </a:r>
          </a:p>
          <a:p>
            <a:pPr marL="1077913" indent="-960438">
              <a:buNone/>
            </a:pPr>
            <a:r>
              <a:rPr lang="en-GB" sz="2400" dirty="0">
                <a:solidFill>
                  <a:schemeClr val="bg1"/>
                </a:solidFill>
              </a:rPr>
              <a:t>Owen: 		“Uncertainty in meaning is incipient poetry” - who said that?</a:t>
            </a:r>
          </a:p>
          <a:p>
            <a:pPr marL="1077913" indent="-960438">
              <a:buNone/>
            </a:pPr>
            <a:r>
              <a:rPr lang="en-GB" sz="2400" dirty="0">
                <a:solidFill>
                  <a:schemeClr val="bg1"/>
                </a:solidFill>
              </a:rPr>
              <a:t>Manus: 	There was nothing uncertain about what </a:t>
            </a:r>
            <a:r>
              <a:rPr lang="en-GB" sz="2400" dirty="0" err="1">
                <a:solidFill>
                  <a:schemeClr val="bg1"/>
                </a:solidFill>
              </a:rPr>
              <a:t>Lancey</a:t>
            </a:r>
            <a:r>
              <a:rPr lang="en-GB" sz="2400" dirty="0">
                <a:solidFill>
                  <a:schemeClr val="bg1"/>
                </a:solidFill>
              </a:rPr>
              <a:t> said: It’s a bloody 	military operation! … what’s “incorrect” about the place-names we 	have here?</a:t>
            </a:r>
          </a:p>
          <a:p>
            <a:pPr marL="1077913" indent="-960438">
              <a:buNone/>
            </a:pPr>
            <a:r>
              <a:rPr lang="en-GB" sz="2400" dirty="0">
                <a:solidFill>
                  <a:schemeClr val="bg1"/>
                </a:solidFill>
              </a:rPr>
              <a:t>Owen: 		Nothing at all. They’re just going to be </a:t>
            </a:r>
            <a:r>
              <a:rPr lang="en-GB" sz="2400" dirty="0" err="1">
                <a:solidFill>
                  <a:schemeClr val="bg1"/>
                </a:solidFill>
              </a:rPr>
              <a:t>standardised’.Manus</a:t>
            </a:r>
            <a:r>
              <a:rPr lang="en-GB" sz="2400" dirty="0">
                <a:solidFill>
                  <a:schemeClr val="bg1"/>
                </a:solidFill>
              </a:rPr>
              <a:t>:		You mean changed into English?</a:t>
            </a:r>
          </a:p>
          <a:p>
            <a:pPr marL="1077913" indent="-960438">
              <a:buNone/>
            </a:pPr>
            <a:r>
              <a:rPr lang="en-GB" sz="2400" dirty="0">
                <a:solidFill>
                  <a:schemeClr val="bg1"/>
                </a:solidFill>
              </a:rPr>
              <a:t>Owen:  		Where there’s ambiguity, they’ll be Anglicised.(p.32.)</a:t>
            </a:r>
          </a:p>
          <a:p>
            <a:pPr marL="1077913" indent="-960438">
              <a:buNone/>
            </a:pPr>
            <a:r>
              <a:rPr lang="en-GB" sz="2400" dirty="0">
                <a:solidFill>
                  <a:schemeClr val="bg1"/>
                </a:solidFill>
              </a:rPr>
              <a:t> </a:t>
            </a:r>
          </a:p>
          <a:p>
            <a:pPr marL="1077913" indent="-960438">
              <a:buNone/>
            </a:pPr>
            <a:r>
              <a:rPr lang="en-GB" sz="2400" dirty="0">
                <a:solidFill>
                  <a:schemeClr val="bg1"/>
                </a:solidFill>
              </a:rPr>
              <a:t>Hugh:  		We must learn those new names [...] We must learn where we live. 	We must learn to make them our own. We must make them our new 	home. (p.66.)</a:t>
            </a:r>
          </a:p>
          <a:p>
            <a:pPr marL="1077913" indent="-960438">
              <a:buNone/>
            </a:pPr>
            <a:endParaRPr lang="en-GB" sz="2400" dirty="0">
              <a:solidFill>
                <a:schemeClr val="bg1"/>
              </a:solidFill>
            </a:endParaRPr>
          </a:p>
          <a:p>
            <a:pPr marL="1077913" indent="-960438">
              <a:buNone/>
            </a:pPr>
            <a:r>
              <a:rPr lang="en-GB" sz="2400" dirty="0">
                <a:solidFill>
                  <a:schemeClr val="bg1"/>
                </a:solidFill>
              </a:rPr>
              <a:t> </a:t>
            </a:r>
            <a:r>
              <a:rPr lang="en-GB" sz="2400" dirty="0" err="1">
                <a:solidFill>
                  <a:schemeClr val="bg1"/>
                </a:solidFill>
              </a:rPr>
              <a:t>Lancey</a:t>
            </a:r>
            <a:r>
              <a:rPr lang="en-GB" sz="2400" dirty="0">
                <a:solidFill>
                  <a:schemeClr val="bg1"/>
                </a:solidFill>
              </a:rPr>
              <a:t>: 	[W]e will embark on a series of evictions and </a:t>
            </a:r>
            <a:r>
              <a:rPr lang="en-GB" sz="2400" dirty="0" err="1">
                <a:solidFill>
                  <a:schemeClr val="bg1"/>
                </a:solidFill>
              </a:rPr>
              <a:t>leveling</a:t>
            </a:r>
            <a:r>
              <a:rPr lang="en-GB" sz="2400" dirty="0">
                <a:solidFill>
                  <a:schemeClr val="bg1"/>
                </a:solidFill>
              </a:rPr>
              <a:t> of every 	abode in the following selected areas - ... </a:t>
            </a:r>
            <a:r>
              <a:rPr lang="en-GB" sz="2400" dirty="0" err="1">
                <a:solidFill>
                  <a:schemeClr val="bg1"/>
                </a:solidFill>
              </a:rPr>
              <a:t>Swinefort</a:t>
            </a:r>
            <a:r>
              <a:rPr lang="en-GB" sz="2400" dirty="0">
                <a:solidFill>
                  <a:schemeClr val="bg1"/>
                </a:solidFill>
              </a:rPr>
              <a:t> .... </a:t>
            </a:r>
            <a:r>
              <a:rPr lang="en-GB" sz="2400" dirty="0" err="1">
                <a:solidFill>
                  <a:schemeClr val="bg1"/>
                </a:solidFill>
              </a:rPr>
              <a:t>Burnfoot</a:t>
            </a:r>
            <a:r>
              <a:rPr lang="en-GB" sz="2400" dirty="0">
                <a:solidFill>
                  <a:schemeClr val="bg1"/>
                </a:solidFill>
              </a:rPr>
              <a:t> ... 	</a:t>
            </a:r>
            <a:r>
              <a:rPr lang="en-GB" sz="2400" dirty="0" err="1">
                <a:solidFill>
                  <a:schemeClr val="bg1"/>
                </a:solidFill>
              </a:rPr>
              <a:t>Dromduff</a:t>
            </a:r>
            <a:r>
              <a:rPr lang="en-GB" sz="2400" dirty="0">
                <a:solidFill>
                  <a:schemeClr val="bg1"/>
                </a:solidFill>
              </a:rPr>
              <a:t>. </a:t>
            </a:r>
          </a:p>
        </p:txBody>
      </p:sp>
      <p:sp>
        <p:nvSpPr>
          <p:cNvPr id="9" name="TextBox 8">
            <a:extLst>
              <a:ext uri="{FF2B5EF4-FFF2-40B4-BE49-F238E27FC236}">
                <a16:creationId xmlns:a16="http://schemas.microsoft.com/office/drawing/2014/main" id="{DE94F402-5C09-4FC8-8A85-671C39F413E0}"/>
              </a:ext>
            </a:extLst>
          </p:cNvPr>
          <p:cNvSpPr txBox="1"/>
          <p:nvPr/>
        </p:nvSpPr>
        <p:spPr>
          <a:xfrm>
            <a:off x="7320136" y="6093296"/>
            <a:ext cx="5148572" cy="523220"/>
          </a:xfrm>
          <a:prstGeom prst="rect">
            <a:avLst/>
          </a:prstGeom>
          <a:noFill/>
        </p:spPr>
        <p:txBody>
          <a:bodyPr wrap="square">
            <a:spAutoFit/>
          </a:bodyPr>
          <a:lstStyle/>
          <a:p>
            <a:r>
              <a:rPr lang="en-GB" sz="2800" dirty="0">
                <a:solidFill>
                  <a:srgbClr val="FFC000"/>
                </a:solidFill>
              </a:rPr>
              <a:t>Brian Friel, </a:t>
            </a:r>
            <a:r>
              <a:rPr lang="en-GB" sz="2800" i="1" dirty="0">
                <a:solidFill>
                  <a:srgbClr val="FFC000"/>
                </a:solidFill>
              </a:rPr>
              <a:t>Translations</a:t>
            </a:r>
            <a:endParaRPr lang="en-GB" sz="2800" dirty="0">
              <a:solidFill>
                <a:srgbClr val="FFC000"/>
              </a:solidFill>
            </a:endParaRPr>
          </a:p>
        </p:txBody>
      </p:sp>
    </p:spTree>
    <p:extLst>
      <p:ext uri="{BB962C8B-B14F-4D97-AF65-F5344CB8AC3E}">
        <p14:creationId xmlns:p14="http://schemas.microsoft.com/office/powerpoint/2010/main" val="11475006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BA8E7-E76F-4670-A7EE-84CC57B5E43D}"/>
              </a:ext>
            </a:extLst>
          </p:cNvPr>
          <p:cNvSpPr>
            <a:spLocks noGrp="1"/>
          </p:cNvSpPr>
          <p:nvPr>
            <p:ph type="title"/>
          </p:nvPr>
        </p:nvSpPr>
        <p:spPr>
          <a:xfrm>
            <a:off x="4771547" y="692696"/>
            <a:ext cx="3014577" cy="1726576"/>
          </a:xfrm>
        </p:spPr>
        <p:txBody>
          <a:bodyPr>
            <a:noAutofit/>
          </a:bodyPr>
          <a:lstStyle/>
          <a:p>
            <a:pPr algn="ctr"/>
            <a:r>
              <a:rPr lang="en-GB" sz="3600" dirty="0">
                <a:solidFill>
                  <a:srgbClr val="92D050"/>
                </a:solidFill>
              </a:rPr>
              <a:t>The library </a:t>
            </a:r>
            <a:r>
              <a:rPr lang="en-GB" sz="2800" dirty="0">
                <a:solidFill>
                  <a:srgbClr val="92D050"/>
                </a:solidFill>
              </a:rPr>
              <a:t>alterative modes of storage</a:t>
            </a:r>
            <a:endParaRPr lang="en-GB" sz="3200" dirty="0">
              <a:solidFill>
                <a:srgbClr val="92D050"/>
              </a:solidFill>
            </a:endParaRPr>
          </a:p>
        </p:txBody>
      </p:sp>
      <p:pic>
        <p:nvPicPr>
          <p:cNvPr id="9" name="Picture 8">
            <a:extLst>
              <a:ext uri="{FF2B5EF4-FFF2-40B4-BE49-F238E27FC236}">
                <a16:creationId xmlns:a16="http://schemas.microsoft.com/office/drawing/2014/main" id="{35E1A5CC-5C2A-4D41-B836-A4F748CAF40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058566" y="29878"/>
            <a:ext cx="4104456" cy="6441092"/>
          </a:xfrm>
          <a:prstGeom prst="rect">
            <a:avLst/>
          </a:prstGeom>
        </p:spPr>
      </p:pic>
      <p:pic>
        <p:nvPicPr>
          <p:cNvPr id="5" name="Content Placeholder 4">
            <a:extLst>
              <a:ext uri="{FF2B5EF4-FFF2-40B4-BE49-F238E27FC236}">
                <a16:creationId xmlns:a16="http://schemas.microsoft.com/office/drawing/2014/main" id="{BB8B7408-6761-46A2-8299-AF46565DD248}"/>
              </a:ext>
            </a:extLst>
          </p:cNvPr>
          <p:cNvPicPr>
            <a:picLocks noGrp="1" noChangeAspect="1"/>
          </p:cNvPicPr>
          <p:nvPr>
            <p:ph idx="1"/>
          </p:nvPr>
        </p:nvPicPr>
        <p:blipFill rotWithShape="1">
          <a:blip r:embed="rId3" cstate="print">
            <a:duotone>
              <a:prstClr val="black"/>
              <a:schemeClr val="tx2">
                <a:tint val="45000"/>
                <a:satMod val="400000"/>
              </a:schemeClr>
            </a:duotone>
            <a:extLst>
              <a:ext uri="{28A0092B-C50C-407E-A947-70E740481C1C}">
                <a14:useLocalDpi xmlns:a14="http://schemas.microsoft.com/office/drawing/2010/main"/>
              </a:ext>
            </a:extLst>
          </a:blip>
          <a:srcRect/>
          <a:stretch/>
        </p:blipFill>
        <p:spPr>
          <a:xfrm>
            <a:off x="9048328" y="6317524"/>
            <a:ext cx="2880320" cy="541210"/>
          </a:xfrm>
          <a:prstGeom prst="rect">
            <a:avLst/>
          </a:prstGeom>
        </p:spPr>
      </p:pic>
      <p:pic>
        <p:nvPicPr>
          <p:cNvPr id="6" name="Picture 5">
            <a:extLst>
              <a:ext uri="{FF2B5EF4-FFF2-40B4-BE49-F238E27FC236}">
                <a16:creationId xmlns:a16="http://schemas.microsoft.com/office/drawing/2014/main" id="{9B613B2A-EB4F-48AD-B08A-3836C0085A57}"/>
              </a:ext>
            </a:extLst>
          </p:cNvPr>
          <p:cNvPicPr>
            <a:picLocks noChangeAspect="1"/>
          </p:cNvPicPr>
          <p:nvPr/>
        </p:nvPicPr>
        <p:blipFill rotWithShape="1">
          <a:blip r:embed="rId4" cstate="screen">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a:ext>
            </a:extLst>
          </a:blip>
          <a:srcRect/>
          <a:stretch/>
        </p:blipFill>
        <p:spPr>
          <a:xfrm>
            <a:off x="30258" y="29878"/>
            <a:ext cx="4468848" cy="6513912"/>
          </a:xfrm>
          <a:prstGeom prst="rect">
            <a:avLst/>
          </a:prstGeom>
        </p:spPr>
      </p:pic>
      <p:pic>
        <p:nvPicPr>
          <p:cNvPr id="8" name="Picture 7">
            <a:extLst>
              <a:ext uri="{FF2B5EF4-FFF2-40B4-BE49-F238E27FC236}">
                <a16:creationId xmlns:a16="http://schemas.microsoft.com/office/drawing/2014/main" id="{7DA5F428-9F74-4EFA-B4F4-C023CD5912F6}"/>
              </a:ext>
            </a:extLst>
          </p:cNvPr>
          <p:cNvPicPr>
            <a:picLocks noChangeAspect="1"/>
          </p:cNvPicPr>
          <p:nvPr/>
        </p:nvPicPr>
        <p:blipFill rotWithShape="1">
          <a:blip r:embed="rId6" cstate="screen">
            <a:duotone>
              <a:prstClr val="black"/>
              <a:schemeClr val="accent1">
                <a:tint val="45000"/>
                <a:satMod val="400000"/>
              </a:schemeClr>
            </a:duotone>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a:ext>
            </a:extLst>
          </a:blip>
          <a:srcRect r="19917" b="65217"/>
          <a:stretch/>
        </p:blipFill>
        <p:spPr>
          <a:xfrm>
            <a:off x="571854" y="6252058"/>
            <a:ext cx="3240360" cy="576064"/>
          </a:xfrm>
          <a:prstGeom prst="rect">
            <a:avLst/>
          </a:prstGeom>
        </p:spPr>
      </p:pic>
    </p:spTree>
    <p:extLst>
      <p:ext uri="{BB962C8B-B14F-4D97-AF65-F5344CB8AC3E}">
        <p14:creationId xmlns:p14="http://schemas.microsoft.com/office/powerpoint/2010/main" val="4207729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F15AD-B77E-4E86-89F4-0EF4082CBEE9}"/>
              </a:ext>
            </a:extLst>
          </p:cNvPr>
          <p:cNvSpPr>
            <a:spLocks noGrp="1"/>
          </p:cNvSpPr>
          <p:nvPr>
            <p:ph type="title"/>
          </p:nvPr>
        </p:nvSpPr>
        <p:spPr>
          <a:xfrm>
            <a:off x="348148" y="-243408"/>
            <a:ext cx="5891868" cy="1020063"/>
          </a:xfrm>
        </p:spPr>
        <p:txBody>
          <a:bodyPr>
            <a:normAutofit/>
          </a:bodyPr>
          <a:lstStyle/>
          <a:p>
            <a:r>
              <a:rPr lang="en-GB" sz="2400" dirty="0">
                <a:solidFill>
                  <a:srgbClr val="92D050"/>
                </a:solidFill>
              </a:rPr>
              <a:t>Revealing skeletons</a:t>
            </a:r>
          </a:p>
        </p:txBody>
      </p:sp>
      <p:pic>
        <p:nvPicPr>
          <p:cNvPr id="5" name="Picture 4">
            <a:extLst>
              <a:ext uri="{FF2B5EF4-FFF2-40B4-BE49-F238E27FC236}">
                <a16:creationId xmlns:a16="http://schemas.microsoft.com/office/drawing/2014/main" id="{78D101A2-612B-4EC3-9CF0-157F0DB9E943}"/>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l="18368" t="22223" r="50549" b="6476"/>
          <a:stretch/>
        </p:blipFill>
        <p:spPr>
          <a:xfrm>
            <a:off x="348148" y="591174"/>
            <a:ext cx="4745871" cy="6123705"/>
          </a:xfrm>
          <a:prstGeom prst="rect">
            <a:avLst/>
          </a:prstGeom>
        </p:spPr>
      </p:pic>
      <p:pic>
        <p:nvPicPr>
          <p:cNvPr id="4" name="Picture 3">
            <a:extLst>
              <a:ext uri="{FF2B5EF4-FFF2-40B4-BE49-F238E27FC236}">
                <a16:creationId xmlns:a16="http://schemas.microsoft.com/office/drawing/2014/main" id="{A4E34F51-0C36-4207-8638-A9551209156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392144" y="281388"/>
            <a:ext cx="4130103" cy="5688632"/>
          </a:xfrm>
          <a:prstGeom prst="rect">
            <a:avLst/>
          </a:prstGeom>
        </p:spPr>
      </p:pic>
      <p:sp>
        <p:nvSpPr>
          <p:cNvPr id="6" name="TextBox 5">
            <a:extLst>
              <a:ext uri="{FF2B5EF4-FFF2-40B4-BE49-F238E27FC236}">
                <a16:creationId xmlns:a16="http://schemas.microsoft.com/office/drawing/2014/main" id="{0AAD3CED-392D-4ECE-A0E5-B1FF47DA4836}"/>
              </a:ext>
            </a:extLst>
          </p:cNvPr>
          <p:cNvSpPr txBox="1"/>
          <p:nvPr/>
        </p:nvSpPr>
        <p:spPr>
          <a:xfrm>
            <a:off x="7464152" y="6253214"/>
            <a:ext cx="6097508" cy="461665"/>
          </a:xfrm>
          <a:prstGeom prst="rect">
            <a:avLst/>
          </a:prstGeom>
          <a:noFill/>
        </p:spPr>
        <p:txBody>
          <a:bodyPr wrap="square">
            <a:spAutoFit/>
          </a:bodyPr>
          <a:lstStyle/>
          <a:p>
            <a:r>
              <a:rPr lang="en-GB" sz="2400" dirty="0">
                <a:solidFill>
                  <a:srgbClr val="92D050"/>
                </a:solidFill>
                <a:latin typeface="+mj-lt"/>
              </a:rPr>
              <a:t>containing difference</a:t>
            </a:r>
            <a:endParaRPr lang="en-GB" sz="2400" dirty="0">
              <a:latin typeface="+mj-lt"/>
            </a:endParaRPr>
          </a:p>
        </p:txBody>
      </p:sp>
    </p:spTree>
    <p:extLst>
      <p:ext uri="{BB962C8B-B14F-4D97-AF65-F5344CB8AC3E}">
        <p14:creationId xmlns:p14="http://schemas.microsoft.com/office/powerpoint/2010/main" val="3451289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2135560" y="1124744"/>
            <a:ext cx="7920880" cy="4320480"/>
          </a:xfrm>
        </p:spPr>
        <p:txBody>
          <a:bodyPr>
            <a:normAutofit/>
          </a:bodyPr>
          <a:lstStyle/>
          <a:p>
            <a:pPr marL="118872" indent="0" algn="ctr">
              <a:buNone/>
            </a:pPr>
            <a:r>
              <a:rPr lang="en-GB" sz="6500" dirty="0">
                <a:solidFill>
                  <a:schemeClr val="bg1"/>
                </a:solidFill>
                <a:latin typeface="+mj-lt"/>
              </a:rPr>
              <a:t>Discussion</a:t>
            </a:r>
            <a:endParaRPr lang="en-GB" sz="4000" dirty="0">
              <a:solidFill>
                <a:schemeClr val="bg1"/>
              </a:solidFill>
              <a:latin typeface="+mj-lt"/>
            </a:endParaRPr>
          </a:p>
          <a:p>
            <a:pPr marL="118872" indent="0" algn="ctr">
              <a:buNone/>
            </a:pPr>
            <a:endParaRPr lang="en-GB" sz="4000" dirty="0">
              <a:solidFill>
                <a:schemeClr val="bg1"/>
              </a:solidFill>
              <a:latin typeface="+mj-lt"/>
            </a:endParaRPr>
          </a:p>
          <a:p>
            <a:pPr marL="118872" indent="0" algn="ctr">
              <a:buNone/>
            </a:pPr>
            <a:endParaRPr lang="en-GB" dirty="0">
              <a:solidFill>
                <a:schemeClr val="bg1"/>
              </a:solidFill>
              <a:latin typeface="+mj-lt"/>
            </a:endParaRPr>
          </a:p>
          <a:p>
            <a:pPr marL="118872" indent="0" algn="ctr">
              <a:buNone/>
            </a:pPr>
            <a:endParaRPr lang="en-GB" dirty="0">
              <a:solidFill>
                <a:schemeClr val="bg1"/>
              </a:solidFill>
              <a:latin typeface="+mj-lt"/>
            </a:endParaRPr>
          </a:p>
        </p:txBody>
      </p:sp>
    </p:spTree>
    <p:extLst>
      <p:ext uri="{BB962C8B-B14F-4D97-AF65-F5344CB8AC3E}">
        <p14:creationId xmlns:p14="http://schemas.microsoft.com/office/powerpoint/2010/main" val="35118017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5957</TotalTime>
  <Words>3093</Words>
  <Application>Microsoft Office PowerPoint</Application>
  <PresentationFormat>Widescreen</PresentationFormat>
  <Paragraphs>99</Paragraphs>
  <Slides>20</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20</vt:i4>
      </vt:variant>
    </vt:vector>
  </HeadingPairs>
  <TitlesOfParts>
    <vt:vector size="32" baseType="lpstr">
      <vt:lpstr>Alegreya Sans</vt:lpstr>
      <vt:lpstr>-apple-system</vt:lpstr>
      <vt:lpstr>Arial</vt:lpstr>
      <vt:lpstr>Book Antiqua</vt:lpstr>
      <vt:lpstr>Calibri</vt:lpstr>
      <vt:lpstr>Felix Titling</vt:lpstr>
      <vt:lpstr>Palatino Linotype</vt:lpstr>
      <vt:lpstr>Perpetua</vt:lpstr>
      <vt:lpstr>Wingdings</vt:lpstr>
      <vt:lpstr>Wingdings 2</vt:lpstr>
      <vt:lpstr>Wingdings 3</vt:lpstr>
      <vt:lpstr>Module</vt:lpstr>
      <vt:lpstr> HPEN7018: memory theatres &amp; maps</vt:lpstr>
      <vt:lpstr>The house as a site of dream and self: the theatre of memory/ the memory palace  </vt:lpstr>
      <vt:lpstr>PowerPoint Presentation</vt:lpstr>
      <vt:lpstr>PowerPoint Presentation</vt:lpstr>
      <vt:lpstr>PowerPoint Presentation</vt:lpstr>
      <vt:lpstr>Memory palace: keeping things in place</vt:lpstr>
      <vt:lpstr>Unknown things lurking</vt:lpstr>
      <vt:lpstr>MAPS &amp; JOURNEYS</vt:lpstr>
      <vt:lpstr>medieval Islamic perspective</vt:lpstr>
      <vt:lpstr>imperial mapping</vt:lpstr>
      <vt:lpstr>HEREFORD MAPPA MUNDI</vt:lpstr>
      <vt:lpstr>PowerPoint Presentation</vt:lpstr>
      <vt:lpstr>Mercator mapping power</vt:lpstr>
      <vt:lpstr>PowerPoint Presentation</vt:lpstr>
      <vt:lpstr>The centre &amp; the margins: local maps</vt:lpstr>
      <vt:lpstr>PowerPoint Presentation</vt:lpstr>
      <vt:lpstr>PowerPoint Presentation</vt:lpstr>
      <vt:lpstr>The library alterative modes of storage</vt:lpstr>
      <vt:lpstr>Revealing skeletons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179</cp:revision>
  <dcterms:created xsi:type="dcterms:W3CDTF">2013-10-15T14:59:08Z</dcterms:created>
  <dcterms:modified xsi:type="dcterms:W3CDTF">2020-11-21T01:24:18Z</dcterms:modified>
</cp:coreProperties>
</file>