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27"/>
  </p:notesMasterIdLst>
  <p:sldIdLst>
    <p:sldId id="256" r:id="rId2"/>
    <p:sldId id="258" r:id="rId3"/>
    <p:sldId id="259" r:id="rId4"/>
    <p:sldId id="260" r:id="rId5"/>
    <p:sldId id="271" r:id="rId6"/>
    <p:sldId id="272" r:id="rId7"/>
    <p:sldId id="273" r:id="rId8"/>
    <p:sldId id="299" r:id="rId9"/>
    <p:sldId id="267" r:id="rId10"/>
    <p:sldId id="268" r:id="rId11"/>
    <p:sldId id="269" r:id="rId12"/>
    <p:sldId id="290" r:id="rId13"/>
    <p:sldId id="291" r:id="rId14"/>
    <p:sldId id="292" r:id="rId15"/>
    <p:sldId id="282" r:id="rId16"/>
    <p:sldId id="283" r:id="rId17"/>
    <p:sldId id="293" r:id="rId18"/>
    <p:sldId id="284" r:id="rId19"/>
    <p:sldId id="294" r:id="rId20"/>
    <p:sldId id="285" r:id="rId21"/>
    <p:sldId id="295" r:id="rId22"/>
    <p:sldId id="286" r:id="rId23"/>
    <p:sldId id="296" r:id="rId24"/>
    <p:sldId id="297" r:id="rId25"/>
    <p:sldId id="257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8BC1A5-FCB8-406D-8F8A-98F1C9F41369}" v="2" dt="2024-10-11T16:02:44.7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Light Style 3 - Accent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21" autoAdjust="0"/>
    <p:restoredTop sz="87266" autoAdjust="0"/>
  </p:normalViewPr>
  <p:slideViewPr>
    <p:cSldViewPr>
      <p:cViewPr varScale="1">
        <p:scale>
          <a:sx n="91" d="100"/>
          <a:sy n="91" d="100"/>
        </p:scale>
        <p:origin x="4" y="65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len A Griffiths" userId="970ac652-efaf-451a-9e9c-3191bf6940a9" providerId="ADAL" clId="{D88BC1A5-FCB8-406D-8F8A-98F1C9F41369}"/>
    <pc:docChg chg="custSel delSld modSld">
      <pc:chgData name="Helen A Griffiths" userId="970ac652-efaf-451a-9e9c-3191bf6940a9" providerId="ADAL" clId="{D88BC1A5-FCB8-406D-8F8A-98F1C9F41369}" dt="2024-10-11T16:05:50.089" v="22" actId="20577"/>
      <pc:docMkLst>
        <pc:docMk/>
      </pc:docMkLst>
      <pc:sldChg chg="addSp delSp modSp del mod">
        <pc:chgData name="Helen A Griffiths" userId="970ac652-efaf-451a-9e9c-3191bf6940a9" providerId="ADAL" clId="{D88BC1A5-FCB8-406D-8F8A-98F1C9F41369}" dt="2024-10-11T16:03:04.373" v="7" actId="47"/>
        <pc:sldMkLst>
          <pc:docMk/>
          <pc:sldMk cId="733157921" sldId="298"/>
        </pc:sldMkLst>
        <pc:graphicFrameChg chg="add del mod">
          <ac:chgData name="Helen A Griffiths" userId="970ac652-efaf-451a-9e9c-3191bf6940a9" providerId="ADAL" clId="{D88BC1A5-FCB8-406D-8F8A-98F1C9F41369}" dt="2024-10-11T16:01:53.171" v="2" actId="21"/>
          <ac:graphicFrameMkLst>
            <pc:docMk/>
            <pc:sldMk cId="733157921" sldId="298"/>
            <ac:graphicFrameMk id="2" creationId="{36FADFC5-4121-C5BB-F346-38B33448F81A}"/>
          </ac:graphicFrameMkLst>
        </pc:graphicFrameChg>
        <pc:graphicFrameChg chg="del">
          <ac:chgData name="Helen A Griffiths" userId="970ac652-efaf-451a-9e9c-3191bf6940a9" providerId="ADAL" clId="{D88BC1A5-FCB8-406D-8F8A-98F1C9F41369}" dt="2024-10-11T16:01:44.615" v="0" actId="21"/>
          <ac:graphicFrameMkLst>
            <pc:docMk/>
            <pc:sldMk cId="733157921" sldId="298"/>
            <ac:graphicFrameMk id="3" creationId="{36FADFC5-4121-C5BB-F346-38B33448F81A}"/>
          </ac:graphicFrameMkLst>
        </pc:graphicFrameChg>
      </pc:sldChg>
      <pc:sldChg chg="addSp delSp modSp mod modClrScheme chgLayout">
        <pc:chgData name="Helen A Griffiths" userId="970ac652-efaf-451a-9e9c-3191bf6940a9" providerId="ADAL" clId="{D88BC1A5-FCB8-406D-8F8A-98F1C9F41369}" dt="2024-10-11T16:05:50.089" v="22" actId="20577"/>
        <pc:sldMkLst>
          <pc:docMk/>
          <pc:sldMk cId="39638652" sldId="299"/>
        </pc:sldMkLst>
        <pc:spChg chg="add mod">
          <ac:chgData name="Helen A Griffiths" userId="970ac652-efaf-451a-9e9c-3191bf6940a9" providerId="ADAL" clId="{D88BC1A5-FCB8-406D-8F8A-98F1C9F41369}" dt="2024-10-11T16:03:09.346" v="8" actId="26606"/>
          <ac:spMkLst>
            <pc:docMk/>
            <pc:sldMk cId="39638652" sldId="299"/>
            <ac:spMk id="7" creationId="{CD753323-58FD-AD94-3364-0484E6D20397}"/>
          </ac:spMkLst>
        </pc:spChg>
        <pc:graphicFrameChg chg="add mod modGraphic">
          <ac:chgData name="Helen A Griffiths" userId="970ac652-efaf-451a-9e9c-3191bf6940a9" providerId="ADAL" clId="{D88BC1A5-FCB8-406D-8F8A-98F1C9F41369}" dt="2024-10-11T16:05:50.089" v="22" actId="20577"/>
          <ac:graphicFrameMkLst>
            <pc:docMk/>
            <pc:sldMk cId="39638652" sldId="299"/>
            <ac:graphicFrameMk id="2" creationId="{C260FC9B-1A9D-A67E-5A74-DBAD79CF3086}"/>
          </ac:graphicFrameMkLst>
        </pc:graphicFrameChg>
        <pc:graphicFrameChg chg="del">
          <ac:chgData name="Helen A Griffiths" userId="970ac652-efaf-451a-9e9c-3191bf6940a9" providerId="ADAL" clId="{D88BC1A5-FCB8-406D-8F8A-98F1C9F41369}" dt="2024-10-11T16:01:59.684" v="3" actId="21"/>
          <ac:graphicFrameMkLst>
            <pc:docMk/>
            <pc:sldMk cId="39638652" sldId="299"/>
            <ac:graphicFrameMk id="3" creationId="{5E4905C7-5A94-B694-2E2C-2326DDF63069}"/>
          </ac:graphicFrameMkLst>
        </pc:graphicFrame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1AABFC0-9475-45E8-9D2F-3B73F37CF8E1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CFF690-CCAC-4A21-8A5A-E60D9403413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2382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FF690-CCAC-4A21-8A5A-E60D9403413D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07377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FF690-CCAC-4A21-8A5A-E60D9403413D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77914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FF690-CCAC-4A21-8A5A-E60D9403413D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363663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CFF690-CCAC-4A21-8A5A-E60D9403413D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32636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59847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56623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3043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8597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1256799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8800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23072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4070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558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80231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18545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594487B-2FB1-4121-BA67-2CA7817F12AC}" type="datetimeFigureOut">
              <a:rPr lang="en-GB" smtClean="0"/>
              <a:pPr/>
              <a:t>11/10/2024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19E4A90-C0A3-4918-9F02-985F30B87241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11064875" y="0"/>
            <a:ext cx="1155700" cy="152400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100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28575" y="5713836"/>
            <a:ext cx="12192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15837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s://www.youtube.com/watch?v=8HPh4RoV63s" TargetMode="Externa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09797" y="3450742"/>
            <a:ext cx="7772400" cy="2043658"/>
          </a:xfrm>
        </p:spPr>
        <p:txBody>
          <a:bodyPr>
            <a:noAutofit/>
          </a:bodyPr>
          <a:lstStyle/>
          <a:p>
            <a:r>
              <a:rPr lang="en-GB" sz="4000" b="1" dirty="0"/>
              <a:t>ECES5006/C</a:t>
            </a:r>
            <a:br>
              <a:rPr lang="en-GB" sz="4000" b="1" dirty="0"/>
            </a:br>
            <a:r>
              <a:rPr lang="en-GB" sz="4000" b="1" dirty="0" err="1"/>
              <a:t>Pawb</a:t>
            </a:r>
            <a:r>
              <a:rPr lang="en-GB" sz="4000" b="1" dirty="0"/>
              <a:t> yn </a:t>
            </a:r>
            <a:r>
              <a:rPr lang="en-GB" sz="4000" b="1" dirty="0" err="1"/>
              <a:t>Golygu</a:t>
            </a:r>
            <a:r>
              <a:rPr lang="en-GB" sz="4000" b="1" dirty="0"/>
              <a:t> </a:t>
            </a:r>
            <a:r>
              <a:rPr lang="en-GB" sz="4000" b="1" dirty="0" err="1"/>
              <a:t>Pawb</a:t>
            </a:r>
            <a:br>
              <a:rPr lang="en-GB" sz="4000" b="1" dirty="0"/>
            </a:br>
            <a:r>
              <a:rPr lang="en-GB" sz="2800" b="1" dirty="0" err="1"/>
              <a:t>Sesiwn</a:t>
            </a:r>
            <a:r>
              <a:rPr lang="en-GB" sz="2800" b="1" dirty="0"/>
              <a:t> 1</a:t>
            </a:r>
            <a:br>
              <a:rPr lang="en-GB" sz="4000" b="1" dirty="0"/>
            </a:br>
            <a:br>
              <a:rPr lang="en-GB" sz="4000" b="1" dirty="0"/>
            </a:br>
            <a:r>
              <a:rPr lang="en-GB" sz="4000" b="1" dirty="0">
                <a:solidFill>
                  <a:srgbClr val="0070C0"/>
                </a:solidFill>
              </a:rPr>
              <a:t>ECES5006</a:t>
            </a:r>
            <a:br>
              <a:rPr lang="en-GB" sz="4000" b="1" dirty="0">
                <a:solidFill>
                  <a:srgbClr val="0070C0"/>
                </a:solidFill>
              </a:rPr>
            </a:br>
            <a:r>
              <a:rPr lang="en-GB" sz="4000" b="1" dirty="0">
                <a:solidFill>
                  <a:srgbClr val="0070C0"/>
                </a:solidFill>
              </a:rPr>
              <a:t>All Means All</a:t>
            </a:r>
            <a:br>
              <a:rPr lang="en-GB" sz="4000" b="1" dirty="0">
                <a:solidFill>
                  <a:srgbClr val="0070C0"/>
                </a:solidFill>
              </a:rPr>
            </a:br>
            <a:r>
              <a:rPr lang="en-GB" sz="2800" b="1" dirty="0">
                <a:solidFill>
                  <a:srgbClr val="0070C0"/>
                </a:solidFill>
              </a:rPr>
              <a:t>Session 1</a:t>
            </a:r>
            <a:endParaRPr lang="en-GB" sz="4000" b="1" dirty="0">
              <a:solidFill>
                <a:srgbClr val="0070C0"/>
              </a:solidFill>
            </a:endParaRPr>
          </a:p>
        </p:txBody>
      </p:sp>
      <p:pic>
        <p:nvPicPr>
          <p:cNvPr id="4" name="Picture 3" descr="School for Children with Special Abilities | Bareeq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0259" y="404664"/>
            <a:ext cx="3051475" cy="138703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904B359-38CD-3A28-CB24-0B08974AE6F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54316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4201" y="520626"/>
            <a:ext cx="4753744" cy="1047651"/>
          </a:xfrm>
        </p:spPr>
        <p:txBody>
          <a:bodyPr>
            <a:normAutofit fontScale="9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Amcanion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		</a:t>
            </a:r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575D3A7-0C2A-EA0E-2CA9-503320E4031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634" y="5647503"/>
            <a:ext cx="12192000" cy="1210497"/>
          </a:xfrm>
          <a:prstGeom prst="rect">
            <a:avLst/>
          </a:prstGeom>
        </p:spPr>
      </p:pic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BC3E9B83-F1C2-7B7A-4A1F-17CA200387B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16319" y="1196752"/>
            <a:ext cx="5181600" cy="4351338"/>
          </a:xfrm>
        </p:spPr>
        <p:txBody>
          <a:bodyPr/>
          <a:lstStyle/>
          <a:p>
            <a:pPr lvl="0" fontAlgn="base" hangingPunct="0"/>
            <a:r>
              <a:rPr lang="cy-GB" sz="2800" dirty="0"/>
              <a:t>Deall y cysyniad o gynhwysiant  a natur anghenion dysgu ychwanegol.</a:t>
            </a:r>
          </a:p>
          <a:p>
            <a:pPr marL="0" indent="0" fontAlgn="base" hangingPunct="0">
              <a:buNone/>
            </a:pPr>
            <a:endParaRPr lang="en-US" sz="2800" dirty="0"/>
          </a:p>
          <a:p>
            <a:pPr lvl="0" fontAlgn="base" hangingPunct="0"/>
            <a:r>
              <a:rPr lang="cy-GB" sz="2800" dirty="0"/>
              <a:t>Datblygu dealltwriaeth o oblygiadau anghenion dysgu ychwanegol (ADY) ar gyfer cymdeithas cyfan.</a:t>
            </a:r>
            <a:endParaRPr lang="en-US" sz="2800" dirty="0"/>
          </a:p>
          <a:p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0D6B1A-CA25-C88F-4610-CBA86D48FB40}"/>
              </a:ext>
            </a:extLst>
          </p:cNvPr>
          <p:cNvSpPr txBox="1"/>
          <p:nvPr/>
        </p:nvSpPr>
        <p:spPr>
          <a:xfrm>
            <a:off x="6479137" y="1196752"/>
            <a:ext cx="4896544" cy="467820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lvl="0" indent="-285750" hangingPunct="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To understand the concept of inclusion and the nature of additional learning needs.</a:t>
            </a:r>
          </a:p>
          <a:p>
            <a:pPr marL="0" indent="0" hangingPunct="0">
              <a:buNone/>
            </a:pPr>
            <a:r>
              <a:rPr lang="en-GB" sz="2800" dirty="0">
                <a:solidFill>
                  <a:srgbClr val="0070C0"/>
                </a:solidFill>
              </a:rPr>
              <a:t> </a:t>
            </a:r>
          </a:p>
          <a:p>
            <a:pPr marL="285750" lvl="0" indent="-285750" hangingPunct="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rgbClr val="0070C0"/>
                </a:solidFill>
              </a:rPr>
              <a:t>To develop an understanding of the implications of additional learning needs (ALN) for society as a whole.</a:t>
            </a:r>
          </a:p>
          <a:p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B88EE7-6F76-859F-C5E9-DC6AE9699B93}"/>
              </a:ext>
            </a:extLst>
          </p:cNvPr>
          <p:cNvSpPr txBox="1"/>
          <p:nvPr/>
        </p:nvSpPr>
        <p:spPr>
          <a:xfrm>
            <a:off x="6479597" y="439160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Module Aims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833093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408" y="239096"/>
            <a:ext cx="4281803" cy="1143000"/>
          </a:xfrm>
        </p:spPr>
        <p:txBody>
          <a:bodyPr>
            <a:norm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9A1E21BB-AD6F-0ADB-9F83-FEECEC26E4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44835"/>
            <a:ext cx="12192000" cy="12104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6DA4A511-B49A-32BD-722B-9BE8E816B749}"/>
              </a:ext>
            </a:extLst>
          </p:cNvPr>
          <p:cNvSpPr txBox="1"/>
          <p:nvPr/>
        </p:nvSpPr>
        <p:spPr>
          <a:xfrm>
            <a:off x="6479704" y="456653"/>
            <a:ext cx="466345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  <a:endParaRPr lang="en-US" sz="4000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8E1B4AE-2067-F5DD-5C14-D6797682B1A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767408" y="1382096"/>
            <a:ext cx="5181600" cy="4351338"/>
          </a:xfrm>
        </p:spPr>
        <p:txBody>
          <a:bodyPr/>
          <a:lstStyle/>
          <a:p>
            <a:r>
              <a:rPr lang="cy-GB" sz="2800" dirty="0"/>
              <a:t>Dadansoddi materion yn ymwneud ag arfer dda ar gyfer cynhwysiant.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cy-GB" sz="2800" dirty="0"/>
              <a:t>Adnabod a dangos gwerthfawrogiad o’r ystod o werthoedd, agweddau a sgiliau sydd eu hangen i fyw mewn cymdeithas amrywiol.</a:t>
            </a:r>
            <a:endParaRPr lang="en-US" sz="2800" dirty="0"/>
          </a:p>
          <a:p>
            <a:endParaRPr lang="en-US" dirty="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FDB1161A-BADF-2EF0-BDBB-D92B0AA669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9704" y="1382096"/>
            <a:ext cx="5181600" cy="4351338"/>
          </a:xfrm>
        </p:spPr>
        <p:txBody>
          <a:bodyPr/>
          <a:lstStyle/>
          <a:p>
            <a:r>
              <a:rPr lang="en-GB" sz="2800" dirty="0">
                <a:solidFill>
                  <a:srgbClr val="0070C0"/>
                </a:solidFill>
              </a:rPr>
              <a:t>Analyse issues relating to good practice for inclusion</a:t>
            </a:r>
            <a:r>
              <a:rPr lang="en-GB" dirty="0">
                <a:solidFill>
                  <a:srgbClr val="0070C0"/>
                </a:solidFill>
              </a:rPr>
              <a:t>.</a:t>
            </a:r>
          </a:p>
          <a:p>
            <a:pPr marL="0" indent="0">
              <a:buNone/>
            </a:pPr>
            <a:endParaRPr lang="en-GB" sz="2800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Recognise and show appreciation of the range of values attitudes and skills needed to live in a diverse society.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53841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730796" y="180350"/>
            <a:ext cx="4861148" cy="1325563"/>
          </a:xfrm>
        </p:spPr>
        <p:txBody>
          <a:bodyPr>
            <a:normAutofit/>
          </a:bodyPr>
          <a:lstStyle/>
          <a:p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4000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19798565-8DB7-228A-14AE-8E47BAF5A65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0570" y="1347142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cy-GB" sz="2800" dirty="0"/>
              <a:t>Mynd i’r afael yn feirniadol â materion yn ymwneud ag amrywiaeth o </a:t>
            </a:r>
            <a:r>
              <a:rPr lang="cy-GB" dirty="0"/>
              <a:t>bersbectif </a:t>
            </a:r>
            <a:r>
              <a:rPr lang="cy-GB" sz="2800" dirty="0"/>
              <a:t>deddfwriaethol, hanesyddol a chyfoes.</a:t>
            </a:r>
          </a:p>
          <a:p>
            <a:pPr marL="0" indent="0">
              <a:buNone/>
            </a:pPr>
            <a:endParaRPr lang="en-US" sz="2800" dirty="0"/>
          </a:p>
          <a:p>
            <a:r>
              <a:rPr lang="cy-GB" sz="2800" dirty="0">
                <a:latin typeface="Arial" panose="020B0604020202020204" pitchFamily="34" charset="0"/>
                <a:cs typeface="Arial" panose="020B0604020202020204" pitchFamily="34" charset="0"/>
              </a:rPr>
              <a:t>Trefnu eu gwybodaeth a’r hyn y maent wedi’i ddysgu drwy ddefnyddio amrywiaeth o ffynonellau gwybodaeth, yn cynnwys TGCh, a chyflwyno’u gwaith ar y lefel briodol.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E462087-CD6C-4993-E279-16577ADF682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70493"/>
            <a:ext cx="12192000" cy="121049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DC9D29EE-B208-E087-F55F-F6D9DAA1D6C3}"/>
              </a:ext>
            </a:extLst>
          </p:cNvPr>
          <p:cNvSpPr txBox="1"/>
          <p:nvPr/>
        </p:nvSpPr>
        <p:spPr>
          <a:xfrm>
            <a:off x="6168008" y="476672"/>
            <a:ext cx="47525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Learning Outcomes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004D95A7-826B-02A7-1F94-873FA34D60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68008" y="1505913"/>
            <a:ext cx="5181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sz="2800" dirty="0">
                <a:solidFill>
                  <a:srgbClr val="0070C0"/>
                </a:solidFill>
              </a:rPr>
              <a:t>Critically engage with issues of diversity from a legislative, historical and contemporary perspective.</a:t>
            </a:r>
          </a:p>
          <a:p>
            <a:pPr marL="0" indent="0">
              <a:buNone/>
            </a:pPr>
            <a:endParaRPr lang="en-GB" sz="2800" dirty="0">
              <a:solidFill>
                <a:srgbClr val="0070C0"/>
              </a:solidFill>
            </a:endParaRPr>
          </a:p>
          <a:p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Organise their knowledge and learning through the use of a range of information sources, including ICT and present their work at the appropriate level.</a:t>
            </a:r>
          </a:p>
          <a:p>
            <a:endParaRPr lang="en-GB" sz="28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1011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5360" y="0"/>
            <a:ext cx="7128792" cy="1680271"/>
          </a:xfrm>
        </p:spPr>
        <p:txBody>
          <a:bodyPr>
            <a:normAutofit/>
          </a:bodyPr>
          <a:lstStyle/>
          <a:p>
            <a:r>
              <a:rPr lang="en-GB" dirty="0" err="1"/>
              <a:t>Cynhwysiant</a:t>
            </a:r>
            <a:r>
              <a:rPr lang="en-GB" dirty="0"/>
              <a:t> ac </a:t>
            </a:r>
            <a:r>
              <a:rPr lang="en-GB" dirty="0" err="1"/>
              <a:t>Amrywiaeth</a:t>
            </a:r>
            <a:endParaRPr lang="en-GB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03B9113-E676-4A75-EBB3-4050CE5D659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5360" y="1680270"/>
            <a:ext cx="5181600" cy="4351338"/>
          </a:xfrm>
        </p:spPr>
        <p:txBody>
          <a:bodyPr>
            <a:normAutofit fontScale="92500" lnSpcReduction="20000"/>
          </a:bodyPr>
          <a:lstStyle/>
          <a:p>
            <a:r>
              <a:rPr lang="en-GB" dirty="0" err="1"/>
              <a:t>Meddyliwch</a:t>
            </a:r>
            <a:r>
              <a:rPr lang="en-GB" dirty="0"/>
              <a:t> </a:t>
            </a:r>
            <a:r>
              <a:rPr lang="en-GB" dirty="0" err="1"/>
              <a:t>nôl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ECES4003 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 </a:t>
            </a:r>
            <a:r>
              <a:rPr lang="en-GB" dirty="0" err="1"/>
              <a:t>Chydraddoldeb</a:t>
            </a:r>
            <a:r>
              <a:rPr lang="en-GB" dirty="0"/>
              <a:t>:</a:t>
            </a:r>
          </a:p>
          <a:p>
            <a:pPr marL="457200" lvl="1" indent="0">
              <a:buNone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?</a:t>
            </a:r>
          </a:p>
          <a:p>
            <a:pPr marL="457200" lvl="1" indent="0">
              <a:buNone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amrywiaeth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gwahaniaeth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cynhwysiant</a:t>
            </a:r>
            <a:r>
              <a:rPr lang="en-GB" dirty="0"/>
              <a:t> </a:t>
            </a:r>
            <a:r>
              <a:rPr lang="en-GB" dirty="0" err="1"/>
              <a:t>cymdeithasol</a:t>
            </a:r>
            <a:r>
              <a:rPr lang="en-GB" dirty="0"/>
              <a:t> ac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?</a:t>
            </a:r>
          </a:p>
          <a:p>
            <a:endParaRPr lang="en-GB" dirty="0"/>
          </a:p>
          <a:p>
            <a:r>
              <a:rPr lang="en-GB" dirty="0"/>
              <a:t>Pa </a:t>
            </a:r>
            <a:r>
              <a:rPr lang="en-GB" dirty="0" err="1"/>
              <a:t>elfennau</a:t>
            </a:r>
            <a:r>
              <a:rPr lang="en-GB" dirty="0"/>
              <a:t> o </a:t>
            </a:r>
            <a:r>
              <a:rPr lang="en-GB" dirty="0" err="1"/>
              <a:t>amrywiaeth</a:t>
            </a:r>
            <a:r>
              <a:rPr lang="en-GB" dirty="0"/>
              <a:t> </a:t>
            </a:r>
            <a:r>
              <a:rPr lang="en-GB" dirty="0" err="1"/>
              <a:t>allai</a:t>
            </a:r>
            <a:r>
              <a:rPr lang="en-GB" dirty="0"/>
              <a:t> </a:t>
            </a:r>
            <a:r>
              <a:rPr lang="en-GB" dirty="0" err="1"/>
              <a:t>fodoli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dosbarth</a:t>
            </a:r>
            <a:r>
              <a:rPr lang="en-GB" dirty="0"/>
              <a:t>? 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342D692-6501-FBFE-D5D5-23AB53D9DE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012" y="5649148"/>
            <a:ext cx="12192000" cy="1210497"/>
          </a:xfrm>
          <a:prstGeom prst="rect">
            <a:avLst/>
          </a:prstGeo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59EDC127-CEE8-6450-4212-C0A776E6E5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7686" y="1680270"/>
            <a:ext cx="5181600" cy="3981691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Think back to ECES4003 Social Inclusion and Equality: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70C0"/>
                </a:solidFill>
              </a:rPr>
              <a:t>What is inclusion?</a:t>
            </a:r>
          </a:p>
          <a:p>
            <a:pPr marL="457200" lvl="1" indent="0">
              <a:buNone/>
            </a:pPr>
            <a:r>
              <a:rPr lang="en-GB" dirty="0">
                <a:solidFill>
                  <a:srgbClr val="0070C0"/>
                </a:solidFill>
              </a:rPr>
              <a:t>What is diversity? 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What is the difference between social inclusion and inclusive education?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</a:rPr>
              <a:t> </a:t>
            </a:r>
          </a:p>
          <a:p>
            <a:r>
              <a:rPr lang="en-GB" dirty="0">
                <a:solidFill>
                  <a:srgbClr val="0070C0"/>
                </a:solidFill>
              </a:rPr>
              <a:t>What aspects of diversity might we encounter in a classroom?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C418C2C-AC20-7E9A-BD37-8FFCAB598DA1}"/>
              </a:ext>
            </a:extLst>
          </p:cNvPr>
          <p:cNvSpPr txBox="1"/>
          <p:nvPr/>
        </p:nvSpPr>
        <p:spPr>
          <a:xfrm>
            <a:off x="6204012" y="178415"/>
            <a:ext cx="48575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Inclusion and Diversity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0891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541" y="188640"/>
            <a:ext cx="4537720" cy="1325563"/>
          </a:xfrm>
        </p:spPr>
        <p:txBody>
          <a:bodyPr>
            <a:normAutofit/>
          </a:bodyPr>
          <a:lstStyle/>
          <a:p>
            <a:r>
              <a:rPr lang="en-GB" dirty="0" err="1"/>
              <a:t>Symud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fyny</a:t>
            </a:r>
            <a:r>
              <a:rPr lang="en-GB" dirty="0"/>
              <a:t>! </a:t>
            </a:r>
            <a:endParaRPr lang="en-GB" b="1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E21D12BC-AFD7-33BA-CADF-BB7FEC1F065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14541" y="1412776"/>
            <a:ext cx="5181600" cy="4351338"/>
          </a:xfrm>
        </p:spPr>
        <p:txBody>
          <a:bodyPr/>
          <a:lstStyle/>
          <a:p>
            <a:r>
              <a:rPr lang="en-GB" sz="2600" dirty="0" err="1"/>
              <a:t>Cynhwysiant</a:t>
            </a:r>
            <a:r>
              <a:rPr lang="en-GB" sz="2600" dirty="0"/>
              <a:t> </a:t>
            </a:r>
            <a:r>
              <a:rPr lang="en-GB" sz="2600" dirty="0" err="1"/>
              <a:t>cymdeithasol</a:t>
            </a:r>
            <a:r>
              <a:rPr lang="en-GB" sz="2600" dirty="0"/>
              <a:t> </a:t>
            </a:r>
            <a:r>
              <a:rPr lang="en-GB" sz="2600" dirty="0" err="1"/>
              <a:t>drwy</a:t>
            </a:r>
            <a:r>
              <a:rPr lang="en-GB" sz="2600" dirty="0"/>
              <a:t> </a:t>
            </a:r>
            <a:r>
              <a:rPr lang="en-GB" sz="2600" dirty="0" err="1"/>
              <a:t>ystyried</a:t>
            </a:r>
            <a:r>
              <a:rPr lang="en-GB" sz="2600" dirty="0"/>
              <a:t> </a:t>
            </a:r>
            <a:r>
              <a:rPr lang="en-GB" sz="2600" dirty="0" err="1"/>
              <a:t>eithrio</a:t>
            </a:r>
            <a:r>
              <a:rPr lang="en-GB" sz="2600" dirty="0"/>
              <a:t> </a:t>
            </a:r>
            <a:r>
              <a:rPr lang="en-GB" sz="2600" dirty="0" err="1"/>
              <a:t>cymdeithasol</a:t>
            </a:r>
            <a:r>
              <a:rPr lang="en-GB" sz="2600" dirty="0"/>
              <a:t>.</a:t>
            </a:r>
          </a:p>
          <a:p>
            <a:r>
              <a:rPr lang="en-GB" sz="2600" dirty="0"/>
              <a:t>Pam </a:t>
            </a:r>
            <a:r>
              <a:rPr lang="en-GB" sz="2600" dirty="0" err="1"/>
              <a:t>allai</a:t>
            </a:r>
            <a:r>
              <a:rPr lang="en-GB" sz="2600" dirty="0"/>
              <a:t> </a:t>
            </a:r>
            <a:r>
              <a:rPr lang="en-GB" sz="2600" dirty="0" err="1"/>
              <a:t>plentyn</a:t>
            </a:r>
            <a:r>
              <a:rPr lang="en-GB" sz="2600" dirty="0"/>
              <a:t> </a:t>
            </a:r>
            <a:r>
              <a:rPr lang="en-GB" sz="2600" dirty="0" err="1"/>
              <a:t>deimlo</a:t>
            </a:r>
            <a:r>
              <a:rPr lang="en-GB" sz="2600" dirty="0"/>
              <a:t> </a:t>
            </a:r>
            <a:r>
              <a:rPr lang="en-GB" sz="2600" dirty="0" err="1"/>
              <a:t>nad</a:t>
            </a:r>
            <a:r>
              <a:rPr lang="en-GB" sz="2600" dirty="0"/>
              <a:t>  </a:t>
            </a:r>
            <a:r>
              <a:rPr lang="en-GB" sz="2600" dirty="0" err="1"/>
              <a:t>ywn</a:t>
            </a:r>
            <a:r>
              <a:rPr lang="en-GB" sz="2600" dirty="0"/>
              <a:t> ‘</a:t>
            </a:r>
            <a:r>
              <a:rPr lang="en-GB" sz="2600" dirty="0" err="1"/>
              <a:t>perthyn</a:t>
            </a:r>
            <a:r>
              <a:rPr lang="en-GB" sz="2600" dirty="0"/>
              <a:t>’ </a:t>
            </a: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ysgol</a:t>
            </a:r>
            <a:r>
              <a:rPr lang="en-GB" sz="2600" dirty="0"/>
              <a:t>?</a:t>
            </a:r>
          </a:p>
          <a:p>
            <a:r>
              <a:rPr lang="en-GB" sz="2600" dirty="0"/>
              <a:t>Sut all </a:t>
            </a:r>
            <a:r>
              <a:rPr lang="en-GB" sz="2600" dirty="0" err="1"/>
              <a:t>yr</a:t>
            </a:r>
            <a:r>
              <a:rPr lang="en-GB" sz="2600" dirty="0"/>
              <a:t> </a:t>
            </a:r>
            <a:r>
              <a:rPr lang="en-GB" sz="2600" dirty="0" err="1"/>
              <a:t>ysgol</a:t>
            </a:r>
            <a:r>
              <a:rPr lang="en-GB" sz="2600" dirty="0"/>
              <a:t>/</a:t>
            </a:r>
            <a:r>
              <a:rPr lang="en-GB" sz="2600" dirty="0" err="1"/>
              <a:t>athro</a:t>
            </a:r>
            <a:r>
              <a:rPr lang="en-GB" sz="2600" dirty="0"/>
              <a:t>/</a:t>
            </a:r>
            <a:r>
              <a:rPr lang="en-GB" sz="2600" dirty="0" err="1"/>
              <a:t>disgybl</a:t>
            </a:r>
            <a:r>
              <a:rPr lang="en-GB" sz="2600" dirty="0"/>
              <a:t> </a:t>
            </a:r>
            <a:r>
              <a:rPr lang="en-GB" sz="2600" dirty="0" err="1"/>
              <a:t>sicrhau</a:t>
            </a:r>
            <a:r>
              <a:rPr lang="en-GB" sz="2600" dirty="0"/>
              <a:t> </a:t>
            </a:r>
            <a:r>
              <a:rPr lang="en-GB" sz="2600" dirty="0" err="1"/>
              <a:t>cynhwysiant</a:t>
            </a:r>
            <a:r>
              <a:rPr lang="en-GB" sz="2600" dirty="0"/>
              <a:t>?</a:t>
            </a:r>
          </a:p>
          <a:p>
            <a:r>
              <a:rPr lang="en-GB" sz="2600" dirty="0" err="1"/>
              <a:t>Dosbarthiadau</a:t>
            </a:r>
            <a:r>
              <a:rPr lang="en-GB" sz="2600" dirty="0"/>
              <a:t> </a:t>
            </a:r>
            <a:r>
              <a:rPr lang="en-GB" sz="2600" dirty="0" err="1"/>
              <a:t>amrywiol</a:t>
            </a:r>
            <a:r>
              <a:rPr lang="en-GB" sz="2600" dirty="0"/>
              <a:t> – </a:t>
            </a:r>
            <a:r>
              <a:rPr lang="en-GB" sz="2600" dirty="0" err="1"/>
              <a:t>anghenion</a:t>
            </a:r>
            <a:r>
              <a:rPr lang="en-GB" sz="2600" dirty="0"/>
              <a:t> </a:t>
            </a:r>
            <a:r>
              <a:rPr lang="en-GB" sz="2600" dirty="0" err="1"/>
              <a:t>amrywiol</a:t>
            </a:r>
            <a:r>
              <a:rPr lang="en-GB" sz="2600" dirty="0"/>
              <a:t>.</a:t>
            </a:r>
          </a:p>
          <a:p>
            <a:r>
              <a:rPr lang="en-GB" sz="2600" dirty="0"/>
              <a:t>Sut </a:t>
            </a:r>
            <a:r>
              <a:rPr lang="en-GB" sz="2600" dirty="0" err="1"/>
              <a:t>ydym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cwrdd</a:t>
            </a:r>
            <a:r>
              <a:rPr lang="en-GB" sz="2600" dirty="0"/>
              <a:t> </a:t>
            </a:r>
            <a:r>
              <a:rPr lang="en-GB" sz="2600" dirty="0" err="1"/>
              <a:t>â’r</a:t>
            </a:r>
            <a:r>
              <a:rPr lang="en-GB" sz="2600" dirty="0"/>
              <a:t> </a:t>
            </a:r>
            <a:r>
              <a:rPr lang="en-GB" sz="2600" dirty="0" err="1"/>
              <a:t>anghenion</a:t>
            </a:r>
            <a:r>
              <a:rPr lang="en-GB" sz="2600" dirty="0"/>
              <a:t> </a:t>
            </a:r>
            <a:r>
              <a:rPr lang="en-GB" sz="2600" dirty="0" err="1"/>
              <a:t>yma</a:t>
            </a:r>
            <a:r>
              <a:rPr lang="en-GB" sz="2600" dirty="0"/>
              <a:t>?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3E1E7E8-8F73-14B9-AC19-38E0D051260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28861" y="5661595"/>
            <a:ext cx="12192000" cy="12104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8CFCC7EF-5CB5-38F0-CC01-2D5F2F5AA3E7}"/>
              </a:ext>
            </a:extLst>
          </p:cNvPr>
          <p:cNvSpPr txBox="1"/>
          <p:nvPr/>
        </p:nvSpPr>
        <p:spPr>
          <a:xfrm>
            <a:off x="6172200" y="479267"/>
            <a:ext cx="550525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Moving on Up!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F4889294-F5CA-B490-916C-25C553DC08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11857" y="1412776"/>
            <a:ext cx="5181600" cy="4351338"/>
          </a:xfrm>
        </p:spPr>
        <p:txBody>
          <a:bodyPr/>
          <a:lstStyle/>
          <a:p>
            <a:r>
              <a:rPr lang="en-GB" sz="2400" dirty="0">
                <a:solidFill>
                  <a:srgbClr val="0070C0"/>
                </a:solidFill>
              </a:rPr>
              <a:t>Social inclusion through consideration of social exclusion.</a:t>
            </a:r>
          </a:p>
          <a:p>
            <a:r>
              <a:rPr lang="en-GB" sz="2400" dirty="0">
                <a:solidFill>
                  <a:srgbClr val="0070C0"/>
                </a:solidFill>
              </a:rPr>
              <a:t>Why might a child feel they don’t ‘belong’ at school? </a:t>
            </a:r>
          </a:p>
          <a:p>
            <a:r>
              <a:rPr lang="en-GB" sz="2400" dirty="0">
                <a:solidFill>
                  <a:srgbClr val="0070C0"/>
                </a:solidFill>
              </a:rPr>
              <a:t>How can the school/teacher/ pupil achieve inclusion?</a:t>
            </a:r>
          </a:p>
          <a:p>
            <a:r>
              <a:rPr lang="en-GB" sz="2400" dirty="0">
                <a:solidFill>
                  <a:srgbClr val="0070C0"/>
                </a:solidFill>
              </a:rPr>
              <a:t>Diverse classrooms – diverse needs. </a:t>
            </a:r>
          </a:p>
          <a:p>
            <a:r>
              <a:rPr lang="en-GB" sz="2400" dirty="0">
                <a:solidFill>
                  <a:srgbClr val="0070C0"/>
                </a:solidFill>
              </a:rPr>
              <a:t>How do we meet these needs?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052944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0401" y="406189"/>
            <a:ext cx="4681737" cy="1325563"/>
          </a:xfrm>
        </p:spPr>
        <p:txBody>
          <a:bodyPr>
            <a:normAutofit/>
          </a:bodyPr>
          <a:lstStyle/>
          <a:p>
            <a:r>
              <a:rPr lang="en-GB" sz="4000" dirty="0" err="1"/>
              <a:t>Addysg</a:t>
            </a:r>
            <a:r>
              <a:rPr lang="en-GB" sz="4000" dirty="0"/>
              <a:t> </a:t>
            </a:r>
            <a:r>
              <a:rPr lang="en-GB" sz="4000" dirty="0" err="1"/>
              <a:t>Gynhwysol</a:t>
            </a:r>
            <a:endParaRPr lang="en-GB" sz="4000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43744" y="1412776"/>
            <a:ext cx="4681736" cy="3259559"/>
          </a:xfrm>
        </p:spPr>
        <p:txBody>
          <a:bodyPr/>
          <a:lstStyle/>
          <a:p>
            <a:endParaRPr lang="en-GB" dirty="0"/>
          </a:p>
          <a:p>
            <a:r>
              <a:rPr lang="en-GB" dirty="0" err="1"/>
              <a:t>Gwyliwch</a:t>
            </a:r>
            <a:r>
              <a:rPr lang="en-GB" dirty="0"/>
              <a:t> y clip </a:t>
            </a:r>
            <a:r>
              <a:rPr lang="en-GB" dirty="0" err="1"/>
              <a:t>byr</a:t>
            </a:r>
            <a:r>
              <a:rPr lang="en-GB" dirty="0"/>
              <a:t> </a:t>
            </a:r>
            <a:r>
              <a:rPr lang="en-GB" dirty="0" err="1"/>
              <a:t>yma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Trafodwch</a:t>
            </a:r>
            <a:r>
              <a:rPr lang="en-GB" dirty="0"/>
              <a:t>: 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Gynhwysol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060849"/>
            <a:ext cx="4038600" cy="4065315"/>
          </a:xfrm>
        </p:spPr>
        <p:txBody>
          <a:bodyPr/>
          <a:lstStyle/>
          <a:p>
            <a:r>
              <a:rPr lang="en-GB" b="1" i="1" dirty="0">
                <a:solidFill>
                  <a:srgbClr val="0070C0"/>
                </a:solidFill>
              </a:rPr>
              <a:t>Watch this </a:t>
            </a:r>
            <a:r>
              <a:rPr lang="en-GB" b="1" i="1" dirty="0">
                <a:solidFill>
                  <a:srgbClr val="0070C0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short clip</a:t>
            </a:r>
            <a:r>
              <a:rPr lang="en-GB" b="1" i="1" dirty="0">
                <a:solidFill>
                  <a:srgbClr val="0070C0"/>
                </a:solidFill>
              </a:rPr>
              <a:t>. </a:t>
            </a:r>
          </a:p>
          <a:p>
            <a:endParaRPr lang="en-GB" b="1" i="1" dirty="0">
              <a:solidFill>
                <a:srgbClr val="0070C0"/>
              </a:solidFill>
            </a:endParaRPr>
          </a:p>
          <a:p>
            <a:r>
              <a:rPr lang="en-GB" b="1" i="1" dirty="0">
                <a:solidFill>
                  <a:srgbClr val="0070C0"/>
                </a:solidFill>
              </a:rPr>
              <a:t>Discuss: What is inclusive education?</a:t>
            </a:r>
          </a:p>
        </p:txBody>
      </p:sp>
      <p:pic>
        <p:nvPicPr>
          <p:cNvPr id="8" name="Picture 7" descr="Free vector graphic: Movie, Play, Negative, Film, Cinema ...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2148" y="4075062"/>
            <a:ext cx="1535832" cy="1535832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814A528-585E-25F3-4141-7CAB2DAE8F6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76199" y="5647503"/>
            <a:ext cx="12192000" cy="1210497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07F87CFD-3D81-DD0D-40FA-4074AF14C394}"/>
              </a:ext>
            </a:extLst>
          </p:cNvPr>
          <p:cNvSpPr txBox="1"/>
          <p:nvPr/>
        </p:nvSpPr>
        <p:spPr>
          <a:xfrm>
            <a:off x="6172200" y="692696"/>
            <a:ext cx="51083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Inclusive Education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77242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CD753323-58FD-AD94-3364-0484E6D203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endParaRPr lang="en-US"/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260FC9B-1A9D-A67E-5A74-DBAD79CF308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07462786"/>
              </p:ext>
            </p:extLst>
          </p:nvPr>
        </p:nvGraphicFramePr>
        <p:xfrm>
          <a:off x="479376" y="188640"/>
          <a:ext cx="10729192" cy="5648966"/>
        </p:xfrm>
        <a:graphic>
          <a:graphicData uri="http://schemas.openxmlformats.org/drawingml/2006/table">
            <a:tbl>
              <a:tblPr firstRow="1" firstCol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936104">
                  <a:extLst>
                    <a:ext uri="{9D8B030D-6E8A-4147-A177-3AD203B41FA5}">
                      <a16:colId xmlns:a16="http://schemas.microsoft.com/office/drawing/2014/main" val="612782914"/>
                    </a:ext>
                  </a:extLst>
                </a:gridCol>
                <a:gridCol w="1008112">
                  <a:extLst>
                    <a:ext uri="{9D8B030D-6E8A-4147-A177-3AD203B41FA5}">
                      <a16:colId xmlns:a16="http://schemas.microsoft.com/office/drawing/2014/main" val="1950449955"/>
                    </a:ext>
                  </a:extLst>
                </a:gridCol>
                <a:gridCol w="4512789">
                  <a:extLst>
                    <a:ext uri="{9D8B030D-6E8A-4147-A177-3AD203B41FA5}">
                      <a16:colId xmlns:a16="http://schemas.microsoft.com/office/drawing/2014/main" val="3375591962"/>
                    </a:ext>
                  </a:extLst>
                </a:gridCol>
                <a:gridCol w="4272187">
                  <a:extLst>
                    <a:ext uri="{9D8B030D-6E8A-4147-A177-3AD203B41FA5}">
                      <a16:colId xmlns:a16="http://schemas.microsoft.com/office/drawing/2014/main" val="3217761936"/>
                    </a:ext>
                  </a:extLst>
                </a:gridCol>
              </a:tblGrid>
              <a:tr h="372531"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D9D9D9"/>
                          </a:highlight>
                        </a:rPr>
                        <a:t>Wythnos</a:t>
                      </a:r>
                      <a:endParaRPr lang="en-GB" sz="1600" b="0" cap="none" spc="0">
                        <a:solidFill>
                          <a:schemeClr val="tx1"/>
                        </a:solidFill>
                        <a:effectLst/>
                        <a:highlight>
                          <a:srgbClr val="D9D9D9"/>
                        </a:highlight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D9D9D9"/>
                          </a:highlight>
                        </a:rPr>
                        <a:t>Sesiwn </a:t>
                      </a:r>
                      <a:endParaRPr lang="en-GB" sz="1600" b="0" cap="none" spc="0">
                        <a:solidFill>
                          <a:schemeClr val="tx1"/>
                        </a:solidFill>
                        <a:effectLst/>
                        <a:highlight>
                          <a:srgbClr val="D9D9D9"/>
                        </a:highlight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>
                          <a:solidFill>
                            <a:schemeClr val="tx1"/>
                          </a:solidFill>
                          <a:effectLst/>
                          <a:highlight>
                            <a:srgbClr val="D9D9D9"/>
                          </a:highlight>
                        </a:rPr>
                        <a:t>Pwnc</a:t>
                      </a:r>
                      <a:endParaRPr lang="en-GB" sz="1600" b="0" cap="none" spc="0">
                        <a:solidFill>
                          <a:schemeClr val="tx1"/>
                        </a:solidFill>
                        <a:effectLst/>
                        <a:highlight>
                          <a:srgbClr val="D9D9D9"/>
                        </a:highlight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600" b="0" cap="none" spc="0" dirty="0">
                          <a:solidFill>
                            <a:schemeClr val="tx1"/>
                          </a:solidFill>
                          <a:effectLst/>
                          <a:highlight>
                            <a:srgbClr val="D9D9D9"/>
                          </a:highlight>
                        </a:rPr>
                        <a:t>Topic</a:t>
                      </a:r>
                      <a:endParaRPr lang="en-GB" sz="1600" b="0" cap="none" spc="0" dirty="0">
                        <a:solidFill>
                          <a:schemeClr val="tx1"/>
                        </a:solidFill>
                        <a:effectLst/>
                        <a:highlight>
                          <a:srgbClr val="D9D9D9"/>
                        </a:highlight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 anchor="ctr">
                    <a:lnL w="12700" cmpd="sng">
                      <a:noFill/>
                    </a:lnL>
                    <a:lnR w="12700" cmpd="sng">
                      <a:noFill/>
                    </a:lnR>
                    <a:lnT w="19050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41174273"/>
                  </a:ext>
                </a:extLst>
              </a:tr>
              <a:tr h="311460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1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Cyflwyniad a gorolwg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Introduction and overview 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1405205"/>
                  </a:ext>
                </a:extLst>
              </a:tr>
              <a:tr h="311460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Siarad am gynhwysiant ac amrywiaeth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Let’s talk about inclusion and diversity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0833964"/>
                  </a:ext>
                </a:extLst>
              </a:tr>
              <a:tr h="494671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Beth yw addysg cynhwysol yn yr ysgol cynradd? </a:t>
                      </a:r>
                    </a:p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Deddf ADY a Thribiwnlys (Cymru) (2018)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Inclusion and diversity in the primary school</a:t>
                      </a:r>
                    </a:p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ALN and Tribunal (Wales) Act (2018)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7171626"/>
                  </a:ext>
                </a:extLst>
              </a:tr>
              <a:tr h="311460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4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Anghydamserol: gweithgareddau Wakelet ADY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Asynchronous: ALN Wakelet activities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25382157"/>
                  </a:ext>
                </a:extLst>
              </a:tr>
              <a:tr h="424366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2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5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Booth ac Ainscow: Creu amgylcheddau cynhwysol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Booth and Ainscow: Creating inclusive learning environments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7410295"/>
                  </a:ext>
                </a:extLst>
              </a:tr>
              <a:tr h="861093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6a</a:t>
                      </a:r>
                    </a:p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6b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Cwrdd ag Anghenion Unigol – Anawsterau Llafaredd, Iaith a Chyfathrebu (SPLD)</a:t>
                      </a:r>
                    </a:p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Dyslecsia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Meeting Individual Needs – </a:t>
                      </a:r>
                    </a:p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Speech, Language and Communication Difficulties and Dyslexia</a:t>
                      </a:r>
                    </a:p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8419717"/>
                  </a:ext>
                </a:extLst>
              </a:tr>
              <a:tr h="424366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7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Cwrdd ag Anghenion Unigol – Anhwylder Sbectrwm Awtistiaeth 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Meeting Individual Needs – Autistic Spectrum Disorder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7744796"/>
                  </a:ext>
                </a:extLst>
              </a:tr>
              <a:tr h="311460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8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Rhaglen e-ddysgu ADY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E-learning ALN programme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5000200"/>
                  </a:ext>
                </a:extLst>
              </a:tr>
              <a:tr h="494671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3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9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 dirty="0" err="1">
                          <a:solidFill>
                            <a:schemeClr val="tx1"/>
                          </a:solidFill>
                          <a:effectLst/>
                        </a:rPr>
                        <a:t>Adolygu</a:t>
                      </a:r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 / </a:t>
                      </a:r>
                      <a:r>
                        <a:rPr lang="en-GB" sz="1200" b="1" cap="none" spc="0" dirty="0" err="1">
                          <a:solidFill>
                            <a:schemeClr val="tx1"/>
                          </a:solidFill>
                          <a:effectLst/>
                        </a:rPr>
                        <a:t>tiwtorialau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Revision / tutorials</a:t>
                      </a:r>
                    </a:p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48214225"/>
                  </a:ext>
                </a:extLst>
              </a:tr>
              <a:tr h="311460"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10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Anghenion Ehangach o fewn y dosbarth.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Wider Needs in the Diverse Classroom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02623418"/>
                  </a:ext>
                </a:extLst>
              </a:tr>
              <a:tr h="494671"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11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Iechyd Meddwl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Mental Health </a:t>
                      </a:r>
                    </a:p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39380750"/>
                  </a:ext>
                </a:extLst>
              </a:tr>
              <a:tr h="494671"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12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>
                          <a:solidFill>
                            <a:schemeClr val="tx1"/>
                          </a:solidFill>
                          <a:effectLst/>
                        </a:rPr>
                        <a:t>Anghydamserol: Cwrdd ag Anghenion Unigol – Anghenion Corfforol a Synhwyrol </a:t>
                      </a:r>
                      <a:endParaRPr lang="en-GB" sz="1200" b="1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1200" b="1" cap="none" spc="0" dirty="0">
                          <a:solidFill>
                            <a:schemeClr val="tx1"/>
                          </a:solidFill>
                          <a:effectLst/>
                        </a:rPr>
                        <a:t>Asynchronous: Meeting Individual Needs – Physical and Sensory Needs </a:t>
                      </a:r>
                      <a:endParaRPr lang="en-GB" sz="1200" b="1" cap="none" spc="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3970" marR="43970" marT="73919" marB="0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solidFill>
                        <a:schemeClr val="tx1">
                          <a:lumMod val="50000"/>
                          <a:lumOff val="50000"/>
                        </a:schemeClr>
                      </a:solidFill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618170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386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838104" y="221780"/>
            <a:ext cx="4894880" cy="1325563"/>
          </a:xfrm>
        </p:spPr>
        <p:txBody>
          <a:bodyPr>
            <a:normAutofit/>
          </a:bodyPr>
          <a:lstStyle/>
          <a:p>
            <a:r>
              <a:rPr lang="en-GB" dirty="0" err="1"/>
              <a:t>Asesiadau</a:t>
            </a:r>
            <a:r>
              <a:rPr lang="en-GB" dirty="0"/>
              <a:t>  	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8DE439B-B78A-C3B9-99C9-3DCD8D5F153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1384" y="1457994"/>
            <a:ext cx="5181600" cy="4351338"/>
          </a:xfrm>
        </p:spPr>
        <p:txBody>
          <a:bodyPr>
            <a:normAutofit lnSpcReduction="10000"/>
          </a:bodyPr>
          <a:lstStyle/>
          <a:p>
            <a:r>
              <a:rPr lang="en-GB" sz="2400" dirty="0" err="1"/>
              <a:t>Yn</a:t>
            </a:r>
            <a:r>
              <a:rPr lang="en-GB" sz="2400" dirty="0"/>
              <a:t> y ‘chat’, </a:t>
            </a:r>
            <a:r>
              <a:rPr lang="en-GB" sz="2400" dirty="0" err="1"/>
              <a:t>gwnewch</a:t>
            </a:r>
            <a:r>
              <a:rPr lang="en-GB" sz="2400" dirty="0"/>
              <a:t> </a:t>
            </a:r>
            <a:r>
              <a:rPr lang="en-GB" sz="2400" dirty="0" err="1"/>
              <a:t>restr</a:t>
            </a:r>
            <a:r>
              <a:rPr lang="en-GB" sz="2400" dirty="0"/>
              <a:t> </a:t>
            </a:r>
            <a:r>
              <a:rPr lang="en-GB" sz="2400" dirty="0" err="1"/>
              <a:t>o’r</a:t>
            </a:r>
            <a:r>
              <a:rPr lang="en-GB" sz="2400" dirty="0"/>
              <a:t> </a:t>
            </a:r>
            <a:r>
              <a:rPr lang="en-GB" sz="2400" dirty="0" err="1"/>
              <a:t>gwahanol</a:t>
            </a:r>
            <a:r>
              <a:rPr lang="en-GB" sz="2400" dirty="0"/>
              <a:t> </a:t>
            </a:r>
            <a:r>
              <a:rPr lang="en-GB" sz="2400" dirty="0" err="1"/>
              <a:t>fathau</a:t>
            </a:r>
            <a:r>
              <a:rPr lang="en-GB" sz="2400" dirty="0"/>
              <a:t> o </a:t>
            </a:r>
            <a:r>
              <a:rPr lang="en-GB" sz="2400" dirty="0" err="1"/>
              <a:t>asesiad</a:t>
            </a:r>
            <a:r>
              <a:rPr lang="en-GB" sz="2400" dirty="0"/>
              <a:t> </a:t>
            </a:r>
            <a:r>
              <a:rPr lang="en-GB" sz="2400" dirty="0" err="1"/>
              <a:t>rydych</a:t>
            </a:r>
            <a:r>
              <a:rPr lang="en-GB" sz="2400" dirty="0"/>
              <a:t> </a:t>
            </a:r>
            <a:r>
              <a:rPr lang="en-GB" sz="2400" dirty="0" err="1"/>
              <a:t>wedi</a:t>
            </a:r>
            <a:r>
              <a:rPr lang="en-GB" sz="2400" dirty="0"/>
              <a:t> </a:t>
            </a:r>
            <a:r>
              <a:rPr lang="en-GB" sz="2400" dirty="0" err="1"/>
              <a:t>cwblhau</a:t>
            </a:r>
            <a:r>
              <a:rPr lang="en-GB" sz="2400" dirty="0"/>
              <a:t> </a:t>
            </a:r>
            <a:r>
              <a:rPr lang="en-GB" sz="2400" dirty="0" err="1"/>
              <a:t>hyd</a:t>
            </a:r>
            <a:r>
              <a:rPr lang="en-GB" sz="2400" dirty="0"/>
              <a:t> </a:t>
            </a:r>
            <a:r>
              <a:rPr lang="en-GB" sz="2400" dirty="0" err="1"/>
              <a:t>yma</a:t>
            </a:r>
            <a:r>
              <a:rPr lang="en-GB" sz="2400" dirty="0"/>
              <a:t>.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 err="1"/>
              <a:t>Adfyfyriwch</a:t>
            </a:r>
            <a:r>
              <a:rPr lang="en-GB" sz="2400" dirty="0"/>
              <a:t>:</a:t>
            </a:r>
          </a:p>
          <a:p>
            <a:pPr lvl="1"/>
            <a:r>
              <a:rPr lang="en-GB" dirty="0"/>
              <a:t>Pa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/>
              <a:t>wedi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gwblhau’r</a:t>
            </a:r>
            <a:r>
              <a:rPr lang="en-GB" dirty="0"/>
              <a:t> </a:t>
            </a:r>
            <a:r>
              <a:rPr lang="en-GB" dirty="0" err="1"/>
              <a:t>tasgau</a:t>
            </a:r>
            <a:r>
              <a:rPr lang="en-GB" dirty="0"/>
              <a:t> </a:t>
            </a:r>
            <a:r>
              <a:rPr lang="en-GB" dirty="0" err="1"/>
              <a:t>yma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cryfderau</a:t>
            </a:r>
            <a:r>
              <a:rPr lang="en-GB" dirty="0"/>
              <a:t> y </a:t>
            </a:r>
            <a:r>
              <a:rPr lang="en-GB" dirty="0" err="1"/>
              <a:t>flwyddyn</a:t>
            </a:r>
            <a:r>
              <a:rPr lang="en-GB" dirty="0"/>
              <a:t> </a:t>
            </a:r>
            <a:r>
              <a:rPr lang="en-GB" dirty="0" err="1"/>
              <a:t>diwethaf</a:t>
            </a:r>
            <a:r>
              <a:rPr lang="en-GB" dirty="0"/>
              <a:t>?</a:t>
            </a:r>
          </a:p>
          <a:p>
            <a:pPr lvl="1"/>
            <a:r>
              <a:rPr lang="en-GB" dirty="0"/>
              <a:t>Beth </a:t>
            </a:r>
            <a:r>
              <a:rPr lang="en-GB" dirty="0" err="1"/>
              <a:t>oedd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targedau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datblygiad</a:t>
            </a:r>
            <a:r>
              <a:rPr lang="en-GB" dirty="0"/>
              <a:t>? </a:t>
            </a:r>
          </a:p>
          <a:p>
            <a:endParaRPr lang="en-US" dirty="0"/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BC5D5968-AEF1-2A53-CF72-E139CC3B090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71644" y="1457994"/>
            <a:ext cx="5181600" cy="3616077"/>
          </a:xfrm>
        </p:spPr>
        <p:txBody>
          <a:bodyPr>
            <a:normAutofit lnSpcReduction="10000"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In the chat, make a list of the different types of assessments you have completed so far. 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Reflect: 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What skills have you developed through completing these tasks?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What were your areas of strength last year?</a:t>
            </a:r>
          </a:p>
          <a:p>
            <a:pPr lvl="1"/>
            <a:r>
              <a:rPr lang="en-GB" sz="2000" dirty="0">
                <a:solidFill>
                  <a:srgbClr val="0070C0"/>
                </a:solidFill>
              </a:rPr>
              <a:t>What were your areas for development?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FD04294-5163-BC2D-DF48-9D204828F0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6" y="5647503"/>
            <a:ext cx="12192000" cy="1210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F972AF75-D25C-8038-B7C7-6A5E4BA2AE06}"/>
              </a:ext>
            </a:extLst>
          </p:cNvPr>
          <p:cNvSpPr txBox="1"/>
          <p:nvPr/>
        </p:nvSpPr>
        <p:spPr>
          <a:xfrm>
            <a:off x="6168008" y="530618"/>
            <a:ext cx="323518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Assessments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27111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4010" y="239841"/>
            <a:ext cx="3721105" cy="1325563"/>
          </a:xfrm>
        </p:spPr>
        <p:txBody>
          <a:bodyPr>
            <a:normAutofit/>
          </a:bodyPr>
          <a:lstStyle/>
          <a:p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Asesiad</a:t>
            </a:r>
            <a:endParaRPr lang="en-GB" sz="40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EE09D7-FCBC-AA3A-AE75-72D697641B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AADCE231-A222-617B-040D-4ACABF5E733D}"/>
              </a:ext>
            </a:extLst>
          </p:cNvPr>
          <p:cNvSpPr txBox="1"/>
          <p:nvPr/>
        </p:nvSpPr>
        <p:spPr>
          <a:xfrm>
            <a:off x="6312024" y="548679"/>
            <a:ext cx="532859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Your Assessment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06D0BB26-481F-1D7E-8291-6DF528952E1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1344" y="1440310"/>
            <a:ext cx="5616624" cy="3823396"/>
          </a:xfrm>
        </p:spPr>
        <p:txBody>
          <a:bodyPr>
            <a:normAutofit fontScale="70000" lnSpcReduction="20000"/>
          </a:bodyPr>
          <a:lstStyle/>
          <a:p>
            <a:r>
              <a:rPr lang="en-GB" dirty="0" err="1"/>
              <a:t>Asesiad</a:t>
            </a:r>
            <a:r>
              <a:rPr lang="en-GB" dirty="0"/>
              <a:t> 4000 o </a:t>
            </a:r>
            <a:r>
              <a:rPr lang="en-GB" dirty="0" err="1"/>
              <a:t>eiriau</a:t>
            </a:r>
            <a:r>
              <a:rPr lang="en-GB" dirty="0"/>
              <a:t> (+/-10%)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Canllaw</a:t>
            </a:r>
            <a:r>
              <a:rPr lang="en-GB" dirty="0"/>
              <a:t> </a:t>
            </a:r>
            <a:r>
              <a:rPr lang="en-GB" dirty="0" err="1"/>
              <a:t>Ymarferydd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100% marc y </a:t>
            </a:r>
            <a:r>
              <a:rPr lang="en-GB" dirty="0" err="1"/>
              <a:t>modiwl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r>
              <a:rPr lang="en-GB" dirty="0" err="1"/>
              <a:t>Erbyn</a:t>
            </a:r>
            <a:r>
              <a:rPr lang="en-GB" dirty="0"/>
              <a:t>: </a:t>
            </a:r>
            <a:r>
              <a:rPr lang="en-GB" sz="2900" b="1" dirty="0">
                <a:solidFill>
                  <a:srgbClr val="FF0000"/>
                </a:solidFill>
                <a:latin typeface="+mj-lt"/>
              </a:rPr>
              <a:t>20</a:t>
            </a:r>
            <a:r>
              <a:rPr lang="en-GB" sz="2900" b="1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  <a:t>.01.2025 @ 23:59</a:t>
            </a:r>
          </a:p>
          <a:p>
            <a:pPr marL="0" indent="0">
              <a:buNone/>
            </a:pPr>
            <a:endParaRPr lang="en-US" sz="2900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lang="en-US" dirty="0" err="1"/>
              <a:t>Paratowch</a:t>
            </a:r>
            <a:r>
              <a:rPr lang="en-US" dirty="0"/>
              <a:t> </a:t>
            </a:r>
            <a:r>
              <a:rPr lang="en-US" dirty="0" err="1"/>
              <a:t>ganllaw</a:t>
            </a:r>
            <a:r>
              <a:rPr lang="en-US" dirty="0"/>
              <a:t> I </a:t>
            </a:r>
            <a:r>
              <a:rPr lang="en-US" dirty="0" err="1"/>
              <a:t>ymarferwyr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seiliedig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un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dysgu</a:t>
            </a:r>
            <a:r>
              <a:rPr lang="en-US" dirty="0"/>
              <a:t> </a:t>
            </a:r>
            <a:r>
              <a:rPr lang="en-US" dirty="0" err="1"/>
              <a:t>ychwanegol</a:t>
            </a:r>
            <a:endParaRPr lang="en-US" dirty="0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1A7452BE-1E45-D7E7-22D6-A8570650BCB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84034" y="1440310"/>
            <a:ext cx="4667870" cy="3299770"/>
          </a:xfrm>
        </p:spPr>
        <p:txBody>
          <a:bodyPr>
            <a:normAutofit fontScale="700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4000-word Assessment (+/-10%)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Practitioner’s Guide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100% of module mark</a:t>
            </a:r>
          </a:p>
          <a:p>
            <a:pPr marL="0" indent="0">
              <a:buNone/>
            </a:pPr>
            <a:endParaRPr lang="en-GB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By: </a:t>
            </a:r>
            <a:r>
              <a:rPr lang="en-GB" sz="2900" b="1" dirty="0">
                <a:solidFill>
                  <a:srgbClr val="FF0000"/>
                </a:solidFill>
                <a:latin typeface="+mj-lt"/>
              </a:rPr>
              <a:t>20</a:t>
            </a:r>
            <a:r>
              <a:rPr lang="en-GB" sz="2900" b="1" dirty="0">
                <a:solidFill>
                  <a:srgbClr val="FF0000"/>
                </a:solidFill>
                <a:effectLst/>
                <a:latin typeface="+mj-lt"/>
                <a:ea typeface="Times New Roman" panose="02020603050405020304" pitchFamily="18" charset="0"/>
              </a:rPr>
              <a:t>.01.2025 @ 23:59</a:t>
            </a:r>
          </a:p>
          <a:p>
            <a:pPr marL="0" indent="0">
              <a:buNone/>
            </a:pPr>
            <a:endParaRPr lang="en-US" sz="2900" dirty="0">
              <a:solidFill>
                <a:srgbClr val="FF0000"/>
              </a:solidFill>
              <a:latin typeface="+mj-lt"/>
            </a:endParaRPr>
          </a:p>
          <a:p>
            <a:pPr marL="0" indent="0">
              <a:buNone/>
            </a:pPr>
            <a:r>
              <a:rPr lang="en-US" dirty="0">
                <a:solidFill>
                  <a:srgbClr val="0070C0"/>
                </a:solidFill>
              </a:rPr>
              <a:t>Prepare a practitioner’s guide based on one additional learning need</a:t>
            </a:r>
          </a:p>
        </p:txBody>
      </p:sp>
    </p:spTree>
    <p:extLst>
      <p:ext uri="{BB962C8B-B14F-4D97-AF65-F5344CB8AC3E}">
        <p14:creationId xmlns:p14="http://schemas.microsoft.com/office/powerpoint/2010/main" val="380926181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160" y="153898"/>
            <a:ext cx="5404792" cy="1618918"/>
          </a:xfrm>
        </p:spPr>
        <p:txBody>
          <a:bodyPr>
            <a:normAutofit/>
          </a:bodyPr>
          <a:lstStyle/>
          <a:p>
            <a:r>
              <a:rPr lang="en-GB" sz="4000" dirty="0"/>
              <a:t>Beth </a:t>
            </a:r>
            <a:r>
              <a:rPr lang="en-GB" sz="4000" dirty="0" err="1"/>
              <a:t>dyle</a:t>
            </a:r>
            <a:r>
              <a:rPr lang="en-GB" sz="4000" dirty="0"/>
              <a:t> </a:t>
            </a:r>
            <a:r>
              <a:rPr lang="en-GB" sz="4000" dirty="0" err="1"/>
              <a:t>Canllaw</a:t>
            </a:r>
            <a:r>
              <a:rPr lang="en-GB" sz="4000" dirty="0"/>
              <a:t> </a:t>
            </a:r>
            <a:r>
              <a:rPr lang="en-GB" sz="4000" dirty="0" err="1"/>
              <a:t>Ymarferydd</a:t>
            </a:r>
            <a:r>
              <a:rPr lang="en-GB" sz="4000" dirty="0"/>
              <a:t> </a:t>
            </a:r>
            <a:r>
              <a:rPr lang="en-GB" sz="4000" dirty="0" err="1"/>
              <a:t>cynnwys</a:t>
            </a:r>
            <a:r>
              <a:rPr lang="en-GB" sz="4000" dirty="0"/>
              <a:t>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792FE3C-E0D7-FB37-F47F-94EE9546BA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77224" y="1978609"/>
            <a:ext cx="5256584" cy="3670145"/>
          </a:xfrm>
        </p:spPr>
        <p:txBody>
          <a:bodyPr/>
          <a:lstStyle/>
          <a:p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damcaniaethol</a:t>
            </a:r>
            <a:endParaRPr lang="en-GB" dirty="0"/>
          </a:p>
          <a:p>
            <a:r>
              <a:rPr lang="en-GB" dirty="0" err="1"/>
              <a:t>Trafodaethau</a:t>
            </a:r>
            <a:r>
              <a:rPr lang="en-GB" dirty="0"/>
              <a:t> </a:t>
            </a:r>
            <a:r>
              <a:rPr lang="en-GB" dirty="0" err="1"/>
              <a:t>astudiaethau</a:t>
            </a:r>
            <a:r>
              <a:rPr lang="en-GB" dirty="0"/>
              <a:t> </a:t>
            </a:r>
            <a:r>
              <a:rPr lang="en-GB" dirty="0" err="1"/>
              <a:t>achos</a:t>
            </a:r>
            <a:endParaRPr lang="en-GB" dirty="0"/>
          </a:p>
          <a:p>
            <a:r>
              <a:rPr lang="en-GB" dirty="0" err="1"/>
              <a:t>Awgrymiadau</a:t>
            </a:r>
            <a:r>
              <a:rPr lang="en-GB" dirty="0"/>
              <a:t> </a:t>
            </a:r>
            <a:r>
              <a:rPr lang="en-GB" dirty="0" err="1"/>
              <a:t>ymarferol</a:t>
            </a:r>
            <a:endParaRPr lang="en-GB" dirty="0"/>
          </a:p>
          <a:p>
            <a:r>
              <a:rPr lang="en-GB" dirty="0" err="1"/>
              <a:t>Esiampl</a:t>
            </a:r>
            <a:r>
              <a:rPr lang="en-GB" dirty="0"/>
              <a:t> o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bywyd</a:t>
            </a:r>
            <a:r>
              <a:rPr lang="en-GB" dirty="0"/>
              <a:t> go-</a:t>
            </a:r>
            <a:r>
              <a:rPr lang="en-GB" dirty="0" err="1"/>
              <a:t>iawn</a:t>
            </a:r>
            <a:r>
              <a:rPr lang="en-GB" dirty="0"/>
              <a:t>. </a:t>
            </a:r>
          </a:p>
          <a:p>
            <a:endParaRPr 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517FCE5-053F-B4BF-2231-BCA818F4B1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95" y="5619828"/>
            <a:ext cx="12192000" cy="1210497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9FD7831E-D691-3C43-7DC5-44436DEDF9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663952" y="1975750"/>
            <a:ext cx="5256584" cy="3644078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Theoretical knowledge</a:t>
            </a:r>
          </a:p>
          <a:p>
            <a:r>
              <a:rPr lang="en-GB" dirty="0">
                <a:solidFill>
                  <a:srgbClr val="0070C0"/>
                </a:solidFill>
              </a:rPr>
              <a:t>Case study discussions</a:t>
            </a:r>
          </a:p>
          <a:p>
            <a:r>
              <a:rPr lang="en-GB" dirty="0">
                <a:solidFill>
                  <a:srgbClr val="0070C0"/>
                </a:solidFill>
              </a:rPr>
              <a:t>Practical suggestions</a:t>
            </a:r>
          </a:p>
          <a:p>
            <a:r>
              <a:rPr lang="en-GB" dirty="0">
                <a:solidFill>
                  <a:srgbClr val="0070C0"/>
                </a:solidFill>
              </a:rPr>
              <a:t>Real-life example of professional writing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7236A36-54D1-2254-C74B-1A5ED6A70173}"/>
              </a:ext>
            </a:extLst>
          </p:cNvPr>
          <p:cNvSpPr txBox="1"/>
          <p:nvPr/>
        </p:nvSpPr>
        <p:spPr>
          <a:xfrm>
            <a:off x="5591944" y="377369"/>
            <a:ext cx="64807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What should a practitioner’s guide include?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82863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1384" y="116632"/>
            <a:ext cx="4968552" cy="1325563"/>
          </a:xfrm>
        </p:spPr>
        <p:txBody>
          <a:bodyPr>
            <a:normAutofit/>
          </a:bodyPr>
          <a:lstStyle/>
          <a:p>
            <a:r>
              <a:rPr lang="en-GB" dirty="0" err="1"/>
              <a:t>Strwythyr</a:t>
            </a:r>
            <a:r>
              <a:rPr lang="en-GB" dirty="0"/>
              <a:t> </a:t>
            </a:r>
            <a:r>
              <a:rPr lang="en-GB" dirty="0" err="1"/>
              <a:t>Aseiniad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44860" y="1581392"/>
            <a:ext cx="5181600" cy="4047877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3400" dirty="0">
                <a:latin typeface="+mj-lt"/>
              </a:rPr>
              <a:t>Cyflwyniad a </a:t>
            </a:r>
            <a:r>
              <a:rPr lang="en-GB" sz="3400" dirty="0" err="1">
                <a:latin typeface="+mj-lt"/>
              </a:rPr>
              <a:t>gorolwg</a:t>
            </a:r>
            <a:endParaRPr lang="en-GB" sz="3400" dirty="0">
              <a:latin typeface="+mj-lt"/>
            </a:endParaRPr>
          </a:p>
          <a:p>
            <a:pPr marL="0" lvl="0" indent="0">
              <a:buNone/>
            </a:pPr>
            <a:endParaRPr lang="en-GB" sz="3400" dirty="0">
              <a:latin typeface="+mj-lt"/>
            </a:endParaRPr>
          </a:p>
          <a:p>
            <a:pPr lvl="0"/>
            <a:r>
              <a:rPr lang="en-GB" sz="3400" dirty="0" err="1">
                <a:latin typeface="+mj-lt"/>
              </a:rPr>
              <a:t>Cefndir</a:t>
            </a:r>
            <a:r>
              <a:rPr lang="en-GB" sz="3400" dirty="0">
                <a:latin typeface="+mj-lt"/>
              </a:rPr>
              <a:t> ( </a:t>
            </a:r>
            <a:r>
              <a:rPr lang="en-GB" sz="3400" dirty="0" err="1">
                <a:latin typeface="+mj-lt"/>
              </a:rPr>
              <a:t>tua</a:t>
            </a:r>
            <a:r>
              <a:rPr lang="en-GB" sz="3400" dirty="0">
                <a:latin typeface="+mj-lt"/>
              </a:rPr>
              <a:t> 1,000 o </a:t>
            </a:r>
            <a:r>
              <a:rPr lang="en-GB" sz="3400" dirty="0" err="1">
                <a:latin typeface="+mj-lt"/>
              </a:rPr>
              <a:t>eiriau</a:t>
            </a:r>
            <a:r>
              <a:rPr lang="en-GB" sz="3400" dirty="0">
                <a:latin typeface="+mj-lt"/>
              </a:rPr>
              <a:t>)</a:t>
            </a:r>
          </a:p>
          <a:p>
            <a:pPr marL="0" lvl="0" indent="0">
              <a:buNone/>
            </a:pPr>
            <a:endParaRPr lang="en-GB" sz="3400" dirty="0">
              <a:latin typeface="+mj-lt"/>
            </a:endParaRPr>
          </a:p>
          <a:p>
            <a:r>
              <a:rPr lang="en-GB" sz="3400" dirty="0" err="1">
                <a:latin typeface="+mj-lt"/>
              </a:rPr>
              <a:t>Cynnwys</a:t>
            </a:r>
            <a:r>
              <a:rPr lang="en-GB" sz="3400" dirty="0">
                <a:latin typeface="+mj-lt"/>
              </a:rPr>
              <a:t>, polisi, </a:t>
            </a:r>
            <a:r>
              <a:rPr lang="en-GB" sz="3400" dirty="0" err="1">
                <a:latin typeface="+mj-lt"/>
              </a:rPr>
              <a:t>deddfwriaeth</a:t>
            </a:r>
            <a:r>
              <a:rPr lang="en-GB" sz="3400" dirty="0">
                <a:latin typeface="+mj-lt"/>
              </a:rPr>
              <a:t> a </a:t>
            </a:r>
            <a:r>
              <a:rPr lang="en-GB" sz="3400" dirty="0" err="1">
                <a:latin typeface="+mj-lt"/>
              </a:rPr>
              <a:t>safbwyntiau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damcaniaethol</a:t>
            </a:r>
            <a:endParaRPr lang="en-GB" sz="3400" dirty="0">
              <a:latin typeface="+mj-lt"/>
            </a:endParaRPr>
          </a:p>
          <a:p>
            <a:pPr marL="0" indent="0">
              <a:buNone/>
            </a:pPr>
            <a:endParaRPr lang="en-GB" sz="3400" dirty="0">
              <a:latin typeface="+mj-lt"/>
            </a:endParaRPr>
          </a:p>
          <a:p>
            <a:r>
              <a:rPr lang="en-GB" sz="3400" dirty="0">
                <a:latin typeface="+mj-lt"/>
              </a:rPr>
              <a:t>2 </a:t>
            </a:r>
            <a:r>
              <a:rPr lang="en-GB" sz="3400" dirty="0" err="1">
                <a:latin typeface="+mj-lt"/>
              </a:rPr>
              <a:t>astudiaeth</a:t>
            </a:r>
            <a:r>
              <a:rPr lang="en-GB" sz="3400" dirty="0">
                <a:latin typeface="+mj-lt"/>
              </a:rPr>
              <a:t> </a:t>
            </a:r>
            <a:r>
              <a:rPr lang="en-GB" sz="3400" dirty="0" err="1">
                <a:latin typeface="+mj-lt"/>
              </a:rPr>
              <a:t>achos</a:t>
            </a:r>
            <a:r>
              <a:rPr lang="en-GB" sz="3400" dirty="0">
                <a:latin typeface="+mj-lt"/>
              </a:rPr>
              <a:t> (</a:t>
            </a:r>
            <a:r>
              <a:rPr lang="en-GB" sz="3400" dirty="0" err="1">
                <a:latin typeface="+mj-lt"/>
              </a:rPr>
              <a:t>tua</a:t>
            </a:r>
            <a:r>
              <a:rPr lang="en-GB" sz="3400" dirty="0">
                <a:latin typeface="+mj-lt"/>
              </a:rPr>
              <a:t> 1,000 o </a:t>
            </a:r>
            <a:r>
              <a:rPr lang="en-GB" sz="3400" dirty="0" err="1">
                <a:latin typeface="+mj-lt"/>
              </a:rPr>
              <a:t>eiriau</a:t>
            </a:r>
            <a:r>
              <a:rPr lang="en-GB" sz="3400" dirty="0">
                <a:latin typeface="+mj-lt"/>
              </a:rPr>
              <a:t>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12024" y="1442195"/>
            <a:ext cx="5181600" cy="3807253"/>
          </a:xfrm>
        </p:spPr>
        <p:txBody>
          <a:bodyPr>
            <a:normAutofit fontScale="77500" lnSpcReduction="20000"/>
          </a:bodyPr>
          <a:lstStyle/>
          <a:p>
            <a:pPr lvl="0"/>
            <a:r>
              <a:rPr lang="en-GB" sz="3400" dirty="0">
                <a:solidFill>
                  <a:srgbClr val="0070C0"/>
                </a:solidFill>
              </a:rPr>
              <a:t>Introduction and overview</a:t>
            </a:r>
          </a:p>
          <a:p>
            <a:pPr marL="0" lvl="0" indent="0">
              <a:buNone/>
            </a:pPr>
            <a:endParaRPr lang="en-GB" sz="3400" dirty="0">
              <a:solidFill>
                <a:srgbClr val="0070C0"/>
              </a:solidFill>
            </a:endParaRPr>
          </a:p>
          <a:p>
            <a:pPr lvl="0"/>
            <a:r>
              <a:rPr lang="en-GB" sz="3400" dirty="0">
                <a:solidFill>
                  <a:srgbClr val="0070C0"/>
                </a:solidFill>
              </a:rPr>
              <a:t>Background ( around 1,000 words)</a:t>
            </a:r>
          </a:p>
          <a:p>
            <a:pPr marL="0" lvl="0" indent="0">
              <a:buNone/>
            </a:pPr>
            <a:endParaRPr lang="en-GB" sz="3400" dirty="0">
              <a:solidFill>
                <a:srgbClr val="0070C0"/>
              </a:solidFill>
            </a:endParaRPr>
          </a:p>
          <a:p>
            <a:pPr lvl="0"/>
            <a:r>
              <a:rPr lang="en-GB" sz="3400" dirty="0">
                <a:solidFill>
                  <a:srgbClr val="0070C0"/>
                </a:solidFill>
              </a:rPr>
              <a:t>Include policy, legislation and theoretical perspectives</a:t>
            </a:r>
          </a:p>
          <a:p>
            <a:pPr marL="0" lvl="0" indent="0">
              <a:buNone/>
            </a:pPr>
            <a:endParaRPr lang="en-GB" sz="3400" dirty="0">
              <a:solidFill>
                <a:srgbClr val="0070C0"/>
              </a:solidFill>
            </a:endParaRPr>
          </a:p>
          <a:p>
            <a:pPr lvl="0"/>
            <a:r>
              <a:rPr lang="en-GB" sz="3400" dirty="0">
                <a:solidFill>
                  <a:srgbClr val="0070C0"/>
                </a:solidFill>
              </a:rPr>
              <a:t>2 case studies ( around 1,000 words)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C7A06B0-7BFE-D3D6-4ADE-4012A5B72DF4}"/>
              </a:ext>
            </a:extLst>
          </p:cNvPr>
          <p:cNvSpPr txBox="1"/>
          <p:nvPr/>
        </p:nvSpPr>
        <p:spPr>
          <a:xfrm>
            <a:off x="6172200" y="425470"/>
            <a:ext cx="50898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Assignment Structure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06618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052E5-3100-B038-E15A-1DE54639F1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2579" y="404664"/>
            <a:ext cx="5257800" cy="1325563"/>
          </a:xfrm>
        </p:spPr>
        <p:txBody>
          <a:bodyPr/>
          <a:lstStyle/>
          <a:p>
            <a:r>
              <a:rPr lang="en-GB" dirty="0" err="1"/>
              <a:t>Strwythyr</a:t>
            </a:r>
            <a:r>
              <a:rPr lang="en-GB" dirty="0"/>
              <a:t> </a:t>
            </a:r>
            <a:r>
              <a:rPr lang="en-GB" dirty="0" err="1"/>
              <a:t>Aseiniad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7AADFA-088A-E8DA-D9D2-60417B4E82C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2579" y="1746615"/>
            <a:ext cx="5041776" cy="2971527"/>
          </a:xfrm>
        </p:spPr>
        <p:txBody>
          <a:bodyPr>
            <a:normAutofit/>
          </a:bodyPr>
          <a:lstStyle/>
          <a:p>
            <a:r>
              <a:rPr lang="en-GB" sz="2200" dirty="0" err="1">
                <a:latin typeface="+mj-lt"/>
              </a:rPr>
              <a:t>Tynnwch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ar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astudiaethau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achos</a:t>
            </a:r>
            <a:r>
              <a:rPr lang="en-GB" sz="2200" dirty="0">
                <a:latin typeface="+mj-lt"/>
              </a:rPr>
              <a:t> a </a:t>
            </a:r>
            <a:r>
              <a:rPr lang="en-GB" sz="2200" dirty="0" err="1">
                <a:latin typeface="+mj-lt"/>
              </a:rPr>
              <a:t>gyhoeddwyd</a:t>
            </a:r>
            <a:r>
              <a:rPr lang="en-GB" sz="2200" dirty="0">
                <a:latin typeface="+mj-lt"/>
              </a:rPr>
              <a:t> ac </a:t>
            </a:r>
            <a:r>
              <a:rPr lang="en-GB" sz="2200" dirty="0" err="1">
                <a:latin typeface="+mj-lt"/>
              </a:rPr>
              <a:t>adeliadwch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arnynt</a:t>
            </a:r>
            <a:r>
              <a:rPr lang="en-GB" sz="2200" dirty="0">
                <a:latin typeface="+mj-lt"/>
              </a:rPr>
              <a:t> </a:t>
            </a:r>
          </a:p>
          <a:p>
            <a:pPr marL="0" indent="0">
              <a:buNone/>
            </a:pPr>
            <a:endParaRPr lang="en-GB" sz="2200" dirty="0">
              <a:latin typeface="+mj-lt"/>
            </a:endParaRPr>
          </a:p>
          <a:p>
            <a:r>
              <a:rPr lang="en-GB" sz="2200" dirty="0" err="1">
                <a:latin typeface="+mj-lt"/>
              </a:rPr>
              <a:t>Dylai’r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astudiaethau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achos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drafod</a:t>
            </a:r>
            <a:r>
              <a:rPr lang="en-GB" sz="2200" dirty="0">
                <a:latin typeface="+mj-lt"/>
              </a:rPr>
              <a:t> </a:t>
            </a:r>
            <a:r>
              <a:rPr lang="en-GB" sz="2200" dirty="0" err="1">
                <a:latin typeface="+mj-lt"/>
              </a:rPr>
              <a:t>goblygiadau</a:t>
            </a:r>
            <a:r>
              <a:rPr lang="en-GB" sz="2200" dirty="0">
                <a:latin typeface="+mj-lt"/>
              </a:rPr>
              <a:t> a </a:t>
            </a:r>
            <a:r>
              <a:rPr lang="en-GB" sz="2200" dirty="0" err="1">
                <a:latin typeface="+mj-lt"/>
              </a:rPr>
              <a:t>heriau</a:t>
            </a:r>
            <a:r>
              <a:rPr lang="en-GB" sz="2200" dirty="0">
                <a:latin typeface="+mj-lt"/>
              </a:rPr>
              <a:t> y </a:t>
            </a:r>
            <a:r>
              <a:rPr lang="en-GB" sz="2200" dirty="0" err="1">
                <a:latin typeface="+mj-lt"/>
              </a:rPr>
              <a:t>Profiad</a:t>
            </a:r>
            <a:r>
              <a:rPr lang="en-GB" sz="2200" dirty="0">
                <a:latin typeface="+mj-lt"/>
              </a:rPr>
              <a:t> o ADY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911687-B1D5-7084-5283-8EB354C1D3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25693" y="1655204"/>
            <a:ext cx="5324400" cy="3547591"/>
          </a:xfrm>
        </p:spPr>
        <p:txBody>
          <a:bodyPr>
            <a:normAutofit/>
          </a:bodyPr>
          <a:lstStyle/>
          <a:p>
            <a:pPr lvl="0"/>
            <a:r>
              <a:rPr lang="en-GB" sz="2200" dirty="0">
                <a:solidFill>
                  <a:srgbClr val="0070C0"/>
                </a:solidFill>
              </a:rPr>
              <a:t>Draw on published case studies and expand on them e.g. if the child in the case study has a cochlear implant, discuss the implications and challenges of having a cochlear implant</a:t>
            </a:r>
          </a:p>
          <a:p>
            <a:pPr marL="0" lvl="0" indent="0">
              <a:buNone/>
            </a:pPr>
            <a:endParaRPr lang="en-GB" sz="2200" dirty="0">
              <a:solidFill>
                <a:srgbClr val="0070C0"/>
              </a:solidFill>
            </a:endParaRPr>
          </a:p>
          <a:p>
            <a:pPr lvl="0"/>
            <a:r>
              <a:rPr lang="en-GB" sz="2200" dirty="0">
                <a:solidFill>
                  <a:srgbClr val="0070C0"/>
                </a:solidFill>
              </a:rPr>
              <a:t>The case studies should discuss implications and challenges of the experience of the ALN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BEBA61F-620E-986E-47AD-419CA2EAA6A3}"/>
              </a:ext>
            </a:extLst>
          </p:cNvPr>
          <p:cNvSpPr txBox="1"/>
          <p:nvPr/>
        </p:nvSpPr>
        <p:spPr>
          <a:xfrm>
            <a:off x="6200804" y="713502"/>
            <a:ext cx="50898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Assignment Structure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27848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C74B4C-6CD3-CFD5-564B-40374EA11E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0159" y="390678"/>
            <a:ext cx="4969768" cy="1325563"/>
          </a:xfrm>
        </p:spPr>
        <p:txBody>
          <a:bodyPr>
            <a:normAutofit/>
          </a:bodyPr>
          <a:lstStyle/>
          <a:p>
            <a:r>
              <a:rPr lang="en-GB" sz="4000" dirty="0" err="1"/>
              <a:t>Strwythyr</a:t>
            </a:r>
            <a:r>
              <a:rPr lang="en-GB" sz="4000" dirty="0"/>
              <a:t> </a:t>
            </a:r>
            <a:r>
              <a:rPr lang="en-GB" sz="4000" dirty="0" err="1"/>
              <a:t>Aseiniad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3D885C-9FC0-20AA-2A19-2315F6EC228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800" dirty="0" err="1">
                <a:latin typeface="+mj-lt"/>
              </a:rPr>
              <a:t>Canllawiau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arfer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dda</a:t>
            </a:r>
            <a:r>
              <a:rPr lang="en-GB" sz="2800" dirty="0">
                <a:latin typeface="+mj-lt"/>
              </a:rPr>
              <a:t> (</a:t>
            </a:r>
            <a:r>
              <a:rPr lang="en-GB" sz="2800" dirty="0" err="1">
                <a:latin typeface="+mj-lt"/>
              </a:rPr>
              <a:t>tua</a:t>
            </a:r>
            <a:r>
              <a:rPr lang="en-GB" sz="2800" dirty="0">
                <a:latin typeface="+mj-lt"/>
              </a:rPr>
              <a:t> 2,000 o </a:t>
            </a:r>
            <a:r>
              <a:rPr lang="en-GB" sz="2800" dirty="0" err="1">
                <a:latin typeface="+mj-lt"/>
              </a:rPr>
              <a:t>eiriau</a:t>
            </a:r>
            <a:r>
              <a:rPr lang="en-GB" sz="2800" dirty="0">
                <a:latin typeface="+mj-lt"/>
              </a:rPr>
              <a:t>) – </a:t>
            </a:r>
            <a:r>
              <a:rPr lang="en-GB" sz="2800" dirty="0" err="1">
                <a:latin typeface="+mj-lt"/>
              </a:rPr>
              <a:t>amrediad</a:t>
            </a:r>
            <a:r>
              <a:rPr lang="en-GB" sz="2800" dirty="0">
                <a:latin typeface="+mj-lt"/>
              </a:rPr>
              <a:t> o </a:t>
            </a:r>
            <a:r>
              <a:rPr lang="en-GB" sz="2800" dirty="0" err="1">
                <a:latin typeface="+mj-lt"/>
              </a:rPr>
              <a:t>syniadau</a:t>
            </a:r>
            <a:r>
              <a:rPr lang="en-GB" sz="2800" dirty="0">
                <a:latin typeface="+mj-lt"/>
              </a:rPr>
              <a:t> ac </a:t>
            </a:r>
            <a:r>
              <a:rPr lang="en-GB" sz="2800" dirty="0" err="1">
                <a:latin typeface="+mj-lt"/>
              </a:rPr>
              <a:t>awgrymiadau</a:t>
            </a:r>
            <a:endParaRPr lang="en-GB" sz="2800" dirty="0">
              <a:latin typeface="+mj-lt"/>
            </a:endParaRPr>
          </a:p>
          <a:p>
            <a:pPr marL="0" lvl="0" indent="0">
              <a:buNone/>
            </a:pPr>
            <a:endParaRPr lang="en-GB" sz="2800" dirty="0">
              <a:latin typeface="+mj-lt"/>
            </a:endParaRPr>
          </a:p>
          <a:p>
            <a:pPr lvl="0"/>
            <a:r>
              <a:rPr lang="en-GB" sz="2800" dirty="0" err="1">
                <a:latin typeface="+mj-lt"/>
              </a:rPr>
              <a:t>Rhestr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gyfeirnodi</a:t>
            </a:r>
            <a:endParaRPr lang="en-GB" sz="2800" dirty="0">
              <a:latin typeface="+mj-lt"/>
            </a:endParaRPr>
          </a:p>
          <a:p>
            <a:pPr marL="0" lvl="0" indent="0">
              <a:buNone/>
            </a:pPr>
            <a:endParaRPr lang="en-GB" sz="2800" dirty="0">
              <a:latin typeface="+mj-lt"/>
            </a:endParaRPr>
          </a:p>
          <a:p>
            <a:pPr lvl="0"/>
            <a:r>
              <a:rPr lang="en-GB" sz="2800" dirty="0" err="1">
                <a:latin typeface="+mj-lt"/>
              </a:rPr>
              <a:t>Llyfryddiaeth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os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yn</a:t>
            </a:r>
            <a:r>
              <a:rPr lang="en-GB" sz="2800" dirty="0">
                <a:latin typeface="+mj-lt"/>
              </a:rPr>
              <a:t> </a:t>
            </a:r>
            <a:r>
              <a:rPr lang="en-GB" sz="2800" dirty="0" err="1">
                <a:latin typeface="+mj-lt"/>
              </a:rPr>
              <a:t>berthnasol</a:t>
            </a:r>
            <a:endParaRPr lang="en-GB" sz="2800" dirty="0">
              <a:latin typeface="+mj-lt"/>
            </a:endParaRP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B53187-A48D-03E1-B0DC-4D31B6F1DB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2024" y="1716241"/>
            <a:ext cx="5181600" cy="4351338"/>
          </a:xfrm>
        </p:spPr>
        <p:txBody>
          <a:bodyPr/>
          <a:lstStyle/>
          <a:p>
            <a:pPr lvl="0"/>
            <a:r>
              <a:rPr lang="en-GB" sz="2800" dirty="0">
                <a:solidFill>
                  <a:srgbClr val="0070C0"/>
                </a:solidFill>
              </a:rPr>
              <a:t>Good practice guidelines (around 2,000 words) – a range of ideas and suggestions</a:t>
            </a:r>
          </a:p>
          <a:p>
            <a:pPr marL="0" lvl="0" indent="0">
              <a:buNone/>
            </a:pPr>
            <a:endParaRPr lang="en-GB" sz="2800" dirty="0">
              <a:solidFill>
                <a:srgbClr val="0070C0"/>
              </a:solidFill>
            </a:endParaRPr>
          </a:p>
          <a:p>
            <a:pPr lvl="0"/>
            <a:r>
              <a:rPr lang="en-GB" sz="2800" dirty="0">
                <a:solidFill>
                  <a:srgbClr val="0070C0"/>
                </a:solidFill>
              </a:rPr>
              <a:t>A reference list</a:t>
            </a:r>
          </a:p>
          <a:p>
            <a:pPr marL="0" lvl="0" indent="0">
              <a:buNone/>
            </a:pPr>
            <a:endParaRPr lang="en-GB" sz="2800" dirty="0">
              <a:solidFill>
                <a:srgbClr val="0070C0"/>
              </a:solidFill>
            </a:endParaRPr>
          </a:p>
          <a:p>
            <a:pPr lvl="0"/>
            <a:r>
              <a:rPr lang="en-GB" sz="2800" dirty="0">
                <a:solidFill>
                  <a:srgbClr val="0070C0"/>
                </a:solidFill>
              </a:rPr>
              <a:t>A bibliography if relevant </a:t>
            </a:r>
          </a:p>
          <a:p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95E9E15-F628-34E4-A659-AD6E37B60CDB}"/>
              </a:ext>
            </a:extLst>
          </p:cNvPr>
          <p:cNvSpPr txBox="1"/>
          <p:nvPr/>
        </p:nvSpPr>
        <p:spPr>
          <a:xfrm>
            <a:off x="6357896" y="699516"/>
            <a:ext cx="50898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Assignment Structure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79955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63352" y="188640"/>
            <a:ext cx="6048672" cy="1210497"/>
          </a:xfrm>
        </p:spPr>
        <p:txBody>
          <a:bodyPr>
            <a:normAutofit/>
          </a:bodyPr>
          <a:lstStyle/>
          <a:p>
            <a:r>
              <a:rPr lang="en-GB" sz="4000" dirty="0" err="1"/>
              <a:t>Awgrymiadau</a:t>
            </a:r>
            <a:r>
              <a:rPr lang="en-GB" sz="4000" dirty="0"/>
              <a:t> </a:t>
            </a:r>
            <a:r>
              <a:rPr lang="en-GB" sz="4000" dirty="0" err="1"/>
              <a:t>defnyddiol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51384" y="1253331"/>
            <a:ext cx="38862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/>
              <a:t>Mae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b="1" dirty="0" err="1"/>
              <a:t>safon</a:t>
            </a:r>
            <a:r>
              <a:rPr lang="en-GB" b="1" dirty="0"/>
              <a:t> </a:t>
            </a:r>
            <a:r>
              <a:rPr lang="en-GB" b="1" dirty="0" err="1"/>
              <a:t>uchel</a:t>
            </a:r>
            <a:r>
              <a:rPr lang="en-GB" b="1" dirty="0"/>
              <a:t> </a:t>
            </a:r>
            <a:r>
              <a:rPr lang="en-GB" dirty="0"/>
              <a:t>o </a:t>
            </a:r>
            <a:r>
              <a:rPr lang="en-GB" dirty="0" err="1"/>
              <a:t>ddarllen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. </a:t>
            </a:r>
          </a:p>
          <a:p>
            <a:endParaRPr lang="en-GB" dirty="0"/>
          </a:p>
          <a:p>
            <a:r>
              <a:rPr lang="en-GB" b="1" dirty="0" err="1"/>
              <a:t>Peidiwch</a:t>
            </a:r>
            <a:r>
              <a:rPr lang="en-GB" dirty="0"/>
              <a:t> </a:t>
            </a:r>
            <a:r>
              <a:rPr lang="en-GB" dirty="0" err="1"/>
              <a:t>dibynnu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wybodaeth</a:t>
            </a:r>
            <a:r>
              <a:rPr lang="en-GB" dirty="0"/>
              <a:t> </a:t>
            </a:r>
            <a:r>
              <a:rPr lang="en-GB" dirty="0" err="1"/>
              <a:t>ar-lein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–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oed</a:t>
            </a:r>
            <a:r>
              <a:rPr lang="en-GB" dirty="0"/>
              <a:t> .org </a:t>
            </a:r>
            <a:r>
              <a:rPr lang="en-GB" dirty="0" err="1"/>
              <a:t>neu</a:t>
            </a:r>
            <a:r>
              <a:rPr lang="en-GB" dirty="0"/>
              <a:t> .ac –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angen</a:t>
            </a:r>
            <a:r>
              <a:rPr lang="en-GB" dirty="0"/>
              <a:t> </a:t>
            </a:r>
            <a:r>
              <a:rPr lang="en-GB" dirty="0" err="1"/>
              <a:t>llawer</a:t>
            </a:r>
            <a:r>
              <a:rPr lang="en-GB" dirty="0"/>
              <a:t> </a:t>
            </a:r>
            <a:r>
              <a:rPr lang="en-GB" dirty="0" err="1"/>
              <a:t>mwy</a:t>
            </a:r>
            <a:r>
              <a:rPr lang="en-GB" dirty="0"/>
              <a:t> o </a:t>
            </a:r>
            <a:r>
              <a:rPr lang="en-GB" dirty="0" err="1"/>
              <a:t>ffynonellau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safleoedd</a:t>
            </a:r>
            <a:r>
              <a:rPr lang="en-GB" dirty="0"/>
              <a:t> </a:t>
            </a:r>
            <a:r>
              <a:rPr lang="en-GB" dirty="0" err="1"/>
              <a:t>gwe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Cofiwch</a:t>
            </a:r>
            <a:r>
              <a:rPr lang="en-GB" dirty="0"/>
              <a:t> am </a:t>
            </a:r>
            <a:r>
              <a:rPr lang="en-GB" dirty="0" err="1"/>
              <a:t>gyfnodolion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! </a:t>
            </a:r>
            <a:r>
              <a:rPr lang="en-GB" dirty="0" err="1"/>
              <a:t>Dylai'r</a:t>
            </a:r>
            <a:r>
              <a:rPr lang="en-GB" dirty="0"/>
              <a:t> </a:t>
            </a:r>
            <a:r>
              <a:rPr lang="en-GB" dirty="0" err="1"/>
              <a:t>rhain</a:t>
            </a:r>
            <a:r>
              <a:rPr lang="en-GB" dirty="0"/>
              <a:t> </a:t>
            </a:r>
            <a:r>
              <a:rPr lang="en-GB" dirty="0" err="1"/>
              <a:t>ffurfio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annatod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8088" y="1253331"/>
            <a:ext cx="3886200" cy="4351338"/>
          </a:xfrm>
        </p:spPr>
        <p:txBody>
          <a:bodyPr>
            <a:normAutofit fontScale="77500" lnSpcReduction="20000"/>
          </a:bodyPr>
          <a:lstStyle/>
          <a:p>
            <a:r>
              <a:rPr lang="en-GB" dirty="0">
                <a:solidFill>
                  <a:srgbClr val="0070C0"/>
                </a:solidFill>
              </a:rPr>
              <a:t>Your reading should demonstrate </a:t>
            </a:r>
            <a:r>
              <a:rPr lang="en-GB" b="1" dirty="0">
                <a:solidFill>
                  <a:srgbClr val="0070C0"/>
                </a:solidFill>
              </a:rPr>
              <a:t>high levels </a:t>
            </a:r>
            <a:r>
              <a:rPr lang="en-GB" dirty="0">
                <a:solidFill>
                  <a:srgbClr val="0070C0"/>
                </a:solidFill>
              </a:rPr>
              <a:t>of academic rigour 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b="1" dirty="0">
                <a:solidFill>
                  <a:srgbClr val="0070C0"/>
                </a:solidFill>
              </a:rPr>
              <a:t>Do not </a:t>
            </a:r>
            <a:r>
              <a:rPr lang="en-GB" dirty="0">
                <a:solidFill>
                  <a:srgbClr val="0070C0"/>
                </a:solidFill>
              </a:rPr>
              <a:t>rely solely on information that you source from the web… even .org or .ac sources should be outweighed by academic sources. </a:t>
            </a:r>
          </a:p>
          <a:p>
            <a:endParaRPr lang="en-GB" b="1" dirty="0">
              <a:solidFill>
                <a:srgbClr val="0070C0"/>
              </a:solidFill>
            </a:endParaRPr>
          </a:p>
          <a:p>
            <a:r>
              <a:rPr lang="en-GB" dirty="0">
                <a:solidFill>
                  <a:srgbClr val="0070C0"/>
                </a:solidFill>
              </a:rPr>
              <a:t>Don’t neglect academic journals! - These should form a staple part of your academic reading.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F0AA8EE-43AF-9319-0593-12E758E402A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91AD1C22-AF67-DFC0-B6B1-3AA0DDC67411}"/>
              </a:ext>
            </a:extLst>
          </p:cNvPr>
          <p:cNvSpPr txBox="1"/>
          <p:nvPr/>
        </p:nvSpPr>
        <p:spPr>
          <a:xfrm>
            <a:off x="6888088" y="439945"/>
            <a:ext cx="209358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Top Tips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851009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7388" y="485800"/>
            <a:ext cx="11017224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b="1" dirty="0" err="1"/>
              <a:t>Strategaeth</a:t>
            </a:r>
            <a:r>
              <a:rPr lang="en-GB" b="1" dirty="0"/>
              <a:t> </a:t>
            </a:r>
            <a:r>
              <a:rPr lang="en-GB" b="1" dirty="0" err="1"/>
              <a:t>ar</a:t>
            </a:r>
            <a:r>
              <a:rPr lang="en-GB" b="1" dirty="0"/>
              <a:t> </a:t>
            </a:r>
            <a:r>
              <a:rPr lang="en-GB" b="1" dirty="0" err="1"/>
              <a:t>gyfer</a:t>
            </a:r>
            <a:r>
              <a:rPr lang="en-GB" b="1" dirty="0"/>
              <a:t> </a:t>
            </a:r>
            <a:r>
              <a:rPr lang="en-GB" b="1" dirty="0" err="1"/>
              <a:t>Chwilio</a:t>
            </a:r>
            <a:r>
              <a:rPr lang="en-GB" b="1" dirty="0"/>
              <a:t> am </a:t>
            </a:r>
            <a:r>
              <a:rPr lang="en-GB" b="1" dirty="0" err="1"/>
              <a:t>Lenyddiaeth</a:t>
            </a:r>
            <a:r>
              <a:rPr lang="en-GB" b="1" dirty="0"/>
              <a:t> – Cam 1 </a:t>
            </a:r>
            <a:br>
              <a:rPr lang="en-GB" dirty="0"/>
            </a:br>
            <a:endParaRPr lang="en-GB" sz="44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C23A65-3C8F-C00F-77DF-018881B53C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71788"/>
            <a:ext cx="12192000" cy="1210497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88033D5B-5927-1EE2-DB4E-4FDB4A9097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87388" y="1642768"/>
            <a:ext cx="9506272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err="1"/>
              <a:t>Dechreuwch</a:t>
            </a:r>
            <a:r>
              <a:rPr lang="en-GB" dirty="0"/>
              <a:t> bob </a:t>
            </a:r>
            <a:r>
              <a:rPr lang="en-GB" dirty="0" err="1"/>
              <a:t>tro</a:t>
            </a:r>
            <a:r>
              <a:rPr lang="en-GB" dirty="0"/>
              <a:t> gyda </a:t>
            </a:r>
            <a:r>
              <a:rPr lang="en-GB" dirty="0" err="1"/>
              <a:t>gwefan</a:t>
            </a:r>
            <a:r>
              <a:rPr lang="en-GB" dirty="0"/>
              <a:t> y </a:t>
            </a:r>
            <a:r>
              <a:rPr lang="en-GB" dirty="0" err="1"/>
              <a:t>llyfrgell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chwilio</a:t>
            </a:r>
            <a:r>
              <a:rPr lang="en-GB" dirty="0"/>
              <a:t> am </a:t>
            </a:r>
            <a:r>
              <a:rPr lang="en-GB" dirty="0" err="1"/>
              <a:t>lyfrau</a:t>
            </a:r>
            <a:r>
              <a:rPr lang="en-GB" dirty="0"/>
              <a:t> ac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edrych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fasau</a:t>
            </a:r>
            <a:r>
              <a:rPr lang="en-GB" dirty="0"/>
              <a:t> data </a:t>
            </a:r>
            <a:r>
              <a:rPr lang="en-GB" dirty="0" err="1"/>
              <a:t>academaidd</a:t>
            </a:r>
            <a:r>
              <a:rPr lang="en-GB" dirty="0"/>
              <a:t>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Mae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academaidd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bwysig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weithiau</a:t>
            </a:r>
            <a:r>
              <a:rPr lang="en-GB" dirty="0"/>
              <a:t> dim </a:t>
            </a:r>
            <a:r>
              <a:rPr lang="en-GB" dirty="0" err="1"/>
              <a:t>ond</a:t>
            </a:r>
            <a:r>
              <a:rPr lang="en-GB" dirty="0"/>
              <a:t> un  neu </a:t>
            </a:r>
            <a:r>
              <a:rPr lang="en-GB" dirty="0" err="1"/>
              <a:t>ddwy</a:t>
            </a:r>
            <a:r>
              <a:rPr lang="en-GB" dirty="0"/>
              <a:t> </a:t>
            </a:r>
            <a:r>
              <a:rPr lang="en-GB" dirty="0" err="1"/>
              <a:t>bennod</a:t>
            </a:r>
            <a:r>
              <a:rPr lang="en-GB" dirty="0"/>
              <a:t> </a:t>
            </a:r>
            <a:r>
              <a:rPr lang="en-GB" dirty="0" err="1"/>
              <a:t>sy’n</a:t>
            </a:r>
            <a:r>
              <a:rPr lang="en-GB" dirty="0"/>
              <a:t> </a:t>
            </a:r>
            <a:r>
              <a:rPr lang="en-GB" dirty="0" err="1"/>
              <a:t>ddefnyddiol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Edrychwch</a:t>
            </a:r>
            <a:r>
              <a:rPr lang="en-GB" dirty="0"/>
              <a:t> am </a:t>
            </a:r>
            <a:r>
              <a:rPr lang="en-GB" dirty="0" err="1"/>
              <a:t>gyfnodolion</a:t>
            </a:r>
            <a:r>
              <a:rPr lang="en-GB" dirty="0"/>
              <a:t>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Tip – </a:t>
            </a:r>
            <a:r>
              <a:rPr lang="en-GB" dirty="0" err="1"/>
              <a:t>meddyliwch</a:t>
            </a:r>
            <a:r>
              <a:rPr lang="en-GB" dirty="0"/>
              <a:t> am </a:t>
            </a:r>
            <a:r>
              <a:rPr lang="en-GB" dirty="0" err="1"/>
              <a:t>eiriau</a:t>
            </a:r>
            <a:r>
              <a:rPr lang="en-GB" dirty="0"/>
              <a:t> </a:t>
            </a:r>
            <a:r>
              <a:rPr lang="en-GB" dirty="0" err="1"/>
              <a:t>arall</a:t>
            </a:r>
            <a:r>
              <a:rPr lang="en-GB" dirty="0"/>
              <a:t> am </a:t>
            </a:r>
            <a:r>
              <a:rPr lang="en-GB" dirty="0" err="1"/>
              <a:t>eich</a:t>
            </a:r>
            <a:r>
              <a:rPr lang="en-GB" dirty="0"/>
              <a:t> ‘</a:t>
            </a:r>
            <a:r>
              <a:rPr lang="en-GB" dirty="0" err="1"/>
              <a:t>geiriau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’ er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ehangu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ymchwilio</a:t>
            </a:r>
            <a:r>
              <a:rPr lang="en-GB" dirty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12995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1EBA19-504A-0A0B-6A07-7107F190D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1424" y="0"/>
            <a:ext cx="9649072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0070C0"/>
                </a:solidFill>
              </a:rPr>
              <a:t>A Strategy for Searching for Literature – Step 1</a:t>
            </a:r>
            <a:endParaRPr lang="en-US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AF3CC-469E-AAAC-75E8-E54D5EFE0A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1424" y="1412776"/>
            <a:ext cx="8714184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 sz="2600" b="1" i="1" dirty="0">
                <a:solidFill>
                  <a:srgbClr val="0070C0"/>
                </a:solidFill>
              </a:rPr>
              <a:t>Always start </a:t>
            </a:r>
            <a:r>
              <a:rPr lang="en-US" sz="2600" i="1" dirty="0">
                <a:solidFill>
                  <a:srgbClr val="0070C0"/>
                </a:solidFill>
              </a:rPr>
              <a:t>with the LRC website to search for books and to review academic databases.</a:t>
            </a:r>
          </a:p>
          <a:p>
            <a:endParaRPr lang="en-US" sz="2600" i="1" dirty="0">
              <a:solidFill>
                <a:srgbClr val="0070C0"/>
              </a:solidFill>
            </a:endParaRPr>
          </a:p>
          <a:p>
            <a:r>
              <a:rPr lang="en-US" sz="2600" i="1" dirty="0">
                <a:solidFill>
                  <a:srgbClr val="0070C0"/>
                </a:solidFill>
              </a:rPr>
              <a:t>Academic books are important – but sometimes just one or two chapters may be useful. </a:t>
            </a:r>
          </a:p>
          <a:p>
            <a:pPr marL="0" indent="0">
              <a:buNone/>
            </a:pPr>
            <a:endParaRPr lang="en-US" sz="2600" i="1" dirty="0">
              <a:solidFill>
                <a:srgbClr val="0070C0"/>
              </a:solidFill>
            </a:endParaRPr>
          </a:p>
          <a:p>
            <a:r>
              <a:rPr lang="en-US" sz="2600" i="1" dirty="0">
                <a:solidFill>
                  <a:srgbClr val="0070C0"/>
                </a:solidFill>
              </a:rPr>
              <a:t>Search for journals using key word searches.  </a:t>
            </a:r>
          </a:p>
          <a:p>
            <a:pPr marL="457200" lvl="1" indent="0">
              <a:buNone/>
            </a:pPr>
            <a:endParaRPr lang="en-US" sz="2600" i="1" dirty="0">
              <a:solidFill>
                <a:srgbClr val="0070C0"/>
              </a:solidFill>
            </a:endParaRPr>
          </a:p>
          <a:p>
            <a:r>
              <a:rPr lang="en-US" sz="2600" i="1" dirty="0">
                <a:solidFill>
                  <a:srgbClr val="0070C0"/>
                </a:solidFill>
              </a:rPr>
              <a:t>Tip – think of alternatives for your main ‘key words’ to help expand the search.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459292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365125"/>
            <a:ext cx="12072664" cy="169572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/>
              <a:t>Strategaeth</a:t>
            </a:r>
            <a:r>
              <a:rPr lang="en-GB" sz="4000" b="1" dirty="0"/>
              <a:t> </a:t>
            </a:r>
            <a:r>
              <a:rPr lang="en-GB" sz="4000" b="1" dirty="0" err="1"/>
              <a:t>ar</a:t>
            </a:r>
            <a:r>
              <a:rPr lang="en-GB" sz="4000" b="1" dirty="0"/>
              <a:t> </a:t>
            </a:r>
            <a:r>
              <a:rPr lang="en-GB" sz="4000" b="1" dirty="0" err="1"/>
              <a:t>gyfer</a:t>
            </a:r>
            <a:r>
              <a:rPr lang="en-GB" sz="4000" b="1" dirty="0"/>
              <a:t> </a:t>
            </a:r>
            <a:r>
              <a:rPr lang="en-GB" sz="4000" b="1" dirty="0" err="1"/>
              <a:t>Chwilio</a:t>
            </a:r>
            <a:r>
              <a:rPr lang="en-GB" sz="4000" b="1" dirty="0"/>
              <a:t> am </a:t>
            </a:r>
            <a:r>
              <a:rPr lang="en-GB" sz="4000" b="1" dirty="0" err="1"/>
              <a:t>Lenyddiaeth</a:t>
            </a:r>
            <a:br>
              <a:rPr lang="en-GB" sz="4000" b="1" dirty="0"/>
            </a:br>
            <a:r>
              <a:rPr lang="en-GB" sz="4000" b="1" dirty="0"/>
              <a:t>- Cam 2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3ABFFBB-BD26-F9CE-EA6E-186EB51884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623D8C45-C5C8-6CB2-7B88-9DE557CB2B7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9416" y="2060848"/>
            <a:ext cx="8280920" cy="3094936"/>
          </a:xfrm>
        </p:spPr>
        <p:txBody>
          <a:bodyPr/>
          <a:lstStyle/>
          <a:p>
            <a:r>
              <a:rPr lang="en-GB" sz="2600" dirty="0" err="1"/>
              <a:t>Wrth</a:t>
            </a:r>
            <a:r>
              <a:rPr lang="en-GB" sz="2600" dirty="0"/>
              <a:t> </a:t>
            </a:r>
            <a:r>
              <a:rPr lang="en-GB" sz="2600" dirty="0" err="1"/>
              <a:t>edrych</a:t>
            </a:r>
            <a:r>
              <a:rPr lang="en-GB" sz="2600" dirty="0"/>
              <a:t> </a:t>
            </a:r>
            <a:r>
              <a:rPr lang="en-GB" sz="2600" dirty="0" err="1"/>
              <a:t>drwy</a:t>
            </a:r>
            <a:r>
              <a:rPr lang="en-GB" sz="2600" dirty="0"/>
              <a:t> </a:t>
            </a:r>
            <a:r>
              <a:rPr lang="en-GB" sz="2600" dirty="0" err="1"/>
              <a:t>ganlyniadau</a:t>
            </a:r>
            <a:r>
              <a:rPr lang="en-GB" sz="2600" dirty="0"/>
              <a:t>, </a:t>
            </a:r>
            <a:r>
              <a:rPr lang="en-GB" sz="2600" dirty="0" err="1"/>
              <a:t>sganiwch</a:t>
            </a:r>
            <a:r>
              <a:rPr lang="en-GB" sz="2600" dirty="0"/>
              <a:t> y </a:t>
            </a:r>
            <a:r>
              <a:rPr lang="en-GB" sz="2600" dirty="0" err="1"/>
              <a:t>teitlau</a:t>
            </a:r>
            <a:r>
              <a:rPr lang="en-GB" sz="2600" dirty="0"/>
              <a:t> </a:t>
            </a:r>
            <a:r>
              <a:rPr lang="en-GB" sz="2600" dirty="0" err="1"/>
              <a:t>a’r</a:t>
            </a:r>
            <a:r>
              <a:rPr lang="en-GB" sz="2600" dirty="0"/>
              <a:t> </a:t>
            </a:r>
            <a:r>
              <a:rPr lang="en-GB" sz="2600" dirty="0" err="1"/>
              <a:t>darnau</a:t>
            </a:r>
            <a:r>
              <a:rPr lang="en-GB" sz="2600" dirty="0"/>
              <a:t> </a:t>
            </a:r>
            <a:r>
              <a:rPr lang="en-GB" sz="2600" u="sng" dirty="0"/>
              <a:t>abstract</a:t>
            </a:r>
            <a:r>
              <a:rPr lang="en-GB" sz="2600" dirty="0"/>
              <a:t> er </a:t>
            </a:r>
            <a:r>
              <a:rPr lang="en-GB" sz="2600" dirty="0" err="1"/>
              <a:t>mwyn</a:t>
            </a:r>
            <a:r>
              <a:rPr lang="en-GB" sz="2600" dirty="0"/>
              <a:t> </a:t>
            </a:r>
            <a:r>
              <a:rPr lang="en-GB" sz="2600" dirty="0" err="1"/>
              <a:t>penderfynu</a:t>
            </a:r>
            <a:r>
              <a:rPr lang="en-GB" sz="2600" dirty="0"/>
              <a:t> </a:t>
            </a:r>
            <a:r>
              <a:rPr lang="en-GB" sz="2600" dirty="0" err="1"/>
              <a:t>beth</a:t>
            </a:r>
            <a:r>
              <a:rPr lang="en-GB" sz="2600" dirty="0"/>
              <a:t> </a:t>
            </a:r>
            <a:r>
              <a:rPr lang="en-GB" sz="2600" dirty="0" err="1"/>
              <a:t>sy’n</a:t>
            </a:r>
            <a:r>
              <a:rPr lang="en-GB" sz="2600" dirty="0"/>
              <a:t> </a:t>
            </a:r>
            <a:r>
              <a:rPr lang="en-GB" sz="2600" dirty="0" err="1"/>
              <a:t>berthnasol</a:t>
            </a:r>
            <a:r>
              <a:rPr lang="en-GB" sz="2600" dirty="0"/>
              <a:t>, a </a:t>
            </a:r>
            <a:r>
              <a:rPr lang="en-GB" sz="2600" dirty="0" err="1"/>
              <a:t>chadwch</a:t>
            </a:r>
            <a:r>
              <a:rPr lang="en-GB" sz="2600" dirty="0"/>
              <a:t> </a:t>
            </a:r>
            <a:r>
              <a:rPr lang="en-GB" sz="2600" dirty="0" err="1"/>
              <a:t>restr</a:t>
            </a:r>
            <a:r>
              <a:rPr lang="en-GB" sz="2600" dirty="0"/>
              <a:t> </a:t>
            </a:r>
            <a:r>
              <a:rPr lang="en-GB" sz="2600" dirty="0" err="1"/>
              <a:t>o’r</a:t>
            </a:r>
            <a:r>
              <a:rPr lang="en-GB" sz="2600" dirty="0"/>
              <a:t> </a:t>
            </a:r>
            <a:r>
              <a:rPr lang="en-GB" sz="2600" dirty="0" err="1"/>
              <a:t>erthyglau</a:t>
            </a:r>
            <a:r>
              <a:rPr lang="en-GB" sz="2600" dirty="0"/>
              <a:t> </a:t>
            </a:r>
            <a:r>
              <a:rPr lang="en-GB" sz="2600" dirty="0" err="1"/>
              <a:t>rydych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bwriadu</a:t>
            </a:r>
            <a:r>
              <a:rPr lang="en-GB" sz="2600" dirty="0"/>
              <a:t> </a:t>
            </a:r>
            <a:r>
              <a:rPr lang="en-GB" sz="2600" dirty="0" err="1"/>
              <a:t>darllen</a:t>
            </a:r>
            <a:r>
              <a:rPr lang="en-GB" sz="2600" dirty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825927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8C34ED-76CA-DCD8-E47D-7022B56A1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0466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>
                <a:solidFill>
                  <a:srgbClr val="0070C0"/>
                </a:solidFill>
              </a:rPr>
              <a:t>A Strategy for Searching for Literature </a:t>
            </a:r>
            <a:br>
              <a:rPr lang="en-GB" sz="4000" b="1" dirty="0">
                <a:solidFill>
                  <a:srgbClr val="0070C0"/>
                </a:solidFill>
              </a:rPr>
            </a:br>
            <a:r>
              <a:rPr lang="en-GB" sz="4000" b="1" dirty="0">
                <a:solidFill>
                  <a:srgbClr val="0070C0"/>
                </a:solidFill>
              </a:rPr>
              <a:t>– Step 2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324F4A-476E-183E-8929-278B4ED1D05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132856"/>
            <a:ext cx="7250757" cy="2592288"/>
          </a:xfrm>
        </p:spPr>
        <p:txBody>
          <a:bodyPr/>
          <a:lstStyle/>
          <a:p>
            <a:r>
              <a:rPr lang="en-US" sz="2600" dirty="0">
                <a:solidFill>
                  <a:srgbClr val="0070C0"/>
                </a:solidFill>
              </a:rPr>
              <a:t>When looking through results, scan the title and </a:t>
            </a:r>
            <a:r>
              <a:rPr lang="en-US" sz="2600" u="sng" dirty="0">
                <a:solidFill>
                  <a:srgbClr val="0070C0"/>
                </a:solidFill>
              </a:rPr>
              <a:t>abstracts</a:t>
            </a:r>
            <a:r>
              <a:rPr lang="en-US" sz="2600" dirty="0">
                <a:solidFill>
                  <a:srgbClr val="0070C0"/>
                </a:solidFill>
              </a:rPr>
              <a:t> to decide what may be relevant, and keep a running list of the sources that you plan to review.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4227432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5400" y="260649"/>
            <a:ext cx="11233248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/>
              <a:t>Strategaeth</a:t>
            </a:r>
            <a:r>
              <a:rPr lang="en-GB" sz="4000" b="1" dirty="0"/>
              <a:t> </a:t>
            </a:r>
            <a:r>
              <a:rPr lang="en-GB" sz="4000" b="1" dirty="0" err="1"/>
              <a:t>ar</a:t>
            </a:r>
            <a:r>
              <a:rPr lang="en-GB" sz="4000" b="1" dirty="0"/>
              <a:t> </a:t>
            </a:r>
            <a:r>
              <a:rPr lang="en-GB" sz="4000" b="1" dirty="0" err="1"/>
              <a:t>gyfer</a:t>
            </a:r>
            <a:r>
              <a:rPr lang="en-GB" sz="4000" b="1" dirty="0"/>
              <a:t> </a:t>
            </a:r>
            <a:r>
              <a:rPr lang="en-GB" sz="4000" b="1" dirty="0" err="1"/>
              <a:t>Chwilio</a:t>
            </a:r>
            <a:r>
              <a:rPr lang="en-GB" sz="4000" b="1" dirty="0"/>
              <a:t> am </a:t>
            </a:r>
            <a:r>
              <a:rPr lang="en-GB" sz="4000" b="1" dirty="0" err="1"/>
              <a:t>Lenyddiaeth</a:t>
            </a:r>
            <a:r>
              <a:rPr lang="en-GB" sz="4000" b="1" dirty="0"/>
              <a:t> - Cam 3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C7BC3F-1A02-7E06-2811-DD4AC269B0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D400E763-25F4-C6C5-F5CE-660A2956C3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95400" y="1700808"/>
            <a:ext cx="8282136" cy="4351338"/>
          </a:xfrm>
        </p:spPr>
        <p:txBody>
          <a:bodyPr>
            <a:normAutofit/>
          </a:bodyPr>
          <a:lstStyle/>
          <a:p>
            <a:r>
              <a:rPr lang="en-GB" sz="2600" dirty="0" err="1"/>
              <a:t>Unwaith</a:t>
            </a:r>
            <a:r>
              <a:rPr lang="en-GB" sz="2600" dirty="0"/>
              <a:t> </a:t>
            </a:r>
            <a:r>
              <a:rPr lang="en-GB" sz="2600" dirty="0" err="1"/>
              <a:t>eich</a:t>
            </a:r>
            <a:r>
              <a:rPr lang="en-GB" sz="2600" dirty="0"/>
              <a:t> bod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dewis</a:t>
            </a:r>
            <a:r>
              <a:rPr lang="en-GB" sz="2600" dirty="0"/>
              <a:t> </a:t>
            </a:r>
            <a:r>
              <a:rPr lang="en-GB" sz="2600" dirty="0" err="1"/>
              <a:t>papur</a:t>
            </a:r>
            <a:r>
              <a:rPr lang="en-GB" sz="2600" dirty="0"/>
              <a:t> neu </a:t>
            </a:r>
            <a:r>
              <a:rPr lang="en-GB" sz="2600" dirty="0" err="1"/>
              <a:t>gyfnodolyn</a:t>
            </a:r>
            <a:r>
              <a:rPr lang="en-GB" sz="2600" dirty="0"/>
              <a:t>, </a:t>
            </a:r>
            <a:r>
              <a:rPr lang="en-GB" sz="2600" dirty="0" err="1"/>
              <a:t>sgimiwch</a:t>
            </a:r>
            <a:r>
              <a:rPr lang="en-GB" sz="2600" dirty="0"/>
              <a:t> a </a:t>
            </a:r>
            <a:r>
              <a:rPr lang="en-GB" sz="2600" dirty="0" err="1"/>
              <a:t>sganiwch</a:t>
            </a:r>
            <a:r>
              <a:rPr lang="en-GB" sz="2600" dirty="0"/>
              <a:t> y darn abstract, </a:t>
            </a:r>
            <a:r>
              <a:rPr lang="en-GB" sz="2600" dirty="0" err="1"/>
              <a:t>cyflwyniad</a:t>
            </a:r>
            <a:r>
              <a:rPr lang="en-GB" sz="2600" dirty="0"/>
              <a:t>, </a:t>
            </a:r>
            <a:r>
              <a:rPr lang="en-GB" sz="2600" dirty="0" err="1"/>
              <a:t>darganfyddiadau</a:t>
            </a:r>
            <a:r>
              <a:rPr lang="en-GB" sz="2600" dirty="0"/>
              <a:t> a </a:t>
            </a:r>
            <a:r>
              <a:rPr lang="en-GB" sz="2600" dirty="0" err="1"/>
              <a:t>chasgliad</a:t>
            </a:r>
            <a:r>
              <a:rPr lang="en-GB" sz="2600" dirty="0"/>
              <a:t> </a:t>
            </a:r>
            <a:r>
              <a:rPr lang="en-GB" sz="2600" dirty="0" err="1"/>
              <a:t>cyn</a:t>
            </a:r>
            <a:r>
              <a:rPr lang="en-GB" sz="2600" dirty="0"/>
              <a:t> </a:t>
            </a:r>
            <a:r>
              <a:rPr lang="en-GB" sz="2600" dirty="0" err="1"/>
              <a:t>darllen</a:t>
            </a:r>
            <a:r>
              <a:rPr lang="en-GB" sz="2600" dirty="0"/>
              <a:t> </a:t>
            </a:r>
            <a:r>
              <a:rPr lang="en-GB" sz="2600" dirty="0" err="1"/>
              <a:t>yr</a:t>
            </a:r>
            <a:r>
              <a:rPr lang="en-GB" sz="2600" dirty="0"/>
              <a:t> </a:t>
            </a:r>
            <a:r>
              <a:rPr lang="en-GB" sz="2600" dirty="0" err="1"/>
              <a:t>erthygl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llawn</a:t>
            </a:r>
            <a:r>
              <a:rPr lang="en-GB" sz="2600" dirty="0"/>
              <a:t>. </a:t>
            </a:r>
          </a:p>
          <a:p>
            <a:endParaRPr lang="en-GB" sz="2600" dirty="0"/>
          </a:p>
          <a:p>
            <a:r>
              <a:rPr lang="en-GB" sz="2600" dirty="0" err="1"/>
              <a:t>Peidiwch</a:t>
            </a:r>
            <a:r>
              <a:rPr lang="en-GB" sz="2600" dirty="0"/>
              <a:t> ag </a:t>
            </a:r>
            <a:r>
              <a:rPr lang="en-GB" sz="2600" dirty="0" err="1"/>
              <a:t>ofni</a:t>
            </a:r>
            <a:r>
              <a:rPr lang="en-GB" sz="2600" dirty="0"/>
              <a:t> </a:t>
            </a:r>
            <a:r>
              <a:rPr lang="en-GB" sz="2600" dirty="0" err="1"/>
              <a:t>anwybyddu</a:t>
            </a:r>
            <a:r>
              <a:rPr lang="en-GB" sz="2600" dirty="0"/>
              <a:t> </a:t>
            </a:r>
            <a:r>
              <a:rPr lang="en-GB" sz="2600" dirty="0" err="1"/>
              <a:t>papur</a:t>
            </a:r>
            <a:r>
              <a:rPr lang="en-GB" sz="2600" dirty="0"/>
              <a:t> </a:t>
            </a:r>
            <a:r>
              <a:rPr lang="en-GB" sz="2600" dirty="0" err="1"/>
              <a:t>os</a:t>
            </a:r>
            <a:r>
              <a:rPr lang="en-GB" sz="2600" dirty="0"/>
              <a:t> </a:t>
            </a:r>
            <a:r>
              <a:rPr lang="en-GB" sz="2600" dirty="0" err="1"/>
              <a:t>nad</a:t>
            </a:r>
            <a:r>
              <a:rPr lang="en-GB" sz="2600" dirty="0"/>
              <a:t> </a:t>
            </a:r>
            <a:r>
              <a:rPr lang="en-GB" sz="2600" dirty="0" err="1"/>
              <a:t>yw’n</a:t>
            </a:r>
            <a:r>
              <a:rPr lang="en-GB" sz="2600" dirty="0"/>
              <a:t> </a:t>
            </a:r>
            <a:r>
              <a:rPr lang="en-GB" sz="2600" dirty="0" err="1"/>
              <a:t>berthnasol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chi. </a:t>
            </a:r>
            <a:r>
              <a:rPr lang="en-GB" sz="2600" dirty="0" err="1"/>
              <a:t>Weithiau</a:t>
            </a:r>
            <a:r>
              <a:rPr lang="en-GB" sz="2600" dirty="0"/>
              <a:t> </a:t>
            </a:r>
            <a:r>
              <a:rPr lang="en-GB" sz="2600" dirty="0" err="1"/>
              <a:t>mae</a:t>
            </a:r>
            <a:r>
              <a:rPr lang="en-GB" sz="2600" dirty="0"/>
              <a:t> </a:t>
            </a:r>
            <a:r>
              <a:rPr lang="en-GB" sz="2600" dirty="0" err="1"/>
              <a:t>angen</a:t>
            </a:r>
            <a:r>
              <a:rPr lang="en-GB" sz="2600" dirty="0"/>
              <a:t> </a:t>
            </a:r>
            <a:r>
              <a:rPr lang="en-GB" sz="2600" dirty="0" err="1"/>
              <a:t>gadael</a:t>
            </a:r>
            <a:r>
              <a:rPr lang="en-GB" sz="2600" dirty="0"/>
              <a:t> </a:t>
            </a:r>
            <a:r>
              <a:rPr lang="en-GB" sz="2600" dirty="0" err="1"/>
              <a:t>iddo</a:t>
            </a:r>
            <a:r>
              <a:rPr lang="en-GB" sz="2600" dirty="0"/>
              <a:t> </a:t>
            </a:r>
            <a:r>
              <a:rPr lang="en-GB" sz="2600" dirty="0" err="1"/>
              <a:t>fynd</a:t>
            </a:r>
            <a:r>
              <a:rPr lang="en-GB" sz="2600" dirty="0"/>
              <a:t>!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813961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476655-51A5-C921-659B-609392CE2C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srgbClr val="0070C0"/>
                </a:solidFill>
              </a:rPr>
              <a:t>A Strategy for Searching for Literature </a:t>
            </a:r>
            <a:br>
              <a:rPr lang="en-GB" sz="4400" b="1" dirty="0">
                <a:solidFill>
                  <a:srgbClr val="0070C0"/>
                </a:solidFill>
              </a:rPr>
            </a:br>
            <a:r>
              <a:rPr lang="en-GB" sz="4400" b="1" dirty="0">
                <a:solidFill>
                  <a:srgbClr val="0070C0"/>
                </a:solidFill>
              </a:rPr>
              <a:t>– Step 3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5EDDE2-FF7B-1C61-8F6B-46493952770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16832"/>
            <a:ext cx="9397652" cy="4351338"/>
          </a:xfrm>
        </p:spPr>
        <p:txBody>
          <a:bodyPr>
            <a:normAutofit/>
          </a:bodyPr>
          <a:lstStyle/>
          <a:p>
            <a:r>
              <a:rPr lang="en-GB" sz="2600" dirty="0">
                <a:solidFill>
                  <a:srgbClr val="0070C0"/>
                </a:solidFill>
              </a:rPr>
              <a:t>Once you have identified a journal paper, try skimming and scanning the abstract, introduction, findings and conclusion before reading the article in depth, to check its relevance to you. </a:t>
            </a:r>
          </a:p>
          <a:p>
            <a:pPr marL="0" indent="0">
              <a:buNone/>
            </a:pPr>
            <a:endParaRPr lang="en-GB" sz="2600" dirty="0">
              <a:solidFill>
                <a:srgbClr val="0070C0"/>
              </a:solidFill>
            </a:endParaRPr>
          </a:p>
          <a:p>
            <a:r>
              <a:rPr lang="en-GB" sz="2600" dirty="0">
                <a:solidFill>
                  <a:srgbClr val="0070C0"/>
                </a:solidFill>
              </a:rPr>
              <a:t>Don’t be afraid to reject a journal which is of limited use to you. Sometimes you need to just let it go!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37410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283" y="128363"/>
            <a:ext cx="12099776" cy="1325563"/>
          </a:xfrm>
        </p:spPr>
        <p:txBody>
          <a:bodyPr>
            <a:normAutofit/>
          </a:bodyPr>
          <a:lstStyle/>
          <a:p>
            <a:pPr algn="ctr"/>
            <a:r>
              <a:rPr lang="en-GB" sz="4000" b="1" dirty="0" err="1"/>
              <a:t>Strategaeth</a:t>
            </a:r>
            <a:r>
              <a:rPr lang="en-GB" sz="4000" b="1" dirty="0"/>
              <a:t> </a:t>
            </a:r>
            <a:r>
              <a:rPr lang="en-GB" sz="4000" b="1" dirty="0" err="1"/>
              <a:t>ar</a:t>
            </a:r>
            <a:r>
              <a:rPr lang="en-GB" sz="4000" b="1" dirty="0"/>
              <a:t> </a:t>
            </a:r>
            <a:r>
              <a:rPr lang="en-GB" sz="4000" b="1" dirty="0" err="1"/>
              <a:t>gyfer</a:t>
            </a:r>
            <a:r>
              <a:rPr lang="en-GB" sz="4000" b="1" dirty="0"/>
              <a:t> </a:t>
            </a:r>
            <a:r>
              <a:rPr lang="en-GB" sz="4000" b="1" dirty="0" err="1"/>
              <a:t>Chwilio</a:t>
            </a:r>
            <a:r>
              <a:rPr lang="en-GB" sz="4000" b="1" dirty="0"/>
              <a:t> am </a:t>
            </a:r>
            <a:r>
              <a:rPr lang="en-GB" sz="4000" b="1" dirty="0" err="1"/>
              <a:t>Lenyddiaeth</a:t>
            </a:r>
            <a:r>
              <a:rPr lang="en-GB" sz="4000" b="1" dirty="0"/>
              <a:t> - Cam 4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9F557BF-8C50-EE46-F54A-2806D04864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1941" y="5647503"/>
            <a:ext cx="12192000" cy="1210497"/>
          </a:xfrm>
          <a:prstGeom prst="rect">
            <a:avLst/>
          </a:prstGeom>
        </p:spPr>
      </p:pic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691B492-4FFC-DB3E-F329-58DD1CF466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1424" y="1628800"/>
            <a:ext cx="8282136" cy="4351338"/>
          </a:xfrm>
        </p:spPr>
        <p:txBody>
          <a:bodyPr>
            <a:normAutofit/>
          </a:bodyPr>
          <a:lstStyle/>
          <a:p>
            <a:r>
              <a:rPr lang="en-GB" sz="2600" dirty="0" err="1"/>
              <a:t>Edrychwch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restrau</a:t>
            </a:r>
            <a:r>
              <a:rPr lang="en-GB" sz="2600" dirty="0"/>
              <a:t>  </a:t>
            </a:r>
            <a:r>
              <a:rPr lang="en-GB" sz="2600" dirty="0" err="1"/>
              <a:t>cyfeirnodi'r</a:t>
            </a:r>
            <a:r>
              <a:rPr lang="en-GB" sz="2600" dirty="0"/>
              <a:t> </a:t>
            </a:r>
            <a:r>
              <a:rPr lang="en-GB" sz="2600" dirty="0" err="1"/>
              <a:t>pethau</a:t>
            </a:r>
            <a:r>
              <a:rPr lang="en-GB" sz="2600" dirty="0"/>
              <a:t> </a:t>
            </a:r>
            <a:r>
              <a:rPr lang="en-GB" sz="2600" dirty="0" err="1"/>
              <a:t>rydych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darllen</a:t>
            </a:r>
            <a:r>
              <a:rPr lang="en-GB" sz="2600" dirty="0"/>
              <a:t>.</a:t>
            </a:r>
          </a:p>
          <a:p>
            <a:pPr marL="457200" lvl="1" indent="0">
              <a:buNone/>
            </a:pPr>
            <a:r>
              <a:rPr lang="en-GB" sz="2600" dirty="0"/>
              <a:t>-</a:t>
            </a:r>
            <a:r>
              <a:rPr lang="en-GB" sz="2600" dirty="0" err="1"/>
              <a:t>Oes</a:t>
            </a:r>
            <a:r>
              <a:rPr lang="en-GB" sz="2600" dirty="0"/>
              <a:t> </a:t>
            </a:r>
            <a:r>
              <a:rPr lang="en-GB" sz="2600" dirty="0" err="1"/>
              <a:t>cyfeirnod</a:t>
            </a:r>
            <a:r>
              <a:rPr lang="en-GB" sz="2600" dirty="0"/>
              <a:t> a </a:t>
            </a:r>
            <a:r>
              <a:rPr lang="en-GB" sz="2600" dirty="0" err="1"/>
              <a:t>fyddai’n</a:t>
            </a:r>
            <a:r>
              <a:rPr lang="en-GB" sz="2600" dirty="0"/>
              <a:t> </a:t>
            </a:r>
            <a:r>
              <a:rPr lang="en-GB" sz="2600" dirty="0" err="1"/>
              <a:t>ddefnyddiol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chi?</a:t>
            </a:r>
          </a:p>
          <a:p>
            <a:pPr marL="457200" lvl="1" indent="0">
              <a:buNone/>
            </a:pPr>
            <a:r>
              <a:rPr lang="en-GB" sz="2600" dirty="0"/>
              <a:t>-</a:t>
            </a:r>
            <a:r>
              <a:rPr lang="en-GB" sz="2600" dirty="0" err="1"/>
              <a:t>Ydy’r</a:t>
            </a:r>
            <a:r>
              <a:rPr lang="en-GB" sz="2600" dirty="0"/>
              <a:t> un </a:t>
            </a:r>
            <a:r>
              <a:rPr lang="en-GB" sz="2600" dirty="0" err="1"/>
              <a:t>awdur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cael</a:t>
            </a:r>
            <a:r>
              <a:rPr lang="en-GB" sz="2600" dirty="0"/>
              <a:t> </a:t>
            </a:r>
            <a:r>
              <a:rPr lang="en-GB" sz="2600" dirty="0" err="1"/>
              <a:t>ei</a:t>
            </a:r>
            <a:r>
              <a:rPr lang="en-GB" sz="2600" dirty="0"/>
              <a:t> </a:t>
            </a:r>
            <a:r>
              <a:rPr lang="en-GB" sz="2600" dirty="0" err="1"/>
              <a:t>ddefnyddio</a:t>
            </a:r>
            <a:r>
              <a:rPr lang="en-GB" sz="2600" dirty="0"/>
              <a:t> </a:t>
            </a: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sawl</a:t>
            </a:r>
            <a:r>
              <a:rPr lang="en-GB" sz="2600" dirty="0"/>
              <a:t> </a:t>
            </a:r>
            <a:r>
              <a:rPr lang="en-GB" sz="2600" dirty="0" err="1"/>
              <a:t>rhestr</a:t>
            </a:r>
            <a:r>
              <a:rPr lang="en-GB" sz="2600" dirty="0"/>
              <a:t>?</a:t>
            </a:r>
          </a:p>
          <a:p>
            <a:pPr lvl="1"/>
            <a:endParaRPr lang="en-GB" sz="2600" dirty="0"/>
          </a:p>
          <a:p>
            <a:r>
              <a:rPr lang="en-GB" sz="2600" dirty="0" err="1"/>
              <a:t>Defnyddiwch</a:t>
            </a:r>
            <a:r>
              <a:rPr lang="en-GB" sz="2600" dirty="0"/>
              <a:t> y </a:t>
            </a:r>
            <a:r>
              <a:rPr lang="en-GB" sz="2600" dirty="0" err="1"/>
              <a:t>wybodaeth</a:t>
            </a:r>
            <a:r>
              <a:rPr lang="en-GB" sz="2600" dirty="0"/>
              <a:t> </a:t>
            </a:r>
            <a:r>
              <a:rPr lang="en-GB" sz="2600" dirty="0" err="1"/>
              <a:t>yma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ehangu’r</a:t>
            </a:r>
            <a:r>
              <a:rPr lang="en-GB" sz="2600" dirty="0"/>
              <a:t> </a:t>
            </a:r>
            <a:r>
              <a:rPr lang="en-GB" sz="2600" dirty="0" err="1"/>
              <a:t>ymchwil</a:t>
            </a:r>
            <a:r>
              <a:rPr lang="en-GB" sz="2600" dirty="0"/>
              <a:t>. </a:t>
            </a:r>
            <a:r>
              <a:rPr lang="en-GB" sz="2600" dirty="0" err="1"/>
              <a:t>Edrychwch</a:t>
            </a:r>
            <a:r>
              <a:rPr lang="en-GB" sz="2600" dirty="0"/>
              <a:t> </a:t>
            </a:r>
            <a:r>
              <a:rPr lang="en-GB" sz="2600" dirty="0" err="1"/>
              <a:t>ar</a:t>
            </a:r>
            <a:r>
              <a:rPr lang="en-GB" sz="2600" dirty="0"/>
              <a:t> </a:t>
            </a:r>
            <a:r>
              <a:rPr lang="en-GB" sz="2600" dirty="0" err="1"/>
              <a:t>waith</a:t>
            </a:r>
            <a:r>
              <a:rPr lang="en-GB" sz="2600" dirty="0"/>
              <a:t> </a:t>
            </a:r>
            <a:r>
              <a:rPr lang="en-GB" sz="2600" dirty="0" err="1"/>
              <a:t>yr</a:t>
            </a:r>
            <a:r>
              <a:rPr lang="en-GB" sz="2600" dirty="0"/>
              <a:t> </a:t>
            </a:r>
            <a:r>
              <a:rPr lang="en-GB" sz="2600" dirty="0" err="1"/>
              <a:t>awduron</a:t>
            </a:r>
            <a:r>
              <a:rPr lang="en-GB" sz="2600" dirty="0"/>
              <a:t> </a:t>
            </a:r>
            <a:r>
              <a:rPr lang="en-GB" sz="2600" dirty="0" err="1"/>
              <a:t>sy’n</a:t>
            </a:r>
            <a:r>
              <a:rPr lang="en-GB" sz="2600" dirty="0"/>
              <a:t> </a:t>
            </a:r>
            <a:r>
              <a:rPr lang="en-GB" sz="2600" dirty="0" err="1"/>
              <a:t>cael</a:t>
            </a:r>
            <a:r>
              <a:rPr lang="en-GB" sz="2600" dirty="0"/>
              <a:t> </a:t>
            </a:r>
            <a:r>
              <a:rPr lang="en-GB" sz="2600" dirty="0" err="1"/>
              <a:t>eu</a:t>
            </a:r>
            <a:r>
              <a:rPr lang="en-GB" sz="2600" dirty="0"/>
              <a:t> </a:t>
            </a:r>
            <a:r>
              <a:rPr lang="en-GB" sz="2600" dirty="0" err="1"/>
              <a:t>cyfeirnodi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y </a:t>
            </a:r>
            <a:r>
              <a:rPr lang="en-GB" sz="2600" dirty="0" err="1"/>
              <a:t>ffynonellau</a:t>
            </a:r>
            <a:r>
              <a:rPr lang="en-GB" sz="2600" dirty="0"/>
              <a:t> </a:t>
            </a:r>
            <a:r>
              <a:rPr lang="en-GB" sz="2600" dirty="0" err="1"/>
              <a:t>gwreiddiol</a:t>
            </a:r>
            <a:r>
              <a:rPr lang="en-GB" sz="2600" dirty="0"/>
              <a:t>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485284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CE7396-834A-668B-50B2-C6260CBB9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4400" b="1" dirty="0">
                <a:solidFill>
                  <a:srgbClr val="0070C0"/>
                </a:solidFill>
              </a:rPr>
              <a:t>A Strategy for Searching for Literature </a:t>
            </a:r>
            <a:br>
              <a:rPr lang="en-GB" sz="4400" b="1" dirty="0">
                <a:solidFill>
                  <a:srgbClr val="0070C0"/>
                </a:solidFill>
              </a:rPr>
            </a:br>
            <a:r>
              <a:rPr lang="en-GB" sz="4400" b="1" dirty="0">
                <a:solidFill>
                  <a:srgbClr val="0070C0"/>
                </a:solidFill>
              </a:rPr>
              <a:t>– Step 4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8ADDF9-490C-18BC-0BF6-A4AF744653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988840"/>
            <a:ext cx="10154344" cy="4351338"/>
          </a:xfrm>
        </p:spPr>
        <p:txBody>
          <a:bodyPr>
            <a:normAutofit/>
          </a:bodyPr>
          <a:lstStyle/>
          <a:p>
            <a:r>
              <a:rPr lang="en-GB" sz="2600" dirty="0">
                <a:solidFill>
                  <a:srgbClr val="0070C0"/>
                </a:solidFill>
              </a:rPr>
              <a:t>Look at the reference lists of the journal papers you read. </a:t>
            </a:r>
          </a:p>
          <a:p>
            <a:pPr marL="457200" lvl="1" indent="0">
              <a:buNone/>
            </a:pPr>
            <a:r>
              <a:rPr lang="en-GB" sz="2600" dirty="0">
                <a:solidFill>
                  <a:srgbClr val="0070C0"/>
                </a:solidFill>
              </a:rPr>
              <a:t>-Is there a source mentioned that would be useful to you?</a:t>
            </a:r>
          </a:p>
          <a:p>
            <a:pPr marL="457200" lvl="1" indent="0">
              <a:buNone/>
            </a:pPr>
            <a:r>
              <a:rPr lang="en-GB" sz="2600" dirty="0">
                <a:solidFill>
                  <a:srgbClr val="0070C0"/>
                </a:solidFill>
              </a:rPr>
              <a:t>-Is the same writer mentioned in several journal reference lists?</a:t>
            </a:r>
          </a:p>
          <a:p>
            <a:pPr marL="457200" lvl="1" indent="0">
              <a:buNone/>
            </a:pPr>
            <a:endParaRPr lang="en-GB" sz="2600" dirty="0">
              <a:solidFill>
                <a:srgbClr val="0070C0"/>
              </a:solidFill>
            </a:endParaRPr>
          </a:p>
          <a:p>
            <a:r>
              <a:rPr lang="en-US" sz="2600" dirty="0">
                <a:solidFill>
                  <a:srgbClr val="0070C0"/>
                </a:solidFill>
              </a:rPr>
              <a:t>Use this to inform and expand your search:  the next set of searches will involve exploring the work and authors that are cited within the original sources found. </a:t>
            </a:r>
            <a:endParaRPr lang="en-GB" sz="26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550406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CB3219-5004-19A0-A4A3-8A8FD6E67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0648"/>
            <a:ext cx="3529608" cy="1325563"/>
          </a:xfrm>
        </p:spPr>
        <p:txBody>
          <a:bodyPr/>
          <a:lstStyle/>
          <a:p>
            <a:r>
              <a:rPr lang="en-GB" dirty="0" err="1"/>
              <a:t>Tasg</a:t>
            </a:r>
            <a:r>
              <a:rPr lang="en-GB" dirty="0"/>
              <a:t> </a:t>
            </a:r>
            <a:r>
              <a:rPr lang="en-GB" dirty="0" err="1"/>
              <a:t>Grwp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89FAA-64E8-669D-2723-3C6E80870F7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1384" y="1412776"/>
            <a:ext cx="5181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 err="1"/>
              <a:t>Mewn</a:t>
            </a:r>
            <a:r>
              <a:rPr lang="en-GB" sz="2600" dirty="0"/>
              <a:t> </a:t>
            </a:r>
            <a:r>
              <a:rPr lang="en-GB" sz="2600" dirty="0" err="1"/>
              <a:t>grwpiau</a:t>
            </a:r>
            <a:r>
              <a:rPr lang="en-GB" sz="2600" dirty="0"/>
              <a:t>, </a:t>
            </a:r>
            <a:r>
              <a:rPr lang="en-GB" sz="2600" dirty="0" err="1"/>
              <a:t>chwiliwch</a:t>
            </a:r>
            <a:r>
              <a:rPr lang="en-GB" sz="2600" dirty="0"/>
              <a:t> am </a:t>
            </a:r>
            <a:r>
              <a:rPr lang="en-GB" sz="2600" dirty="0" err="1"/>
              <a:t>lenyddiaeth</a:t>
            </a:r>
            <a:r>
              <a:rPr lang="en-GB" sz="2600" dirty="0"/>
              <a:t> </a:t>
            </a:r>
            <a:r>
              <a:rPr lang="en-GB" sz="2600" dirty="0" err="1"/>
              <a:t>gan</a:t>
            </a:r>
            <a:r>
              <a:rPr lang="en-GB" sz="2600" dirty="0"/>
              <a:t> </a:t>
            </a:r>
            <a:r>
              <a:rPr lang="en-GB" sz="2600" dirty="0" err="1"/>
              <a:t>ddefnyddio</a:t>
            </a:r>
            <a:r>
              <a:rPr lang="en-GB" sz="2600" dirty="0"/>
              <a:t> </a:t>
            </a:r>
            <a:r>
              <a:rPr lang="en-GB" sz="2600" dirty="0" err="1"/>
              <a:t>gwefan</a:t>
            </a:r>
            <a:r>
              <a:rPr lang="en-GB" sz="2600" dirty="0"/>
              <a:t> y </a:t>
            </a:r>
            <a:r>
              <a:rPr lang="en-GB" sz="2600" dirty="0" err="1"/>
              <a:t>llyfrgell</a:t>
            </a:r>
            <a:r>
              <a:rPr lang="en-GB" sz="2600" dirty="0"/>
              <a:t>. 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 err="1"/>
              <a:t>Adnabyddwch</a:t>
            </a:r>
            <a:r>
              <a:rPr lang="en-GB" sz="2600" dirty="0"/>
              <a:t> 3 darn </a:t>
            </a:r>
            <a:r>
              <a:rPr lang="en-GB" sz="2600" dirty="0" err="1"/>
              <a:t>sy’n</a:t>
            </a:r>
            <a:r>
              <a:rPr lang="en-GB" sz="2600" dirty="0"/>
              <a:t> </a:t>
            </a:r>
            <a:r>
              <a:rPr lang="en-GB" sz="2600" dirty="0" err="1"/>
              <a:t>cynnwys</a:t>
            </a:r>
            <a:r>
              <a:rPr lang="en-GB" sz="2600" dirty="0"/>
              <a:t> </a:t>
            </a:r>
            <a:r>
              <a:rPr lang="en-GB" sz="2600" dirty="0" err="1"/>
              <a:t>cyfnodolion</a:t>
            </a:r>
            <a:r>
              <a:rPr lang="en-GB" sz="2600" dirty="0"/>
              <a:t> </a:t>
            </a:r>
            <a:r>
              <a:rPr lang="en-GB" sz="2600" dirty="0" err="1"/>
              <a:t>i</a:t>
            </a:r>
            <a:r>
              <a:rPr lang="en-GB" sz="2600" dirty="0"/>
              <a:t> </a:t>
            </a:r>
            <a:r>
              <a:rPr lang="en-GB" sz="2600" dirty="0" err="1"/>
              <a:t>chi’n</a:t>
            </a:r>
            <a:r>
              <a:rPr lang="en-GB" sz="2600" dirty="0"/>
              <a:t> </a:t>
            </a:r>
            <a:r>
              <a:rPr lang="en-GB" sz="2600" dirty="0" err="1"/>
              <a:t>credu</a:t>
            </a:r>
            <a:r>
              <a:rPr lang="en-GB" sz="2600" dirty="0"/>
              <a:t> </a:t>
            </a:r>
            <a:r>
              <a:rPr lang="en-GB" sz="2600" dirty="0" err="1"/>
              <a:t>allai</a:t>
            </a:r>
            <a:r>
              <a:rPr lang="en-GB" sz="2600" dirty="0"/>
              <a:t> </a:t>
            </a:r>
            <a:r>
              <a:rPr lang="en-GB" sz="2600" dirty="0" err="1"/>
              <a:t>fod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ddefnyddiol</a:t>
            </a:r>
            <a:r>
              <a:rPr lang="en-GB" sz="2600" dirty="0"/>
              <a:t>.</a:t>
            </a:r>
          </a:p>
          <a:p>
            <a:pPr marL="0" indent="0">
              <a:buNone/>
            </a:pPr>
            <a:endParaRPr lang="en-GB" sz="2600" dirty="0"/>
          </a:p>
          <a:p>
            <a:pPr marL="0" indent="0">
              <a:buNone/>
            </a:pPr>
            <a:r>
              <a:rPr lang="en-GB" sz="2600" dirty="0" err="1"/>
              <a:t>Dewiswch</a:t>
            </a:r>
            <a:r>
              <a:rPr lang="en-GB" sz="2600" dirty="0"/>
              <a:t> 2 </a:t>
            </a:r>
            <a:r>
              <a:rPr lang="en-GB" sz="2600" dirty="0" err="1"/>
              <a:t>gyfnodolyn</a:t>
            </a:r>
            <a:r>
              <a:rPr lang="en-GB" sz="2600" dirty="0"/>
              <a:t> </a:t>
            </a:r>
            <a:r>
              <a:rPr lang="en-GB" sz="2600" dirty="0" err="1"/>
              <a:t>na</a:t>
            </a:r>
            <a:r>
              <a:rPr lang="en-GB" sz="2600" dirty="0"/>
              <a:t> </a:t>
            </a:r>
            <a:r>
              <a:rPr lang="en-GB" sz="2600" dirty="0" err="1"/>
              <a:t>fyddech</a:t>
            </a:r>
            <a:r>
              <a:rPr lang="en-GB" sz="2600" dirty="0"/>
              <a:t> </a:t>
            </a:r>
            <a:r>
              <a:rPr lang="en-GB" sz="2600" dirty="0" err="1"/>
              <a:t>yn</a:t>
            </a:r>
            <a:r>
              <a:rPr lang="en-GB" sz="2600" dirty="0"/>
              <a:t> </a:t>
            </a:r>
            <a:r>
              <a:rPr lang="en-GB" sz="2600" dirty="0" err="1"/>
              <a:t>defnyddio</a:t>
            </a:r>
            <a:r>
              <a:rPr lang="en-GB" sz="2600" dirty="0"/>
              <a:t> ac </a:t>
            </a:r>
            <a:r>
              <a:rPr lang="en-GB" sz="2600" dirty="0" err="1"/>
              <a:t>eglurwch</a:t>
            </a:r>
            <a:r>
              <a:rPr lang="en-GB" sz="2600" dirty="0"/>
              <a:t> pam. 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1D0E58-F712-124A-D803-CAA32A2021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59016" y="1419484"/>
            <a:ext cx="5181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</a:rPr>
              <a:t>In groups, conduct a literature search using the LRC website.</a:t>
            </a:r>
          </a:p>
          <a:p>
            <a:pPr marL="0" indent="0">
              <a:buNone/>
            </a:pPr>
            <a:endParaRPr lang="en-GB" sz="26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</a:rPr>
              <a:t>Identify 3 sources which include journal papers which you think might be useful.</a:t>
            </a:r>
          </a:p>
          <a:p>
            <a:pPr marL="0" indent="0">
              <a:buNone/>
            </a:pPr>
            <a:endParaRPr lang="en-GB" sz="2600" dirty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600" dirty="0">
                <a:solidFill>
                  <a:srgbClr val="0070C0"/>
                </a:solidFill>
              </a:rPr>
              <a:t>Identify 2 journal papers which you would reject and explain why. 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B24D8C-DA5A-665E-6685-6A4A64ED79C8}"/>
              </a:ext>
            </a:extLst>
          </p:cNvPr>
          <p:cNvSpPr txBox="1"/>
          <p:nvPr/>
        </p:nvSpPr>
        <p:spPr>
          <a:xfrm>
            <a:off x="6459016" y="569486"/>
            <a:ext cx="2798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000" dirty="0">
                <a:solidFill>
                  <a:srgbClr val="0070C0"/>
                </a:solidFill>
              </a:rPr>
              <a:t>Group Task</a:t>
            </a:r>
            <a:endParaRPr lang="en-US" sz="40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550622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44183" y="44624"/>
            <a:ext cx="10118948" cy="1325563"/>
          </a:xfrm>
        </p:spPr>
        <p:txBody>
          <a:bodyPr/>
          <a:lstStyle/>
          <a:p>
            <a:r>
              <a:rPr lang="en-GB" dirty="0" err="1"/>
              <a:t>Dychwelyd</a:t>
            </a:r>
            <a:r>
              <a:rPr lang="en-GB" dirty="0"/>
              <a:t> am …... </a:t>
            </a:r>
            <a:r>
              <a:rPr lang="en-GB" b="1" dirty="0"/>
              <a:t>Return at …….</a:t>
            </a:r>
          </a:p>
        </p:txBody>
      </p:sp>
      <p:pic>
        <p:nvPicPr>
          <p:cNvPr id="4" name="Content Placeholder 3" descr="Clock Square Time · Free vector graphic on Pixabay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48183" y="1556792"/>
            <a:ext cx="3295634" cy="3332079"/>
          </a:xfr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B776F7-7E13-CD3A-7F78-69C4705B54C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647503"/>
            <a:ext cx="12192000" cy="12104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694391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481</TotalTime>
  <Words>1705</Words>
  <Application>Microsoft Office PowerPoint</Application>
  <PresentationFormat>Widescreen</PresentationFormat>
  <Paragraphs>273</Paragraphs>
  <Slides>25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Times New Roman</vt:lpstr>
      <vt:lpstr>UWTSD PP Template (Cream background)</vt:lpstr>
      <vt:lpstr>ECES5006/C Pawb yn Golygu Pawb Sesiwn 1  ECES5006 All Means All Session 1</vt:lpstr>
      <vt:lpstr>Amcanion y Modiwl   </vt:lpstr>
      <vt:lpstr>Deilliannau Dysgu</vt:lpstr>
      <vt:lpstr>Deilliannau Dysgu</vt:lpstr>
      <vt:lpstr>Cynhwysiant ac Amrywiaeth</vt:lpstr>
      <vt:lpstr>Symud i fyny! </vt:lpstr>
      <vt:lpstr>Addysg Gynhwysol</vt:lpstr>
      <vt:lpstr>PowerPoint Presentation</vt:lpstr>
      <vt:lpstr>Asesiadau   </vt:lpstr>
      <vt:lpstr>Eich Asesiad</vt:lpstr>
      <vt:lpstr>Beth dyle Canllaw Ymarferydd cynnwys?</vt:lpstr>
      <vt:lpstr>Strwythyr Aseiniad</vt:lpstr>
      <vt:lpstr>Strwythyr Aseiniad</vt:lpstr>
      <vt:lpstr>Strwythyr Aseiniad</vt:lpstr>
      <vt:lpstr>Awgrymiadau defnyddiol</vt:lpstr>
      <vt:lpstr>Strategaeth ar gyfer Chwilio am Lenyddiaeth – Cam 1  </vt:lpstr>
      <vt:lpstr>A Strategy for Searching for Literature – Step 1</vt:lpstr>
      <vt:lpstr>Strategaeth ar gyfer Chwilio am Lenyddiaeth - Cam 2</vt:lpstr>
      <vt:lpstr>A Strategy for Searching for Literature  – Step 2</vt:lpstr>
      <vt:lpstr>Strategaeth ar gyfer Chwilio am Lenyddiaeth - Cam 3</vt:lpstr>
      <vt:lpstr>A Strategy for Searching for Literature  – Step 3</vt:lpstr>
      <vt:lpstr>Strategaeth ar gyfer Chwilio am Lenyddiaeth - Cam 4</vt:lpstr>
      <vt:lpstr>A Strategy for Searching for Literature  – Step 4</vt:lpstr>
      <vt:lpstr>Tasg Grwp</vt:lpstr>
      <vt:lpstr>Dychwelyd am …... Return at …….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SJEU5002/C  All Means All: Inclusive Education  Pawb yn golygu Pawb: Addysg Cynhwysol</dc:title>
  <dc:creator>Sarah Stewart</dc:creator>
  <cp:lastModifiedBy>Helen A Griffiths</cp:lastModifiedBy>
  <cp:revision>76</cp:revision>
  <dcterms:created xsi:type="dcterms:W3CDTF">2017-07-10T10:43:16Z</dcterms:created>
  <dcterms:modified xsi:type="dcterms:W3CDTF">2024-10-11T16:05:56Z</dcterms:modified>
</cp:coreProperties>
</file>