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60" r:id="rId4"/>
    <p:sldId id="258" r:id="rId5"/>
    <p:sldId id="259" r:id="rId6"/>
    <p:sldId id="261"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014" autoAdjust="0"/>
    <p:restoredTop sz="94660"/>
  </p:normalViewPr>
  <p:slideViewPr>
    <p:cSldViewPr snapToGrid="0">
      <p:cViewPr varScale="1">
        <p:scale>
          <a:sx n="125" d="100"/>
          <a:sy n="125" d="100"/>
        </p:scale>
        <p:origin x="298" y="7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A46CDA-C821-44A6-9E84-5158AAF94B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BD412AC-EC72-4657-806E-55959E57760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587E6B0-AE2F-45E8-9575-F6F054F0833A}"/>
              </a:ext>
            </a:extLst>
          </p:cNvPr>
          <p:cNvSpPr>
            <a:spLocks noGrp="1"/>
          </p:cNvSpPr>
          <p:nvPr>
            <p:ph type="dt" sz="half" idx="10"/>
          </p:nvPr>
        </p:nvSpPr>
        <p:spPr/>
        <p:txBody>
          <a:bodyPr/>
          <a:lstStyle/>
          <a:p>
            <a:fld id="{9046E2BF-4F82-45DF-9A98-4983ABD0EFF3}" type="datetimeFigureOut">
              <a:rPr lang="en-GB" smtClean="0"/>
              <a:t>20/10/2020</a:t>
            </a:fld>
            <a:endParaRPr lang="en-GB"/>
          </a:p>
        </p:txBody>
      </p:sp>
      <p:sp>
        <p:nvSpPr>
          <p:cNvPr id="5" name="Footer Placeholder 4">
            <a:extLst>
              <a:ext uri="{FF2B5EF4-FFF2-40B4-BE49-F238E27FC236}">
                <a16:creationId xmlns:a16="http://schemas.microsoft.com/office/drawing/2014/main" id="{8C8FDFC6-DEDF-49F0-83D5-388CF0CBBE7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23F14A6-4EB9-4489-A1F5-63FAC0BE1B7E}"/>
              </a:ext>
            </a:extLst>
          </p:cNvPr>
          <p:cNvSpPr>
            <a:spLocks noGrp="1"/>
          </p:cNvSpPr>
          <p:nvPr>
            <p:ph type="sldNum" sz="quarter" idx="12"/>
          </p:nvPr>
        </p:nvSpPr>
        <p:spPr/>
        <p:txBody>
          <a:bodyPr/>
          <a:lstStyle/>
          <a:p>
            <a:fld id="{F5A81C05-88D3-49FC-BE7A-533032E44D33}" type="slidenum">
              <a:rPr lang="en-GB" smtClean="0"/>
              <a:t>‹#›</a:t>
            </a:fld>
            <a:endParaRPr lang="en-GB"/>
          </a:p>
        </p:txBody>
      </p:sp>
    </p:spTree>
    <p:extLst>
      <p:ext uri="{BB962C8B-B14F-4D97-AF65-F5344CB8AC3E}">
        <p14:creationId xmlns:p14="http://schemas.microsoft.com/office/powerpoint/2010/main" val="16840432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C5EBDD-27BB-4152-A3F7-9C2A1CD8302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1127946-CEC0-4C61-98FF-4C2DE7BFA89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C425D9A-23A8-4727-A8BC-2E47103A3365}"/>
              </a:ext>
            </a:extLst>
          </p:cNvPr>
          <p:cNvSpPr>
            <a:spLocks noGrp="1"/>
          </p:cNvSpPr>
          <p:nvPr>
            <p:ph type="dt" sz="half" idx="10"/>
          </p:nvPr>
        </p:nvSpPr>
        <p:spPr/>
        <p:txBody>
          <a:bodyPr/>
          <a:lstStyle/>
          <a:p>
            <a:fld id="{9046E2BF-4F82-45DF-9A98-4983ABD0EFF3}" type="datetimeFigureOut">
              <a:rPr lang="en-GB" smtClean="0"/>
              <a:t>20/10/2020</a:t>
            </a:fld>
            <a:endParaRPr lang="en-GB"/>
          </a:p>
        </p:txBody>
      </p:sp>
      <p:sp>
        <p:nvSpPr>
          <p:cNvPr id="5" name="Footer Placeholder 4">
            <a:extLst>
              <a:ext uri="{FF2B5EF4-FFF2-40B4-BE49-F238E27FC236}">
                <a16:creationId xmlns:a16="http://schemas.microsoft.com/office/drawing/2014/main" id="{F80C5977-1DF7-4893-B8ED-2E6129D3FF1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516EAB8-E1F1-4064-91E5-F24E58AD311A}"/>
              </a:ext>
            </a:extLst>
          </p:cNvPr>
          <p:cNvSpPr>
            <a:spLocks noGrp="1"/>
          </p:cNvSpPr>
          <p:nvPr>
            <p:ph type="sldNum" sz="quarter" idx="12"/>
          </p:nvPr>
        </p:nvSpPr>
        <p:spPr/>
        <p:txBody>
          <a:bodyPr/>
          <a:lstStyle/>
          <a:p>
            <a:fld id="{F5A81C05-88D3-49FC-BE7A-533032E44D33}" type="slidenum">
              <a:rPr lang="en-GB" smtClean="0"/>
              <a:t>‹#›</a:t>
            </a:fld>
            <a:endParaRPr lang="en-GB"/>
          </a:p>
        </p:txBody>
      </p:sp>
    </p:spTree>
    <p:extLst>
      <p:ext uri="{BB962C8B-B14F-4D97-AF65-F5344CB8AC3E}">
        <p14:creationId xmlns:p14="http://schemas.microsoft.com/office/powerpoint/2010/main" val="30288591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492191-F409-4BAD-9845-BF9A59AA167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3EA288B-6F0F-4A42-B216-3DC1AB6BD2C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05511A0-138C-48A2-B111-C96DEA4763C4}"/>
              </a:ext>
            </a:extLst>
          </p:cNvPr>
          <p:cNvSpPr>
            <a:spLocks noGrp="1"/>
          </p:cNvSpPr>
          <p:nvPr>
            <p:ph type="dt" sz="half" idx="10"/>
          </p:nvPr>
        </p:nvSpPr>
        <p:spPr/>
        <p:txBody>
          <a:bodyPr/>
          <a:lstStyle/>
          <a:p>
            <a:fld id="{9046E2BF-4F82-45DF-9A98-4983ABD0EFF3}" type="datetimeFigureOut">
              <a:rPr lang="en-GB" smtClean="0"/>
              <a:t>20/10/2020</a:t>
            </a:fld>
            <a:endParaRPr lang="en-GB"/>
          </a:p>
        </p:txBody>
      </p:sp>
      <p:sp>
        <p:nvSpPr>
          <p:cNvPr id="5" name="Footer Placeholder 4">
            <a:extLst>
              <a:ext uri="{FF2B5EF4-FFF2-40B4-BE49-F238E27FC236}">
                <a16:creationId xmlns:a16="http://schemas.microsoft.com/office/drawing/2014/main" id="{E4CF0C48-D175-4445-B6A8-862E34EA097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325AFB4-20B2-406C-B820-6DAFDCBD8CC8}"/>
              </a:ext>
            </a:extLst>
          </p:cNvPr>
          <p:cNvSpPr>
            <a:spLocks noGrp="1"/>
          </p:cNvSpPr>
          <p:nvPr>
            <p:ph type="sldNum" sz="quarter" idx="12"/>
          </p:nvPr>
        </p:nvSpPr>
        <p:spPr/>
        <p:txBody>
          <a:bodyPr/>
          <a:lstStyle/>
          <a:p>
            <a:fld id="{F5A81C05-88D3-49FC-BE7A-533032E44D33}" type="slidenum">
              <a:rPr lang="en-GB" smtClean="0"/>
              <a:t>‹#›</a:t>
            </a:fld>
            <a:endParaRPr lang="en-GB"/>
          </a:p>
        </p:txBody>
      </p:sp>
    </p:spTree>
    <p:extLst>
      <p:ext uri="{BB962C8B-B14F-4D97-AF65-F5344CB8AC3E}">
        <p14:creationId xmlns:p14="http://schemas.microsoft.com/office/powerpoint/2010/main" val="7143554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C41EC4-6BF1-48CB-B4D2-AD011DD8CD5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E08809F-4849-49E4-9DA4-923FE06782B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ACB78AA-F1E6-4E5B-AD56-04AD453338D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67D19F1-2BFE-4E73-855F-90FF7C6FFAB3}"/>
              </a:ext>
            </a:extLst>
          </p:cNvPr>
          <p:cNvSpPr>
            <a:spLocks noGrp="1"/>
          </p:cNvSpPr>
          <p:nvPr>
            <p:ph type="dt" sz="half" idx="10"/>
          </p:nvPr>
        </p:nvSpPr>
        <p:spPr/>
        <p:txBody>
          <a:bodyPr/>
          <a:lstStyle/>
          <a:p>
            <a:fld id="{9046E2BF-4F82-45DF-9A98-4983ABD0EFF3}" type="datetimeFigureOut">
              <a:rPr lang="en-GB" smtClean="0"/>
              <a:t>20/10/2020</a:t>
            </a:fld>
            <a:endParaRPr lang="en-GB"/>
          </a:p>
        </p:txBody>
      </p:sp>
      <p:sp>
        <p:nvSpPr>
          <p:cNvPr id="6" name="Footer Placeholder 5">
            <a:extLst>
              <a:ext uri="{FF2B5EF4-FFF2-40B4-BE49-F238E27FC236}">
                <a16:creationId xmlns:a16="http://schemas.microsoft.com/office/drawing/2014/main" id="{AF0131F8-3A41-431D-BDA1-4A274184C3D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875CAC0-3550-4550-9CE0-4BAEEC2C0E93}"/>
              </a:ext>
            </a:extLst>
          </p:cNvPr>
          <p:cNvSpPr>
            <a:spLocks noGrp="1"/>
          </p:cNvSpPr>
          <p:nvPr>
            <p:ph type="sldNum" sz="quarter" idx="12"/>
          </p:nvPr>
        </p:nvSpPr>
        <p:spPr/>
        <p:txBody>
          <a:bodyPr/>
          <a:lstStyle/>
          <a:p>
            <a:fld id="{F5A81C05-88D3-49FC-BE7A-533032E44D33}" type="slidenum">
              <a:rPr lang="en-GB" smtClean="0"/>
              <a:t>‹#›</a:t>
            </a:fld>
            <a:endParaRPr lang="en-GB"/>
          </a:p>
        </p:txBody>
      </p:sp>
    </p:spTree>
    <p:extLst>
      <p:ext uri="{BB962C8B-B14F-4D97-AF65-F5344CB8AC3E}">
        <p14:creationId xmlns:p14="http://schemas.microsoft.com/office/powerpoint/2010/main" val="16394164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AE0080-D3CF-44F7-8E3A-48CFF799D7C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B0830BA-2D93-4005-AD14-CFCD6717741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6DF17F-A5C8-4F35-BFF1-A7960621EFB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93C98A9-7DFD-49F2-A30B-9BF5EE8CFC8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EC4D14C-4129-4F9E-9AC1-D262ED00505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3875438-B1E8-49F2-B572-2FB97F563ECE}"/>
              </a:ext>
            </a:extLst>
          </p:cNvPr>
          <p:cNvSpPr>
            <a:spLocks noGrp="1"/>
          </p:cNvSpPr>
          <p:nvPr>
            <p:ph type="dt" sz="half" idx="10"/>
          </p:nvPr>
        </p:nvSpPr>
        <p:spPr/>
        <p:txBody>
          <a:bodyPr/>
          <a:lstStyle/>
          <a:p>
            <a:fld id="{9046E2BF-4F82-45DF-9A98-4983ABD0EFF3}" type="datetimeFigureOut">
              <a:rPr lang="en-GB" smtClean="0"/>
              <a:t>20/10/2020</a:t>
            </a:fld>
            <a:endParaRPr lang="en-GB"/>
          </a:p>
        </p:txBody>
      </p:sp>
      <p:sp>
        <p:nvSpPr>
          <p:cNvPr id="8" name="Footer Placeholder 7">
            <a:extLst>
              <a:ext uri="{FF2B5EF4-FFF2-40B4-BE49-F238E27FC236}">
                <a16:creationId xmlns:a16="http://schemas.microsoft.com/office/drawing/2014/main" id="{46FF9174-2631-4D20-83B8-D834159EE8A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A639045-0E28-4D2B-BCE9-ED7328220158}"/>
              </a:ext>
            </a:extLst>
          </p:cNvPr>
          <p:cNvSpPr>
            <a:spLocks noGrp="1"/>
          </p:cNvSpPr>
          <p:nvPr>
            <p:ph type="sldNum" sz="quarter" idx="12"/>
          </p:nvPr>
        </p:nvSpPr>
        <p:spPr/>
        <p:txBody>
          <a:bodyPr/>
          <a:lstStyle/>
          <a:p>
            <a:fld id="{F5A81C05-88D3-49FC-BE7A-533032E44D33}" type="slidenum">
              <a:rPr lang="en-GB" smtClean="0"/>
              <a:t>‹#›</a:t>
            </a:fld>
            <a:endParaRPr lang="en-GB"/>
          </a:p>
        </p:txBody>
      </p:sp>
    </p:spTree>
    <p:extLst>
      <p:ext uri="{BB962C8B-B14F-4D97-AF65-F5344CB8AC3E}">
        <p14:creationId xmlns:p14="http://schemas.microsoft.com/office/powerpoint/2010/main" val="8680144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DC4FDB-34CF-4870-A7AE-2F36650954C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B2A375E-E901-4D82-B166-9EC1D3D61FD2}"/>
              </a:ext>
            </a:extLst>
          </p:cNvPr>
          <p:cNvSpPr>
            <a:spLocks noGrp="1"/>
          </p:cNvSpPr>
          <p:nvPr>
            <p:ph type="dt" sz="half" idx="10"/>
          </p:nvPr>
        </p:nvSpPr>
        <p:spPr/>
        <p:txBody>
          <a:bodyPr/>
          <a:lstStyle/>
          <a:p>
            <a:fld id="{9046E2BF-4F82-45DF-9A98-4983ABD0EFF3}" type="datetimeFigureOut">
              <a:rPr lang="en-GB" smtClean="0"/>
              <a:t>20/10/2020</a:t>
            </a:fld>
            <a:endParaRPr lang="en-GB"/>
          </a:p>
        </p:txBody>
      </p:sp>
      <p:sp>
        <p:nvSpPr>
          <p:cNvPr id="4" name="Footer Placeholder 3">
            <a:extLst>
              <a:ext uri="{FF2B5EF4-FFF2-40B4-BE49-F238E27FC236}">
                <a16:creationId xmlns:a16="http://schemas.microsoft.com/office/drawing/2014/main" id="{2C6BD849-A12A-481F-ADB5-B012B7AF3A5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325A12F-A510-4705-829C-6D0C9A748ADD}"/>
              </a:ext>
            </a:extLst>
          </p:cNvPr>
          <p:cNvSpPr>
            <a:spLocks noGrp="1"/>
          </p:cNvSpPr>
          <p:nvPr>
            <p:ph type="sldNum" sz="quarter" idx="12"/>
          </p:nvPr>
        </p:nvSpPr>
        <p:spPr/>
        <p:txBody>
          <a:bodyPr/>
          <a:lstStyle/>
          <a:p>
            <a:fld id="{F5A81C05-88D3-49FC-BE7A-533032E44D33}" type="slidenum">
              <a:rPr lang="en-GB" smtClean="0"/>
              <a:t>‹#›</a:t>
            </a:fld>
            <a:endParaRPr lang="en-GB"/>
          </a:p>
        </p:txBody>
      </p:sp>
    </p:spTree>
    <p:extLst>
      <p:ext uri="{BB962C8B-B14F-4D97-AF65-F5344CB8AC3E}">
        <p14:creationId xmlns:p14="http://schemas.microsoft.com/office/powerpoint/2010/main" val="10243300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4B4853-1D2A-43A2-9557-7679BECE6213}"/>
              </a:ext>
            </a:extLst>
          </p:cNvPr>
          <p:cNvSpPr>
            <a:spLocks noGrp="1"/>
          </p:cNvSpPr>
          <p:nvPr>
            <p:ph type="dt" sz="half" idx="10"/>
          </p:nvPr>
        </p:nvSpPr>
        <p:spPr/>
        <p:txBody>
          <a:bodyPr/>
          <a:lstStyle/>
          <a:p>
            <a:fld id="{9046E2BF-4F82-45DF-9A98-4983ABD0EFF3}" type="datetimeFigureOut">
              <a:rPr lang="en-GB" smtClean="0"/>
              <a:t>20/10/2020</a:t>
            </a:fld>
            <a:endParaRPr lang="en-GB"/>
          </a:p>
        </p:txBody>
      </p:sp>
      <p:sp>
        <p:nvSpPr>
          <p:cNvPr id="3" name="Footer Placeholder 2">
            <a:extLst>
              <a:ext uri="{FF2B5EF4-FFF2-40B4-BE49-F238E27FC236}">
                <a16:creationId xmlns:a16="http://schemas.microsoft.com/office/drawing/2014/main" id="{AB4FB24F-EE57-4CF4-8DF5-73B4AC2997B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FC0850E-DBA5-4BDD-A918-A845984689E1}"/>
              </a:ext>
            </a:extLst>
          </p:cNvPr>
          <p:cNvSpPr>
            <a:spLocks noGrp="1"/>
          </p:cNvSpPr>
          <p:nvPr>
            <p:ph type="sldNum" sz="quarter" idx="12"/>
          </p:nvPr>
        </p:nvSpPr>
        <p:spPr/>
        <p:txBody>
          <a:bodyPr/>
          <a:lstStyle/>
          <a:p>
            <a:fld id="{F5A81C05-88D3-49FC-BE7A-533032E44D33}" type="slidenum">
              <a:rPr lang="en-GB" smtClean="0"/>
              <a:t>‹#›</a:t>
            </a:fld>
            <a:endParaRPr lang="en-GB"/>
          </a:p>
        </p:txBody>
      </p:sp>
    </p:spTree>
    <p:extLst>
      <p:ext uri="{BB962C8B-B14F-4D97-AF65-F5344CB8AC3E}">
        <p14:creationId xmlns:p14="http://schemas.microsoft.com/office/powerpoint/2010/main" val="30099681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17C930-2C61-42B4-8935-6F7AB7E31A5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085F7BF-6E0C-4F96-BAF2-28EAFF4399A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23F7EF7-15A1-4A5D-A7AA-FE72192FF8F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D619D27-1061-4A66-BF5C-3CD28B8F144D}"/>
              </a:ext>
            </a:extLst>
          </p:cNvPr>
          <p:cNvSpPr>
            <a:spLocks noGrp="1"/>
          </p:cNvSpPr>
          <p:nvPr>
            <p:ph type="dt" sz="half" idx="10"/>
          </p:nvPr>
        </p:nvSpPr>
        <p:spPr/>
        <p:txBody>
          <a:bodyPr/>
          <a:lstStyle/>
          <a:p>
            <a:fld id="{9046E2BF-4F82-45DF-9A98-4983ABD0EFF3}" type="datetimeFigureOut">
              <a:rPr lang="en-GB" smtClean="0"/>
              <a:t>20/10/2020</a:t>
            </a:fld>
            <a:endParaRPr lang="en-GB"/>
          </a:p>
        </p:txBody>
      </p:sp>
      <p:sp>
        <p:nvSpPr>
          <p:cNvPr id="6" name="Footer Placeholder 5">
            <a:extLst>
              <a:ext uri="{FF2B5EF4-FFF2-40B4-BE49-F238E27FC236}">
                <a16:creationId xmlns:a16="http://schemas.microsoft.com/office/drawing/2014/main" id="{44210887-B8FA-46EC-9F06-CC9EA1C6ACB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8852EA8-8A8D-4688-9425-E3D0B5881202}"/>
              </a:ext>
            </a:extLst>
          </p:cNvPr>
          <p:cNvSpPr>
            <a:spLocks noGrp="1"/>
          </p:cNvSpPr>
          <p:nvPr>
            <p:ph type="sldNum" sz="quarter" idx="12"/>
          </p:nvPr>
        </p:nvSpPr>
        <p:spPr/>
        <p:txBody>
          <a:bodyPr/>
          <a:lstStyle/>
          <a:p>
            <a:fld id="{F5A81C05-88D3-49FC-BE7A-533032E44D33}" type="slidenum">
              <a:rPr lang="en-GB" smtClean="0"/>
              <a:t>‹#›</a:t>
            </a:fld>
            <a:endParaRPr lang="en-GB"/>
          </a:p>
        </p:txBody>
      </p:sp>
    </p:spTree>
    <p:extLst>
      <p:ext uri="{BB962C8B-B14F-4D97-AF65-F5344CB8AC3E}">
        <p14:creationId xmlns:p14="http://schemas.microsoft.com/office/powerpoint/2010/main" val="39960009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D29435-C052-4E2B-9E84-D7130A2EBFD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F75364D-733A-4423-A265-A05303BB7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F080A73-160E-44B3-8335-C73695E0259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6973A11-A20F-4856-9549-6602EC8535F6}"/>
              </a:ext>
            </a:extLst>
          </p:cNvPr>
          <p:cNvSpPr>
            <a:spLocks noGrp="1"/>
          </p:cNvSpPr>
          <p:nvPr>
            <p:ph type="dt" sz="half" idx="10"/>
          </p:nvPr>
        </p:nvSpPr>
        <p:spPr/>
        <p:txBody>
          <a:bodyPr/>
          <a:lstStyle/>
          <a:p>
            <a:fld id="{9046E2BF-4F82-45DF-9A98-4983ABD0EFF3}" type="datetimeFigureOut">
              <a:rPr lang="en-GB" smtClean="0"/>
              <a:t>20/10/2020</a:t>
            </a:fld>
            <a:endParaRPr lang="en-GB"/>
          </a:p>
        </p:txBody>
      </p:sp>
      <p:sp>
        <p:nvSpPr>
          <p:cNvPr id="6" name="Footer Placeholder 5">
            <a:extLst>
              <a:ext uri="{FF2B5EF4-FFF2-40B4-BE49-F238E27FC236}">
                <a16:creationId xmlns:a16="http://schemas.microsoft.com/office/drawing/2014/main" id="{689189C2-6AA2-4F9D-97AB-172BE0B7BC0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D7ADEA2-D8CA-4186-B131-3CE2A39EB93E}"/>
              </a:ext>
            </a:extLst>
          </p:cNvPr>
          <p:cNvSpPr>
            <a:spLocks noGrp="1"/>
          </p:cNvSpPr>
          <p:nvPr>
            <p:ph type="sldNum" sz="quarter" idx="12"/>
          </p:nvPr>
        </p:nvSpPr>
        <p:spPr/>
        <p:txBody>
          <a:bodyPr/>
          <a:lstStyle/>
          <a:p>
            <a:fld id="{F5A81C05-88D3-49FC-BE7A-533032E44D33}" type="slidenum">
              <a:rPr lang="en-GB" smtClean="0"/>
              <a:t>‹#›</a:t>
            </a:fld>
            <a:endParaRPr lang="en-GB"/>
          </a:p>
        </p:txBody>
      </p:sp>
    </p:spTree>
    <p:extLst>
      <p:ext uri="{BB962C8B-B14F-4D97-AF65-F5344CB8AC3E}">
        <p14:creationId xmlns:p14="http://schemas.microsoft.com/office/powerpoint/2010/main" val="28026367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E92175-1AAC-44E7-BE95-B4ADE6E0001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19318DB-D63B-41AA-8C70-FA59A2ABC5F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DD0A03A-0D3A-4A34-ACAD-644D24B400D9}"/>
              </a:ext>
            </a:extLst>
          </p:cNvPr>
          <p:cNvSpPr>
            <a:spLocks noGrp="1"/>
          </p:cNvSpPr>
          <p:nvPr>
            <p:ph type="dt" sz="half" idx="10"/>
          </p:nvPr>
        </p:nvSpPr>
        <p:spPr/>
        <p:txBody>
          <a:bodyPr/>
          <a:lstStyle/>
          <a:p>
            <a:fld id="{9046E2BF-4F82-45DF-9A98-4983ABD0EFF3}" type="datetimeFigureOut">
              <a:rPr lang="en-GB" smtClean="0"/>
              <a:t>20/10/2020</a:t>
            </a:fld>
            <a:endParaRPr lang="en-GB"/>
          </a:p>
        </p:txBody>
      </p:sp>
      <p:sp>
        <p:nvSpPr>
          <p:cNvPr id="5" name="Footer Placeholder 4">
            <a:extLst>
              <a:ext uri="{FF2B5EF4-FFF2-40B4-BE49-F238E27FC236}">
                <a16:creationId xmlns:a16="http://schemas.microsoft.com/office/drawing/2014/main" id="{137813CB-3489-4E3B-8C59-C43E83B46C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CB99E16-3F17-42EF-AB8B-3387FCCEC619}"/>
              </a:ext>
            </a:extLst>
          </p:cNvPr>
          <p:cNvSpPr>
            <a:spLocks noGrp="1"/>
          </p:cNvSpPr>
          <p:nvPr>
            <p:ph type="sldNum" sz="quarter" idx="12"/>
          </p:nvPr>
        </p:nvSpPr>
        <p:spPr/>
        <p:txBody>
          <a:bodyPr/>
          <a:lstStyle/>
          <a:p>
            <a:fld id="{F5A81C05-88D3-49FC-BE7A-533032E44D33}" type="slidenum">
              <a:rPr lang="en-GB" smtClean="0"/>
              <a:t>‹#›</a:t>
            </a:fld>
            <a:endParaRPr lang="en-GB"/>
          </a:p>
        </p:txBody>
      </p:sp>
    </p:spTree>
    <p:extLst>
      <p:ext uri="{BB962C8B-B14F-4D97-AF65-F5344CB8AC3E}">
        <p14:creationId xmlns:p14="http://schemas.microsoft.com/office/powerpoint/2010/main" val="33026722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A9906AE-D44F-49AF-92E2-7ED7F7ECF9F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4F89618-C06B-46BD-A3FE-94C7FCDCCD6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EE478C8-4882-4759-A901-3E630399833F}"/>
              </a:ext>
            </a:extLst>
          </p:cNvPr>
          <p:cNvSpPr>
            <a:spLocks noGrp="1"/>
          </p:cNvSpPr>
          <p:nvPr>
            <p:ph type="dt" sz="half" idx="10"/>
          </p:nvPr>
        </p:nvSpPr>
        <p:spPr/>
        <p:txBody>
          <a:bodyPr/>
          <a:lstStyle/>
          <a:p>
            <a:fld id="{9046E2BF-4F82-45DF-9A98-4983ABD0EFF3}" type="datetimeFigureOut">
              <a:rPr lang="en-GB" smtClean="0"/>
              <a:t>20/10/2020</a:t>
            </a:fld>
            <a:endParaRPr lang="en-GB"/>
          </a:p>
        </p:txBody>
      </p:sp>
      <p:sp>
        <p:nvSpPr>
          <p:cNvPr id="5" name="Footer Placeholder 4">
            <a:extLst>
              <a:ext uri="{FF2B5EF4-FFF2-40B4-BE49-F238E27FC236}">
                <a16:creationId xmlns:a16="http://schemas.microsoft.com/office/drawing/2014/main" id="{D5AFF1BA-9DAF-4E3C-80C4-FDC9526083D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6225C17-B89B-45EF-AF7F-3C99D41ECBE0}"/>
              </a:ext>
            </a:extLst>
          </p:cNvPr>
          <p:cNvSpPr>
            <a:spLocks noGrp="1"/>
          </p:cNvSpPr>
          <p:nvPr>
            <p:ph type="sldNum" sz="quarter" idx="12"/>
          </p:nvPr>
        </p:nvSpPr>
        <p:spPr/>
        <p:txBody>
          <a:bodyPr/>
          <a:lstStyle/>
          <a:p>
            <a:fld id="{F5A81C05-88D3-49FC-BE7A-533032E44D33}" type="slidenum">
              <a:rPr lang="en-GB" smtClean="0"/>
              <a:t>‹#›</a:t>
            </a:fld>
            <a:endParaRPr lang="en-GB"/>
          </a:p>
        </p:txBody>
      </p:sp>
    </p:spTree>
    <p:extLst>
      <p:ext uri="{BB962C8B-B14F-4D97-AF65-F5344CB8AC3E}">
        <p14:creationId xmlns:p14="http://schemas.microsoft.com/office/powerpoint/2010/main" val="29569729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18E427E-372E-4C2B-8B0B-71722554993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64F2D15-812A-46E8-84C6-1489AF01914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4AA480C-7F35-472D-963F-4D66586A05A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046E2BF-4F82-45DF-9A98-4983ABD0EFF3}" type="datetimeFigureOut">
              <a:rPr lang="en-GB" smtClean="0"/>
              <a:t>20/10/2020</a:t>
            </a:fld>
            <a:endParaRPr lang="en-GB"/>
          </a:p>
        </p:txBody>
      </p:sp>
      <p:sp>
        <p:nvSpPr>
          <p:cNvPr id="5" name="Footer Placeholder 4">
            <a:extLst>
              <a:ext uri="{FF2B5EF4-FFF2-40B4-BE49-F238E27FC236}">
                <a16:creationId xmlns:a16="http://schemas.microsoft.com/office/drawing/2014/main" id="{EBE43436-6C5F-4AE0-979A-7702D02C9BA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4DAA37B-D600-494A-91FF-C89393D9FC7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5A81C05-88D3-49FC-BE7A-533032E44D33}" type="slidenum">
              <a:rPr lang="en-GB" smtClean="0"/>
              <a:t>‹#›</a:t>
            </a:fld>
            <a:endParaRPr lang="en-GB"/>
          </a:p>
        </p:txBody>
      </p:sp>
    </p:spTree>
    <p:extLst>
      <p:ext uri="{BB962C8B-B14F-4D97-AF65-F5344CB8AC3E}">
        <p14:creationId xmlns:p14="http://schemas.microsoft.com/office/powerpoint/2010/main" val="10461168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edocs.unep.org/bitstream/handle/20.500.11822/25762/SDG7_Brief.pdf?sequence=1&amp;isAllowed=y" TargetMode="External"/><Relationship Id="rId2" Type="http://schemas.openxmlformats.org/officeDocument/2006/relationships/hyperlink" Target="https://trackingsdg7.esmap.org/data/files/download-documents/2019-Tracking%20SDG7-Full%20Report.pdf" TargetMode="External"/><Relationship Id="rId1" Type="http://schemas.openxmlformats.org/officeDocument/2006/relationships/slideLayout" Target="../slideLayouts/slideLayout2.xml"/><Relationship Id="rId5" Type="http://schemas.openxmlformats.org/officeDocument/2006/relationships/hyperlink" Target="https://trackingsdg7.esmap.org/data/files/download-documents/chapter_3_renewable_energy.pdf" TargetMode="External"/><Relationship Id="rId4" Type="http://schemas.openxmlformats.org/officeDocument/2006/relationships/hyperlink" Target="https://www.who.int/news-room/fact-sheets/detail/household-air-pollution-and-health"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trackingsdg7.esmap.org/" TargetMode="External"/><Relationship Id="rId2" Type="http://schemas.openxmlformats.org/officeDocument/2006/relationships/image" Target="../media/image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EEBC2F-AD05-4310-83D9-11629A2A51C9}"/>
              </a:ext>
            </a:extLst>
          </p:cNvPr>
          <p:cNvSpPr>
            <a:spLocks noGrp="1"/>
          </p:cNvSpPr>
          <p:nvPr>
            <p:ph type="ctrTitle"/>
          </p:nvPr>
        </p:nvSpPr>
        <p:spPr/>
        <p:txBody>
          <a:bodyPr/>
          <a:lstStyle/>
          <a:p>
            <a:r>
              <a:rPr lang="en-GB" dirty="0"/>
              <a:t>Sustainable Development Goals</a:t>
            </a:r>
          </a:p>
        </p:txBody>
      </p:sp>
      <p:sp>
        <p:nvSpPr>
          <p:cNvPr id="3" name="Subtitle 2">
            <a:extLst>
              <a:ext uri="{FF2B5EF4-FFF2-40B4-BE49-F238E27FC236}">
                <a16:creationId xmlns:a16="http://schemas.microsoft.com/office/drawing/2014/main" id="{94DDC188-55D1-4EEC-A69C-2967316EBBD3}"/>
              </a:ext>
            </a:extLst>
          </p:cNvPr>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24972935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49C63C-B705-4CD4-92F2-BD71DD0441B4}"/>
              </a:ext>
            </a:extLst>
          </p:cNvPr>
          <p:cNvSpPr>
            <a:spLocks noGrp="1"/>
          </p:cNvSpPr>
          <p:nvPr>
            <p:ph type="title"/>
          </p:nvPr>
        </p:nvSpPr>
        <p:spPr>
          <a:xfrm>
            <a:off x="2571465" y="440188"/>
            <a:ext cx="7295866" cy="1325563"/>
          </a:xfrm>
        </p:spPr>
        <p:txBody>
          <a:bodyPr/>
          <a:lstStyle/>
          <a:p>
            <a:r>
              <a:rPr lang="en-GB" dirty="0"/>
              <a:t>7 Affordable and Clean Energy</a:t>
            </a:r>
          </a:p>
        </p:txBody>
      </p:sp>
      <p:pic>
        <p:nvPicPr>
          <p:cNvPr id="4" name="Content Placeholder 3">
            <a:extLst>
              <a:ext uri="{FF2B5EF4-FFF2-40B4-BE49-F238E27FC236}">
                <a16:creationId xmlns:a16="http://schemas.microsoft.com/office/drawing/2014/main" id="{6A5BF015-B560-4620-A667-BE07BF324BDF}"/>
              </a:ext>
            </a:extLst>
          </p:cNvPr>
          <p:cNvPicPr>
            <a:picLocks noGrp="1" noChangeAspect="1"/>
          </p:cNvPicPr>
          <p:nvPr>
            <p:ph idx="1"/>
          </p:nvPr>
        </p:nvPicPr>
        <p:blipFill>
          <a:blip r:embed="rId2"/>
          <a:stretch>
            <a:fillRect/>
          </a:stretch>
        </p:blipFill>
        <p:spPr>
          <a:xfrm>
            <a:off x="2685298" y="1825625"/>
            <a:ext cx="6821404" cy="4351338"/>
          </a:xfrm>
          <a:prstGeom prst="rect">
            <a:avLst/>
          </a:prstGeom>
        </p:spPr>
      </p:pic>
    </p:spTree>
    <p:extLst>
      <p:ext uri="{BB962C8B-B14F-4D97-AF65-F5344CB8AC3E}">
        <p14:creationId xmlns:p14="http://schemas.microsoft.com/office/powerpoint/2010/main" val="31156820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8814CA-F632-40D9-8538-4299DA3C9833}"/>
              </a:ext>
            </a:extLst>
          </p:cNvPr>
          <p:cNvSpPr>
            <a:spLocks noGrp="1"/>
          </p:cNvSpPr>
          <p:nvPr>
            <p:ph type="title"/>
          </p:nvPr>
        </p:nvSpPr>
        <p:spPr>
          <a:xfrm>
            <a:off x="4288536" y="334645"/>
            <a:ext cx="2782824" cy="1325563"/>
          </a:xfrm>
        </p:spPr>
        <p:txBody>
          <a:bodyPr/>
          <a:lstStyle/>
          <a:p>
            <a:r>
              <a:rPr lang="en-GB" dirty="0"/>
              <a:t>Some Facts</a:t>
            </a:r>
          </a:p>
        </p:txBody>
      </p:sp>
      <p:sp>
        <p:nvSpPr>
          <p:cNvPr id="3" name="Content Placeholder 2">
            <a:extLst>
              <a:ext uri="{FF2B5EF4-FFF2-40B4-BE49-F238E27FC236}">
                <a16:creationId xmlns:a16="http://schemas.microsoft.com/office/drawing/2014/main" id="{33898FB2-6DAE-4DA7-BD1D-9803D2159396}"/>
              </a:ext>
            </a:extLst>
          </p:cNvPr>
          <p:cNvSpPr>
            <a:spLocks noGrp="1"/>
          </p:cNvSpPr>
          <p:nvPr>
            <p:ph idx="1"/>
          </p:nvPr>
        </p:nvSpPr>
        <p:spPr/>
        <p:txBody>
          <a:bodyPr>
            <a:normAutofit fontScale="92500" lnSpcReduction="20000"/>
          </a:bodyPr>
          <a:lstStyle/>
          <a:p>
            <a:pPr algn="l">
              <a:buFont typeface="Arial" panose="020B0604020202020204" pitchFamily="34" charset="0"/>
              <a:buChar char="•"/>
            </a:pPr>
            <a:r>
              <a:rPr lang="en-GB" b="0" i="0" u="sng" dirty="0">
                <a:solidFill>
                  <a:srgbClr val="02558B"/>
                </a:solidFill>
                <a:effectLst/>
                <a:latin typeface="Roboto"/>
                <a:hlinkClick r:id="rId2"/>
              </a:rPr>
              <a:t>13per cent of the global population</a:t>
            </a:r>
            <a:r>
              <a:rPr lang="en-GB" b="0" i="0" dirty="0">
                <a:solidFill>
                  <a:srgbClr val="4D4D4D"/>
                </a:solidFill>
                <a:effectLst/>
                <a:latin typeface="Roboto"/>
              </a:rPr>
              <a:t> still lacks access to modern electricity.</a:t>
            </a:r>
          </a:p>
          <a:p>
            <a:pPr algn="l">
              <a:buFont typeface="Arial" panose="020B0604020202020204" pitchFamily="34" charset="0"/>
              <a:buChar char="•"/>
            </a:pPr>
            <a:r>
              <a:rPr lang="en-GB" b="0" i="0" u="none" strike="noStrike" dirty="0">
                <a:solidFill>
                  <a:srgbClr val="4D4D4D"/>
                </a:solidFill>
                <a:effectLst/>
                <a:latin typeface="Roboto"/>
                <a:hlinkClick r:id="rId2"/>
              </a:rPr>
              <a:t>3 billion people rely</a:t>
            </a:r>
            <a:r>
              <a:rPr lang="en-GB" b="0" i="0" dirty="0">
                <a:solidFill>
                  <a:srgbClr val="4D4D4D"/>
                </a:solidFill>
                <a:effectLst/>
                <a:latin typeface="Roboto"/>
              </a:rPr>
              <a:t> on wood, coal, charcoal or animal waste for cooking and heating</a:t>
            </a:r>
          </a:p>
          <a:p>
            <a:pPr algn="l">
              <a:buFont typeface="Arial" panose="020B0604020202020204" pitchFamily="34" charset="0"/>
              <a:buChar char="•"/>
            </a:pPr>
            <a:r>
              <a:rPr lang="en-GB" b="0" i="0" dirty="0">
                <a:solidFill>
                  <a:srgbClr val="4D4D4D"/>
                </a:solidFill>
                <a:effectLst/>
                <a:latin typeface="Roboto"/>
              </a:rPr>
              <a:t>Energy is the dominant contributor to climate change, accounting for around </a:t>
            </a:r>
            <a:r>
              <a:rPr lang="en-GB" b="0" i="0" u="none" strike="noStrike" dirty="0">
                <a:solidFill>
                  <a:srgbClr val="4D4D4D"/>
                </a:solidFill>
                <a:effectLst/>
                <a:latin typeface="Roboto"/>
                <a:hlinkClick r:id="rId3"/>
              </a:rPr>
              <a:t>60 per cent of total global greenhouse</a:t>
            </a:r>
            <a:r>
              <a:rPr lang="en-GB" b="0" i="0" dirty="0">
                <a:solidFill>
                  <a:srgbClr val="4D4D4D"/>
                </a:solidFill>
                <a:effectLst/>
                <a:latin typeface="Roboto"/>
              </a:rPr>
              <a:t> gas emissions.</a:t>
            </a:r>
          </a:p>
          <a:p>
            <a:pPr algn="l">
              <a:buFont typeface="Arial" panose="020B0604020202020204" pitchFamily="34" charset="0"/>
              <a:buChar char="•"/>
            </a:pPr>
            <a:r>
              <a:rPr lang="en-GB" b="0" i="0" dirty="0">
                <a:solidFill>
                  <a:srgbClr val="4D4D4D"/>
                </a:solidFill>
                <a:effectLst/>
                <a:latin typeface="Roboto"/>
              </a:rPr>
              <a:t>Indoor air pollution from using combustible fuels for household energy caused </a:t>
            </a:r>
            <a:r>
              <a:rPr lang="en-GB" b="0" i="0" u="none" strike="noStrike" dirty="0">
                <a:solidFill>
                  <a:srgbClr val="4D4D4D"/>
                </a:solidFill>
                <a:effectLst/>
                <a:latin typeface="Roboto"/>
                <a:hlinkClick r:id="rId4"/>
              </a:rPr>
              <a:t>4.3 million deaths in 2012</a:t>
            </a:r>
            <a:r>
              <a:rPr lang="en-GB" b="0" i="0" dirty="0">
                <a:solidFill>
                  <a:srgbClr val="4D4D4D"/>
                </a:solidFill>
                <a:effectLst/>
                <a:latin typeface="Roboto"/>
              </a:rPr>
              <a:t>, with women and girls accounting for 6 out of every 10 of these.</a:t>
            </a:r>
          </a:p>
          <a:p>
            <a:pPr algn="l">
              <a:buFont typeface="Arial" panose="020B0604020202020204" pitchFamily="34" charset="0"/>
              <a:buChar char="•"/>
            </a:pPr>
            <a:r>
              <a:rPr lang="en-GB" b="0" i="0" u="none" strike="noStrike" dirty="0">
                <a:solidFill>
                  <a:srgbClr val="4D4D4D"/>
                </a:solidFill>
                <a:effectLst/>
                <a:latin typeface="Roboto"/>
                <a:hlinkClick r:id="rId5"/>
              </a:rPr>
              <a:t>In 2016</a:t>
            </a:r>
            <a:r>
              <a:rPr lang="en-GB" b="0" i="0" dirty="0">
                <a:solidFill>
                  <a:srgbClr val="4D4D4D"/>
                </a:solidFill>
                <a:effectLst/>
                <a:latin typeface="Roboto"/>
              </a:rPr>
              <a:t>, the share of renewables increased at the fastest rate since 2012, up 0.24 percentage points, and reached almost 17.5per cent owing to rapid growth in hydropower, wind, and solar.</a:t>
            </a:r>
          </a:p>
          <a:p>
            <a:endParaRPr lang="en-GB" dirty="0"/>
          </a:p>
        </p:txBody>
      </p:sp>
    </p:spTree>
    <p:extLst>
      <p:ext uri="{BB962C8B-B14F-4D97-AF65-F5344CB8AC3E}">
        <p14:creationId xmlns:p14="http://schemas.microsoft.com/office/powerpoint/2010/main" val="5233125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38C655-8474-4F50-ADF6-E7995AE41EE1}"/>
              </a:ext>
            </a:extLst>
          </p:cNvPr>
          <p:cNvSpPr>
            <a:spLocks noGrp="1"/>
          </p:cNvSpPr>
          <p:nvPr>
            <p:ph type="title"/>
          </p:nvPr>
        </p:nvSpPr>
        <p:spPr/>
        <p:txBody>
          <a:bodyPr/>
          <a:lstStyle/>
          <a:p>
            <a:r>
              <a:rPr lang="en-GB" dirty="0"/>
              <a:t>Targets:</a:t>
            </a:r>
          </a:p>
        </p:txBody>
      </p:sp>
      <p:sp>
        <p:nvSpPr>
          <p:cNvPr id="3" name="Content Placeholder 2">
            <a:extLst>
              <a:ext uri="{FF2B5EF4-FFF2-40B4-BE49-F238E27FC236}">
                <a16:creationId xmlns:a16="http://schemas.microsoft.com/office/drawing/2014/main" id="{63B06283-75ED-4492-B2B3-98C795DF6133}"/>
              </a:ext>
            </a:extLst>
          </p:cNvPr>
          <p:cNvSpPr>
            <a:spLocks noGrp="1"/>
          </p:cNvSpPr>
          <p:nvPr>
            <p:ph idx="1"/>
          </p:nvPr>
        </p:nvSpPr>
        <p:spPr/>
        <p:txBody>
          <a:bodyPr>
            <a:normAutofit fontScale="85000" lnSpcReduction="20000"/>
          </a:bodyPr>
          <a:lstStyle/>
          <a:p>
            <a:pPr algn="l" fontAlgn="base">
              <a:buFont typeface="Arial" panose="020B0604020202020204" pitchFamily="34" charset="0"/>
              <a:buChar char="•"/>
            </a:pPr>
            <a:r>
              <a:rPr lang="en-GB" b="0" i="0" dirty="0">
                <a:solidFill>
                  <a:srgbClr val="000000"/>
                </a:solidFill>
                <a:effectLst/>
                <a:latin typeface="inherit"/>
              </a:rPr>
              <a:t>By 2030, ensure </a:t>
            </a:r>
            <a:r>
              <a:rPr lang="en-GB" b="0" i="1" dirty="0">
                <a:solidFill>
                  <a:srgbClr val="000000"/>
                </a:solidFill>
                <a:effectLst/>
                <a:latin typeface="inherit"/>
              </a:rPr>
              <a:t>universal access to affordable, reliable and modern energy services</a:t>
            </a:r>
            <a:endParaRPr lang="en-GB" b="0" i="0" dirty="0">
              <a:solidFill>
                <a:srgbClr val="000000"/>
              </a:solidFill>
              <a:effectLst/>
              <a:latin typeface="inherit"/>
            </a:endParaRPr>
          </a:p>
          <a:p>
            <a:pPr algn="l" fontAlgn="base">
              <a:buFont typeface="Arial" panose="020B0604020202020204" pitchFamily="34" charset="0"/>
              <a:buChar char="•"/>
            </a:pPr>
            <a:r>
              <a:rPr lang="en-GB" b="0" i="0" dirty="0">
                <a:solidFill>
                  <a:srgbClr val="000000"/>
                </a:solidFill>
                <a:effectLst/>
                <a:latin typeface="inherit"/>
              </a:rPr>
              <a:t>By 2030, increase substantially the share of renewable energy in the global energy mix</a:t>
            </a:r>
          </a:p>
          <a:p>
            <a:pPr algn="l" fontAlgn="base">
              <a:buFont typeface="Arial" panose="020B0604020202020204" pitchFamily="34" charset="0"/>
              <a:buChar char="•"/>
            </a:pPr>
            <a:r>
              <a:rPr lang="en-GB" b="0" i="0" dirty="0">
                <a:solidFill>
                  <a:srgbClr val="000000"/>
                </a:solidFill>
                <a:effectLst/>
                <a:latin typeface="inherit"/>
              </a:rPr>
              <a:t>By 2030, double the global rate of improvement in energy efficiency</a:t>
            </a:r>
          </a:p>
          <a:p>
            <a:pPr algn="l" fontAlgn="base">
              <a:buFont typeface="Arial" panose="020B0604020202020204" pitchFamily="34" charset="0"/>
              <a:buChar char="•"/>
            </a:pPr>
            <a:r>
              <a:rPr lang="en-GB" b="0" i="0" dirty="0">
                <a:solidFill>
                  <a:srgbClr val="000000"/>
                </a:solidFill>
                <a:effectLst/>
                <a:latin typeface="inherit"/>
              </a:rPr>
              <a:t>By 2030, enhance international cooperation to facilitate access to clean energy research and technology, including renewable energy, energy efficiency and advanced and cleaner fossil-fuel technology, and promote investment in energy infrastructure and clean energy technology</a:t>
            </a:r>
          </a:p>
          <a:p>
            <a:pPr algn="l" fontAlgn="base">
              <a:buFont typeface="Arial" panose="020B0604020202020204" pitchFamily="34" charset="0"/>
              <a:buChar char="•"/>
            </a:pPr>
            <a:r>
              <a:rPr lang="en-GB" b="0" i="0" dirty="0">
                <a:solidFill>
                  <a:srgbClr val="000000"/>
                </a:solidFill>
                <a:effectLst/>
                <a:latin typeface="inherit"/>
              </a:rPr>
              <a:t>By 2030, expand infrastructure and upgrade technology for supplying modern and sustainable energy services for all in developing countries, in particular least developed countries, small island developing States, and land-locked developing countries, in accordance with their respective programmes of support</a:t>
            </a:r>
          </a:p>
          <a:p>
            <a:endParaRPr lang="en-GB" dirty="0"/>
          </a:p>
        </p:txBody>
      </p:sp>
    </p:spTree>
    <p:extLst>
      <p:ext uri="{BB962C8B-B14F-4D97-AF65-F5344CB8AC3E}">
        <p14:creationId xmlns:p14="http://schemas.microsoft.com/office/powerpoint/2010/main" val="14293450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128A5E-A91C-4284-A463-46F88BD2F031}"/>
              </a:ext>
            </a:extLst>
          </p:cNvPr>
          <p:cNvSpPr>
            <a:spLocks noGrp="1"/>
          </p:cNvSpPr>
          <p:nvPr>
            <p:ph type="title"/>
          </p:nvPr>
        </p:nvSpPr>
        <p:spPr>
          <a:xfrm>
            <a:off x="3514344" y="389509"/>
            <a:ext cx="5160264" cy="1325563"/>
          </a:xfrm>
        </p:spPr>
        <p:txBody>
          <a:bodyPr/>
          <a:lstStyle/>
          <a:p>
            <a:r>
              <a:rPr lang="en-GB" dirty="0"/>
              <a:t>Some improvements</a:t>
            </a:r>
          </a:p>
        </p:txBody>
      </p:sp>
      <p:pic>
        <p:nvPicPr>
          <p:cNvPr id="4" name="Content Placeholder 3">
            <a:extLst>
              <a:ext uri="{FF2B5EF4-FFF2-40B4-BE49-F238E27FC236}">
                <a16:creationId xmlns:a16="http://schemas.microsoft.com/office/drawing/2014/main" id="{9ADE5E23-C708-447C-8E7D-881BA22FB1C5}"/>
              </a:ext>
            </a:extLst>
          </p:cNvPr>
          <p:cNvPicPr>
            <a:picLocks noGrp="1" noChangeAspect="1"/>
          </p:cNvPicPr>
          <p:nvPr>
            <p:ph idx="1"/>
          </p:nvPr>
        </p:nvPicPr>
        <p:blipFill>
          <a:blip r:embed="rId2"/>
          <a:stretch>
            <a:fillRect/>
          </a:stretch>
        </p:blipFill>
        <p:spPr>
          <a:xfrm>
            <a:off x="1926718" y="1819529"/>
            <a:ext cx="4120514" cy="4351338"/>
          </a:xfrm>
          <a:prstGeom prst="rect">
            <a:avLst/>
          </a:prstGeom>
        </p:spPr>
      </p:pic>
      <p:sp>
        <p:nvSpPr>
          <p:cNvPr id="5" name="TextBox 4">
            <a:extLst>
              <a:ext uri="{FF2B5EF4-FFF2-40B4-BE49-F238E27FC236}">
                <a16:creationId xmlns:a16="http://schemas.microsoft.com/office/drawing/2014/main" id="{8D5E34FD-B266-4FA9-B524-CE5CF1F649B0}"/>
              </a:ext>
            </a:extLst>
          </p:cNvPr>
          <p:cNvSpPr txBox="1"/>
          <p:nvPr/>
        </p:nvSpPr>
        <p:spPr>
          <a:xfrm>
            <a:off x="6467856" y="1871539"/>
            <a:ext cx="4559610" cy="4524315"/>
          </a:xfrm>
          <a:prstGeom prst="rect">
            <a:avLst/>
          </a:prstGeom>
          <a:noFill/>
        </p:spPr>
        <p:txBody>
          <a:bodyPr wrap="square" rtlCol="0">
            <a:spAutoFit/>
          </a:bodyPr>
          <a:lstStyle/>
          <a:p>
            <a:pPr algn="just"/>
            <a:r>
              <a:rPr lang="en-GB" b="0" i="0" dirty="0">
                <a:solidFill>
                  <a:srgbClr val="4D4D4D"/>
                </a:solidFill>
                <a:effectLst/>
                <a:latin typeface="Roboto"/>
              </a:rPr>
              <a:t>The world is making progress towards Goal 7, with encouraging signs that energy is becoming more sustainable and widely available. Access to electricity in poorer countries has begun to accelerate, energy efficiency continues to improve, and renewable energy is making impressive gains in the electricity sector. </a:t>
            </a:r>
          </a:p>
          <a:p>
            <a:pPr algn="just"/>
            <a:r>
              <a:rPr lang="en-GB" b="0" i="0" dirty="0">
                <a:solidFill>
                  <a:srgbClr val="4D4D4D"/>
                </a:solidFill>
                <a:effectLst/>
                <a:latin typeface="Roboto"/>
              </a:rPr>
              <a:t>Nevertheless, more focused attention is needed to improve access to clean and safe cooking fuels and technologies for 3 billion people, to expand the use of renewable energy beyond the electricity sector, and to increase electrification in sub-Saharan Africa.</a:t>
            </a:r>
          </a:p>
          <a:p>
            <a:endParaRPr lang="en-GB" dirty="0"/>
          </a:p>
        </p:txBody>
      </p:sp>
    </p:spTree>
    <p:extLst>
      <p:ext uri="{BB962C8B-B14F-4D97-AF65-F5344CB8AC3E}">
        <p14:creationId xmlns:p14="http://schemas.microsoft.com/office/powerpoint/2010/main" val="9520582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BFFE65-1369-4FD0-93F6-388A2C99E401}"/>
              </a:ext>
            </a:extLst>
          </p:cNvPr>
          <p:cNvSpPr>
            <a:spLocks noGrp="1"/>
          </p:cNvSpPr>
          <p:nvPr>
            <p:ph type="title"/>
          </p:nvPr>
        </p:nvSpPr>
        <p:spPr>
          <a:xfrm>
            <a:off x="838200" y="365125"/>
            <a:ext cx="5257800" cy="1325563"/>
          </a:xfrm>
        </p:spPr>
        <p:txBody>
          <a:bodyPr/>
          <a:lstStyle/>
          <a:p>
            <a:r>
              <a:rPr lang="en-GB" dirty="0"/>
              <a:t>Energy Progress Report.</a:t>
            </a:r>
          </a:p>
        </p:txBody>
      </p:sp>
      <p:pic>
        <p:nvPicPr>
          <p:cNvPr id="4" name="Content Placeholder 3">
            <a:extLst>
              <a:ext uri="{FF2B5EF4-FFF2-40B4-BE49-F238E27FC236}">
                <a16:creationId xmlns:a16="http://schemas.microsoft.com/office/drawing/2014/main" id="{D1B3071C-C16E-490B-9BB0-DB62A454D303}"/>
              </a:ext>
            </a:extLst>
          </p:cNvPr>
          <p:cNvPicPr>
            <a:picLocks noGrp="1" noChangeAspect="1"/>
          </p:cNvPicPr>
          <p:nvPr>
            <p:ph idx="1"/>
          </p:nvPr>
        </p:nvPicPr>
        <p:blipFill>
          <a:blip r:embed="rId2"/>
          <a:stretch>
            <a:fillRect/>
          </a:stretch>
        </p:blipFill>
        <p:spPr>
          <a:xfrm>
            <a:off x="838200" y="1962103"/>
            <a:ext cx="4233672" cy="3392425"/>
          </a:xfrm>
          <a:prstGeom prst="rect">
            <a:avLst/>
          </a:prstGeom>
        </p:spPr>
      </p:pic>
      <p:sp>
        <p:nvSpPr>
          <p:cNvPr id="5" name="TextBox 4">
            <a:extLst>
              <a:ext uri="{FF2B5EF4-FFF2-40B4-BE49-F238E27FC236}">
                <a16:creationId xmlns:a16="http://schemas.microsoft.com/office/drawing/2014/main" id="{F6E0A192-E5FB-4496-A853-60D3E30E22EF}"/>
              </a:ext>
            </a:extLst>
          </p:cNvPr>
          <p:cNvSpPr txBox="1"/>
          <p:nvPr/>
        </p:nvSpPr>
        <p:spPr>
          <a:xfrm>
            <a:off x="6403210" y="697947"/>
            <a:ext cx="4819526" cy="4616648"/>
          </a:xfrm>
          <a:prstGeom prst="rect">
            <a:avLst/>
          </a:prstGeom>
          <a:noFill/>
        </p:spPr>
        <p:txBody>
          <a:bodyPr wrap="square" rtlCol="0">
            <a:spAutoFit/>
          </a:bodyPr>
          <a:lstStyle/>
          <a:p>
            <a:r>
              <a:rPr lang="en-GB" sz="1400" b="1" dirty="0"/>
              <a:t>Outlook for overall progress by 2030: </a:t>
            </a:r>
            <a:r>
              <a:rPr lang="en-GB" sz="1400" dirty="0"/>
              <a:t>The world is not on track to achieve Sustainable Development Goal (SDG) 7 at the current rate of progress. Two scenarios developed by the International Energy Agency (IEA) serve as benchmarks for the progress that is expected and that is needed by 2030. </a:t>
            </a:r>
          </a:p>
          <a:p>
            <a:endParaRPr lang="en-GB" sz="1400" dirty="0"/>
          </a:p>
          <a:p>
            <a:r>
              <a:rPr lang="en-GB" sz="1400" dirty="0"/>
              <a:t>The New Policies Scenario, which accounts for current and planned policies, shows that none of the SDG 7 targets will be achieved by 2030. </a:t>
            </a:r>
          </a:p>
          <a:p>
            <a:endParaRPr lang="en-GB" sz="1400" dirty="0"/>
          </a:p>
          <a:p>
            <a:r>
              <a:rPr lang="en-GB" sz="1400" dirty="0"/>
              <a:t>The Sustainable Development Scenario indicates a possible least-cost pathway by which the world’s energy system could be on track to achieve the SDG targets most closely related to energy (SDG target 3.9, and the targets under SDGs 7 and 13).3</a:t>
            </a:r>
          </a:p>
          <a:p>
            <a:endParaRPr lang="en-GB" sz="1400" b="1" i="0" dirty="0">
              <a:solidFill>
                <a:srgbClr val="4D4D4D"/>
              </a:solidFill>
              <a:effectLst/>
              <a:latin typeface="Roboto"/>
            </a:endParaRPr>
          </a:p>
          <a:p>
            <a:r>
              <a:rPr lang="en-GB" sz="1400" b="1" i="0" dirty="0">
                <a:solidFill>
                  <a:srgbClr val="4D4D4D"/>
                </a:solidFill>
                <a:effectLst/>
                <a:latin typeface="Roboto"/>
              </a:rPr>
              <a:t>3.9 Good Health and Wellbeing - </a:t>
            </a:r>
            <a:r>
              <a:rPr lang="en-GB" sz="1400" b="0" i="0" dirty="0">
                <a:solidFill>
                  <a:srgbClr val="4D4D4D"/>
                </a:solidFill>
                <a:effectLst/>
                <a:latin typeface="Roboto"/>
              </a:rPr>
              <a:t>By 2030, substantially reduce the number of deaths and illnesses from hazardous chemicals and air, water and soil pollution and contamination.</a:t>
            </a:r>
          </a:p>
          <a:p>
            <a:endParaRPr lang="en-GB" sz="1400" dirty="0">
              <a:solidFill>
                <a:srgbClr val="4D4D4D"/>
              </a:solidFill>
              <a:latin typeface="Roboto"/>
            </a:endParaRPr>
          </a:p>
          <a:p>
            <a:r>
              <a:rPr lang="en-GB" sz="1400" b="1" dirty="0">
                <a:solidFill>
                  <a:srgbClr val="4D4D4D"/>
                </a:solidFill>
                <a:latin typeface="Roboto"/>
              </a:rPr>
              <a:t>13.3</a:t>
            </a:r>
            <a:r>
              <a:rPr lang="en-GB" sz="1400" dirty="0">
                <a:solidFill>
                  <a:srgbClr val="4D4D4D"/>
                </a:solidFill>
                <a:latin typeface="Roboto"/>
              </a:rPr>
              <a:t> </a:t>
            </a:r>
            <a:r>
              <a:rPr lang="en-GB" sz="1400" b="1" dirty="0">
                <a:solidFill>
                  <a:srgbClr val="4D4D4D"/>
                </a:solidFill>
                <a:latin typeface="Roboto"/>
              </a:rPr>
              <a:t>Climate Action</a:t>
            </a:r>
            <a:r>
              <a:rPr lang="en-GB" sz="1400" dirty="0">
                <a:solidFill>
                  <a:srgbClr val="4D4D4D"/>
                </a:solidFill>
                <a:latin typeface="Roboto"/>
              </a:rPr>
              <a:t>.</a:t>
            </a:r>
            <a:endParaRPr lang="en-GB" sz="1400" dirty="0"/>
          </a:p>
        </p:txBody>
      </p:sp>
      <p:sp>
        <p:nvSpPr>
          <p:cNvPr id="6" name="TextBox 5">
            <a:extLst>
              <a:ext uri="{FF2B5EF4-FFF2-40B4-BE49-F238E27FC236}">
                <a16:creationId xmlns:a16="http://schemas.microsoft.com/office/drawing/2014/main" id="{709DD650-2B43-4AD2-94DF-CAB2DADD760D}"/>
              </a:ext>
            </a:extLst>
          </p:cNvPr>
          <p:cNvSpPr txBox="1"/>
          <p:nvPr/>
        </p:nvSpPr>
        <p:spPr>
          <a:xfrm>
            <a:off x="425127" y="5754211"/>
            <a:ext cx="8564630" cy="738664"/>
          </a:xfrm>
          <a:prstGeom prst="rect">
            <a:avLst/>
          </a:prstGeom>
          <a:noFill/>
        </p:spPr>
        <p:txBody>
          <a:bodyPr wrap="square" rtlCol="0">
            <a:spAutoFit/>
          </a:bodyPr>
          <a:lstStyle/>
          <a:p>
            <a:pPr algn="just"/>
            <a:r>
              <a:rPr lang="en-GB" sz="1400" b="0" i="0" dirty="0">
                <a:solidFill>
                  <a:srgbClr val="4D4D4D"/>
                </a:solidFill>
                <a:effectLst/>
                <a:latin typeface="Roboto"/>
              </a:rPr>
              <a:t>The </a:t>
            </a:r>
            <a:r>
              <a:rPr lang="en-GB" sz="1400" b="0" i="0" u="sng" dirty="0">
                <a:solidFill>
                  <a:srgbClr val="4D4D4D"/>
                </a:solidFill>
                <a:effectLst/>
                <a:latin typeface="Roboto"/>
                <a:hlinkClick r:id="rId3"/>
              </a:rPr>
              <a:t>Energy Progress Report</a:t>
            </a:r>
            <a:r>
              <a:rPr lang="en-GB" sz="1400" b="0" i="0" dirty="0">
                <a:solidFill>
                  <a:srgbClr val="4D4D4D"/>
                </a:solidFill>
                <a:effectLst/>
                <a:latin typeface="Roboto"/>
              </a:rPr>
              <a:t> provides a global dashboard to register progress on energy access, energy efficiency and renewable energy. It assesses the progress made by each country and provides a snapshot of how far we are from achieving the 2030 Sustainable Development Goals targets.</a:t>
            </a:r>
            <a:endParaRPr lang="en-GB" sz="1400" dirty="0"/>
          </a:p>
        </p:txBody>
      </p:sp>
    </p:spTree>
    <p:extLst>
      <p:ext uri="{BB962C8B-B14F-4D97-AF65-F5344CB8AC3E}">
        <p14:creationId xmlns:p14="http://schemas.microsoft.com/office/powerpoint/2010/main" val="86240129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58</TotalTime>
  <Words>565</Words>
  <Application>Microsoft Office PowerPoint</Application>
  <PresentationFormat>Widescreen</PresentationFormat>
  <Paragraphs>28</Paragraphs>
  <Slides>6</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6</vt:i4>
      </vt:variant>
    </vt:vector>
  </HeadingPairs>
  <TitlesOfParts>
    <vt:vector size="12" baseType="lpstr">
      <vt:lpstr>Arial</vt:lpstr>
      <vt:lpstr>Calibri</vt:lpstr>
      <vt:lpstr>Calibri Light</vt:lpstr>
      <vt:lpstr>inherit</vt:lpstr>
      <vt:lpstr>Roboto</vt:lpstr>
      <vt:lpstr>Office Theme</vt:lpstr>
      <vt:lpstr>Sustainable Development Goals</vt:lpstr>
      <vt:lpstr>7 Affordable and Clean Energy</vt:lpstr>
      <vt:lpstr>Some Facts</vt:lpstr>
      <vt:lpstr>Targets:</vt:lpstr>
      <vt:lpstr>Some improvements</vt:lpstr>
      <vt:lpstr>Energy Progress Report.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Sustainable Development Goals</dc:title>
  <dc:creator>Sean Black</dc:creator>
  <cp:lastModifiedBy>Sean Black</cp:lastModifiedBy>
  <cp:revision>6</cp:revision>
  <dcterms:created xsi:type="dcterms:W3CDTF">2020-10-20T09:16:00Z</dcterms:created>
  <dcterms:modified xsi:type="dcterms:W3CDTF">2020-10-20T10:14:52Z</dcterms:modified>
</cp:coreProperties>
</file>