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7"/>
  </p:notesMasterIdLst>
  <p:handoutMasterIdLst>
    <p:handoutMasterId r:id="rId28"/>
  </p:handoutMasterIdLst>
  <p:sldIdLst>
    <p:sldId id="350" r:id="rId5"/>
    <p:sldId id="325" r:id="rId6"/>
    <p:sldId id="351" r:id="rId7"/>
    <p:sldId id="341" r:id="rId8"/>
    <p:sldId id="342" r:id="rId9"/>
    <p:sldId id="259" r:id="rId10"/>
    <p:sldId id="257" r:id="rId11"/>
    <p:sldId id="352" r:id="rId12"/>
    <p:sldId id="343" r:id="rId13"/>
    <p:sldId id="344" r:id="rId14"/>
    <p:sldId id="261" r:id="rId15"/>
    <p:sldId id="345" r:id="rId16"/>
    <p:sldId id="353" r:id="rId17"/>
    <p:sldId id="263" r:id="rId18"/>
    <p:sldId id="349" r:id="rId19"/>
    <p:sldId id="348" r:id="rId20"/>
    <p:sldId id="347" r:id="rId21"/>
    <p:sldId id="346" r:id="rId22"/>
    <p:sldId id="268" r:id="rId23"/>
    <p:sldId id="267" r:id="rId24"/>
    <p:sldId id="266" r:id="rId25"/>
    <p:sldId id="34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8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240" autoAdjust="0"/>
  </p:normalViewPr>
  <p:slideViewPr>
    <p:cSldViewPr snapToGrid="0">
      <p:cViewPr varScale="1">
        <p:scale>
          <a:sx n="66" d="100"/>
          <a:sy n="66" d="100"/>
        </p:scale>
        <p:origin x="668" y="44"/>
      </p:cViewPr>
      <p:guideLst>
        <p:guide pos="816"/>
        <p:guide orient="horz" pos="38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1" d="100"/>
          <a:sy n="81" d="100"/>
        </p:scale>
        <p:origin x="2816" y="20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5.jpg"/></Relationships>
</file>

<file path=ppt/diagrams/_rels/data4.xml.rels><?xml version="1.0" encoding="UTF-8" standalone="yes"?>
<Relationships xmlns="http://schemas.openxmlformats.org/package/2006/relationships"><Relationship Id="rId1" Type="http://schemas.openxmlformats.org/officeDocument/2006/relationships/image" Target="../media/image11.1"/></Relationships>
</file>

<file path=ppt/diagrams/_rels/drawing1.xml.rels><?xml version="1.0" encoding="UTF-8" standalone="yes"?>
<Relationships xmlns="http://schemas.openxmlformats.org/package/2006/relationships"><Relationship Id="rId1" Type="http://schemas.openxmlformats.org/officeDocument/2006/relationships/image" Target="../media/image5.jpg"/></Relationships>
</file>

<file path=ppt/diagrams/_rels/drawing4.xml.rels><?xml version="1.0" encoding="UTF-8" standalone="yes"?>
<Relationships xmlns="http://schemas.openxmlformats.org/package/2006/relationships"><Relationship Id="rId1" Type="http://schemas.openxmlformats.org/officeDocument/2006/relationships/image" Target="../media/image11.1"/></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325070-078C-4734-8C58-6B81EF9A2CC3}" type="doc">
      <dgm:prSet loTypeId="urn:microsoft.com/office/officeart/2005/8/layout/vList3" loCatId="list" qsTypeId="urn:microsoft.com/office/officeart/2005/8/quickstyle/simple1" qsCatId="simple" csTypeId="urn:microsoft.com/office/officeart/2005/8/colors/colorful5" csCatId="colorful" phldr="1"/>
      <dgm:spPr/>
      <dgm:t>
        <a:bodyPr/>
        <a:lstStyle/>
        <a:p>
          <a:endParaRPr lang="en-US"/>
        </a:p>
      </dgm:t>
    </dgm:pt>
    <dgm:pt modelId="{657ACF41-FA9D-4BC5-8524-93830B6E94D7}">
      <dgm:prSet custT="1"/>
      <dgm:spPr/>
      <dgm:t>
        <a:bodyPr/>
        <a:lstStyle/>
        <a:p>
          <a:r>
            <a:rPr lang="en-US" sz="1800" b="1" dirty="0">
              <a:solidFill>
                <a:schemeClr val="tx1"/>
              </a:solidFill>
            </a:rPr>
            <a:t>What is Skin Cancer?</a:t>
          </a:r>
          <a:endParaRPr lang="en-US" sz="1800" dirty="0">
            <a:solidFill>
              <a:schemeClr val="tx1"/>
            </a:solidFill>
          </a:endParaRPr>
        </a:p>
      </dgm:t>
    </dgm:pt>
    <dgm:pt modelId="{126FCC12-4F97-4CD1-83DE-831573A2185A}" type="parTrans" cxnId="{13F849A5-7EE1-46F2-A786-2057C01BA35A}">
      <dgm:prSet/>
      <dgm:spPr/>
      <dgm:t>
        <a:bodyPr/>
        <a:lstStyle/>
        <a:p>
          <a:endParaRPr lang="en-US" sz="1200"/>
        </a:p>
      </dgm:t>
    </dgm:pt>
    <dgm:pt modelId="{63409D3D-947C-413C-B58E-A57EB93185A5}" type="sibTrans" cxnId="{13F849A5-7EE1-46F2-A786-2057C01BA35A}">
      <dgm:prSet/>
      <dgm:spPr/>
      <dgm:t>
        <a:bodyPr/>
        <a:lstStyle/>
        <a:p>
          <a:endParaRPr lang="en-US" sz="1200"/>
        </a:p>
      </dgm:t>
    </dgm:pt>
    <dgm:pt modelId="{4475BAFC-6499-4CD9-9451-79E9087B3B97}">
      <dgm:prSet custT="1"/>
      <dgm:spPr/>
      <dgm:t>
        <a:bodyPr/>
        <a:lstStyle/>
        <a:p>
          <a:r>
            <a:rPr lang="en-US" sz="1100" dirty="0"/>
            <a:t>Skin cancer occurs when abnormal skin cells grow uncontrollably due to damage in the DNA, most commonly caused by prolonged exposure to </a:t>
          </a:r>
          <a:r>
            <a:rPr lang="en-US" sz="1100" b="1" dirty="0"/>
            <a:t>ultraviolet (UV) radiation</a:t>
          </a:r>
          <a:r>
            <a:rPr lang="en-US" sz="1100" dirty="0"/>
            <a:t> from sunlight or artificial tanning devices. (Hasan et al., 2023) The three major types include:</a:t>
          </a:r>
        </a:p>
      </dgm:t>
    </dgm:pt>
    <dgm:pt modelId="{79C8F5E9-2A85-4FC6-A854-A981BEA105C9}" type="parTrans" cxnId="{C9FDF3FB-6C9D-4EBD-A7F1-73AF1015F269}">
      <dgm:prSet/>
      <dgm:spPr/>
      <dgm:t>
        <a:bodyPr/>
        <a:lstStyle/>
        <a:p>
          <a:endParaRPr lang="en-US" sz="1200"/>
        </a:p>
      </dgm:t>
    </dgm:pt>
    <dgm:pt modelId="{31470870-CC40-4D75-B1EC-84597DA999FA}" type="sibTrans" cxnId="{C9FDF3FB-6C9D-4EBD-A7F1-73AF1015F269}">
      <dgm:prSet/>
      <dgm:spPr/>
      <dgm:t>
        <a:bodyPr/>
        <a:lstStyle/>
        <a:p>
          <a:endParaRPr lang="en-US" sz="1200"/>
        </a:p>
      </dgm:t>
    </dgm:pt>
    <dgm:pt modelId="{F69AE30F-BE6A-4AC6-9E17-0511CE31202E}">
      <dgm:prSet custT="1"/>
      <dgm:spPr/>
      <dgm:t>
        <a:bodyPr/>
        <a:lstStyle/>
        <a:p>
          <a:r>
            <a:rPr lang="en-US" sz="1200" b="1" dirty="0"/>
            <a:t>Melanoma</a:t>
          </a:r>
          <a:r>
            <a:rPr lang="en-US" sz="1200" dirty="0"/>
            <a:t> – the most aggressive and potentially fatal form. </a:t>
          </a:r>
        </a:p>
      </dgm:t>
    </dgm:pt>
    <dgm:pt modelId="{FCDA8E0B-B143-4025-AB9A-70537B4FFFF3}" type="parTrans" cxnId="{28DBA85E-F5FE-4FAE-A8C7-92C21D5E4388}">
      <dgm:prSet/>
      <dgm:spPr/>
      <dgm:t>
        <a:bodyPr/>
        <a:lstStyle/>
        <a:p>
          <a:endParaRPr lang="en-US" sz="1200"/>
        </a:p>
      </dgm:t>
    </dgm:pt>
    <dgm:pt modelId="{B67CE34E-4195-4FFB-81A5-4627AD7335A6}" type="sibTrans" cxnId="{28DBA85E-F5FE-4FAE-A8C7-92C21D5E4388}">
      <dgm:prSet/>
      <dgm:spPr/>
      <dgm:t>
        <a:bodyPr/>
        <a:lstStyle/>
        <a:p>
          <a:endParaRPr lang="en-US" sz="1200"/>
        </a:p>
      </dgm:t>
    </dgm:pt>
    <dgm:pt modelId="{2AC53CAB-8287-4E7B-9BE9-6EC8DB7430A8}">
      <dgm:prSet custT="1"/>
      <dgm:spPr/>
      <dgm:t>
        <a:bodyPr/>
        <a:lstStyle/>
        <a:p>
          <a:r>
            <a:rPr lang="en-US" sz="1200" b="1"/>
            <a:t>Basal Cell Carcinoma (BCC)</a:t>
          </a:r>
          <a:r>
            <a:rPr lang="en-US" sz="1200"/>
            <a:t> – the most common but rarely spreads. </a:t>
          </a:r>
        </a:p>
      </dgm:t>
    </dgm:pt>
    <dgm:pt modelId="{FBA2929E-8A3E-4E9D-859F-557680456198}" type="parTrans" cxnId="{6CDBAB20-5D9A-4935-B3B1-E20CA4DA0C01}">
      <dgm:prSet/>
      <dgm:spPr/>
      <dgm:t>
        <a:bodyPr/>
        <a:lstStyle/>
        <a:p>
          <a:endParaRPr lang="en-US" sz="1200"/>
        </a:p>
      </dgm:t>
    </dgm:pt>
    <dgm:pt modelId="{B40EFB29-EAFD-438A-9460-04AFE61849FD}" type="sibTrans" cxnId="{6CDBAB20-5D9A-4935-B3B1-E20CA4DA0C01}">
      <dgm:prSet/>
      <dgm:spPr/>
      <dgm:t>
        <a:bodyPr/>
        <a:lstStyle/>
        <a:p>
          <a:endParaRPr lang="en-US" sz="1200"/>
        </a:p>
      </dgm:t>
    </dgm:pt>
    <dgm:pt modelId="{341BCBDE-C674-470C-BA30-24B1FDE135BE}">
      <dgm:prSet custT="1"/>
      <dgm:spPr/>
      <dgm:t>
        <a:bodyPr/>
        <a:lstStyle/>
        <a:p>
          <a:r>
            <a:rPr lang="en-US" sz="1200" b="1"/>
            <a:t>Squamous Cell Carcinoma (SCC)</a:t>
          </a:r>
          <a:r>
            <a:rPr lang="en-US" sz="1200"/>
            <a:t> – more likely to invade surrounding tissues if untreated.</a:t>
          </a:r>
        </a:p>
      </dgm:t>
    </dgm:pt>
    <dgm:pt modelId="{6A0C572B-A059-469B-93C1-A340D4F063F9}" type="parTrans" cxnId="{BC1283C3-F578-4B91-B77F-394FC538A478}">
      <dgm:prSet/>
      <dgm:spPr/>
      <dgm:t>
        <a:bodyPr/>
        <a:lstStyle/>
        <a:p>
          <a:endParaRPr lang="en-US" sz="1200"/>
        </a:p>
      </dgm:t>
    </dgm:pt>
    <dgm:pt modelId="{4C661AC3-3724-466B-A950-BE91B0CE2A2E}" type="sibTrans" cxnId="{BC1283C3-F578-4B91-B77F-394FC538A478}">
      <dgm:prSet/>
      <dgm:spPr/>
      <dgm:t>
        <a:bodyPr/>
        <a:lstStyle/>
        <a:p>
          <a:endParaRPr lang="en-US" sz="1200"/>
        </a:p>
      </dgm:t>
    </dgm:pt>
    <dgm:pt modelId="{11FA521B-384D-47A0-90E0-8C9361D0D66F}" type="pres">
      <dgm:prSet presAssocID="{67325070-078C-4734-8C58-6B81EF9A2CC3}" presName="linearFlow" presStyleCnt="0">
        <dgm:presLayoutVars>
          <dgm:dir/>
          <dgm:resizeHandles val="exact"/>
        </dgm:presLayoutVars>
      </dgm:prSet>
      <dgm:spPr/>
    </dgm:pt>
    <dgm:pt modelId="{8B92FF54-07FD-4D1C-8D80-1BD7645A5BD1}" type="pres">
      <dgm:prSet presAssocID="{657ACF41-FA9D-4BC5-8524-93830B6E94D7}" presName="composite" presStyleCnt="0"/>
      <dgm:spPr/>
    </dgm:pt>
    <dgm:pt modelId="{8FB64A23-D731-49D5-912D-45D860B0E6FB}" type="pres">
      <dgm:prSet presAssocID="{657ACF41-FA9D-4BC5-8524-93830B6E94D7}" presName="imgShp" presStyleLbl="fgImgPlace1" presStyleIdx="0" presStyleCnt="5" custLinFactNeighborX="124" custLinFactNeighborY="-116"/>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7FED087C-659E-4607-A55E-60BEF6958CD0}" type="pres">
      <dgm:prSet presAssocID="{657ACF41-FA9D-4BC5-8524-93830B6E94D7}" presName="txShp" presStyleLbl="node1" presStyleIdx="0" presStyleCnt="5">
        <dgm:presLayoutVars>
          <dgm:bulletEnabled val="1"/>
        </dgm:presLayoutVars>
      </dgm:prSet>
      <dgm:spPr/>
    </dgm:pt>
    <dgm:pt modelId="{AFD9B032-2B6E-4286-B50B-E85B072AE92A}" type="pres">
      <dgm:prSet presAssocID="{63409D3D-947C-413C-B58E-A57EB93185A5}" presName="spacing" presStyleCnt="0"/>
      <dgm:spPr/>
    </dgm:pt>
    <dgm:pt modelId="{78931B94-43FA-41F5-AF27-6B0B58B8D45F}" type="pres">
      <dgm:prSet presAssocID="{4475BAFC-6499-4CD9-9451-79E9087B3B97}" presName="composite" presStyleCnt="0"/>
      <dgm:spPr/>
    </dgm:pt>
    <dgm:pt modelId="{C7A36DBF-46A6-432B-9191-A4577A4BA5D1}" type="pres">
      <dgm:prSet presAssocID="{4475BAFC-6499-4CD9-9451-79E9087B3B97}" presName="imgShp" presStyleLbl="fgImgPlace1" presStyleIdx="1" presStyleCnt="5"/>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CF5806E2-297F-47D7-AE55-9A631DAAD0FA}" type="pres">
      <dgm:prSet presAssocID="{4475BAFC-6499-4CD9-9451-79E9087B3B97}" presName="txShp" presStyleLbl="node1" presStyleIdx="1" presStyleCnt="5" custScaleX="108694" custScaleY="169124">
        <dgm:presLayoutVars>
          <dgm:bulletEnabled val="1"/>
        </dgm:presLayoutVars>
      </dgm:prSet>
      <dgm:spPr/>
    </dgm:pt>
    <dgm:pt modelId="{38517F00-FEC2-46C4-A225-39241FBF5E49}" type="pres">
      <dgm:prSet presAssocID="{31470870-CC40-4D75-B1EC-84597DA999FA}" presName="spacing" presStyleCnt="0"/>
      <dgm:spPr/>
    </dgm:pt>
    <dgm:pt modelId="{A5DACDB9-F674-4B3D-9F45-292C6BA69F0B}" type="pres">
      <dgm:prSet presAssocID="{F69AE30F-BE6A-4AC6-9E17-0511CE31202E}" presName="composite" presStyleCnt="0"/>
      <dgm:spPr/>
    </dgm:pt>
    <dgm:pt modelId="{F6E8E296-8E35-4843-89C5-14764F1FF285}" type="pres">
      <dgm:prSet presAssocID="{F69AE30F-BE6A-4AC6-9E17-0511CE31202E}" presName="imgShp" presStyleLbl="fgImgPlace1" presStyleIdx="2" presStyleCnt="5"/>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F69CDA4F-6C1A-4412-AF53-B549A695EEE5}" type="pres">
      <dgm:prSet presAssocID="{F69AE30F-BE6A-4AC6-9E17-0511CE31202E}" presName="txShp" presStyleLbl="node1" presStyleIdx="2" presStyleCnt="5">
        <dgm:presLayoutVars>
          <dgm:bulletEnabled val="1"/>
        </dgm:presLayoutVars>
      </dgm:prSet>
      <dgm:spPr/>
    </dgm:pt>
    <dgm:pt modelId="{4F9F72B2-334E-41DF-A10F-BE15C4392E18}" type="pres">
      <dgm:prSet presAssocID="{B67CE34E-4195-4FFB-81A5-4627AD7335A6}" presName="spacing" presStyleCnt="0"/>
      <dgm:spPr/>
    </dgm:pt>
    <dgm:pt modelId="{894701AF-9D11-46B1-8144-9E073BD2EE58}" type="pres">
      <dgm:prSet presAssocID="{2AC53CAB-8287-4E7B-9BE9-6EC8DB7430A8}" presName="composite" presStyleCnt="0"/>
      <dgm:spPr/>
    </dgm:pt>
    <dgm:pt modelId="{8A569548-9092-4A72-B1FC-4802E052FFCD}" type="pres">
      <dgm:prSet presAssocID="{2AC53CAB-8287-4E7B-9BE9-6EC8DB7430A8}" presName="imgShp" presStyleLbl="fgImgPlace1" presStyleIdx="3" presStyleCnt="5"/>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551D049A-5901-4C65-B80B-73AA79AC51F0}" type="pres">
      <dgm:prSet presAssocID="{2AC53CAB-8287-4E7B-9BE9-6EC8DB7430A8}" presName="txShp" presStyleLbl="node1" presStyleIdx="3" presStyleCnt="5" custScaleX="106506" custScaleY="100311">
        <dgm:presLayoutVars>
          <dgm:bulletEnabled val="1"/>
        </dgm:presLayoutVars>
      </dgm:prSet>
      <dgm:spPr/>
    </dgm:pt>
    <dgm:pt modelId="{E7334FD7-555B-4B8F-9B57-F64D170D6732}" type="pres">
      <dgm:prSet presAssocID="{B40EFB29-EAFD-438A-9460-04AFE61849FD}" presName="spacing" presStyleCnt="0"/>
      <dgm:spPr/>
    </dgm:pt>
    <dgm:pt modelId="{92579B47-C62A-49EA-B87A-3880D42436B5}" type="pres">
      <dgm:prSet presAssocID="{341BCBDE-C674-470C-BA30-24B1FDE135BE}" presName="composite" presStyleCnt="0"/>
      <dgm:spPr/>
    </dgm:pt>
    <dgm:pt modelId="{0BDA6FBA-DC8D-40D6-9882-1B2C70121A70}" type="pres">
      <dgm:prSet presAssocID="{341BCBDE-C674-470C-BA30-24B1FDE135BE}" presName="imgShp" presStyleLbl="fgImgPlace1" presStyleIdx="4" presStyleCnt="5" custLinFactNeighborX="124" custLinFactNeighborY="116"/>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C0C7EA50-A4CA-40FC-AFB3-678E0980968C}" type="pres">
      <dgm:prSet presAssocID="{341BCBDE-C674-470C-BA30-24B1FDE135BE}" presName="txShp" presStyleLbl="node1" presStyleIdx="4" presStyleCnt="5">
        <dgm:presLayoutVars>
          <dgm:bulletEnabled val="1"/>
        </dgm:presLayoutVars>
      </dgm:prSet>
      <dgm:spPr/>
    </dgm:pt>
  </dgm:ptLst>
  <dgm:cxnLst>
    <dgm:cxn modelId="{D15EFB18-002A-405E-ACA4-F8DF59E7BED9}" type="presOf" srcId="{67325070-078C-4734-8C58-6B81EF9A2CC3}" destId="{11FA521B-384D-47A0-90E0-8C9361D0D66F}" srcOrd="0" destOrd="0" presId="urn:microsoft.com/office/officeart/2005/8/layout/vList3"/>
    <dgm:cxn modelId="{6CDBAB20-5D9A-4935-B3B1-E20CA4DA0C01}" srcId="{67325070-078C-4734-8C58-6B81EF9A2CC3}" destId="{2AC53CAB-8287-4E7B-9BE9-6EC8DB7430A8}" srcOrd="3" destOrd="0" parTransId="{FBA2929E-8A3E-4E9D-859F-557680456198}" sibTransId="{B40EFB29-EAFD-438A-9460-04AFE61849FD}"/>
    <dgm:cxn modelId="{07347A2C-8323-4141-9DD7-B2759777B452}" type="presOf" srcId="{2AC53CAB-8287-4E7B-9BE9-6EC8DB7430A8}" destId="{551D049A-5901-4C65-B80B-73AA79AC51F0}" srcOrd="0" destOrd="0" presId="urn:microsoft.com/office/officeart/2005/8/layout/vList3"/>
    <dgm:cxn modelId="{28DBA85E-F5FE-4FAE-A8C7-92C21D5E4388}" srcId="{67325070-078C-4734-8C58-6B81EF9A2CC3}" destId="{F69AE30F-BE6A-4AC6-9E17-0511CE31202E}" srcOrd="2" destOrd="0" parTransId="{FCDA8E0B-B143-4025-AB9A-70537B4FFFF3}" sibTransId="{B67CE34E-4195-4FFB-81A5-4627AD7335A6}"/>
    <dgm:cxn modelId="{BF3E7C59-44DD-42BA-967F-1E6881A42B9B}" type="presOf" srcId="{341BCBDE-C674-470C-BA30-24B1FDE135BE}" destId="{C0C7EA50-A4CA-40FC-AFB3-678E0980968C}" srcOrd="0" destOrd="0" presId="urn:microsoft.com/office/officeart/2005/8/layout/vList3"/>
    <dgm:cxn modelId="{41A7678D-00BF-49D8-B1B8-B401F3E9B5F4}" type="presOf" srcId="{657ACF41-FA9D-4BC5-8524-93830B6E94D7}" destId="{7FED087C-659E-4607-A55E-60BEF6958CD0}" srcOrd="0" destOrd="0" presId="urn:microsoft.com/office/officeart/2005/8/layout/vList3"/>
    <dgm:cxn modelId="{66B65497-CDF0-4E65-BD97-5BD606A9E429}" type="presOf" srcId="{F69AE30F-BE6A-4AC6-9E17-0511CE31202E}" destId="{F69CDA4F-6C1A-4412-AF53-B549A695EEE5}" srcOrd="0" destOrd="0" presId="urn:microsoft.com/office/officeart/2005/8/layout/vList3"/>
    <dgm:cxn modelId="{13F849A5-7EE1-46F2-A786-2057C01BA35A}" srcId="{67325070-078C-4734-8C58-6B81EF9A2CC3}" destId="{657ACF41-FA9D-4BC5-8524-93830B6E94D7}" srcOrd="0" destOrd="0" parTransId="{126FCC12-4F97-4CD1-83DE-831573A2185A}" sibTransId="{63409D3D-947C-413C-B58E-A57EB93185A5}"/>
    <dgm:cxn modelId="{7D3A85B3-779B-4599-B684-42A7B488DAA7}" type="presOf" srcId="{4475BAFC-6499-4CD9-9451-79E9087B3B97}" destId="{CF5806E2-297F-47D7-AE55-9A631DAAD0FA}" srcOrd="0" destOrd="0" presId="urn:microsoft.com/office/officeart/2005/8/layout/vList3"/>
    <dgm:cxn modelId="{BC1283C3-F578-4B91-B77F-394FC538A478}" srcId="{67325070-078C-4734-8C58-6B81EF9A2CC3}" destId="{341BCBDE-C674-470C-BA30-24B1FDE135BE}" srcOrd="4" destOrd="0" parTransId="{6A0C572B-A059-469B-93C1-A340D4F063F9}" sibTransId="{4C661AC3-3724-466B-A950-BE91B0CE2A2E}"/>
    <dgm:cxn modelId="{C9FDF3FB-6C9D-4EBD-A7F1-73AF1015F269}" srcId="{67325070-078C-4734-8C58-6B81EF9A2CC3}" destId="{4475BAFC-6499-4CD9-9451-79E9087B3B97}" srcOrd="1" destOrd="0" parTransId="{79C8F5E9-2A85-4FC6-A854-A981BEA105C9}" sibTransId="{31470870-CC40-4D75-B1EC-84597DA999FA}"/>
    <dgm:cxn modelId="{8E310B99-C5A3-40C1-B45F-0AF34A1CA28F}" type="presParOf" srcId="{11FA521B-384D-47A0-90E0-8C9361D0D66F}" destId="{8B92FF54-07FD-4D1C-8D80-1BD7645A5BD1}" srcOrd="0" destOrd="0" presId="urn:microsoft.com/office/officeart/2005/8/layout/vList3"/>
    <dgm:cxn modelId="{74ACA84A-3F68-43A8-933B-FECB42326FEF}" type="presParOf" srcId="{8B92FF54-07FD-4D1C-8D80-1BD7645A5BD1}" destId="{8FB64A23-D731-49D5-912D-45D860B0E6FB}" srcOrd="0" destOrd="0" presId="urn:microsoft.com/office/officeart/2005/8/layout/vList3"/>
    <dgm:cxn modelId="{2CF6F09A-A6B9-46B5-A20B-A9E3DBBCA660}" type="presParOf" srcId="{8B92FF54-07FD-4D1C-8D80-1BD7645A5BD1}" destId="{7FED087C-659E-4607-A55E-60BEF6958CD0}" srcOrd="1" destOrd="0" presId="urn:microsoft.com/office/officeart/2005/8/layout/vList3"/>
    <dgm:cxn modelId="{A235126B-7F03-4FB8-9377-D0B6A876456C}" type="presParOf" srcId="{11FA521B-384D-47A0-90E0-8C9361D0D66F}" destId="{AFD9B032-2B6E-4286-B50B-E85B072AE92A}" srcOrd="1" destOrd="0" presId="urn:microsoft.com/office/officeart/2005/8/layout/vList3"/>
    <dgm:cxn modelId="{2EDD2886-427C-4E0D-A6FA-BF56F2159661}" type="presParOf" srcId="{11FA521B-384D-47A0-90E0-8C9361D0D66F}" destId="{78931B94-43FA-41F5-AF27-6B0B58B8D45F}" srcOrd="2" destOrd="0" presId="urn:microsoft.com/office/officeart/2005/8/layout/vList3"/>
    <dgm:cxn modelId="{6691F44E-9EB3-4C0F-991F-12F02F612125}" type="presParOf" srcId="{78931B94-43FA-41F5-AF27-6B0B58B8D45F}" destId="{C7A36DBF-46A6-432B-9191-A4577A4BA5D1}" srcOrd="0" destOrd="0" presId="urn:microsoft.com/office/officeart/2005/8/layout/vList3"/>
    <dgm:cxn modelId="{49737E0C-003E-4E8F-8FFD-17E289AE1457}" type="presParOf" srcId="{78931B94-43FA-41F5-AF27-6B0B58B8D45F}" destId="{CF5806E2-297F-47D7-AE55-9A631DAAD0FA}" srcOrd="1" destOrd="0" presId="urn:microsoft.com/office/officeart/2005/8/layout/vList3"/>
    <dgm:cxn modelId="{AD9F02A7-153A-402D-BC8C-BB0950044825}" type="presParOf" srcId="{11FA521B-384D-47A0-90E0-8C9361D0D66F}" destId="{38517F00-FEC2-46C4-A225-39241FBF5E49}" srcOrd="3" destOrd="0" presId="urn:microsoft.com/office/officeart/2005/8/layout/vList3"/>
    <dgm:cxn modelId="{428BECC1-E779-44FA-AEAE-5F9DADEADB61}" type="presParOf" srcId="{11FA521B-384D-47A0-90E0-8C9361D0D66F}" destId="{A5DACDB9-F674-4B3D-9F45-292C6BA69F0B}" srcOrd="4" destOrd="0" presId="urn:microsoft.com/office/officeart/2005/8/layout/vList3"/>
    <dgm:cxn modelId="{06FA147F-8D5D-485B-A082-F97F89487E9E}" type="presParOf" srcId="{A5DACDB9-F674-4B3D-9F45-292C6BA69F0B}" destId="{F6E8E296-8E35-4843-89C5-14764F1FF285}" srcOrd="0" destOrd="0" presId="urn:microsoft.com/office/officeart/2005/8/layout/vList3"/>
    <dgm:cxn modelId="{62DC4883-823B-42E8-AC88-043376B2D6EB}" type="presParOf" srcId="{A5DACDB9-F674-4B3D-9F45-292C6BA69F0B}" destId="{F69CDA4F-6C1A-4412-AF53-B549A695EEE5}" srcOrd="1" destOrd="0" presId="urn:microsoft.com/office/officeart/2005/8/layout/vList3"/>
    <dgm:cxn modelId="{9F38093F-1C35-4A20-8E85-CC002006054D}" type="presParOf" srcId="{11FA521B-384D-47A0-90E0-8C9361D0D66F}" destId="{4F9F72B2-334E-41DF-A10F-BE15C4392E18}" srcOrd="5" destOrd="0" presId="urn:microsoft.com/office/officeart/2005/8/layout/vList3"/>
    <dgm:cxn modelId="{3251E884-361D-4DC1-BA72-B91E24A4981B}" type="presParOf" srcId="{11FA521B-384D-47A0-90E0-8C9361D0D66F}" destId="{894701AF-9D11-46B1-8144-9E073BD2EE58}" srcOrd="6" destOrd="0" presId="urn:microsoft.com/office/officeart/2005/8/layout/vList3"/>
    <dgm:cxn modelId="{3D6A17F6-D044-458B-B003-98F95DC69FA2}" type="presParOf" srcId="{894701AF-9D11-46B1-8144-9E073BD2EE58}" destId="{8A569548-9092-4A72-B1FC-4802E052FFCD}" srcOrd="0" destOrd="0" presId="urn:microsoft.com/office/officeart/2005/8/layout/vList3"/>
    <dgm:cxn modelId="{C475E7CC-9C72-4134-B3D0-1128CE0F9D11}" type="presParOf" srcId="{894701AF-9D11-46B1-8144-9E073BD2EE58}" destId="{551D049A-5901-4C65-B80B-73AA79AC51F0}" srcOrd="1" destOrd="0" presId="urn:microsoft.com/office/officeart/2005/8/layout/vList3"/>
    <dgm:cxn modelId="{E83A32A0-992E-4A63-9DF6-8274C8409BD9}" type="presParOf" srcId="{11FA521B-384D-47A0-90E0-8C9361D0D66F}" destId="{E7334FD7-555B-4B8F-9B57-F64D170D6732}" srcOrd="7" destOrd="0" presId="urn:microsoft.com/office/officeart/2005/8/layout/vList3"/>
    <dgm:cxn modelId="{7426EA91-0990-4D1E-8D8A-98FA86FB269E}" type="presParOf" srcId="{11FA521B-384D-47A0-90E0-8C9361D0D66F}" destId="{92579B47-C62A-49EA-B87A-3880D42436B5}" srcOrd="8" destOrd="0" presId="urn:microsoft.com/office/officeart/2005/8/layout/vList3"/>
    <dgm:cxn modelId="{087F2183-FD49-4675-A61B-9CFD319C7EBB}" type="presParOf" srcId="{92579B47-C62A-49EA-B87A-3880D42436B5}" destId="{0BDA6FBA-DC8D-40D6-9882-1B2C70121A70}" srcOrd="0" destOrd="0" presId="urn:microsoft.com/office/officeart/2005/8/layout/vList3"/>
    <dgm:cxn modelId="{595FD072-D1A6-4C3E-84A3-4D20BF639AC8}" type="presParOf" srcId="{92579B47-C62A-49EA-B87A-3880D42436B5}" destId="{C0C7EA50-A4CA-40FC-AFB3-678E0980968C}"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DCBB22-5C76-4F26-AAD1-64AD08BCA16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74F7959-6018-4927-AAD5-9E170093D7DE}">
      <dgm:prSet custT="1"/>
      <dgm:spPr/>
      <dgm:t>
        <a:bodyPr/>
        <a:lstStyle/>
        <a:p>
          <a:pPr algn="ctr"/>
          <a:r>
            <a:rPr lang="en-US" sz="1800" b="1" dirty="0">
              <a:solidFill>
                <a:schemeClr val="tx1"/>
              </a:solidFill>
            </a:rPr>
            <a:t>Why Does It Matter?</a:t>
          </a:r>
          <a:endParaRPr lang="en-US" sz="1800" dirty="0">
            <a:solidFill>
              <a:schemeClr val="tx1"/>
            </a:solidFill>
          </a:endParaRPr>
        </a:p>
      </dgm:t>
    </dgm:pt>
    <dgm:pt modelId="{B99C7F8D-EBCA-42EA-85C0-502EA668C0B7}" type="parTrans" cxnId="{C26906E1-CB9A-4C20-BDDE-7109F111DB40}">
      <dgm:prSet/>
      <dgm:spPr/>
      <dgm:t>
        <a:bodyPr/>
        <a:lstStyle/>
        <a:p>
          <a:endParaRPr lang="en-US"/>
        </a:p>
      </dgm:t>
    </dgm:pt>
    <dgm:pt modelId="{E6417FB2-6DAE-45E4-8AE0-43BAD7153518}" type="sibTrans" cxnId="{C26906E1-CB9A-4C20-BDDE-7109F111DB40}">
      <dgm:prSet/>
      <dgm:spPr/>
      <dgm:t>
        <a:bodyPr/>
        <a:lstStyle/>
        <a:p>
          <a:endParaRPr lang="en-US"/>
        </a:p>
      </dgm:t>
    </dgm:pt>
    <dgm:pt modelId="{A799BB19-8127-4E05-BDCE-E3D745F27158}">
      <dgm:prSet/>
      <dgm:spPr/>
      <dgm:t>
        <a:bodyPr/>
        <a:lstStyle/>
        <a:p>
          <a:r>
            <a:rPr lang="en-US" b="1"/>
            <a:t>UK Statistics (Latest)</a:t>
          </a:r>
          <a:endParaRPr lang="en-US"/>
        </a:p>
      </dgm:t>
    </dgm:pt>
    <dgm:pt modelId="{F7B9B14A-F473-4B1B-969F-EBD0E1F1292C}" type="parTrans" cxnId="{4962A2DA-795B-41CD-8B06-6D3A8917B030}">
      <dgm:prSet/>
      <dgm:spPr/>
      <dgm:t>
        <a:bodyPr/>
        <a:lstStyle/>
        <a:p>
          <a:endParaRPr lang="en-US"/>
        </a:p>
      </dgm:t>
    </dgm:pt>
    <dgm:pt modelId="{97722436-D20E-4A13-AD80-FEA3E2593699}" type="sibTrans" cxnId="{4962A2DA-795B-41CD-8B06-6D3A8917B030}">
      <dgm:prSet/>
      <dgm:spPr/>
      <dgm:t>
        <a:bodyPr/>
        <a:lstStyle/>
        <a:p>
          <a:endParaRPr lang="en-US"/>
        </a:p>
      </dgm:t>
    </dgm:pt>
    <dgm:pt modelId="{F4A2D182-CE57-4E96-9085-D7BA419A407A}">
      <dgm:prSet/>
      <dgm:spPr/>
      <dgm:t>
        <a:bodyPr/>
        <a:lstStyle/>
        <a:p>
          <a:r>
            <a:rPr lang="en-US" dirty="0"/>
            <a:t>📈 </a:t>
          </a:r>
          <a:r>
            <a:rPr lang="en-US" b="1" dirty="0"/>
            <a:t>Around 17,500 new melanoma cases</a:t>
          </a:r>
          <a:r>
            <a:rPr lang="en-US" dirty="0"/>
            <a:t> are diagnosed in the UK every year(Cancer Research UK, 2015).</a:t>
          </a:r>
        </a:p>
      </dgm:t>
    </dgm:pt>
    <dgm:pt modelId="{F1817E27-5ED0-4990-8648-F555C0E370F2}" type="parTrans" cxnId="{AF724700-8310-4C74-9EE3-2DE600D03153}">
      <dgm:prSet/>
      <dgm:spPr/>
      <dgm:t>
        <a:bodyPr/>
        <a:lstStyle/>
        <a:p>
          <a:endParaRPr lang="en-US"/>
        </a:p>
      </dgm:t>
    </dgm:pt>
    <dgm:pt modelId="{96B858DA-6FCF-4003-B161-6BDFDCAE6A64}" type="sibTrans" cxnId="{AF724700-8310-4C74-9EE3-2DE600D03153}">
      <dgm:prSet/>
      <dgm:spPr/>
      <dgm:t>
        <a:bodyPr/>
        <a:lstStyle/>
        <a:p>
          <a:endParaRPr lang="en-US"/>
        </a:p>
      </dgm:t>
    </dgm:pt>
    <dgm:pt modelId="{F4FFFD13-379B-4D31-AEA7-8F14D41D7852}">
      <dgm:prSet/>
      <dgm:spPr/>
      <dgm:t>
        <a:bodyPr/>
        <a:lstStyle/>
        <a:p>
          <a:r>
            <a:rPr lang="en-US" dirty="0"/>
            <a:t>📈 </a:t>
          </a:r>
          <a:r>
            <a:rPr lang="en-US" b="1" dirty="0"/>
            <a:t>More than 230,000 cases of non-melanoma skin cancer</a:t>
          </a:r>
          <a:r>
            <a:rPr lang="en-US" dirty="0"/>
            <a:t> are diagnosed annually(Liv Hospital, 2025).</a:t>
          </a:r>
        </a:p>
      </dgm:t>
    </dgm:pt>
    <dgm:pt modelId="{43D17146-29BE-4F96-AC51-87D7B47AF196}" type="parTrans" cxnId="{FDA64070-6479-424A-B555-F72E2ED2BD8B}">
      <dgm:prSet/>
      <dgm:spPr/>
      <dgm:t>
        <a:bodyPr/>
        <a:lstStyle/>
        <a:p>
          <a:endParaRPr lang="en-US"/>
        </a:p>
      </dgm:t>
    </dgm:pt>
    <dgm:pt modelId="{D0ED6EBA-7854-45A1-82F2-9D83F624EDA0}" type="sibTrans" cxnId="{FDA64070-6479-424A-B555-F72E2ED2BD8B}">
      <dgm:prSet/>
      <dgm:spPr/>
      <dgm:t>
        <a:bodyPr/>
        <a:lstStyle/>
        <a:p>
          <a:endParaRPr lang="en-US"/>
        </a:p>
      </dgm:t>
    </dgm:pt>
    <dgm:pt modelId="{A826FA09-F429-4A11-AA6E-2AC03DC54487}">
      <dgm:prSet/>
      <dgm:spPr/>
      <dgm:t>
        <a:bodyPr/>
        <a:lstStyle/>
        <a:p>
          <a:r>
            <a:rPr lang="en-US" dirty="0"/>
            <a:t>📈 Approximately </a:t>
          </a:r>
          <a:r>
            <a:rPr lang="en-US" b="1" dirty="0"/>
            <a:t>9 in 10 melanoma cases are considered preventable</a:t>
          </a:r>
          <a:r>
            <a:rPr lang="en-US" dirty="0"/>
            <a:t>, mainly through UV protection and early detection(Warnock, 2024).</a:t>
          </a:r>
        </a:p>
      </dgm:t>
    </dgm:pt>
    <dgm:pt modelId="{405C9BA5-48C3-44D5-95DE-FC3DAEF17F08}" type="parTrans" cxnId="{670282E6-EDF1-4E0C-B48A-BCFFCC970C05}">
      <dgm:prSet/>
      <dgm:spPr/>
      <dgm:t>
        <a:bodyPr/>
        <a:lstStyle/>
        <a:p>
          <a:endParaRPr lang="en-US"/>
        </a:p>
      </dgm:t>
    </dgm:pt>
    <dgm:pt modelId="{128D5BB3-C0D5-4879-8013-4E066E2D5AF1}" type="sibTrans" cxnId="{670282E6-EDF1-4E0C-B48A-BCFFCC970C05}">
      <dgm:prSet/>
      <dgm:spPr/>
      <dgm:t>
        <a:bodyPr/>
        <a:lstStyle/>
        <a:p>
          <a:endParaRPr lang="en-US"/>
        </a:p>
      </dgm:t>
    </dgm:pt>
    <dgm:pt modelId="{6E961C3B-42C2-4BED-B97C-5BEE55107B7A}">
      <dgm:prSet/>
      <dgm:spPr/>
      <dgm:t>
        <a:bodyPr/>
        <a:lstStyle/>
        <a:p>
          <a:r>
            <a:rPr lang="en-US"/>
            <a:t>📈 Incidence rates have increased substantially over recent decades, partly due to ageing populations, changing sun-exposure behaviours, and improved diagnosis.</a:t>
          </a:r>
        </a:p>
      </dgm:t>
    </dgm:pt>
    <dgm:pt modelId="{8ACB39F3-F2D3-40B6-A6D5-B653D27875B5}" type="parTrans" cxnId="{F27AF0E8-2105-4283-B2A8-D019B9178277}">
      <dgm:prSet/>
      <dgm:spPr/>
      <dgm:t>
        <a:bodyPr/>
        <a:lstStyle/>
        <a:p>
          <a:endParaRPr lang="en-US"/>
        </a:p>
      </dgm:t>
    </dgm:pt>
    <dgm:pt modelId="{CBCD3F04-650B-41A8-87E7-CBE57E398BBB}" type="sibTrans" cxnId="{F27AF0E8-2105-4283-B2A8-D019B9178277}">
      <dgm:prSet/>
      <dgm:spPr/>
      <dgm:t>
        <a:bodyPr/>
        <a:lstStyle/>
        <a:p>
          <a:endParaRPr lang="en-US"/>
        </a:p>
      </dgm:t>
    </dgm:pt>
    <dgm:pt modelId="{92A9D2D8-12D6-409F-A3A7-B1BA33FD4840}" type="pres">
      <dgm:prSet presAssocID="{93DCBB22-5C76-4F26-AAD1-64AD08BCA163}" presName="linear" presStyleCnt="0">
        <dgm:presLayoutVars>
          <dgm:animLvl val="lvl"/>
          <dgm:resizeHandles val="exact"/>
        </dgm:presLayoutVars>
      </dgm:prSet>
      <dgm:spPr/>
    </dgm:pt>
    <dgm:pt modelId="{6956596E-4F3F-4D01-BF4A-DA1C91FCF174}" type="pres">
      <dgm:prSet presAssocID="{C74F7959-6018-4927-AAD5-9E170093D7DE}" presName="parentText" presStyleLbl="node1" presStyleIdx="0" presStyleCnt="6">
        <dgm:presLayoutVars>
          <dgm:chMax val="0"/>
          <dgm:bulletEnabled val="1"/>
        </dgm:presLayoutVars>
      </dgm:prSet>
      <dgm:spPr/>
    </dgm:pt>
    <dgm:pt modelId="{B3B8D7D3-BA44-46B2-AE3B-970823AA8443}" type="pres">
      <dgm:prSet presAssocID="{E6417FB2-6DAE-45E4-8AE0-43BAD7153518}" presName="spacer" presStyleCnt="0"/>
      <dgm:spPr/>
    </dgm:pt>
    <dgm:pt modelId="{8C8BE6E7-EED8-4F9F-8548-535FF4E0BE1E}" type="pres">
      <dgm:prSet presAssocID="{A799BB19-8127-4E05-BDCE-E3D745F27158}" presName="parentText" presStyleLbl="node1" presStyleIdx="1" presStyleCnt="6">
        <dgm:presLayoutVars>
          <dgm:chMax val="0"/>
          <dgm:bulletEnabled val="1"/>
        </dgm:presLayoutVars>
      </dgm:prSet>
      <dgm:spPr/>
    </dgm:pt>
    <dgm:pt modelId="{55ECE92A-AF39-4AA2-8EE8-41644DB2674B}" type="pres">
      <dgm:prSet presAssocID="{97722436-D20E-4A13-AD80-FEA3E2593699}" presName="spacer" presStyleCnt="0"/>
      <dgm:spPr/>
    </dgm:pt>
    <dgm:pt modelId="{1AE1985B-6CF0-4AB6-81BB-64B7988A36D7}" type="pres">
      <dgm:prSet presAssocID="{F4A2D182-CE57-4E96-9085-D7BA419A407A}" presName="parentText" presStyleLbl="node1" presStyleIdx="2" presStyleCnt="6">
        <dgm:presLayoutVars>
          <dgm:chMax val="0"/>
          <dgm:bulletEnabled val="1"/>
        </dgm:presLayoutVars>
      </dgm:prSet>
      <dgm:spPr/>
    </dgm:pt>
    <dgm:pt modelId="{EE323B4E-26AD-4E8C-B666-A38F987E79B0}" type="pres">
      <dgm:prSet presAssocID="{96B858DA-6FCF-4003-B161-6BDFDCAE6A64}" presName="spacer" presStyleCnt="0"/>
      <dgm:spPr/>
    </dgm:pt>
    <dgm:pt modelId="{C118F0EB-4B85-44E6-B104-C4B3710999DC}" type="pres">
      <dgm:prSet presAssocID="{F4FFFD13-379B-4D31-AEA7-8F14D41D7852}" presName="parentText" presStyleLbl="node1" presStyleIdx="3" presStyleCnt="6">
        <dgm:presLayoutVars>
          <dgm:chMax val="0"/>
          <dgm:bulletEnabled val="1"/>
        </dgm:presLayoutVars>
      </dgm:prSet>
      <dgm:spPr/>
    </dgm:pt>
    <dgm:pt modelId="{C4916776-66B6-4AA6-A439-C4589C215CDB}" type="pres">
      <dgm:prSet presAssocID="{D0ED6EBA-7854-45A1-82F2-9D83F624EDA0}" presName="spacer" presStyleCnt="0"/>
      <dgm:spPr/>
    </dgm:pt>
    <dgm:pt modelId="{86566656-83F8-4C63-92A0-B81BC7141D98}" type="pres">
      <dgm:prSet presAssocID="{A826FA09-F429-4A11-AA6E-2AC03DC54487}" presName="parentText" presStyleLbl="node1" presStyleIdx="4" presStyleCnt="6">
        <dgm:presLayoutVars>
          <dgm:chMax val="0"/>
          <dgm:bulletEnabled val="1"/>
        </dgm:presLayoutVars>
      </dgm:prSet>
      <dgm:spPr/>
    </dgm:pt>
    <dgm:pt modelId="{67D01808-F96C-4A2A-AAD7-169C930519F0}" type="pres">
      <dgm:prSet presAssocID="{128D5BB3-C0D5-4879-8013-4E066E2D5AF1}" presName="spacer" presStyleCnt="0"/>
      <dgm:spPr/>
    </dgm:pt>
    <dgm:pt modelId="{6A79A5E4-F98D-49E0-8971-83F90EEDBEAD}" type="pres">
      <dgm:prSet presAssocID="{6E961C3B-42C2-4BED-B97C-5BEE55107B7A}" presName="parentText" presStyleLbl="node1" presStyleIdx="5" presStyleCnt="6">
        <dgm:presLayoutVars>
          <dgm:chMax val="0"/>
          <dgm:bulletEnabled val="1"/>
        </dgm:presLayoutVars>
      </dgm:prSet>
      <dgm:spPr/>
    </dgm:pt>
  </dgm:ptLst>
  <dgm:cxnLst>
    <dgm:cxn modelId="{AF724700-8310-4C74-9EE3-2DE600D03153}" srcId="{93DCBB22-5C76-4F26-AAD1-64AD08BCA163}" destId="{F4A2D182-CE57-4E96-9085-D7BA419A407A}" srcOrd="2" destOrd="0" parTransId="{F1817E27-5ED0-4990-8648-F555C0E370F2}" sibTransId="{96B858DA-6FCF-4003-B161-6BDFDCAE6A64}"/>
    <dgm:cxn modelId="{DA26711A-F647-4B05-9ED1-7412B8158F85}" type="presOf" srcId="{F4A2D182-CE57-4E96-9085-D7BA419A407A}" destId="{1AE1985B-6CF0-4AB6-81BB-64B7988A36D7}" srcOrd="0" destOrd="0" presId="urn:microsoft.com/office/officeart/2005/8/layout/vList2"/>
    <dgm:cxn modelId="{8115F726-8087-4B3F-8841-9C3AF8CFAD50}" type="presOf" srcId="{6E961C3B-42C2-4BED-B97C-5BEE55107B7A}" destId="{6A79A5E4-F98D-49E0-8971-83F90EEDBEAD}" srcOrd="0" destOrd="0" presId="urn:microsoft.com/office/officeart/2005/8/layout/vList2"/>
    <dgm:cxn modelId="{61196129-647E-4528-9DF0-4C33EFF1ACE8}" type="presOf" srcId="{F4FFFD13-379B-4D31-AEA7-8F14D41D7852}" destId="{C118F0EB-4B85-44E6-B104-C4B3710999DC}" srcOrd="0" destOrd="0" presId="urn:microsoft.com/office/officeart/2005/8/layout/vList2"/>
    <dgm:cxn modelId="{827E6F38-C00B-4248-A09E-7CE3B03416A1}" type="presOf" srcId="{A799BB19-8127-4E05-BDCE-E3D745F27158}" destId="{8C8BE6E7-EED8-4F9F-8548-535FF4E0BE1E}" srcOrd="0" destOrd="0" presId="urn:microsoft.com/office/officeart/2005/8/layout/vList2"/>
    <dgm:cxn modelId="{FDA64070-6479-424A-B555-F72E2ED2BD8B}" srcId="{93DCBB22-5C76-4F26-AAD1-64AD08BCA163}" destId="{F4FFFD13-379B-4D31-AEA7-8F14D41D7852}" srcOrd="3" destOrd="0" parTransId="{43D17146-29BE-4F96-AC51-87D7B47AF196}" sibTransId="{D0ED6EBA-7854-45A1-82F2-9D83F624EDA0}"/>
    <dgm:cxn modelId="{2AA0F6B4-998F-4AB4-A1F2-863385EE1CBA}" type="presOf" srcId="{A826FA09-F429-4A11-AA6E-2AC03DC54487}" destId="{86566656-83F8-4C63-92A0-B81BC7141D98}" srcOrd="0" destOrd="0" presId="urn:microsoft.com/office/officeart/2005/8/layout/vList2"/>
    <dgm:cxn modelId="{E786A9BE-F363-4F4C-9E58-CFF0D36ADE8C}" type="presOf" srcId="{93DCBB22-5C76-4F26-AAD1-64AD08BCA163}" destId="{92A9D2D8-12D6-409F-A3A7-B1BA33FD4840}" srcOrd="0" destOrd="0" presId="urn:microsoft.com/office/officeart/2005/8/layout/vList2"/>
    <dgm:cxn modelId="{4962A2DA-795B-41CD-8B06-6D3A8917B030}" srcId="{93DCBB22-5C76-4F26-AAD1-64AD08BCA163}" destId="{A799BB19-8127-4E05-BDCE-E3D745F27158}" srcOrd="1" destOrd="0" parTransId="{F7B9B14A-F473-4B1B-969F-EBD0E1F1292C}" sibTransId="{97722436-D20E-4A13-AD80-FEA3E2593699}"/>
    <dgm:cxn modelId="{C26906E1-CB9A-4C20-BDDE-7109F111DB40}" srcId="{93DCBB22-5C76-4F26-AAD1-64AD08BCA163}" destId="{C74F7959-6018-4927-AAD5-9E170093D7DE}" srcOrd="0" destOrd="0" parTransId="{B99C7F8D-EBCA-42EA-85C0-502EA668C0B7}" sibTransId="{E6417FB2-6DAE-45E4-8AE0-43BAD7153518}"/>
    <dgm:cxn modelId="{670282E6-EDF1-4E0C-B48A-BCFFCC970C05}" srcId="{93DCBB22-5C76-4F26-AAD1-64AD08BCA163}" destId="{A826FA09-F429-4A11-AA6E-2AC03DC54487}" srcOrd="4" destOrd="0" parTransId="{405C9BA5-48C3-44D5-95DE-FC3DAEF17F08}" sibTransId="{128D5BB3-C0D5-4879-8013-4E066E2D5AF1}"/>
    <dgm:cxn modelId="{F27AF0E8-2105-4283-B2A8-D019B9178277}" srcId="{93DCBB22-5C76-4F26-AAD1-64AD08BCA163}" destId="{6E961C3B-42C2-4BED-B97C-5BEE55107B7A}" srcOrd="5" destOrd="0" parTransId="{8ACB39F3-F2D3-40B6-A6D5-B653D27875B5}" sibTransId="{CBCD3F04-650B-41A8-87E7-CBE57E398BBB}"/>
    <dgm:cxn modelId="{0F572AFF-3ECC-4F1F-A979-B9719061AD86}" type="presOf" srcId="{C74F7959-6018-4927-AAD5-9E170093D7DE}" destId="{6956596E-4F3F-4D01-BF4A-DA1C91FCF174}" srcOrd="0" destOrd="0" presId="urn:microsoft.com/office/officeart/2005/8/layout/vList2"/>
    <dgm:cxn modelId="{913B720A-C8A0-48C1-AE9C-D858E17AF528}" type="presParOf" srcId="{92A9D2D8-12D6-409F-A3A7-B1BA33FD4840}" destId="{6956596E-4F3F-4D01-BF4A-DA1C91FCF174}" srcOrd="0" destOrd="0" presId="urn:microsoft.com/office/officeart/2005/8/layout/vList2"/>
    <dgm:cxn modelId="{0954F659-B304-425A-B95B-4323A689B7C8}" type="presParOf" srcId="{92A9D2D8-12D6-409F-A3A7-B1BA33FD4840}" destId="{B3B8D7D3-BA44-46B2-AE3B-970823AA8443}" srcOrd="1" destOrd="0" presId="urn:microsoft.com/office/officeart/2005/8/layout/vList2"/>
    <dgm:cxn modelId="{13B3CBA0-BD61-41EA-BD21-3CE228E7654B}" type="presParOf" srcId="{92A9D2D8-12D6-409F-A3A7-B1BA33FD4840}" destId="{8C8BE6E7-EED8-4F9F-8548-535FF4E0BE1E}" srcOrd="2" destOrd="0" presId="urn:microsoft.com/office/officeart/2005/8/layout/vList2"/>
    <dgm:cxn modelId="{F222C6AB-67DB-44F2-B976-D072D043D1B9}" type="presParOf" srcId="{92A9D2D8-12D6-409F-A3A7-B1BA33FD4840}" destId="{55ECE92A-AF39-4AA2-8EE8-41644DB2674B}" srcOrd="3" destOrd="0" presId="urn:microsoft.com/office/officeart/2005/8/layout/vList2"/>
    <dgm:cxn modelId="{A682853A-53C1-435F-89A2-59FB00BB50C5}" type="presParOf" srcId="{92A9D2D8-12D6-409F-A3A7-B1BA33FD4840}" destId="{1AE1985B-6CF0-4AB6-81BB-64B7988A36D7}" srcOrd="4" destOrd="0" presId="urn:microsoft.com/office/officeart/2005/8/layout/vList2"/>
    <dgm:cxn modelId="{D0BD0EC0-D838-4504-BCA1-DE5255C26025}" type="presParOf" srcId="{92A9D2D8-12D6-409F-A3A7-B1BA33FD4840}" destId="{EE323B4E-26AD-4E8C-B666-A38F987E79B0}" srcOrd="5" destOrd="0" presId="urn:microsoft.com/office/officeart/2005/8/layout/vList2"/>
    <dgm:cxn modelId="{BE1EA1AC-3497-4168-B05F-334CCE958BCC}" type="presParOf" srcId="{92A9D2D8-12D6-409F-A3A7-B1BA33FD4840}" destId="{C118F0EB-4B85-44E6-B104-C4B3710999DC}" srcOrd="6" destOrd="0" presId="urn:microsoft.com/office/officeart/2005/8/layout/vList2"/>
    <dgm:cxn modelId="{0D2EC506-BB9C-44A5-A105-F3C94A201780}" type="presParOf" srcId="{92A9D2D8-12D6-409F-A3A7-B1BA33FD4840}" destId="{C4916776-66B6-4AA6-A439-C4589C215CDB}" srcOrd="7" destOrd="0" presId="urn:microsoft.com/office/officeart/2005/8/layout/vList2"/>
    <dgm:cxn modelId="{CC57011E-2638-4856-8589-621768B02922}" type="presParOf" srcId="{92A9D2D8-12D6-409F-A3A7-B1BA33FD4840}" destId="{86566656-83F8-4C63-92A0-B81BC7141D98}" srcOrd="8" destOrd="0" presId="urn:microsoft.com/office/officeart/2005/8/layout/vList2"/>
    <dgm:cxn modelId="{8CA904C0-0FBE-416F-A442-D3291C1CDD49}" type="presParOf" srcId="{92A9D2D8-12D6-409F-A3A7-B1BA33FD4840}" destId="{67D01808-F96C-4A2A-AAD7-169C930519F0}" srcOrd="9" destOrd="0" presId="urn:microsoft.com/office/officeart/2005/8/layout/vList2"/>
    <dgm:cxn modelId="{B8E8EDC1-ABE1-45C1-A477-1FC366B911E2}" type="presParOf" srcId="{92A9D2D8-12D6-409F-A3A7-B1BA33FD4840}" destId="{6A79A5E4-F98D-49E0-8971-83F90EEDBEAD}" srcOrd="1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3CA42E-F753-4D66-B159-4BC9BB1112DB}"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US"/>
        </a:p>
      </dgm:t>
    </dgm:pt>
    <dgm:pt modelId="{BE0A0F94-9088-47C6-A697-FCD7052CBF74}">
      <dgm:prSet/>
      <dgm:spPr/>
      <dgm:t>
        <a:bodyPr/>
        <a:lstStyle/>
        <a:p>
          <a:r>
            <a:rPr lang="en-US" b="0" i="0" baseline="0" dirty="0"/>
            <a:t>🤖 AI-assisted skin lesion assessment</a:t>
          </a:r>
          <a:br>
            <a:rPr lang="en-US" b="0" i="0" baseline="0" dirty="0"/>
          </a:br>
          <a:r>
            <a:rPr lang="en-US" b="0" i="0" baseline="0" dirty="0"/>
            <a:t>📱 NHS App &amp; Mole Monitoring Apps</a:t>
          </a:r>
          <a:br>
            <a:rPr lang="en-US" b="0" i="0" baseline="0" dirty="0"/>
          </a:br>
          <a:r>
            <a:rPr lang="en-US" b="0" i="0" baseline="0" dirty="0"/>
            <a:t>💻 Tele dermatology consultations</a:t>
          </a:r>
          <a:br>
            <a:rPr lang="en-US" b="0" i="0" baseline="0" dirty="0"/>
          </a:br>
          <a:r>
            <a:rPr lang="en-US" b="0" i="0" baseline="0" dirty="0"/>
            <a:t>📲 QR Codes linking to NHS skin cancer resources</a:t>
          </a:r>
          <a:br>
            <a:rPr lang="en-US" b="0" i="0" baseline="0" dirty="0"/>
          </a:br>
          <a:r>
            <a:rPr lang="en-US" b="0" i="0" baseline="0" dirty="0"/>
            <a:t>⌚ UV Index &amp; Sun Protection Alerts</a:t>
          </a:r>
          <a:br>
            <a:rPr lang="en-US" b="0" i="0" baseline="0" dirty="0"/>
          </a:br>
          <a:endParaRPr lang="en-US" dirty="0"/>
        </a:p>
      </dgm:t>
    </dgm:pt>
    <dgm:pt modelId="{348D21CB-DFA5-4FFF-9558-6B1AC5C3B7F4}" type="parTrans" cxnId="{3FD8C9EF-E7A0-4624-A4FD-0675332DB360}">
      <dgm:prSet/>
      <dgm:spPr/>
      <dgm:t>
        <a:bodyPr/>
        <a:lstStyle/>
        <a:p>
          <a:endParaRPr lang="en-US"/>
        </a:p>
      </dgm:t>
    </dgm:pt>
    <dgm:pt modelId="{8A7ED7D2-C7F1-415A-BEA7-136D75BFD406}" type="sibTrans" cxnId="{3FD8C9EF-E7A0-4624-A4FD-0675332DB360}">
      <dgm:prSet/>
      <dgm:spPr/>
      <dgm:t>
        <a:bodyPr/>
        <a:lstStyle/>
        <a:p>
          <a:endParaRPr lang="en-US"/>
        </a:p>
      </dgm:t>
    </dgm:pt>
    <dgm:pt modelId="{B3997DC0-3C9E-4C11-89FF-D79B3D5FD343}" type="pres">
      <dgm:prSet presAssocID="{1F3CA42E-F753-4D66-B159-4BC9BB1112DB}" presName="cycle" presStyleCnt="0">
        <dgm:presLayoutVars>
          <dgm:dir/>
          <dgm:resizeHandles val="exact"/>
        </dgm:presLayoutVars>
      </dgm:prSet>
      <dgm:spPr/>
    </dgm:pt>
    <dgm:pt modelId="{67977FF4-2B46-4ADD-8967-0BC0E36FDD57}" type="pres">
      <dgm:prSet presAssocID="{BE0A0F94-9088-47C6-A697-FCD7052CBF74}" presName="node" presStyleLbl="node1" presStyleIdx="0" presStyleCnt="1" custRadScaleRad="109177" custRadScaleInc="617">
        <dgm:presLayoutVars>
          <dgm:bulletEnabled val="1"/>
        </dgm:presLayoutVars>
      </dgm:prSet>
      <dgm:spPr/>
    </dgm:pt>
  </dgm:ptLst>
  <dgm:cxnLst>
    <dgm:cxn modelId="{BB78C4CC-8C4A-4A1A-93EC-37AE24435440}" type="presOf" srcId="{1F3CA42E-F753-4D66-B159-4BC9BB1112DB}" destId="{B3997DC0-3C9E-4C11-89FF-D79B3D5FD343}" srcOrd="0" destOrd="0" presId="urn:microsoft.com/office/officeart/2005/8/layout/cycle6"/>
    <dgm:cxn modelId="{4A806CCE-BA10-4853-9875-CD198A5C6EBF}" type="presOf" srcId="{BE0A0F94-9088-47C6-A697-FCD7052CBF74}" destId="{67977FF4-2B46-4ADD-8967-0BC0E36FDD57}" srcOrd="0" destOrd="0" presId="urn:microsoft.com/office/officeart/2005/8/layout/cycle6"/>
    <dgm:cxn modelId="{3FD8C9EF-E7A0-4624-A4FD-0675332DB360}" srcId="{1F3CA42E-F753-4D66-B159-4BC9BB1112DB}" destId="{BE0A0F94-9088-47C6-A697-FCD7052CBF74}" srcOrd="0" destOrd="0" parTransId="{348D21CB-DFA5-4FFF-9558-6B1AC5C3B7F4}" sibTransId="{8A7ED7D2-C7F1-415A-BEA7-136D75BFD406}"/>
    <dgm:cxn modelId="{E87CDCB3-F14E-47BE-BB8B-4C992D26CF6C}" type="presParOf" srcId="{B3997DC0-3C9E-4C11-89FF-D79B3D5FD343}" destId="{67977FF4-2B46-4ADD-8967-0BC0E36FDD57}" srcOrd="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35E439-1438-4EE5-B190-2453B438A3B2}" type="doc">
      <dgm:prSet loTypeId="urn:microsoft.com/office/officeart/2008/layout/AlternatingPictureBlocks" loCatId="list" qsTypeId="urn:microsoft.com/office/officeart/2005/8/quickstyle/simple1" qsCatId="simple" csTypeId="urn:microsoft.com/office/officeart/2005/8/colors/accent1_2" csCatId="accent1" phldr="1"/>
      <dgm:spPr/>
      <dgm:t>
        <a:bodyPr/>
        <a:lstStyle/>
        <a:p>
          <a:endParaRPr lang="en-US"/>
        </a:p>
      </dgm:t>
    </dgm:pt>
    <dgm:pt modelId="{5FA3CAA9-5C1D-434F-916F-B924F4027797}">
      <dgm:prSet/>
      <dgm:spPr/>
      <dgm:t>
        <a:bodyPr/>
        <a:lstStyle/>
        <a:p>
          <a:r>
            <a:rPr lang="en-US" b="1"/>
            <a:t>Expected Outcomes</a:t>
          </a:r>
          <a:endParaRPr lang="en-US"/>
        </a:p>
      </dgm:t>
    </dgm:pt>
    <dgm:pt modelId="{2768368B-8793-4291-9FF6-7EBFBB59735C}" type="parTrans" cxnId="{2ECDAA29-C39F-4B70-A9A3-B49FAF1533BB}">
      <dgm:prSet/>
      <dgm:spPr/>
      <dgm:t>
        <a:bodyPr/>
        <a:lstStyle/>
        <a:p>
          <a:endParaRPr lang="en-US"/>
        </a:p>
      </dgm:t>
    </dgm:pt>
    <dgm:pt modelId="{7A275371-A709-4254-A1B3-93B38F729F38}" type="sibTrans" cxnId="{2ECDAA29-C39F-4B70-A9A3-B49FAF1533BB}">
      <dgm:prSet/>
      <dgm:spPr/>
      <dgm:t>
        <a:bodyPr/>
        <a:lstStyle/>
        <a:p>
          <a:endParaRPr lang="en-US"/>
        </a:p>
      </dgm:t>
    </dgm:pt>
    <dgm:pt modelId="{A59F1804-517C-4D0C-A248-FF32FBF202AA}">
      <dgm:prSet/>
      <dgm:spPr/>
      <dgm:t>
        <a:bodyPr/>
        <a:lstStyle/>
        <a:p>
          <a:r>
            <a:rPr lang="en-US" dirty="0"/>
            <a:t>✅ Increased awareness</a:t>
          </a:r>
        </a:p>
      </dgm:t>
    </dgm:pt>
    <dgm:pt modelId="{AEFCBD29-A3E6-4048-A90B-861A9DAA5467}" type="parTrans" cxnId="{12F01766-6B76-42AD-B4C7-ED8D43834663}">
      <dgm:prSet/>
      <dgm:spPr/>
      <dgm:t>
        <a:bodyPr/>
        <a:lstStyle/>
        <a:p>
          <a:endParaRPr lang="en-US"/>
        </a:p>
      </dgm:t>
    </dgm:pt>
    <dgm:pt modelId="{D2313256-FEC5-4BA8-8131-A8BE88E1BEF1}" type="sibTrans" cxnId="{12F01766-6B76-42AD-B4C7-ED8D43834663}">
      <dgm:prSet/>
      <dgm:spPr/>
      <dgm:t>
        <a:bodyPr/>
        <a:lstStyle/>
        <a:p>
          <a:endParaRPr lang="en-US"/>
        </a:p>
      </dgm:t>
    </dgm:pt>
    <dgm:pt modelId="{46D9B1FE-3D7B-4AB2-BF15-16B814820DF3}">
      <dgm:prSet/>
      <dgm:spPr/>
      <dgm:t>
        <a:bodyPr/>
        <a:lstStyle/>
        <a:p>
          <a:r>
            <a:rPr lang="en-US"/>
            <a:t>✅ Improved self-skin examination practices</a:t>
          </a:r>
        </a:p>
      </dgm:t>
    </dgm:pt>
    <dgm:pt modelId="{4E7D3C4A-AF42-4F6D-90F3-8DC6D862EC4A}" type="parTrans" cxnId="{E16BB870-EAFF-43E8-BF89-2ECBDFFC1BD7}">
      <dgm:prSet/>
      <dgm:spPr/>
      <dgm:t>
        <a:bodyPr/>
        <a:lstStyle/>
        <a:p>
          <a:endParaRPr lang="en-US"/>
        </a:p>
      </dgm:t>
    </dgm:pt>
    <dgm:pt modelId="{D5797891-EA18-4BAE-B61D-4366EDA42A7D}" type="sibTrans" cxnId="{E16BB870-EAFF-43E8-BF89-2ECBDFFC1BD7}">
      <dgm:prSet/>
      <dgm:spPr/>
      <dgm:t>
        <a:bodyPr/>
        <a:lstStyle/>
        <a:p>
          <a:endParaRPr lang="en-US"/>
        </a:p>
      </dgm:t>
    </dgm:pt>
    <dgm:pt modelId="{76CB5326-59F7-4F8D-AAA0-F1AD6279F879}">
      <dgm:prSet/>
      <dgm:spPr/>
      <dgm:t>
        <a:bodyPr/>
        <a:lstStyle/>
        <a:p>
          <a:r>
            <a:rPr lang="en-US"/>
            <a:t>✅ Higher screening uptake</a:t>
          </a:r>
        </a:p>
      </dgm:t>
    </dgm:pt>
    <dgm:pt modelId="{3620757F-5C60-4421-8128-2E75C1B37685}" type="parTrans" cxnId="{50BEA5AE-8A9B-4FD7-AED7-AF19719568DB}">
      <dgm:prSet/>
      <dgm:spPr/>
      <dgm:t>
        <a:bodyPr/>
        <a:lstStyle/>
        <a:p>
          <a:endParaRPr lang="en-US"/>
        </a:p>
      </dgm:t>
    </dgm:pt>
    <dgm:pt modelId="{21A1B731-132B-4B8A-90A8-7DE6F2FA2CA8}" type="sibTrans" cxnId="{50BEA5AE-8A9B-4FD7-AED7-AF19719568DB}">
      <dgm:prSet/>
      <dgm:spPr/>
      <dgm:t>
        <a:bodyPr/>
        <a:lstStyle/>
        <a:p>
          <a:endParaRPr lang="en-US"/>
        </a:p>
      </dgm:t>
    </dgm:pt>
    <dgm:pt modelId="{530AD957-AA0C-4A50-A2DD-DC5BAEBF1B95}">
      <dgm:prSet/>
      <dgm:spPr/>
      <dgm:t>
        <a:bodyPr/>
        <a:lstStyle/>
        <a:p>
          <a:r>
            <a:rPr lang="en-US"/>
            <a:t>✅ Earlier referral of suspicious lesions</a:t>
          </a:r>
        </a:p>
      </dgm:t>
    </dgm:pt>
    <dgm:pt modelId="{8CD23572-11B9-428E-B548-28DB7231EF06}" type="parTrans" cxnId="{4910051A-69A4-4C0F-8430-F7F3BD34F755}">
      <dgm:prSet/>
      <dgm:spPr/>
      <dgm:t>
        <a:bodyPr/>
        <a:lstStyle/>
        <a:p>
          <a:endParaRPr lang="en-US"/>
        </a:p>
      </dgm:t>
    </dgm:pt>
    <dgm:pt modelId="{636B1D4A-B5E1-4176-940B-D38074EABEA0}" type="sibTrans" cxnId="{4910051A-69A4-4C0F-8430-F7F3BD34F755}">
      <dgm:prSet/>
      <dgm:spPr/>
      <dgm:t>
        <a:bodyPr/>
        <a:lstStyle/>
        <a:p>
          <a:endParaRPr lang="en-US"/>
        </a:p>
      </dgm:t>
    </dgm:pt>
    <dgm:pt modelId="{78296B20-AC84-4CAC-ABF4-6A6813A62055}" type="pres">
      <dgm:prSet presAssocID="{5C35E439-1438-4EE5-B190-2453B438A3B2}" presName="linearFlow" presStyleCnt="0">
        <dgm:presLayoutVars>
          <dgm:dir/>
          <dgm:resizeHandles val="exact"/>
        </dgm:presLayoutVars>
      </dgm:prSet>
      <dgm:spPr/>
    </dgm:pt>
    <dgm:pt modelId="{A1D564B8-2CD4-446A-9FA7-7E5DD0FC09A0}" type="pres">
      <dgm:prSet presAssocID="{5FA3CAA9-5C1D-434F-916F-B924F4027797}" presName="comp" presStyleCnt="0"/>
      <dgm:spPr/>
    </dgm:pt>
    <dgm:pt modelId="{E1859D4B-8FC9-4BAD-AD26-230E957D37E6}" type="pres">
      <dgm:prSet presAssocID="{5FA3CAA9-5C1D-434F-916F-B924F4027797}" presName="rect2" presStyleLbl="node1" presStyleIdx="0" presStyleCnt="5" custLinFactNeighborX="1016" custLinFactNeighborY="-4493">
        <dgm:presLayoutVars>
          <dgm:bulletEnabled val="1"/>
        </dgm:presLayoutVars>
      </dgm:prSet>
      <dgm:spPr/>
    </dgm:pt>
    <dgm:pt modelId="{33B43E35-87C0-4019-B146-EADFBC6A6A21}" type="pres">
      <dgm:prSet presAssocID="{5FA3CAA9-5C1D-434F-916F-B924F4027797}" presName="rect1" presStyleLbl="lnNode1" presStyleIdx="0" presStyleCnt="5" custLinFactNeighborX="-312" custLinFactNeighborY="5817"/>
      <dgm:spPr>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3ECB4F06-1757-4F15-A3C2-608E678AC42F}" type="pres">
      <dgm:prSet presAssocID="{7A275371-A709-4254-A1B3-93B38F729F38}" presName="sibTrans" presStyleCnt="0"/>
      <dgm:spPr/>
    </dgm:pt>
    <dgm:pt modelId="{85A2C53D-ED8F-4631-BB0E-60C877413B7F}" type="pres">
      <dgm:prSet presAssocID="{A59F1804-517C-4D0C-A248-FF32FBF202AA}" presName="comp" presStyleCnt="0"/>
      <dgm:spPr/>
    </dgm:pt>
    <dgm:pt modelId="{5361F0B7-0F58-4E62-8A34-65E7F77B0923}" type="pres">
      <dgm:prSet presAssocID="{A59F1804-517C-4D0C-A248-FF32FBF202AA}" presName="rect2" presStyleLbl="node1" presStyleIdx="1" presStyleCnt="5">
        <dgm:presLayoutVars>
          <dgm:bulletEnabled val="1"/>
        </dgm:presLayoutVars>
      </dgm:prSet>
      <dgm:spPr/>
    </dgm:pt>
    <dgm:pt modelId="{D24139EF-96EA-49A5-A7E8-ED8308BA3D2F}" type="pres">
      <dgm:prSet presAssocID="{A59F1804-517C-4D0C-A248-FF32FBF202AA}" presName="rect1" presStyleLbl="lnNode1" presStyleIdx="1" presStyleCnt="5"/>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773B0769-47F2-41E2-8EA2-AA1ADBE26790}" type="pres">
      <dgm:prSet presAssocID="{D2313256-FEC5-4BA8-8131-A8BE88E1BEF1}" presName="sibTrans" presStyleCnt="0"/>
      <dgm:spPr/>
    </dgm:pt>
    <dgm:pt modelId="{3321FDE2-130F-4D5C-A68E-B7A5FA6C9213}" type="pres">
      <dgm:prSet presAssocID="{46D9B1FE-3D7B-4AB2-BF15-16B814820DF3}" presName="comp" presStyleCnt="0"/>
      <dgm:spPr/>
    </dgm:pt>
    <dgm:pt modelId="{7C9E404A-CC9B-4A97-833A-B51C8E23DBF2}" type="pres">
      <dgm:prSet presAssocID="{46D9B1FE-3D7B-4AB2-BF15-16B814820DF3}" presName="rect2" presStyleLbl="node1" presStyleIdx="2" presStyleCnt="5">
        <dgm:presLayoutVars>
          <dgm:bulletEnabled val="1"/>
        </dgm:presLayoutVars>
      </dgm:prSet>
      <dgm:spPr/>
    </dgm:pt>
    <dgm:pt modelId="{DC9AC2CA-C9C8-4377-A442-239E52038BC8}" type="pres">
      <dgm:prSet presAssocID="{46D9B1FE-3D7B-4AB2-BF15-16B814820DF3}" presName="rect1" presStyleLbl="lnNode1" presStyleIdx="2" presStyleCnt="5"/>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D1387340-9267-41AE-B8C6-1DFCB7B101F0}" type="pres">
      <dgm:prSet presAssocID="{D5797891-EA18-4BAE-B61D-4366EDA42A7D}" presName="sibTrans" presStyleCnt="0"/>
      <dgm:spPr/>
    </dgm:pt>
    <dgm:pt modelId="{85470244-4865-4237-A43F-71A0A553A592}" type="pres">
      <dgm:prSet presAssocID="{76CB5326-59F7-4F8D-AAA0-F1AD6279F879}" presName="comp" presStyleCnt="0"/>
      <dgm:spPr/>
    </dgm:pt>
    <dgm:pt modelId="{6CFCDA8D-162E-418C-9860-D6C87CF0724B}" type="pres">
      <dgm:prSet presAssocID="{76CB5326-59F7-4F8D-AAA0-F1AD6279F879}" presName="rect2" presStyleLbl="node1" presStyleIdx="3" presStyleCnt="5">
        <dgm:presLayoutVars>
          <dgm:bulletEnabled val="1"/>
        </dgm:presLayoutVars>
      </dgm:prSet>
      <dgm:spPr/>
    </dgm:pt>
    <dgm:pt modelId="{6BF1B655-63E3-4CA7-9109-35560BB2D6BD}" type="pres">
      <dgm:prSet presAssocID="{76CB5326-59F7-4F8D-AAA0-F1AD6279F879}" presName="rect1" presStyleLbl="lnNode1" presStyleIdx="3" presStyleCnt="5"/>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582E6BC5-0335-4CBE-8F87-7C73E874AC46}" type="pres">
      <dgm:prSet presAssocID="{21A1B731-132B-4B8A-90A8-7DE6F2FA2CA8}" presName="sibTrans" presStyleCnt="0"/>
      <dgm:spPr/>
    </dgm:pt>
    <dgm:pt modelId="{FBF4BC57-DDB1-470D-BE11-642AD762CE0E}" type="pres">
      <dgm:prSet presAssocID="{530AD957-AA0C-4A50-A2DD-DC5BAEBF1B95}" presName="comp" presStyleCnt="0"/>
      <dgm:spPr/>
    </dgm:pt>
    <dgm:pt modelId="{51B56DE1-9B37-4621-8AF6-CA90000D113D}" type="pres">
      <dgm:prSet presAssocID="{530AD957-AA0C-4A50-A2DD-DC5BAEBF1B95}" presName="rect2" presStyleLbl="node1" presStyleIdx="4" presStyleCnt="5">
        <dgm:presLayoutVars>
          <dgm:bulletEnabled val="1"/>
        </dgm:presLayoutVars>
      </dgm:prSet>
      <dgm:spPr/>
    </dgm:pt>
    <dgm:pt modelId="{F42BAE44-7BD9-40D5-AA31-CFBDB372A38C}" type="pres">
      <dgm:prSet presAssocID="{530AD957-AA0C-4A50-A2DD-DC5BAEBF1B95}" presName="rect1" presStyleLbl="lnNode1" presStyleIdx="4" presStyleCnt="5"/>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Lst>
  <dgm:cxnLst>
    <dgm:cxn modelId="{4910051A-69A4-4C0F-8430-F7F3BD34F755}" srcId="{5C35E439-1438-4EE5-B190-2453B438A3B2}" destId="{530AD957-AA0C-4A50-A2DD-DC5BAEBF1B95}" srcOrd="4" destOrd="0" parTransId="{8CD23572-11B9-428E-B548-28DB7231EF06}" sibTransId="{636B1D4A-B5E1-4176-940B-D38074EABEA0}"/>
    <dgm:cxn modelId="{2ECDAA29-C39F-4B70-A9A3-B49FAF1533BB}" srcId="{5C35E439-1438-4EE5-B190-2453B438A3B2}" destId="{5FA3CAA9-5C1D-434F-916F-B924F4027797}" srcOrd="0" destOrd="0" parTransId="{2768368B-8793-4291-9FF6-7EBFBB59735C}" sibTransId="{7A275371-A709-4254-A1B3-93B38F729F38}"/>
    <dgm:cxn modelId="{3E5E132F-457D-4F7F-A95C-4464A400F2D9}" type="presOf" srcId="{5C35E439-1438-4EE5-B190-2453B438A3B2}" destId="{78296B20-AC84-4CAC-ABF4-6A6813A62055}" srcOrd="0" destOrd="0" presId="urn:microsoft.com/office/officeart/2008/layout/AlternatingPictureBlocks"/>
    <dgm:cxn modelId="{12F01766-6B76-42AD-B4C7-ED8D43834663}" srcId="{5C35E439-1438-4EE5-B190-2453B438A3B2}" destId="{A59F1804-517C-4D0C-A248-FF32FBF202AA}" srcOrd="1" destOrd="0" parTransId="{AEFCBD29-A3E6-4048-A90B-861A9DAA5467}" sibTransId="{D2313256-FEC5-4BA8-8131-A8BE88E1BEF1}"/>
    <dgm:cxn modelId="{FE5F176E-1BFD-4C05-9C16-918C3FB802C0}" type="presOf" srcId="{A59F1804-517C-4D0C-A248-FF32FBF202AA}" destId="{5361F0B7-0F58-4E62-8A34-65E7F77B0923}" srcOrd="0" destOrd="0" presId="urn:microsoft.com/office/officeart/2008/layout/AlternatingPictureBlocks"/>
    <dgm:cxn modelId="{8463C26E-213C-47B5-BFE5-AD45FB124B10}" type="presOf" srcId="{46D9B1FE-3D7B-4AB2-BF15-16B814820DF3}" destId="{7C9E404A-CC9B-4A97-833A-B51C8E23DBF2}" srcOrd="0" destOrd="0" presId="urn:microsoft.com/office/officeart/2008/layout/AlternatingPictureBlocks"/>
    <dgm:cxn modelId="{E16BB870-EAFF-43E8-BF89-2ECBDFFC1BD7}" srcId="{5C35E439-1438-4EE5-B190-2453B438A3B2}" destId="{46D9B1FE-3D7B-4AB2-BF15-16B814820DF3}" srcOrd="2" destOrd="0" parTransId="{4E7D3C4A-AF42-4F6D-90F3-8DC6D862EC4A}" sibTransId="{D5797891-EA18-4BAE-B61D-4366EDA42A7D}"/>
    <dgm:cxn modelId="{FE3561A0-432F-4381-B094-70414E319BB7}" type="presOf" srcId="{5FA3CAA9-5C1D-434F-916F-B924F4027797}" destId="{E1859D4B-8FC9-4BAD-AD26-230E957D37E6}" srcOrd="0" destOrd="0" presId="urn:microsoft.com/office/officeart/2008/layout/AlternatingPictureBlocks"/>
    <dgm:cxn modelId="{50BEA5AE-8A9B-4FD7-AED7-AF19719568DB}" srcId="{5C35E439-1438-4EE5-B190-2453B438A3B2}" destId="{76CB5326-59F7-4F8D-AAA0-F1AD6279F879}" srcOrd="3" destOrd="0" parTransId="{3620757F-5C60-4421-8128-2E75C1B37685}" sibTransId="{21A1B731-132B-4B8A-90A8-7DE6F2FA2CA8}"/>
    <dgm:cxn modelId="{EED1F5B6-6854-4290-94F8-75FEC4A11421}" type="presOf" srcId="{530AD957-AA0C-4A50-A2DD-DC5BAEBF1B95}" destId="{51B56DE1-9B37-4621-8AF6-CA90000D113D}" srcOrd="0" destOrd="0" presId="urn:microsoft.com/office/officeart/2008/layout/AlternatingPictureBlocks"/>
    <dgm:cxn modelId="{275DD2DF-C1A2-4108-A206-73F501DC3F45}" type="presOf" srcId="{76CB5326-59F7-4F8D-AAA0-F1AD6279F879}" destId="{6CFCDA8D-162E-418C-9860-D6C87CF0724B}" srcOrd="0" destOrd="0" presId="urn:microsoft.com/office/officeart/2008/layout/AlternatingPictureBlocks"/>
    <dgm:cxn modelId="{B5D9A12B-2A5B-426A-9B39-A41F3BD113B5}" type="presParOf" srcId="{78296B20-AC84-4CAC-ABF4-6A6813A62055}" destId="{A1D564B8-2CD4-446A-9FA7-7E5DD0FC09A0}" srcOrd="0" destOrd="0" presId="urn:microsoft.com/office/officeart/2008/layout/AlternatingPictureBlocks"/>
    <dgm:cxn modelId="{11CF62A5-A1B7-49A3-9C50-DAFE3E56F2B4}" type="presParOf" srcId="{A1D564B8-2CD4-446A-9FA7-7E5DD0FC09A0}" destId="{E1859D4B-8FC9-4BAD-AD26-230E957D37E6}" srcOrd="0" destOrd="0" presId="urn:microsoft.com/office/officeart/2008/layout/AlternatingPictureBlocks"/>
    <dgm:cxn modelId="{A5BA3726-59C3-4FC8-A170-2CA4BD35C2A2}" type="presParOf" srcId="{A1D564B8-2CD4-446A-9FA7-7E5DD0FC09A0}" destId="{33B43E35-87C0-4019-B146-EADFBC6A6A21}" srcOrd="1" destOrd="0" presId="urn:microsoft.com/office/officeart/2008/layout/AlternatingPictureBlocks"/>
    <dgm:cxn modelId="{E5837E72-76A7-4DAA-B87C-5ABEA20EFEF2}" type="presParOf" srcId="{78296B20-AC84-4CAC-ABF4-6A6813A62055}" destId="{3ECB4F06-1757-4F15-A3C2-608E678AC42F}" srcOrd="1" destOrd="0" presId="urn:microsoft.com/office/officeart/2008/layout/AlternatingPictureBlocks"/>
    <dgm:cxn modelId="{34B12E12-9482-461F-AB4A-EBF33977227A}" type="presParOf" srcId="{78296B20-AC84-4CAC-ABF4-6A6813A62055}" destId="{85A2C53D-ED8F-4631-BB0E-60C877413B7F}" srcOrd="2" destOrd="0" presId="urn:microsoft.com/office/officeart/2008/layout/AlternatingPictureBlocks"/>
    <dgm:cxn modelId="{A157A8CF-D622-4FEA-A974-3667BB670223}" type="presParOf" srcId="{85A2C53D-ED8F-4631-BB0E-60C877413B7F}" destId="{5361F0B7-0F58-4E62-8A34-65E7F77B0923}" srcOrd="0" destOrd="0" presId="urn:microsoft.com/office/officeart/2008/layout/AlternatingPictureBlocks"/>
    <dgm:cxn modelId="{CA18F3C2-95D2-4552-AEF9-E9958625E3F0}" type="presParOf" srcId="{85A2C53D-ED8F-4631-BB0E-60C877413B7F}" destId="{D24139EF-96EA-49A5-A7E8-ED8308BA3D2F}" srcOrd="1" destOrd="0" presId="urn:microsoft.com/office/officeart/2008/layout/AlternatingPictureBlocks"/>
    <dgm:cxn modelId="{18A44FC3-B42E-407C-BFE9-9C66C1355E4C}" type="presParOf" srcId="{78296B20-AC84-4CAC-ABF4-6A6813A62055}" destId="{773B0769-47F2-41E2-8EA2-AA1ADBE26790}" srcOrd="3" destOrd="0" presId="urn:microsoft.com/office/officeart/2008/layout/AlternatingPictureBlocks"/>
    <dgm:cxn modelId="{C4CF1317-4B01-4969-AD73-2FA5FB43DA8F}" type="presParOf" srcId="{78296B20-AC84-4CAC-ABF4-6A6813A62055}" destId="{3321FDE2-130F-4D5C-A68E-B7A5FA6C9213}" srcOrd="4" destOrd="0" presId="urn:microsoft.com/office/officeart/2008/layout/AlternatingPictureBlocks"/>
    <dgm:cxn modelId="{673635D3-7084-467F-9FA7-A92C9D02E5A5}" type="presParOf" srcId="{3321FDE2-130F-4D5C-A68E-B7A5FA6C9213}" destId="{7C9E404A-CC9B-4A97-833A-B51C8E23DBF2}" srcOrd="0" destOrd="0" presId="urn:microsoft.com/office/officeart/2008/layout/AlternatingPictureBlocks"/>
    <dgm:cxn modelId="{76C068E7-4ADC-46EA-9901-DF91B61A5A21}" type="presParOf" srcId="{3321FDE2-130F-4D5C-A68E-B7A5FA6C9213}" destId="{DC9AC2CA-C9C8-4377-A442-239E52038BC8}" srcOrd="1" destOrd="0" presId="urn:microsoft.com/office/officeart/2008/layout/AlternatingPictureBlocks"/>
    <dgm:cxn modelId="{01200769-B945-4EA7-8E8A-B6F5C706F700}" type="presParOf" srcId="{78296B20-AC84-4CAC-ABF4-6A6813A62055}" destId="{D1387340-9267-41AE-B8C6-1DFCB7B101F0}" srcOrd="5" destOrd="0" presId="urn:microsoft.com/office/officeart/2008/layout/AlternatingPictureBlocks"/>
    <dgm:cxn modelId="{BBD16224-EAF9-4706-BEAF-AFD2F4644D58}" type="presParOf" srcId="{78296B20-AC84-4CAC-ABF4-6A6813A62055}" destId="{85470244-4865-4237-A43F-71A0A553A592}" srcOrd="6" destOrd="0" presId="urn:microsoft.com/office/officeart/2008/layout/AlternatingPictureBlocks"/>
    <dgm:cxn modelId="{87FECF76-2BC3-4A0D-A426-F85BEBA7DF8E}" type="presParOf" srcId="{85470244-4865-4237-A43F-71A0A553A592}" destId="{6CFCDA8D-162E-418C-9860-D6C87CF0724B}" srcOrd="0" destOrd="0" presId="urn:microsoft.com/office/officeart/2008/layout/AlternatingPictureBlocks"/>
    <dgm:cxn modelId="{12FD7B3A-4284-4BFC-9B82-2A2098F9842B}" type="presParOf" srcId="{85470244-4865-4237-A43F-71A0A553A592}" destId="{6BF1B655-63E3-4CA7-9109-35560BB2D6BD}" srcOrd="1" destOrd="0" presId="urn:microsoft.com/office/officeart/2008/layout/AlternatingPictureBlocks"/>
    <dgm:cxn modelId="{F03FD4BA-0F37-40E4-A39B-902323CAE7C5}" type="presParOf" srcId="{78296B20-AC84-4CAC-ABF4-6A6813A62055}" destId="{582E6BC5-0335-4CBE-8F87-7C73E874AC46}" srcOrd="7" destOrd="0" presId="urn:microsoft.com/office/officeart/2008/layout/AlternatingPictureBlocks"/>
    <dgm:cxn modelId="{FE2C3DFC-6651-4530-A264-DA5C8B8FB01C}" type="presParOf" srcId="{78296B20-AC84-4CAC-ABF4-6A6813A62055}" destId="{FBF4BC57-DDB1-470D-BE11-642AD762CE0E}" srcOrd="8" destOrd="0" presId="urn:microsoft.com/office/officeart/2008/layout/AlternatingPictureBlocks"/>
    <dgm:cxn modelId="{34925BC1-0212-4C27-BAED-8CD3F8449B20}" type="presParOf" srcId="{FBF4BC57-DDB1-470D-BE11-642AD762CE0E}" destId="{51B56DE1-9B37-4621-8AF6-CA90000D113D}" srcOrd="0" destOrd="0" presId="urn:microsoft.com/office/officeart/2008/layout/AlternatingPictureBlocks"/>
    <dgm:cxn modelId="{F1A579B9-8632-4968-8147-196449CC063D}" type="presParOf" srcId="{FBF4BC57-DDB1-470D-BE11-642AD762CE0E}" destId="{F42BAE44-7BD9-40D5-AA31-CFBDB372A38C}" srcOrd="1" destOrd="0" presId="urn:microsoft.com/office/officeart/2008/layout/AlternatingPictureBlock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506F39-7607-4D52-9E7F-4E49F3D80A2E}" type="doc">
      <dgm:prSet loTypeId="urn:microsoft.com/office/officeart/2005/8/layout/vList3" loCatId="list" qsTypeId="urn:microsoft.com/office/officeart/2005/8/quickstyle/simple1" qsCatId="simple" csTypeId="urn:microsoft.com/office/officeart/2005/8/colors/accent0_3" csCatId="mainScheme"/>
      <dgm:spPr/>
      <dgm:t>
        <a:bodyPr/>
        <a:lstStyle/>
        <a:p>
          <a:endParaRPr lang="en-US"/>
        </a:p>
      </dgm:t>
    </dgm:pt>
    <dgm:pt modelId="{935348FE-495A-4F95-84C2-8D17C0F334E2}">
      <dgm:prSet/>
      <dgm:spPr/>
      <dgm:t>
        <a:bodyPr/>
        <a:lstStyle/>
        <a:p>
          <a:r>
            <a:rPr lang="en-US" b="1" i="0" baseline="0"/>
            <a:t>Why Partnerships Matter</a:t>
          </a:r>
          <a:endParaRPr lang="en-US"/>
        </a:p>
      </dgm:t>
    </dgm:pt>
    <dgm:pt modelId="{4CC7B8FB-499C-43E1-A76F-99805BD4138A}" type="parTrans" cxnId="{B224CD0B-5EBE-4354-A1A0-A1260F037700}">
      <dgm:prSet/>
      <dgm:spPr/>
      <dgm:t>
        <a:bodyPr/>
        <a:lstStyle/>
        <a:p>
          <a:endParaRPr lang="en-US"/>
        </a:p>
      </dgm:t>
    </dgm:pt>
    <dgm:pt modelId="{343E088A-3F58-4B7B-AC0F-D4A9C32E5F34}" type="sibTrans" cxnId="{B224CD0B-5EBE-4354-A1A0-A1260F037700}">
      <dgm:prSet/>
      <dgm:spPr/>
      <dgm:t>
        <a:bodyPr/>
        <a:lstStyle/>
        <a:p>
          <a:endParaRPr lang="en-US"/>
        </a:p>
      </dgm:t>
    </dgm:pt>
    <dgm:pt modelId="{35A49D2C-FB94-4A04-A669-0597266DB5D0}">
      <dgm:prSet/>
      <dgm:spPr/>
      <dgm:t>
        <a:bodyPr/>
        <a:lstStyle/>
        <a:p>
          <a:r>
            <a:rPr lang="en-US" b="0" i="0" baseline="0"/>
            <a:t>Increase community reach </a:t>
          </a:r>
          <a:endParaRPr lang="en-US"/>
        </a:p>
      </dgm:t>
    </dgm:pt>
    <dgm:pt modelId="{53926B66-F798-467C-8BE3-5EC652563345}" type="parTrans" cxnId="{750FE9C9-3D17-4159-A68C-4DB25C9DC2B0}">
      <dgm:prSet/>
      <dgm:spPr/>
      <dgm:t>
        <a:bodyPr/>
        <a:lstStyle/>
        <a:p>
          <a:endParaRPr lang="en-US"/>
        </a:p>
      </dgm:t>
    </dgm:pt>
    <dgm:pt modelId="{E1381609-A3C7-44C0-AFB0-087141F2F624}" type="sibTrans" cxnId="{750FE9C9-3D17-4159-A68C-4DB25C9DC2B0}">
      <dgm:prSet/>
      <dgm:spPr/>
      <dgm:t>
        <a:bodyPr/>
        <a:lstStyle/>
        <a:p>
          <a:endParaRPr lang="en-US"/>
        </a:p>
      </dgm:t>
    </dgm:pt>
    <dgm:pt modelId="{4E4327E9-87F0-47C4-A1A2-3EE964BBEDCD}">
      <dgm:prSet/>
      <dgm:spPr/>
      <dgm:t>
        <a:bodyPr/>
        <a:lstStyle/>
        <a:p>
          <a:r>
            <a:rPr lang="en-US" b="0" i="0" baseline="0"/>
            <a:t>Improve access to screening services </a:t>
          </a:r>
          <a:endParaRPr lang="en-US"/>
        </a:p>
      </dgm:t>
    </dgm:pt>
    <dgm:pt modelId="{53F92CFC-8F6A-4FDB-A68E-D883443D34BC}" type="parTrans" cxnId="{8B119206-297F-4142-986D-B0EE71EF5FCD}">
      <dgm:prSet/>
      <dgm:spPr/>
      <dgm:t>
        <a:bodyPr/>
        <a:lstStyle/>
        <a:p>
          <a:endParaRPr lang="en-US"/>
        </a:p>
      </dgm:t>
    </dgm:pt>
    <dgm:pt modelId="{F68194C8-364E-4B2F-A873-D7A2EC303BA8}" type="sibTrans" cxnId="{8B119206-297F-4142-986D-B0EE71EF5FCD}">
      <dgm:prSet/>
      <dgm:spPr/>
      <dgm:t>
        <a:bodyPr/>
        <a:lstStyle/>
        <a:p>
          <a:endParaRPr lang="en-US"/>
        </a:p>
      </dgm:t>
    </dgm:pt>
    <dgm:pt modelId="{439D6620-6C2D-4029-9369-7B72844A3491}">
      <dgm:prSet/>
      <dgm:spPr/>
      <dgm:t>
        <a:bodyPr/>
        <a:lstStyle/>
        <a:p>
          <a:r>
            <a:rPr lang="en-US" b="0" i="0" baseline="0"/>
            <a:t>Build public trust </a:t>
          </a:r>
          <a:endParaRPr lang="en-US"/>
        </a:p>
      </dgm:t>
    </dgm:pt>
    <dgm:pt modelId="{397FAB1F-E06F-43C0-A835-D1BAE55F97AB}" type="parTrans" cxnId="{4FA7F7CE-B321-44C4-AB44-4A25BEDF41A1}">
      <dgm:prSet/>
      <dgm:spPr/>
      <dgm:t>
        <a:bodyPr/>
        <a:lstStyle/>
        <a:p>
          <a:endParaRPr lang="en-US"/>
        </a:p>
      </dgm:t>
    </dgm:pt>
    <dgm:pt modelId="{3E1ED28A-AA3B-4AC4-88FE-274147171C33}" type="sibTrans" cxnId="{4FA7F7CE-B321-44C4-AB44-4A25BEDF41A1}">
      <dgm:prSet/>
      <dgm:spPr/>
      <dgm:t>
        <a:bodyPr/>
        <a:lstStyle/>
        <a:p>
          <a:endParaRPr lang="en-US"/>
        </a:p>
      </dgm:t>
    </dgm:pt>
    <dgm:pt modelId="{27217652-CC49-4FDD-A89C-A4D9506A959C}">
      <dgm:prSet/>
      <dgm:spPr/>
      <dgm:t>
        <a:bodyPr/>
        <a:lstStyle/>
        <a:p>
          <a:r>
            <a:rPr lang="en-US" b="0" i="0" baseline="0"/>
            <a:t>Reduce health inequalities </a:t>
          </a:r>
          <a:endParaRPr lang="en-US"/>
        </a:p>
      </dgm:t>
    </dgm:pt>
    <dgm:pt modelId="{F3065D8C-701C-423D-B8C4-2A4F5BF2995F}" type="parTrans" cxnId="{37A1C62C-3CC6-48F1-8CAC-CA8864113A35}">
      <dgm:prSet/>
      <dgm:spPr/>
      <dgm:t>
        <a:bodyPr/>
        <a:lstStyle/>
        <a:p>
          <a:endParaRPr lang="en-US"/>
        </a:p>
      </dgm:t>
    </dgm:pt>
    <dgm:pt modelId="{D3C63A51-0EB7-4E88-9698-0751CB3C9ABB}" type="sibTrans" cxnId="{37A1C62C-3CC6-48F1-8CAC-CA8864113A35}">
      <dgm:prSet/>
      <dgm:spPr/>
      <dgm:t>
        <a:bodyPr/>
        <a:lstStyle/>
        <a:p>
          <a:endParaRPr lang="en-US"/>
        </a:p>
      </dgm:t>
    </dgm:pt>
    <dgm:pt modelId="{DCE9AEBE-104C-402D-A8CE-E442FC2F1FFB}">
      <dgm:prSet/>
      <dgm:spPr/>
      <dgm:t>
        <a:bodyPr/>
        <a:lstStyle/>
        <a:p>
          <a:r>
            <a:rPr lang="en-US" b="0" i="0" baseline="0"/>
            <a:t>Support long-term sustainability of the campaign</a:t>
          </a:r>
          <a:endParaRPr lang="en-US"/>
        </a:p>
      </dgm:t>
    </dgm:pt>
    <dgm:pt modelId="{75FC53BF-A496-4849-BDCA-A97E8CFA22DB}" type="parTrans" cxnId="{91D8E540-02B8-4973-8536-E87AEF4CB48F}">
      <dgm:prSet/>
      <dgm:spPr/>
      <dgm:t>
        <a:bodyPr/>
        <a:lstStyle/>
        <a:p>
          <a:endParaRPr lang="en-US"/>
        </a:p>
      </dgm:t>
    </dgm:pt>
    <dgm:pt modelId="{91BDF42F-06E4-449D-96F9-978DACAF789D}" type="sibTrans" cxnId="{91D8E540-02B8-4973-8536-E87AEF4CB48F}">
      <dgm:prSet/>
      <dgm:spPr/>
      <dgm:t>
        <a:bodyPr/>
        <a:lstStyle/>
        <a:p>
          <a:endParaRPr lang="en-US"/>
        </a:p>
      </dgm:t>
    </dgm:pt>
    <dgm:pt modelId="{6C8C3556-B18E-472F-B4C2-3C1E2B1C8046}" type="pres">
      <dgm:prSet presAssocID="{9D506F39-7607-4D52-9E7F-4E49F3D80A2E}" presName="linearFlow" presStyleCnt="0">
        <dgm:presLayoutVars>
          <dgm:dir/>
          <dgm:resizeHandles val="exact"/>
        </dgm:presLayoutVars>
      </dgm:prSet>
      <dgm:spPr/>
    </dgm:pt>
    <dgm:pt modelId="{39F3D0BC-F489-48E5-851E-6EFA5120515D}" type="pres">
      <dgm:prSet presAssocID="{935348FE-495A-4F95-84C2-8D17C0F334E2}" presName="composite" presStyleCnt="0"/>
      <dgm:spPr/>
    </dgm:pt>
    <dgm:pt modelId="{7AC3F44F-EE1B-4E23-836E-3F1A2D47276B}" type="pres">
      <dgm:prSet presAssocID="{935348FE-495A-4F95-84C2-8D17C0F334E2}" presName="imgShp" presStyleLbl="fgImgPlace1" presStyleIdx="0" presStyleCnt="6"/>
      <dgm:spPr/>
    </dgm:pt>
    <dgm:pt modelId="{D53E104C-39AE-4ADA-84E5-0DF7DB55BD1E}" type="pres">
      <dgm:prSet presAssocID="{935348FE-495A-4F95-84C2-8D17C0F334E2}" presName="txShp" presStyleLbl="node1" presStyleIdx="0" presStyleCnt="6">
        <dgm:presLayoutVars>
          <dgm:bulletEnabled val="1"/>
        </dgm:presLayoutVars>
      </dgm:prSet>
      <dgm:spPr/>
    </dgm:pt>
    <dgm:pt modelId="{3C22ECA9-E23D-4F09-A76C-19BAE75B2F8A}" type="pres">
      <dgm:prSet presAssocID="{343E088A-3F58-4B7B-AC0F-D4A9C32E5F34}" presName="spacing" presStyleCnt="0"/>
      <dgm:spPr/>
    </dgm:pt>
    <dgm:pt modelId="{34C7D914-F080-4EF9-8065-F7F5311031F3}" type="pres">
      <dgm:prSet presAssocID="{35A49D2C-FB94-4A04-A669-0597266DB5D0}" presName="composite" presStyleCnt="0"/>
      <dgm:spPr/>
    </dgm:pt>
    <dgm:pt modelId="{3CF3F6B0-2D26-4F11-84E6-566AF62F8F40}" type="pres">
      <dgm:prSet presAssocID="{35A49D2C-FB94-4A04-A669-0597266DB5D0}" presName="imgShp" presStyleLbl="fgImgPlace1" presStyleIdx="1" presStyleCnt="6"/>
      <dgm:spPr/>
    </dgm:pt>
    <dgm:pt modelId="{15543E41-D642-4412-9315-F5B868862303}" type="pres">
      <dgm:prSet presAssocID="{35A49D2C-FB94-4A04-A669-0597266DB5D0}" presName="txShp" presStyleLbl="node1" presStyleIdx="1" presStyleCnt="6">
        <dgm:presLayoutVars>
          <dgm:bulletEnabled val="1"/>
        </dgm:presLayoutVars>
      </dgm:prSet>
      <dgm:spPr/>
    </dgm:pt>
    <dgm:pt modelId="{C3BCED34-DFC8-460C-97F9-21C454F3D35C}" type="pres">
      <dgm:prSet presAssocID="{E1381609-A3C7-44C0-AFB0-087141F2F624}" presName="spacing" presStyleCnt="0"/>
      <dgm:spPr/>
    </dgm:pt>
    <dgm:pt modelId="{1E121E87-68CE-469F-9809-AD51C63C6D91}" type="pres">
      <dgm:prSet presAssocID="{4E4327E9-87F0-47C4-A1A2-3EE964BBEDCD}" presName="composite" presStyleCnt="0"/>
      <dgm:spPr/>
    </dgm:pt>
    <dgm:pt modelId="{B6B447C0-B296-4792-9DC5-84622E765926}" type="pres">
      <dgm:prSet presAssocID="{4E4327E9-87F0-47C4-A1A2-3EE964BBEDCD}" presName="imgShp" presStyleLbl="fgImgPlace1" presStyleIdx="2" presStyleCnt="6"/>
      <dgm:spPr/>
    </dgm:pt>
    <dgm:pt modelId="{AB1C8FE0-2EB7-4505-BFCE-FD2A5F263AD3}" type="pres">
      <dgm:prSet presAssocID="{4E4327E9-87F0-47C4-A1A2-3EE964BBEDCD}" presName="txShp" presStyleLbl="node1" presStyleIdx="2" presStyleCnt="6">
        <dgm:presLayoutVars>
          <dgm:bulletEnabled val="1"/>
        </dgm:presLayoutVars>
      </dgm:prSet>
      <dgm:spPr/>
    </dgm:pt>
    <dgm:pt modelId="{C7DDB971-E341-484E-B8CE-697B0EC64A03}" type="pres">
      <dgm:prSet presAssocID="{F68194C8-364E-4B2F-A873-D7A2EC303BA8}" presName="spacing" presStyleCnt="0"/>
      <dgm:spPr/>
    </dgm:pt>
    <dgm:pt modelId="{BCB0EF8D-000B-4D7D-8F45-46837602133F}" type="pres">
      <dgm:prSet presAssocID="{439D6620-6C2D-4029-9369-7B72844A3491}" presName="composite" presStyleCnt="0"/>
      <dgm:spPr/>
    </dgm:pt>
    <dgm:pt modelId="{1F6DD0D8-B7FB-4B98-94A8-6078736DC72B}" type="pres">
      <dgm:prSet presAssocID="{439D6620-6C2D-4029-9369-7B72844A3491}" presName="imgShp" presStyleLbl="fgImgPlace1" presStyleIdx="3" presStyleCnt="6"/>
      <dgm:spPr/>
    </dgm:pt>
    <dgm:pt modelId="{BF52CF97-1D6D-4C90-89CF-581339644962}" type="pres">
      <dgm:prSet presAssocID="{439D6620-6C2D-4029-9369-7B72844A3491}" presName="txShp" presStyleLbl="node1" presStyleIdx="3" presStyleCnt="6" custLinFactNeighborY="-8691">
        <dgm:presLayoutVars>
          <dgm:bulletEnabled val="1"/>
        </dgm:presLayoutVars>
      </dgm:prSet>
      <dgm:spPr/>
    </dgm:pt>
    <dgm:pt modelId="{FCE31A4D-EA6A-444F-870C-D9469B28B5D8}" type="pres">
      <dgm:prSet presAssocID="{3E1ED28A-AA3B-4AC4-88FE-274147171C33}" presName="spacing" presStyleCnt="0"/>
      <dgm:spPr/>
    </dgm:pt>
    <dgm:pt modelId="{5DF93ED6-3D29-4BBA-89F6-4D9F3B43D3BE}" type="pres">
      <dgm:prSet presAssocID="{27217652-CC49-4FDD-A89C-A4D9506A959C}" presName="composite" presStyleCnt="0"/>
      <dgm:spPr/>
    </dgm:pt>
    <dgm:pt modelId="{074AC8AE-AA3C-4E34-A602-27C522AD2EE3}" type="pres">
      <dgm:prSet presAssocID="{27217652-CC49-4FDD-A89C-A4D9506A959C}" presName="imgShp" presStyleLbl="fgImgPlace1" presStyleIdx="4" presStyleCnt="6"/>
      <dgm:spPr/>
    </dgm:pt>
    <dgm:pt modelId="{839C388C-65CE-4714-B508-2FFF8D263064}" type="pres">
      <dgm:prSet presAssocID="{27217652-CC49-4FDD-A89C-A4D9506A959C}" presName="txShp" presStyleLbl="node1" presStyleIdx="4" presStyleCnt="6">
        <dgm:presLayoutVars>
          <dgm:bulletEnabled val="1"/>
        </dgm:presLayoutVars>
      </dgm:prSet>
      <dgm:spPr/>
    </dgm:pt>
    <dgm:pt modelId="{4E1F2D23-D9FA-4D49-8611-07E0D6107C1A}" type="pres">
      <dgm:prSet presAssocID="{D3C63A51-0EB7-4E88-9698-0751CB3C9ABB}" presName="spacing" presStyleCnt="0"/>
      <dgm:spPr/>
    </dgm:pt>
    <dgm:pt modelId="{23B6E2F5-C53B-4F92-9623-2EC99125C709}" type="pres">
      <dgm:prSet presAssocID="{DCE9AEBE-104C-402D-A8CE-E442FC2F1FFB}" presName="composite" presStyleCnt="0"/>
      <dgm:spPr/>
    </dgm:pt>
    <dgm:pt modelId="{3F6FEE7E-AC2B-47C9-9304-14469C8EC324}" type="pres">
      <dgm:prSet presAssocID="{DCE9AEBE-104C-402D-A8CE-E442FC2F1FFB}" presName="imgShp" presStyleLbl="fgImgPlace1" presStyleIdx="5" presStyleCnt="6"/>
      <dgm:spPr/>
    </dgm:pt>
    <dgm:pt modelId="{21285C07-B79B-475A-AD19-977E4B0CCA9C}" type="pres">
      <dgm:prSet presAssocID="{DCE9AEBE-104C-402D-A8CE-E442FC2F1FFB}" presName="txShp" presStyleLbl="node1" presStyleIdx="5" presStyleCnt="6">
        <dgm:presLayoutVars>
          <dgm:bulletEnabled val="1"/>
        </dgm:presLayoutVars>
      </dgm:prSet>
      <dgm:spPr/>
    </dgm:pt>
  </dgm:ptLst>
  <dgm:cxnLst>
    <dgm:cxn modelId="{8B119206-297F-4142-986D-B0EE71EF5FCD}" srcId="{9D506F39-7607-4D52-9E7F-4E49F3D80A2E}" destId="{4E4327E9-87F0-47C4-A1A2-3EE964BBEDCD}" srcOrd="2" destOrd="0" parTransId="{53F92CFC-8F6A-4FDB-A68E-D883443D34BC}" sibTransId="{F68194C8-364E-4B2F-A873-D7A2EC303BA8}"/>
    <dgm:cxn modelId="{B224CD0B-5EBE-4354-A1A0-A1260F037700}" srcId="{9D506F39-7607-4D52-9E7F-4E49F3D80A2E}" destId="{935348FE-495A-4F95-84C2-8D17C0F334E2}" srcOrd="0" destOrd="0" parTransId="{4CC7B8FB-499C-43E1-A76F-99805BD4138A}" sibTransId="{343E088A-3F58-4B7B-AC0F-D4A9C32E5F34}"/>
    <dgm:cxn modelId="{4A72B712-484D-4B49-9773-012B7F9F7D7C}" type="presOf" srcId="{9D506F39-7607-4D52-9E7F-4E49F3D80A2E}" destId="{6C8C3556-B18E-472F-B4C2-3C1E2B1C8046}" srcOrd="0" destOrd="0" presId="urn:microsoft.com/office/officeart/2005/8/layout/vList3"/>
    <dgm:cxn modelId="{37A1C62C-3CC6-48F1-8CAC-CA8864113A35}" srcId="{9D506F39-7607-4D52-9E7F-4E49F3D80A2E}" destId="{27217652-CC49-4FDD-A89C-A4D9506A959C}" srcOrd="4" destOrd="0" parTransId="{F3065D8C-701C-423D-B8C4-2A4F5BF2995F}" sibTransId="{D3C63A51-0EB7-4E88-9698-0751CB3C9ABB}"/>
    <dgm:cxn modelId="{4FA8B635-7A3D-47A3-862F-04AD59FC9ECA}" type="presOf" srcId="{439D6620-6C2D-4029-9369-7B72844A3491}" destId="{BF52CF97-1D6D-4C90-89CF-581339644962}" srcOrd="0" destOrd="0" presId="urn:microsoft.com/office/officeart/2005/8/layout/vList3"/>
    <dgm:cxn modelId="{91D8E540-02B8-4973-8536-E87AEF4CB48F}" srcId="{9D506F39-7607-4D52-9E7F-4E49F3D80A2E}" destId="{DCE9AEBE-104C-402D-A8CE-E442FC2F1FFB}" srcOrd="5" destOrd="0" parTransId="{75FC53BF-A496-4849-BDCA-A97E8CFA22DB}" sibTransId="{91BDF42F-06E4-449D-96F9-978DACAF789D}"/>
    <dgm:cxn modelId="{BA87AE5C-D932-454F-B793-9D22F6CE6029}" type="presOf" srcId="{27217652-CC49-4FDD-A89C-A4D9506A959C}" destId="{839C388C-65CE-4714-B508-2FFF8D263064}" srcOrd="0" destOrd="0" presId="urn:microsoft.com/office/officeart/2005/8/layout/vList3"/>
    <dgm:cxn modelId="{0DABCB73-2638-4398-BA11-9FA008470D8A}" type="presOf" srcId="{DCE9AEBE-104C-402D-A8CE-E442FC2F1FFB}" destId="{21285C07-B79B-475A-AD19-977E4B0CCA9C}" srcOrd="0" destOrd="0" presId="urn:microsoft.com/office/officeart/2005/8/layout/vList3"/>
    <dgm:cxn modelId="{74E4F7AA-8A57-4ABE-B69F-94F89CF9A0A8}" type="presOf" srcId="{935348FE-495A-4F95-84C2-8D17C0F334E2}" destId="{D53E104C-39AE-4ADA-84E5-0DF7DB55BD1E}" srcOrd="0" destOrd="0" presId="urn:microsoft.com/office/officeart/2005/8/layout/vList3"/>
    <dgm:cxn modelId="{21597FB2-5BBC-486E-BD35-D485615F3B8F}" type="presOf" srcId="{35A49D2C-FB94-4A04-A669-0597266DB5D0}" destId="{15543E41-D642-4412-9315-F5B868862303}" srcOrd="0" destOrd="0" presId="urn:microsoft.com/office/officeart/2005/8/layout/vList3"/>
    <dgm:cxn modelId="{750FE9C9-3D17-4159-A68C-4DB25C9DC2B0}" srcId="{9D506F39-7607-4D52-9E7F-4E49F3D80A2E}" destId="{35A49D2C-FB94-4A04-A669-0597266DB5D0}" srcOrd="1" destOrd="0" parTransId="{53926B66-F798-467C-8BE3-5EC652563345}" sibTransId="{E1381609-A3C7-44C0-AFB0-087141F2F624}"/>
    <dgm:cxn modelId="{4FA7F7CE-B321-44C4-AB44-4A25BEDF41A1}" srcId="{9D506F39-7607-4D52-9E7F-4E49F3D80A2E}" destId="{439D6620-6C2D-4029-9369-7B72844A3491}" srcOrd="3" destOrd="0" parTransId="{397FAB1F-E06F-43C0-A835-D1BAE55F97AB}" sibTransId="{3E1ED28A-AA3B-4AC4-88FE-274147171C33}"/>
    <dgm:cxn modelId="{35357EFC-43F6-4A85-A774-D761F55BD847}" type="presOf" srcId="{4E4327E9-87F0-47C4-A1A2-3EE964BBEDCD}" destId="{AB1C8FE0-2EB7-4505-BFCE-FD2A5F263AD3}" srcOrd="0" destOrd="0" presId="urn:microsoft.com/office/officeart/2005/8/layout/vList3"/>
    <dgm:cxn modelId="{70A4F72C-78A9-41A1-B410-7BC7E4B4AD43}" type="presParOf" srcId="{6C8C3556-B18E-472F-B4C2-3C1E2B1C8046}" destId="{39F3D0BC-F489-48E5-851E-6EFA5120515D}" srcOrd="0" destOrd="0" presId="urn:microsoft.com/office/officeart/2005/8/layout/vList3"/>
    <dgm:cxn modelId="{A6D75E40-6209-4163-B3CD-464208F633B4}" type="presParOf" srcId="{39F3D0BC-F489-48E5-851E-6EFA5120515D}" destId="{7AC3F44F-EE1B-4E23-836E-3F1A2D47276B}" srcOrd="0" destOrd="0" presId="urn:microsoft.com/office/officeart/2005/8/layout/vList3"/>
    <dgm:cxn modelId="{4C2A9256-3EF5-48C2-A1C6-EE06F8749FED}" type="presParOf" srcId="{39F3D0BC-F489-48E5-851E-6EFA5120515D}" destId="{D53E104C-39AE-4ADA-84E5-0DF7DB55BD1E}" srcOrd="1" destOrd="0" presId="urn:microsoft.com/office/officeart/2005/8/layout/vList3"/>
    <dgm:cxn modelId="{88FF8BAC-0DE2-43AB-B72F-A9BFCEA550F2}" type="presParOf" srcId="{6C8C3556-B18E-472F-B4C2-3C1E2B1C8046}" destId="{3C22ECA9-E23D-4F09-A76C-19BAE75B2F8A}" srcOrd="1" destOrd="0" presId="urn:microsoft.com/office/officeart/2005/8/layout/vList3"/>
    <dgm:cxn modelId="{2F7DBD08-2A58-4BFB-A821-56F55FC379C8}" type="presParOf" srcId="{6C8C3556-B18E-472F-B4C2-3C1E2B1C8046}" destId="{34C7D914-F080-4EF9-8065-F7F5311031F3}" srcOrd="2" destOrd="0" presId="urn:microsoft.com/office/officeart/2005/8/layout/vList3"/>
    <dgm:cxn modelId="{DDBADDE7-F7A3-4B8C-BE6F-A03FB480761F}" type="presParOf" srcId="{34C7D914-F080-4EF9-8065-F7F5311031F3}" destId="{3CF3F6B0-2D26-4F11-84E6-566AF62F8F40}" srcOrd="0" destOrd="0" presId="urn:microsoft.com/office/officeart/2005/8/layout/vList3"/>
    <dgm:cxn modelId="{0385FBBC-269E-4494-804E-FCB245E6D823}" type="presParOf" srcId="{34C7D914-F080-4EF9-8065-F7F5311031F3}" destId="{15543E41-D642-4412-9315-F5B868862303}" srcOrd="1" destOrd="0" presId="urn:microsoft.com/office/officeart/2005/8/layout/vList3"/>
    <dgm:cxn modelId="{4EB4498F-636B-40CA-BDD8-2089033C4DD8}" type="presParOf" srcId="{6C8C3556-B18E-472F-B4C2-3C1E2B1C8046}" destId="{C3BCED34-DFC8-460C-97F9-21C454F3D35C}" srcOrd="3" destOrd="0" presId="urn:microsoft.com/office/officeart/2005/8/layout/vList3"/>
    <dgm:cxn modelId="{C9C3EC85-2067-456A-ADAB-BECE842C5EE9}" type="presParOf" srcId="{6C8C3556-B18E-472F-B4C2-3C1E2B1C8046}" destId="{1E121E87-68CE-469F-9809-AD51C63C6D91}" srcOrd="4" destOrd="0" presId="urn:microsoft.com/office/officeart/2005/8/layout/vList3"/>
    <dgm:cxn modelId="{E9FEB02E-9C52-47A6-8D61-7CDEFB00288A}" type="presParOf" srcId="{1E121E87-68CE-469F-9809-AD51C63C6D91}" destId="{B6B447C0-B296-4792-9DC5-84622E765926}" srcOrd="0" destOrd="0" presId="urn:microsoft.com/office/officeart/2005/8/layout/vList3"/>
    <dgm:cxn modelId="{BC2D335B-1B7F-4F81-B965-52AC474A1D24}" type="presParOf" srcId="{1E121E87-68CE-469F-9809-AD51C63C6D91}" destId="{AB1C8FE0-2EB7-4505-BFCE-FD2A5F263AD3}" srcOrd="1" destOrd="0" presId="urn:microsoft.com/office/officeart/2005/8/layout/vList3"/>
    <dgm:cxn modelId="{2C9D0AEA-7445-440A-85F0-C50018E87537}" type="presParOf" srcId="{6C8C3556-B18E-472F-B4C2-3C1E2B1C8046}" destId="{C7DDB971-E341-484E-B8CE-697B0EC64A03}" srcOrd="5" destOrd="0" presId="urn:microsoft.com/office/officeart/2005/8/layout/vList3"/>
    <dgm:cxn modelId="{5EBE591C-6931-4A76-8FE9-EB01E909E697}" type="presParOf" srcId="{6C8C3556-B18E-472F-B4C2-3C1E2B1C8046}" destId="{BCB0EF8D-000B-4D7D-8F45-46837602133F}" srcOrd="6" destOrd="0" presId="urn:microsoft.com/office/officeart/2005/8/layout/vList3"/>
    <dgm:cxn modelId="{E5538A3F-CEC1-45EA-9DDC-6DB205E11F35}" type="presParOf" srcId="{BCB0EF8D-000B-4D7D-8F45-46837602133F}" destId="{1F6DD0D8-B7FB-4B98-94A8-6078736DC72B}" srcOrd="0" destOrd="0" presId="urn:microsoft.com/office/officeart/2005/8/layout/vList3"/>
    <dgm:cxn modelId="{10B27B3E-13E3-4E3E-9943-B38FF8227710}" type="presParOf" srcId="{BCB0EF8D-000B-4D7D-8F45-46837602133F}" destId="{BF52CF97-1D6D-4C90-89CF-581339644962}" srcOrd="1" destOrd="0" presId="urn:microsoft.com/office/officeart/2005/8/layout/vList3"/>
    <dgm:cxn modelId="{6AA358A5-CB35-4B6F-88A8-501402F26FC7}" type="presParOf" srcId="{6C8C3556-B18E-472F-B4C2-3C1E2B1C8046}" destId="{FCE31A4D-EA6A-444F-870C-D9469B28B5D8}" srcOrd="7" destOrd="0" presId="urn:microsoft.com/office/officeart/2005/8/layout/vList3"/>
    <dgm:cxn modelId="{C80B44DF-F0D7-4680-AB99-FC32B2BFD0EB}" type="presParOf" srcId="{6C8C3556-B18E-472F-B4C2-3C1E2B1C8046}" destId="{5DF93ED6-3D29-4BBA-89F6-4D9F3B43D3BE}" srcOrd="8" destOrd="0" presId="urn:microsoft.com/office/officeart/2005/8/layout/vList3"/>
    <dgm:cxn modelId="{E110182D-F97D-455C-B9C4-53CCA1075860}" type="presParOf" srcId="{5DF93ED6-3D29-4BBA-89F6-4D9F3B43D3BE}" destId="{074AC8AE-AA3C-4E34-A602-27C522AD2EE3}" srcOrd="0" destOrd="0" presId="urn:microsoft.com/office/officeart/2005/8/layout/vList3"/>
    <dgm:cxn modelId="{C6DCFFEE-C1CE-4DBF-8547-A708571812C7}" type="presParOf" srcId="{5DF93ED6-3D29-4BBA-89F6-4D9F3B43D3BE}" destId="{839C388C-65CE-4714-B508-2FFF8D263064}" srcOrd="1" destOrd="0" presId="urn:microsoft.com/office/officeart/2005/8/layout/vList3"/>
    <dgm:cxn modelId="{7A6630DD-84AA-47CC-B38D-A7DC005E085B}" type="presParOf" srcId="{6C8C3556-B18E-472F-B4C2-3C1E2B1C8046}" destId="{4E1F2D23-D9FA-4D49-8611-07E0D6107C1A}" srcOrd="9" destOrd="0" presId="urn:microsoft.com/office/officeart/2005/8/layout/vList3"/>
    <dgm:cxn modelId="{5BF5FECE-7A96-4C67-94AB-870C7D21474B}" type="presParOf" srcId="{6C8C3556-B18E-472F-B4C2-3C1E2B1C8046}" destId="{23B6E2F5-C53B-4F92-9623-2EC99125C709}" srcOrd="10" destOrd="0" presId="urn:microsoft.com/office/officeart/2005/8/layout/vList3"/>
    <dgm:cxn modelId="{9EAB7F29-2FD6-482B-AD07-3D6768B4869E}" type="presParOf" srcId="{23B6E2F5-C53B-4F92-9623-2EC99125C709}" destId="{3F6FEE7E-AC2B-47C9-9304-14469C8EC324}" srcOrd="0" destOrd="0" presId="urn:microsoft.com/office/officeart/2005/8/layout/vList3"/>
    <dgm:cxn modelId="{388E4715-34D1-4941-B919-DB0236B92DE9}" type="presParOf" srcId="{23B6E2F5-C53B-4F92-9623-2EC99125C709}" destId="{21285C07-B79B-475A-AD19-977E4B0CCA9C}"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ED087C-659E-4607-A55E-60BEF6958CD0}">
      <dsp:nvSpPr>
        <dsp:cNvPr id="0" name=""/>
        <dsp:cNvSpPr/>
      </dsp:nvSpPr>
      <dsp:spPr>
        <a:xfrm rot="10800000">
          <a:off x="935692" y="466"/>
          <a:ext cx="2971871" cy="748553"/>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092"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What is Skin Cancer?</a:t>
          </a:r>
          <a:endParaRPr lang="en-US" sz="1800" kern="1200" dirty="0">
            <a:solidFill>
              <a:schemeClr val="tx1"/>
            </a:solidFill>
          </a:endParaRPr>
        </a:p>
      </dsp:txBody>
      <dsp:txXfrm rot="10800000">
        <a:off x="1122830" y="466"/>
        <a:ext cx="2784733" cy="748553"/>
      </dsp:txXfrm>
    </dsp:sp>
    <dsp:sp modelId="{8FB64A23-D731-49D5-912D-45D860B0E6FB}">
      <dsp:nvSpPr>
        <dsp:cNvPr id="0" name=""/>
        <dsp:cNvSpPr/>
      </dsp:nvSpPr>
      <dsp:spPr>
        <a:xfrm>
          <a:off x="562343" y="0"/>
          <a:ext cx="748553" cy="74855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5806E2-297F-47D7-AE55-9A631DAAD0FA}">
      <dsp:nvSpPr>
        <dsp:cNvPr id="0" name=""/>
        <dsp:cNvSpPr/>
      </dsp:nvSpPr>
      <dsp:spPr>
        <a:xfrm rot="10800000">
          <a:off x="741911" y="972469"/>
          <a:ext cx="3230245" cy="1265984"/>
        </a:xfrm>
        <a:prstGeom prst="homePlate">
          <a:avLst/>
        </a:prstGeom>
        <a:solidFill>
          <a:schemeClr val="accent5">
            <a:hueOff val="-1798979"/>
            <a:satOff val="889"/>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092" tIns="41910" rIns="78232" bIns="41910" numCol="1" spcCol="1270" anchor="ctr" anchorCtr="0">
          <a:noAutofit/>
        </a:bodyPr>
        <a:lstStyle/>
        <a:p>
          <a:pPr marL="0" lvl="0" indent="0" algn="ctr" defTabSz="488950">
            <a:lnSpc>
              <a:spcPct val="90000"/>
            </a:lnSpc>
            <a:spcBef>
              <a:spcPct val="0"/>
            </a:spcBef>
            <a:spcAft>
              <a:spcPct val="35000"/>
            </a:spcAft>
            <a:buNone/>
          </a:pPr>
          <a:r>
            <a:rPr lang="en-US" sz="1100" kern="1200" dirty="0"/>
            <a:t>Skin cancer occurs when abnormal skin cells grow uncontrollably due to damage in the DNA, most commonly caused by prolonged exposure to </a:t>
          </a:r>
          <a:r>
            <a:rPr lang="en-US" sz="1100" b="1" kern="1200" dirty="0"/>
            <a:t>ultraviolet (UV) radiation</a:t>
          </a:r>
          <a:r>
            <a:rPr lang="en-US" sz="1100" kern="1200" dirty="0"/>
            <a:t> from sunlight or artificial tanning devices. (Hasan et al., 2023) The three major types include:</a:t>
          </a:r>
        </a:p>
      </dsp:txBody>
      <dsp:txXfrm rot="10800000">
        <a:off x="1058407" y="972469"/>
        <a:ext cx="2913749" cy="1265984"/>
      </dsp:txXfrm>
    </dsp:sp>
    <dsp:sp modelId="{C7A36DBF-46A6-432B-9191-A4577A4BA5D1}">
      <dsp:nvSpPr>
        <dsp:cNvPr id="0" name=""/>
        <dsp:cNvSpPr/>
      </dsp:nvSpPr>
      <dsp:spPr>
        <a:xfrm>
          <a:off x="496821" y="1231184"/>
          <a:ext cx="748553" cy="748553"/>
        </a:xfrm>
        <a:prstGeom prst="ellipse">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9CDA4F-6C1A-4412-AF53-B549A695EEE5}">
      <dsp:nvSpPr>
        <dsp:cNvPr id="0" name=""/>
        <dsp:cNvSpPr/>
      </dsp:nvSpPr>
      <dsp:spPr>
        <a:xfrm rot="10800000">
          <a:off x="935692" y="2461902"/>
          <a:ext cx="2971871" cy="748553"/>
        </a:xfrm>
        <a:prstGeom prst="homePlate">
          <a:avLst/>
        </a:prstGeom>
        <a:solidFill>
          <a:schemeClr val="accent5">
            <a:hueOff val="-3597958"/>
            <a:satOff val="1779"/>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092" tIns="45720" rIns="85344"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Melanoma</a:t>
          </a:r>
          <a:r>
            <a:rPr lang="en-US" sz="1200" kern="1200" dirty="0"/>
            <a:t> – the most aggressive and potentially fatal form. </a:t>
          </a:r>
        </a:p>
      </dsp:txBody>
      <dsp:txXfrm rot="10800000">
        <a:off x="1122830" y="2461902"/>
        <a:ext cx="2784733" cy="748553"/>
      </dsp:txXfrm>
    </dsp:sp>
    <dsp:sp modelId="{F6E8E296-8E35-4843-89C5-14764F1FF285}">
      <dsp:nvSpPr>
        <dsp:cNvPr id="0" name=""/>
        <dsp:cNvSpPr/>
      </dsp:nvSpPr>
      <dsp:spPr>
        <a:xfrm>
          <a:off x="561415" y="2461902"/>
          <a:ext cx="748553" cy="748553"/>
        </a:xfrm>
        <a:prstGeom prst="ellipse">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1D049A-5901-4C65-B80B-73AA79AC51F0}">
      <dsp:nvSpPr>
        <dsp:cNvPr id="0" name=""/>
        <dsp:cNvSpPr/>
      </dsp:nvSpPr>
      <dsp:spPr>
        <a:xfrm rot="10800000">
          <a:off x="790680" y="3433905"/>
          <a:ext cx="3165220" cy="750881"/>
        </a:xfrm>
        <a:prstGeom prst="homePlate">
          <a:avLst/>
        </a:prstGeom>
        <a:solidFill>
          <a:schemeClr val="accent5">
            <a:hueOff val="-5396937"/>
            <a:satOff val="2668"/>
            <a:lumOff val="-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092" tIns="45720" rIns="85344" bIns="45720" numCol="1" spcCol="1270" anchor="ctr" anchorCtr="0">
          <a:noAutofit/>
        </a:bodyPr>
        <a:lstStyle/>
        <a:p>
          <a:pPr marL="0" lvl="0" indent="0" algn="ctr" defTabSz="533400">
            <a:lnSpc>
              <a:spcPct val="90000"/>
            </a:lnSpc>
            <a:spcBef>
              <a:spcPct val="0"/>
            </a:spcBef>
            <a:spcAft>
              <a:spcPct val="35000"/>
            </a:spcAft>
            <a:buNone/>
          </a:pPr>
          <a:r>
            <a:rPr lang="en-US" sz="1200" b="1" kern="1200"/>
            <a:t>Basal Cell Carcinoma (BCC)</a:t>
          </a:r>
          <a:r>
            <a:rPr lang="en-US" sz="1200" kern="1200"/>
            <a:t> – the most common but rarely spreads. </a:t>
          </a:r>
        </a:p>
      </dsp:txBody>
      <dsp:txXfrm rot="10800000">
        <a:off x="978400" y="3433905"/>
        <a:ext cx="2977500" cy="750881"/>
      </dsp:txXfrm>
    </dsp:sp>
    <dsp:sp modelId="{8A569548-9092-4A72-B1FC-4802E052FFCD}">
      <dsp:nvSpPr>
        <dsp:cNvPr id="0" name=""/>
        <dsp:cNvSpPr/>
      </dsp:nvSpPr>
      <dsp:spPr>
        <a:xfrm>
          <a:off x="513078" y="3435069"/>
          <a:ext cx="748553" cy="748553"/>
        </a:xfrm>
        <a:prstGeom prst="ellipse">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C7EA50-A4CA-40FC-AFB3-678E0980968C}">
      <dsp:nvSpPr>
        <dsp:cNvPr id="0" name=""/>
        <dsp:cNvSpPr/>
      </dsp:nvSpPr>
      <dsp:spPr>
        <a:xfrm rot="10800000">
          <a:off x="935692" y="4408236"/>
          <a:ext cx="2971871" cy="748553"/>
        </a:xfrm>
        <a:prstGeom prst="homePlate">
          <a:avLst/>
        </a:prstGeom>
        <a:solidFill>
          <a:schemeClr val="accent5">
            <a:hueOff val="-7195916"/>
            <a:satOff val="3558"/>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092" tIns="45720" rIns="85344" bIns="45720" numCol="1" spcCol="1270" anchor="ctr" anchorCtr="0">
          <a:noAutofit/>
        </a:bodyPr>
        <a:lstStyle/>
        <a:p>
          <a:pPr marL="0" lvl="0" indent="0" algn="ctr" defTabSz="533400">
            <a:lnSpc>
              <a:spcPct val="90000"/>
            </a:lnSpc>
            <a:spcBef>
              <a:spcPct val="0"/>
            </a:spcBef>
            <a:spcAft>
              <a:spcPct val="35000"/>
            </a:spcAft>
            <a:buNone/>
          </a:pPr>
          <a:r>
            <a:rPr lang="en-US" sz="1200" b="1" kern="1200"/>
            <a:t>Squamous Cell Carcinoma (SCC)</a:t>
          </a:r>
          <a:r>
            <a:rPr lang="en-US" sz="1200" kern="1200"/>
            <a:t> – more likely to invade surrounding tissues if untreated.</a:t>
          </a:r>
        </a:p>
      </dsp:txBody>
      <dsp:txXfrm rot="10800000">
        <a:off x="1122830" y="4408236"/>
        <a:ext cx="2784733" cy="748553"/>
      </dsp:txXfrm>
    </dsp:sp>
    <dsp:sp modelId="{0BDA6FBA-DC8D-40D6-9882-1B2C70121A70}">
      <dsp:nvSpPr>
        <dsp:cNvPr id="0" name=""/>
        <dsp:cNvSpPr/>
      </dsp:nvSpPr>
      <dsp:spPr>
        <a:xfrm>
          <a:off x="562343" y="4408703"/>
          <a:ext cx="748553" cy="748553"/>
        </a:xfrm>
        <a:prstGeom prst="ellipse">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6596E-4F3F-4D01-BF4A-DA1C91FCF174}">
      <dsp:nvSpPr>
        <dsp:cNvPr id="0" name=""/>
        <dsp:cNvSpPr/>
      </dsp:nvSpPr>
      <dsp:spPr>
        <a:xfrm>
          <a:off x="0" y="631959"/>
          <a:ext cx="3921714" cy="69196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Why Does It Matter?</a:t>
          </a:r>
          <a:endParaRPr lang="en-US" sz="1800" kern="1200" dirty="0">
            <a:solidFill>
              <a:schemeClr val="tx1"/>
            </a:solidFill>
          </a:endParaRPr>
        </a:p>
      </dsp:txBody>
      <dsp:txXfrm>
        <a:off x="33779" y="665738"/>
        <a:ext cx="3854156" cy="624405"/>
      </dsp:txXfrm>
    </dsp:sp>
    <dsp:sp modelId="{8C8BE6E7-EED8-4F9F-8548-535FF4E0BE1E}">
      <dsp:nvSpPr>
        <dsp:cNvPr id="0" name=""/>
        <dsp:cNvSpPr/>
      </dsp:nvSpPr>
      <dsp:spPr>
        <a:xfrm>
          <a:off x="0" y="1358483"/>
          <a:ext cx="3921714" cy="691963"/>
        </a:xfrm>
        <a:prstGeom prst="roundRect">
          <a:avLst/>
        </a:prstGeom>
        <a:solidFill>
          <a:schemeClr val="accent5">
            <a:hueOff val="-1439183"/>
            <a:satOff val="712"/>
            <a:lumOff val="-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a:t>UK Statistics (Latest)</a:t>
          </a:r>
          <a:endParaRPr lang="en-US" sz="1200" kern="1200"/>
        </a:p>
      </dsp:txBody>
      <dsp:txXfrm>
        <a:off x="33779" y="1392262"/>
        <a:ext cx="3854156" cy="624405"/>
      </dsp:txXfrm>
    </dsp:sp>
    <dsp:sp modelId="{1AE1985B-6CF0-4AB6-81BB-64B7988A36D7}">
      <dsp:nvSpPr>
        <dsp:cNvPr id="0" name=""/>
        <dsp:cNvSpPr/>
      </dsp:nvSpPr>
      <dsp:spPr>
        <a:xfrm>
          <a:off x="0" y="2085006"/>
          <a:ext cx="3921714" cy="691963"/>
        </a:xfrm>
        <a:prstGeom prst="roundRect">
          <a:avLst/>
        </a:prstGeom>
        <a:solidFill>
          <a:schemeClr val="accent5">
            <a:hueOff val="-2878366"/>
            <a:satOff val="1423"/>
            <a:lumOff val="-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 </a:t>
          </a:r>
          <a:r>
            <a:rPr lang="en-US" sz="1200" b="1" kern="1200" dirty="0"/>
            <a:t>Around 17,500 new melanoma cases</a:t>
          </a:r>
          <a:r>
            <a:rPr lang="en-US" sz="1200" kern="1200" dirty="0"/>
            <a:t> are diagnosed in the UK every year(Cancer Research UK, 2015).</a:t>
          </a:r>
        </a:p>
      </dsp:txBody>
      <dsp:txXfrm>
        <a:off x="33779" y="2118785"/>
        <a:ext cx="3854156" cy="624405"/>
      </dsp:txXfrm>
    </dsp:sp>
    <dsp:sp modelId="{C118F0EB-4B85-44E6-B104-C4B3710999DC}">
      <dsp:nvSpPr>
        <dsp:cNvPr id="0" name=""/>
        <dsp:cNvSpPr/>
      </dsp:nvSpPr>
      <dsp:spPr>
        <a:xfrm>
          <a:off x="0" y="2811530"/>
          <a:ext cx="3921714" cy="691963"/>
        </a:xfrm>
        <a:prstGeom prst="roundRect">
          <a:avLst/>
        </a:prstGeom>
        <a:solidFill>
          <a:schemeClr val="accent5">
            <a:hueOff val="-4317550"/>
            <a:satOff val="2135"/>
            <a:lumOff val="-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 </a:t>
          </a:r>
          <a:r>
            <a:rPr lang="en-US" sz="1200" b="1" kern="1200" dirty="0"/>
            <a:t>More than 230,000 cases of non-melanoma skin cancer</a:t>
          </a:r>
          <a:r>
            <a:rPr lang="en-US" sz="1200" kern="1200" dirty="0"/>
            <a:t> are diagnosed annually(Liv Hospital, 2025).</a:t>
          </a:r>
        </a:p>
      </dsp:txBody>
      <dsp:txXfrm>
        <a:off x="33779" y="2845309"/>
        <a:ext cx="3854156" cy="624405"/>
      </dsp:txXfrm>
    </dsp:sp>
    <dsp:sp modelId="{86566656-83F8-4C63-92A0-B81BC7141D98}">
      <dsp:nvSpPr>
        <dsp:cNvPr id="0" name=""/>
        <dsp:cNvSpPr/>
      </dsp:nvSpPr>
      <dsp:spPr>
        <a:xfrm>
          <a:off x="0" y="3538054"/>
          <a:ext cx="3921714" cy="691963"/>
        </a:xfrm>
        <a:prstGeom prst="roundRect">
          <a:avLst/>
        </a:prstGeom>
        <a:solidFill>
          <a:schemeClr val="accent5">
            <a:hueOff val="-5756733"/>
            <a:satOff val="2846"/>
            <a:lumOff val="-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 Approximately </a:t>
          </a:r>
          <a:r>
            <a:rPr lang="en-US" sz="1200" b="1" kern="1200" dirty="0"/>
            <a:t>9 in 10 melanoma cases are considered preventable</a:t>
          </a:r>
          <a:r>
            <a:rPr lang="en-US" sz="1200" kern="1200" dirty="0"/>
            <a:t>, mainly through UV protection and early detection(Warnock, 2024).</a:t>
          </a:r>
        </a:p>
      </dsp:txBody>
      <dsp:txXfrm>
        <a:off x="33779" y="3571833"/>
        <a:ext cx="3854156" cy="624405"/>
      </dsp:txXfrm>
    </dsp:sp>
    <dsp:sp modelId="{6A79A5E4-F98D-49E0-8971-83F90EEDBEAD}">
      <dsp:nvSpPr>
        <dsp:cNvPr id="0" name=""/>
        <dsp:cNvSpPr/>
      </dsp:nvSpPr>
      <dsp:spPr>
        <a:xfrm>
          <a:off x="0" y="4264577"/>
          <a:ext cx="3921714" cy="691963"/>
        </a:xfrm>
        <a:prstGeom prst="roundRect">
          <a:avLst/>
        </a:prstGeom>
        <a:solidFill>
          <a:schemeClr val="accent5">
            <a:hueOff val="-7195916"/>
            <a:satOff val="3558"/>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 Incidence rates have increased substantially over recent decades, partly due to ageing populations, changing sun-exposure behaviours, and improved diagnosis.</a:t>
          </a:r>
        </a:p>
      </dsp:txBody>
      <dsp:txXfrm>
        <a:off x="33779" y="4298356"/>
        <a:ext cx="3854156" cy="6244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77FF4-2B46-4ADD-8967-0BC0E36FDD57}">
      <dsp:nvSpPr>
        <dsp:cNvPr id="0" name=""/>
        <dsp:cNvSpPr/>
      </dsp:nvSpPr>
      <dsp:spPr>
        <a:xfrm>
          <a:off x="0" y="0"/>
          <a:ext cx="3031958" cy="19707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dirty="0"/>
            <a:t>🤖 AI-assisted skin lesion assessment</a:t>
          </a:r>
          <a:br>
            <a:rPr lang="en-US" sz="1400" b="0" i="0" kern="1200" baseline="0" dirty="0"/>
          </a:br>
          <a:r>
            <a:rPr lang="en-US" sz="1400" b="0" i="0" kern="1200" baseline="0" dirty="0"/>
            <a:t>📱 NHS App &amp; Mole Monitoring Apps</a:t>
          </a:r>
          <a:br>
            <a:rPr lang="en-US" sz="1400" b="0" i="0" kern="1200" baseline="0" dirty="0"/>
          </a:br>
          <a:r>
            <a:rPr lang="en-US" sz="1400" b="0" i="0" kern="1200" baseline="0" dirty="0"/>
            <a:t>💻 Tele dermatology consultations</a:t>
          </a:r>
          <a:br>
            <a:rPr lang="en-US" sz="1400" b="0" i="0" kern="1200" baseline="0" dirty="0"/>
          </a:br>
          <a:r>
            <a:rPr lang="en-US" sz="1400" b="0" i="0" kern="1200" baseline="0" dirty="0"/>
            <a:t>📲 QR Codes linking to NHS skin cancer resources</a:t>
          </a:r>
          <a:br>
            <a:rPr lang="en-US" sz="1400" b="0" i="0" kern="1200" baseline="0" dirty="0"/>
          </a:br>
          <a:r>
            <a:rPr lang="en-US" sz="1400" b="0" i="0" kern="1200" baseline="0" dirty="0"/>
            <a:t>⌚ UV Index &amp; Sun Protection Alerts</a:t>
          </a:r>
          <a:br>
            <a:rPr lang="en-US" sz="1400" b="0" i="0" kern="1200" baseline="0" dirty="0"/>
          </a:br>
          <a:endParaRPr lang="en-US" sz="1400" kern="1200" dirty="0"/>
        </a:p>
      </dsp:txBody>
      <dsp:txXfrm>
        <a:off x="96205" y="96205"/>
        <a:ext cx="2839548" cy="17783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59D4B-8FC9-4BAD-AD26-230E957D37E6}">
      <dsp:nvSpPr>
        <dsp:cNvPr id="0" name=""/>
        <dsp:cNvSpPr/>
      </dsp:nvSpPr>
      <dsp:spPr>
        <a:xfrm>
          <a:off x="1877472" y="0"/>
          <a:ext cx="1894586" cy="85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Expected Outcomes</a:t>
          </a:r>
          <a:endParaRPr lang="en-US" sz="1600" kern="1200"/>
        </a:p>
      </dsp:txBody>
      <dsp:txXfrm>
        <a:off x="1877472" y="0"/>
        <a:ext cx="1894586" cy="856891"/>
      </dsp:txXfrm>
    </dsp:sp>
    <dsp:sp modelId="{33B43E35-87C0-4019-B146-EADFBC6A6A21}">
      <dsp:nvSpPr>
        <dsp:cNvPr id="0" name=""/>
        <dsp:cNvSpPr/>
      </dsp:nvSpPr>
      <dsp:spPr>
        <a:xfrm>
          <a:off x="922421" y="50409"/>
          <a:ext cx="848322" cy="85689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1F0B7-0F58-4E62-8A34-65E7F77B0923}">
      <dsp:nvSpPr>
        <dsp:cNvPr id="0" name=""/>
        <dsp:cNvSpPr/>
      </dsp:nvSpPr>
      <dsp:spPr>
        <a:xfrm>
          <a:off x="925068" y="998842"/>
          <a:ext cx="1894586" cy="85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 Increased awareness</a:t>
          </a:r>
        </a:p>
      </dsp:txBody>
      <dsp:txXfrm>
        <a:off x="925068" y="998842"/>
        <a:ext cx="1894586" cy="856891"/>
      </dsp:txXfrm>
    </dsp:sp>
    <dsp:sp modelId="{D24139EF-96EA-49A5-A7E8-ED8308BA3D2F}">
      <dsp:nvSpPr>
        <dsp:cNvPr id="0" name=""/>
        <dsp:cNvSpPr/>
      </dsp:nvSpPr>
      <dsp:spPr>
        <a:xfrm>
          <a:off x="2904487" y="998842"/>
          <a:ext cx="848322" cy="85689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E404A-CC9B-4A97-833A-B51C8E23DBF2}">
      <dsp:nvSpPr>
        <dsp:cNvPr id="0" name=""/>
        <dsp:cNvSpPr/>
      </dsp:nvSpPr>
      <dsp:spPr>
        <a:xfrm>
          <a:off x="1858223" y="1997120"/>
          <a:ext cx="1894586" cy="85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 Improved self-skin examination practices</a:t>
          </a:r>
        </a:p>
      </dsp:txBody>
      <dsp:txXfrm>
        <a:off x="1858223" y="1997120"/>
        <a:ext cx="1894586" cy="856891"/>
      </dsp:txXfrm>
    </dsp:sp>
    <dsp:sp modelId="{DC9AC2CA-C9C8-4377-A442-239E52038BC8}">
      <dsp:nvSpPr>
        <dsp:cNvPr id="0" name=""/>
        <dsp:cNvSpPr/>
      </dsp:nvSpPr>
      <dsp:spPr>
        <a:xfrm>
          <a:off x="925068" y="1997120"/>
          <a:ext cx="848322" cy="85689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FCDA8D-162E-418C-9860-D6C87CF0724B}">
      <dsp:nvSpPr>
        <dsp:cNvPr id="0" name=""/>
        <dsp:cNvSpPr/>
      </dsp:nvSpPr>
      <dsp:spPr>
        <a:xfrm>
          <a:off x="925068" y="2995399"/>
          <a:ext cx="1894586" cy="85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 Higher screening uptake</a:t>
          </a:r>
        </a:p>
      </dsp:txBody>
      <dsp:txXfrm>
        <a:off x="925068" y="2995399"/>
        <a:ext cx="1894586" cy="856891"/>
      </dsp:txXfrm>
    </dsp:sp>
    <dsp:sp modelId="{6BF1B655-63E3-4CA7-9109-35560BB2D6BD}">
      <dsp:nvSpPr>
        <dsp:cNvPr id="0" name=""/>
        <dsp:cNvSpPr/>
      </dsp:nvSpPr>
      <dsp:spPr>
        <a:xfrm>
          <a:off x="2904487" y="2995399"/>
          <a:ext cx="848322" cy="85689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56DE1-9B37-4621-8AF6-CA90000D113D}">
      <dsp:nvSpPr>
        <dsp:cNvPr id="0" name=""/>
        <dsp:cNvSpPr/>
      </dsp:nvSpPr>
      <dsp:spPr>
        <a:xfrm>
          <a:off x="1858223" y="3993677"/>
          <a:ext cx="1894586" cy="85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 Earlier referral of suspicious lesions</a:t>
          </a:r>
        </a:p>
      </dsp:txBody>
      <dsp:txXfrm>
        <a:off x="1858223" y="3993677"/>
        <a:ext cx="1894586" cy="856891"/>
      </dsp:txXfrm>
    </dsp:sp>
    <dsp:sp modelId="{F42BAE44-7BD9-40D5-AA31-CFBDB372A38C}">
      <dsp:nvSpPr>
        <dsp:cNvPr id="0" name=""/>
        <dsp:cNvSpPr/>
      </dsp:nvSpPr>
      <dsp:spPr>
        <a:xfrm>
          <a:off x="925068" y="3993677"/>
          <a:ext cx="848322" cy="856891"/>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E104C-39AE-4ADA-84E5-0DF7DB55BD1E}">
      <dsp:nvSpPr>
        <dsp:cNvPr id="0" name=""/>
        <dsp:cNvSpPr/>
      </dsp:nvSpPr>
      <dsp:spPr>
        <a:xfrm rot="10800000">
          <a:off x="1045569" y="1699"/>
          <a:ext cx="3821277" cy="332270"/>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22" tIns="49530" rIns="92456" bIns="49530" numCol="1" spcCol="1270" anchor="ctr" anchorCtr="0">
          <a:noAutofit/>
        </a:bodyPr>
        <a:lstStyle/>
        <a:p>
          <a:pPr marL="0" lvl="0" indent="0" algn="ctr" defTabSz="577850">
            <a:lnSpc>
              <a:spcPct val="90000"/>
            </a:lnSpc>
            <a:spcBef>
              <a:spcPct val="0"/>
            </a:spcBef>
            <a:spcAft>
              <a:spcPct val="35000"/>
            </a:spcAft>
            <a:buNone/>
          </a:pPr>
          <a:r>
            <a:rPr lang="en-US" sz="1300" b="1" i="0" kern="1200" baseline="0"/>
            <a:t>Why Partnerships Matter</a:t>
          </a:r>
          <a:endParaRPr lang="en-US" sz="1300" kern="1200"/>
        </a:p>
      </dsp:txBody>
      <dsp:txXfrm rot="10800000">
        <a:off x="1128636" y="1699"/>
        <a:ext cx="3738210" cy="332270"/>
      </dsp:txXfrm>
    </dsp:sp>
    <dsp:sp modelId="{7AC3F44F-EE1B-4E23-836E-3F1A2D47276B}">
      <dsp:nvSpPr>
        <dsp:cNvPr id="0" name=""/>
        <dsp:cNvSpPr/>
      </dsp:nvSpPr>
      <dsp:spPr>
        <a:xfrm>
          <a:off x="879434" y="1699"/>
          <a:ext cx="332270" cy="332270"/>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543E41-D642-4412-9315-F5B868862303}">
      <dsp:nvSpPr>
        <dsp:cNvPr id="0" name=""/>
        <dsp:cNvSpPr/>
      </dsp:nvSpPr>
      <dsp:spPr>
        <a:xfrm rot="10800000">
          <a:off x="1045569" y="433154"/>
          <a:ext cx="3821277" cy="332270"/>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22" tIns="49530" rIns="92456"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Increase community reach </a:t>
          </a:r>
          <a:endParaRPr lang="en-US" sz="1300" kern="1200"/>
        </a:p>
      </dsp:txBody>
      <dsp:txXfrm rot="10800000">
        <a:off x="1128636" y="433154"/>
        <a:ext cx="3738210" cy="332270"/>
      </dsp:txXfrm>
    </dsp:sp>
    <dsp:sp modelId="{3CF3F6B0-2D26-4F11-84E6-566AF62F8F40}">
      <dsp:nvSpPr>
        <dsp:cNvPr id="0" name=""/>
        <dsp:cNvSpPr/>
      </dsp:nvSpPr>
      <dsp:spPr>
        <a:xfrm>
          <a:off x="879434" y="433154"/>
          <a:ext cx="332270" cy="332270"/>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1C8FE0-2EB7-4505-BFCE-FD2A5F263AD3}">
      <dsp:nvSpPr>
        <dsp:cNvPr id="0" name=""/>
        <dsp:cNvSpPr/>
      </dsp:nvSpPr>
      <dsp:spPr>
        <a:xfrm rot="10800000">
          <a:off x="1045569" y="864609"/>
          <a:ext cx="3821277" cy="332270"/>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22" tIns="49530" rIns="92456"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Improve access to screening services </a:t>
          </a:r>
          <a:endParaRPr lang="en-US" sz="1300" kern="1200"/>
        </a:p>
      </dsp:txBody>
      <dsp:txXfrm rot="10800000">
        <a:off x="1128636" y="864609"/>
        <a:ext cx="3738210" cy="332270"/>
      </dsp:txXfrm>
    </dsp:sp>
    <dsp:sp modelId="{B6B447C0-B296-4792-9DC5-84622E765926}">
      <dsp:nvSpPr>
        <dsp:cNvPr id="0" name=""/>
        <dsp:cNvSpPr/>
      </dsp:nvSpPr>
      <dsp:spPr>
        <a:xfrm>
          <a:off x="879434" y="864609"/>
          <a:ext cx="332270" cy="332270"/>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52CF97-1D6D-4C90-89CF-581339644962}">
      <dsp:nvSpPr>
        <dsp:cNvPr id="0" name=""/>
        <dsp:cNvSpPr/>
      </dsp:nvSpPr>
      <dsp:spPr>
        <a:xfrm rot="10800000">
          <a:off x="1045569" y="1267187"/>
          <a:ext cx="3821277" cy="332270"/>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22" tIns="49530" rIns="92456"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Build public trust </a:t>
          </a:r>
          <a:endParaRPr lang="en-US" sz="1300" kern="1200"/>
        </a:p>
      </dsp:txBody>
      <dsp:txXfrm rot="10800000">
        <a:off x="1128636" y="1267187"/>
        <a:ext cx="3738210" cy="332270"/>
      </dsp:txXfrm>
    </dsp:sp>
    <dsp:sp modelId="{1F6DD0D8-B7FB-4B98-94A8-6078736DC72B}">
      <dsp:nvSpPr>
        <dsp:cNvPr id="0" name=""/>
        <dsp:cNvSpPr/>
      </dsp:nvSpPr>
      <dsp:spPr>
        <a:xfrm>
          <a:off x="879434" y="1296065"/>
          <a:ext cx="332270" cy="332270"/>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9C388C-65CE-4714-B508-2FFF8D263064}">
      <dsp:nvSpPr>
        <dsp:cNvPr id="0" name=""/>
        <dsp:cNvSpPr/>
      </dsp:nvSpPr>
      <dsp:spPr>
        <a:xfrm rot="10800000">
          <a:off x="1045569" y="1727520"/>
          <a:ext cx="3821277" cy="332270"/>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22" tIns="49530" rIns="92456"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Reduce health inequalities </a:t>
          </a:r>
          <a:endParaRPr lang="en-US" sz="1300" kern="1200"/>
        </a:p>
      </dsp:txBody>
      <dsp:txXfrm rot="10800000">
        <a:off x="1128636" y="1727520"/>
        <a:ext cx="3738210" cy="332270"/>
      </dsp:txXfrm>
    </dsp:sp>
    <dsp:sp modelId="{074AC8AE-AA3C-4E34-A602-27C522AD2EE3}">
      <dsp:nvSpPr>
        <dsp:cNvPr id="0" name=""/>
        <dsp:cNvSpPr/>
      </dsp:nvSpPr>
      <dsp:spPr>
        <a:xfrm>
          <a:off x="879434" y="1727520"/>
          <a:ext cx="332270" cy="332270"/>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285C07-B79B-475A-AD19-977E4B0CCA9C}">
      <dsp:nvSpPr>
        <dsp:cNvPr id="0" name=""/>
        <dsp:cNvSpPr/>
      </dsp:nvSpPr>
      <dsp:spPr>
        <a:xfrm rot="10800000">
          <a:off x="1045569" y="2158975"/>
          <a:ext cx="3821277" cy="332270"/>
        </a:xfrm>
        <a:prstGeom prst="homePlat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522" tIns="49530" rIns="92456"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t>Support long-term sustainability of the campaign</a:t>
          </a:r>
          <a:endParaRPr lang="en-US" sz="1300" kern="1200"/>
        </a:p>
      </dsp:txBody>
      <dsp:txXfrm rot="10800000">
        <a:off x="1128636" y="2158975"/>
        <a:ext cx="3738210" cy="332270"/>
      </dsp:txXfrm>
    </dsp:sp>
    <dsp:sp modelId="{3F6FEE7E-AC2B-47C9-9304-14469C8EC324}">
      <dsp:nvSpPr>
        <dsp:cNvPr id="0" name=""/>
        <dsp:cNvSpPr/>
      </dsp:nvSpPr>
      <dsp:spPr>
        <a:xfrm>
          <a:off x="879434" y="2158975"/>
          <a:ext cx="332270" cy="332270"/>
        </a:xfrm>
        <a:prstGeom prst="ellipse">
          <a:avLst/>
        </a:prstGeom>
        <a:solidFill>
          <a:schemeClr val="dk2">
            <a:tint val="50000"/>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7/6/2026</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7/6/2026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76609C33-D605-6146-1378-F67C572F05C1}"/>
              </a:ext>
            </a:extLst>
          </p:cNvPr>
          <p:cNvSpPr/>
          <p:nvPr userDrawn="1"/>
        </p:nvSpPr>
        <p:spPr>
          <a:xfrm>
            <a:off x="0" y="0"/>
            <a:ext cx="12192000" cy="6858000"/>
          </a:xfrm>
          <a:custGeom>
            <a:avLst/>
            <a:gdLst>
              <a:gd name="connsiteX0" fmla="*/ 304800 w 12192000"/>
              <a:gd name="connsiteY0" fmla="*/ 266701 h 6858000"/>
              <a:gd name="connsiteX1" fmla="*/ 304800 w 12192000"/>
              <a:gd name="connsiteY1" fmla="*/ 6591300 h 6858000"/>
              <a:gd name="connsiteX2" fmla="*/ 11887200 w 12192000"/>
              <a:gd name="connsiteY2" fmla="*/ 6591300 h 6858000"/>
              <a:gd name="connsiteX3" fmla="*/ 11887200 w 12192000"/>
              <a:gd name="connsiteY3" fmla="*/ 266701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304800" y="266701"/>
                </a:moveTo>
                <a:lnTo>
                  <a:pt x="304800" y="6591300"/>
                </a:lnTo>
                <a:lnTo>
                  <a:pt x="11887200" y="6591300"/>
                </a:lnTo>
                <a:lnTo>
                  <a:pt x="11887200" y="266701"/>
                </a:lnTo>
                <a:close/>
                <a:moveTo>
                  <a:pt x="0" y="0"/>
                </a:moveTo>
                <a:lnTo>
                  <a:pt x="12192000" y="0"/>
                </a:lnTo>
                <a:lnTo>
                  <a:pt x="1219200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1417320"/>
            <a:ext cx="10515600" cy="4023360"/>
          </a:xfrm>
        </p:spPr>
        <p:txBody>
          <a:bodyPr anchor="ctr"/>
          <a:lstStyle>
            <a:lvl1pPr algn="ctr">
              <a:defRPr sz="5400"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Rectangle 13">
            <a:extLst>
              <a:ext uri="{FF2B5EF4-FFF2-40B4-BE49-F238E27FC236}">
                <a16:creationId xmlns:a16="http://schemas.microsoft.com/office/drawing/2014/main" id="{6DDC5B68-548C-395D-B9A9-EA694F6CB59F}"/>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right">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F738F023-8BDF-71DB-D6AB-776F7C6413B2}"/>
              </a:ext>
            </a:extLst>
          </p:cNvPr>
          <p:cNvSpPr/>
          <p:nvPr userDrawn="1"/>
        </p:nvSpPr>
        <p:spPr>
          <a:xfrm>
            <a:off x="8610600" y="0"/>
            <a:ext cx="3581400" cy="6858000"/>
          </a:xfrm>
          <a:custGeom>
            <a:avLst/>
            <a:gdLst>
              <a:gd name="connsiteX0" fmla="*/ 0 w 3581400"/>
              <a:gd name="connsiteY0" fmla="*/ 0 h 6858000"/>
              <a:gd name="connsiteX1" fmla="*/ 3581400 w 3581400"/>
              <a:gd name="connsiteY1" fmla="*/ 0 h 6858000"/>
              <a:gd name="connsiteX2" fmla="*/ 3581400 w 3581400"/>
              <a:gd name="connsiteY2" fmla="*/ 6858000 h 6858000"/>
              <a:gd name="connsiteX3" fmla="*/ 0 w 3581400"/>
              <a:gd name="connsiteY3" fmla="*/ 6858000 h 6858000"/>
              <a:gd name="connsiteX4" fmla="*/ 0 w 3581400"/>
              <a:gd name="connsiteY4" fmla="*/ 6172201 h 6858000"/>
              <a:gd name="connsiteX5" fmla="*/ 2971800 w 3581400"/>
              <a:gd name="connsiteY5" fmla="*/ 6172201 h 6858000"/>
              <a:gd name="connsiteX6" fmla="*/ 2971800 w 3581400"/>
              <a:gd name="connsiteY6" fmla="*/ 685800 h 6858000"/>
              <a:gd name="connsiteX7" fmla="*/ 0 w 3581400"/>
              <a:gd name="connsiteY7" fmla="*/ 6858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1400" h="6858000">
                <a:moveTo>
                  <a:pt x="0" y="0"/>
                </a:moveTo>
                <a:lnTo>
                  <a:pt x="3581400" y="0"/>
                </a:lnTo>
                <a:lnTo>
                  <a:pt x="3581400" y="6858000"/>
                </a:lnTo>
                <a:lnTo>
                  <a:pt x="0" y="6858000"/>
                </a:lnTo>
                <a:lnTo>
                  <a:pt x="0" y="6172201"/>
                </a:lnTo>
                <a:lnTo>
                  <a:pt x="2971800" y="6172201"/>
                </a:lnTo>
                <a:lnTo>
                  <a:pt x="2971800" y="685800"/>
                </a:lnTo>
                <a:lnTo>
                  <a:pt x="0" y="6858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80160" y="1097280"/>
            <a:ext cx="4114800" cy="2286000"/>
          </a:xfrm>
        </p:spPr>
        <p:txBody>
          <a:bodyPr/>
          <a:lstStyle>
            <a:lvl1pPr>
              <a:defRPr sz="3200"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80160" y="3566160"/>
            <a:ext cx="4114800" cy="2651760"/>
          </a:xfrm>
        </p:spPr>
        <p:txBody>
          <a:bodyPr>
            <a:normAutofit/>
          </a:bodyPr>
          <a:lstStyle>
            <a:lvl1pPr marL="457200" indent="-457200">
              <a:lnSpc>
                <a:spcPct val="100000"/>
              </a:lnSpc>
              <a:spcBef>
                <a:spcPts val="1400"/>
              </a:spcBef>
              <a:buClr>
                <a:schemeClr val="accent1"/>
              </a:buClr>
              <a:buFont typeface="Courier New" panose="02070309020205020404" pitchFamily="49" charset="0"/>
              <a:buChar char="o"/>
              <a:defRPr sz="2400" cap="all" spc="0" baseline="0"/>
            </a:lvl1pPr>
            <a:lvl2pPr marL="914400">
              <a:defRPr spc="0" baseline="0"/>
            </a:lvl2pPr>
            <a:lvl3pPr marL="1371600">
              <a:defRPr spc="0" baseline="0"/>
            </a:lvl3pPr>
            <a:lvl4pPr marL="1828800">
              <a:defRPr spc="0" baseline="0"/>
            </a:lvl4pPr>
            <a:lvl5pPr marL="2286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5687568" y="1435608"/>
            <a:ext cx="5897880" cy="3977640"/>
          </a:xfrm>
          <a:noFill/>
        </p:spPr>
        <p:txBody>
          <a:bodyPr anchor="ctr"/>
          <a:lstStyle>
            <a:lvl1pPr marL="0" indent="0" algn="ctr">
              <a:buNone/>
              <a:defRPr/>
            </a:lvl1pPr>
          </a:lstStyle>
          <a:p>
            <a:r>
              <a:rPr lang="en-US"/>
              <a:t>Click icon to add picture</a:t>
            </a:r>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13" name="Straight Connector 12">
            <a:extLst>
              <a:ext uri="{FF2B5EF4-FFF2-40B4-BE49-F238E27FC236}">
                <a16:creationId xmlns:a16="http://schemas.microsoft.com/office/drawing/2014/main" id="{323EB7E3-3953-BAB4-1B15-383082C6C31E}"/>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841248" y="2697480"/>
            <a:ext cx="10515600" cy="2606040"/>
          </a:xfrm>
        </p:spPr>
        <p:txBody>
          <a:bodyPr anchor="ctr">
            <a:normAutofit/>
          </a:bodyPr>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841248" y="6044184"/>
            <a:ext cx="10515600" cy="457200"/>
          </a:xfrm>
        </p:spPr>
        <p:txBody>
          <a:bodyPr>
            <a:norm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0" y="0"/>
            <a:ext cx="12188952" cy="2368296"/>
          </a:xfrm>
        </p:spPr>
        <p:txBody>
          <a:bodyPr/>
          <a:lstStyle>
            <a:lvl1pPr marL="0" indent="0">
              <a:buNone/>
              <a:defRPr/>
            </a:lvl1pPr>
          </a:lstStyle>
          <a:p>
            <a:r>
              <a:rPr lang="en-US"/>
              <a:t>Click icon to add picture</a:t>
            </a:r>
            <a:endParaRPr lang="en-US" dirty="0"/>
          </a:p>
        </p:txBody>
      </p:sp>
      <p:sp>
        <p:nvSpPr>
          <p:cNvPr id="12" name="Rectangle 11">
            <a:extLst>
              <a:ext uri="{FF2B5EF4-FFF2-40B4-BE49-F238E27FC236}">
                <a16:creationId xmlns:a16="http://schemas.microsoft.com/office/drawing/2014/main" id="{103AD4F0-8C4C-FC68-2450-06419A6D0131}"/>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2159734"/>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A510974D-B222-2876-052D-21F0E075D288}"/>
              </a:ext>
            </a:extLst>
          </p:cNvPr>
          <p:cNvSpPr/>
          <p:nvPr userDrawn="1"/>
        </p:nvSpPr>
        <p:spPr>
          <a:xfrm>
            <a:off x="0" y="0"/>
            <a:ext cx="12192000" cy="4457700"/>
          </a:xfrm>
          <a:custGeom>
            <a:avLst/>
            <a:gdLst>
              <a:gd name="connsiteX0" fmla="*/ 0 w 12192000"/>
              <a:gd name="connsiteY0" fmla="*/ 0 h 4457700"/>
              <a:gd name="connsiteX1" fmla="*/ 12192000 w 12192000"/>
              <a:gd name="connsiteY1" fmla="*/ 0 h 4457700"/>
              <a:gd name="connsiteX2" fmla="*/ 12192000 w 12192000"/>
              <a:gd name="connsiteY2" fmla="*/ 4457700 h 4457700"/>
              <a:gd name="connsiteX3" fmla="*/ 11563350 w 12192000"/>
              <a:gd name="connsiteY3" fmla="*/ 4457700 h 4457700"/>
              <a:gd name="connsiteX4" fmla="*/ 11563350 w 12192000"/>
              <a:gd name="connsiteY4" fmla="*/ 685800 h 4457700"/>
              <a:gd name="connsiteX5" fmla="*/ 628650 w 12192000"/>
              <a:gd name="connsiteY5" fmla="*/ 685800 h 4457700"/>
              <a:gd name="connsiteX6" fmla="*/ 628650 w 12192000"/>
              <a:gd name="connsiteY6" fmla="*/ 4457700 h 4457700"/>
              <a:gd name="connsiteX7" fmla="*/ 0 w 12192000"/>
              <a:gd name="connsiteY7" fmla="*/ 4457700 h 445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4457700">
                <a:moveTo>
                  <a:pt x="0" y="0"/>
                </a:moveTo>
                <a:lnTo>
                  <a:pt x="12192000" y="0"/>
                </a:lnTo>
                <a:lnTo>
                  <a:pt x="12192000" y="4457700"/>
                </a:lnTo>
                <a:lnTo>
                  <a:pt x="11563350" y="4457700"/>
                </a:lnTo>
                <a:lnTo>
                  <a:pt x="11563350" y="685800"/>
                </a:lnTo>
                <a:lnTo>
                  <a:pt x="628650" y="685800"/>
                </a:lnTo>
                <a:lnTo>
                  <a:pt x="628650" y="4457700"/>
                </a:lnTo>
                <a:lnTo>
                  <a:pt x="0" y="44577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978408" y="1143000"/>
            <a:ext cx="10241280" cy="22860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2075688" y="3803904"/>
            <a:ext cx="8046720" cy="9144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Rectangle 15">
            <a:extLst>
              <a:ext uri="{FF2B5EF4-FFF2-40B4-BE49-F238E27FC236}">
                <a16:creationId xmlns:a16="http://schemas.microsoft.com/office/drawing/2014/main" id="{8A1A471A-8A28-B00F-72E9-849D5E6B7257}"/>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528589"/>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3BB82FF-5339-5456-4D30-0C2DA7907AAE}"/>
              </a:ext>
            </a:extLst>
          </p:cNvPr>
          <p:cNvSpPr/>
          <p:nvPr userDrawn="1"/>
        </p:nvSpPr>
        <p:spPr>
          <a:xfrm>
            <a:off x="0" y="0"/>
            <a:ext cx="356616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340096" y="1097280"/>
            <a:ext cx="6217920" cy="1828800"/>
          </a:xfrm>
        </p:spPr>
        <p:txBody>
          <a:bodyPr/>
          <a:lstStyle>
            <a:lvl1pPr>
              <a:defRPr sz="3200" spc="3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2C39A257-2366-FF6B-67AD-9342B6B0B682}"/>
              </a:ext>
            </a:extLst>
          </p:cNvPr>
          <p:cNvSpPr>
            <a:spLocks noGrp="1"/>
          </p:cNvSpPr>
          <p:nvPr>
            <p:ph type="pic" sz="quarter" idx="13"/>
          </p:nvPr>
        </p:nvSpPr>
        <p:spPr>
          <a:xfrm>
            <a:off x="1298448" y="1828800"/>
            <a:ext cx="3200400" cy="3200400"/>
          </a:xfrm>
          <a:prstGeom prst="ellipse">
            <a:avLst/>
          </a:prstGeom>
        </p:spPr>
        <p:txBody>
          <a:bodyPr/>
          <a:lstStyle>
            <a:lvl1pPr marL="0" indent="0">
              <a:buNone/>
              <a:defRPr/>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340096" y="3429000"/>
            <a:ext cx="6217920" cy="2743200"/>
          </a:xfrm>
        </p:spPr>
        <p:txBody>
          <a:bodyPr>
            <a:normAutofit/>
          </a:bodyPr>
          <a:lstStyle>
            <a:lvl1pPr marL="457200">
              <a:spcBef>
                <a:spcPts val="1400"/>
              </a:spcBef>
              <a:buSzPct val="80000"/>
              <a:defRPr cap="all" spc="0" baseline="0"/>
            </a:lvl1pPr>
            <a:lvl2pPr marL="914400">
              <a:buSzPct val="80000"/>
              <a:defRPr spc="0" baseline="0"/>
            </a:lvl2pPr>
            <a:lvl3pPr marL="1371600">
              <a:buSzPct val="80000"/>
              <a:defRPr spc="0" baseline="0"/>
            </a:lvl3pPr>
            <a:lvl4pPr marL="1828800">
              <a:buSzPct val="80000"/>
              <a:defRPr spc="0" baseline="0"/>
            </a:lvl4pPr>
            <a:lvl5pPr marL="2286000">
              <a:buSzPct val="80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cxnSp>
        <p:nvCxnSpPr>
          <p:cNvPr id="5" name="Straight Connector 4">
            <a:extLst>
              <a:ext uri="{FF2B5EF4-FFF2-40B4-BE49-F238E27FC236}">
                <a16:creationId xmlns:a16="http://schemas.microsoft.com/office/drawing/2014/main" id="{ADA4A755-28B6-5A01-94AB-C3CCC4368885}"/>
              </a:ext>
            </a:extLst>
          </p:cNvPr>
          <p:cNvCxnSpPr>
            <a:cxnSpLocks/>
          </p:cNvCxnSpPr>
          <p:nvPr userDrawn="1"/>
        </p:nvCxnSpPr>
        <p:spPr>
          <a:xfrm>
            <a:off x="5340096"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1339908"/>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2"/>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p:nvPr>
        </p:nvSpPr>
        <p:spPr>
          <a:xfrm>
            <a:off x="1524000" y="1481328"/>
            <a:ext cx="9144000" cy="3895344"/>
          </a:xfrm>
          <a:solidFill>
            <a:schemeClr val="bg1"/>
          </a:solidFill>
        </p:spPr>
        <p:txBody>
          <a:bodyPr/>
          <a:lstStyle>
            <a:lvl1pPr marL="0" indent="0">
              <a:buNone/>
              <a:defRPr/>
            </a:lvl1pPr>
          </a:lstStyle>
          <a:p>
            <a:r>
              <a:rPr lang="en-US"/>
              <a:t>Click icon to add picture</a:t>
            </a:r>
            <a:endParaRPr lang="en-US" dirty="0"/>
          </a:p>
        </p:txBody>
      </p:sp>
      <p:sp>
        <p:nvSpPr>
          <p:cNvPr id="11" name="Title 1">
            <a:extLst>
              <a:ext uri="{FF2B5EF4-FFF2-40B4-BE49-F238E27FC236}">
                <a16:creationId xmlns:a16="http://schemas.microsoft.com/office/drawing/2014/main" id="{076C4EAC-BBDE-1963-BD72-3BD2A47DC59C}"/>
              </a:ext>
            </a:extLst>
          </p:cNvPr>
          <p:cNvSpPr>
            <a:spLocks noGrp="1"/>
          </p:cNvSpPr>
          <p:nvPr>
            <p:ph type="ctrTitle"/>
          </p:nvPr>
        </p:nvSpPr>
        <p:spPr>
          <a:xfrm>
            <a:off x="1984248" y="1920240"/>
            <a:ext cx="8229600" cy="3017520"/>
          </a:xfrm>
        </p:spPr>
        <p:txBody>
          <a:bodyPr anchor="ctr"/>
          <a:lstStyle>
            <a:lvl1pPr algn="ctr">
              <a:defRPr sz="5400"/>
            </a:lvl1pPr>
          </a:lstStyle>
          <a:p>
            <a:r>
              <a:rPr lang="en-US"/>
              <a:t>Click to edit Master title style</a:t>
            </a:r>
            <a:endParaRPr lang="en-US" dirty="0"/>
          </a:p>
        </p:txBody>
      </p:sp>
    </p:spTree>
    <p:extLst>
      <p:ext uri="{BB962C8B-B14F-4D97-AF65-F5344CB8AC3E}">
        <p14:creationId xmlns:p14="http://schemas.microsoft.com/office/powerpoint/2010/main" val="241548351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 + picture ">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BCF04C-49F6-66E8-41A0-B3C371944EA1}"/>
              </a:ext>
            </a:extLst>
          </p:cNvPr>
          <p:cNvSpPr/>
          <p:nvPr userDrawn="1"/>
        </p:nvSpPr>
        <p:spPr>
          <a:xfrm>
            <a:off x="6705600" y="0"/>
            <a:ext cx="5486400" cy="6858000"/>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3931920"/>
            <a:ext cx="5029200" cy="1828800"/>
          </a:xfrm>
        </p:spPr>
        <p:txBody>
          <a:bodyPr anchor="b" anchorCtr="0"/>
          <a:lstStyle>
            <a:lvl1pPr>
              <a:defRPr sz="3200"/>
            </a:lvl1pPr>
          </a:lstStyle>
          <a:p>
            <a:r>
              <a:rPr lang="en-US"/>
              <a:t>Click to edit Master title style</a:t>
            </a:r>
            <a:endParaRPr lang="en-US" dirty="0"/>
          </a:p>
        </p:txBody>
      </p:sp>
      <p:sp>
        <p:nvSpPr>
          <p:cNvPr id="9" name="Picture Placeholder 7">
            <a:extLst>
              <a:ext uri="{FF2B5EF4-FFF2-40B4-BE49-F238E27FC236}">
                <a16:creationId xmlns:a16="http://schemas.microsoft.com/office/drawing/2014/main" id="{DDE351D0-FB9C-3473-AF28-52927741728E}"/>
              </a:ext>
            </a:extLst>
          </p:cNvPr>
          <p:cNvSpPr>
            <a:spLocks noGrp="1"/>
          </p:cNvSpPr>
          <p:nvPr>
            <p:ph type="pic" sz="quarter" idx="14"/>
          </p:nvPr>
        </p:nvSpPr>
        <p:spPr>
          <a:xfrm>
            <a:off x="1280160" y="548640"/>
            <a:ext cx="3017520" cy="3017520"/>
          </a:xfrm>
          <a:prstGeom prst="ellipse">
            <a:avLst/>
          </a:prstGeom>
        </p:spPr>
        <p:txBody>
          <a:bodyPr/>
          <a:lstStyle>
            <a:lvl1pPr marL="0" indent="0">
              <a:buNone/>
              <a:defRPr/>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7205472" y="731520"/>
            <a:ext cx="4306824" cy="5394960"/>
          </a:xfrm>
        </p:spPr>
        <p:txBody>
          <a:bodyPr anchor="b">
            <a:normAutofit/>
          </a:bodyPr>
          <a:lstStyle>
            <a:lvl1pPr marL="457200">
              <a:spcBef>
                <a:spcPts val="1400"/>
              </a:spcBef>
              <a:buClr>
                <a:schemeClr val="tx1"/>
              </a:buClr>
              <a:buSzPct val="80000"/>
              <a:defRPr cap="all" baseline="0"/>
            </a:lvl1pPr>
            <a:lvl2pPr marL="914400">
              <a:buClr>
                <a:schemeClr val="tx1"/>
              </a:buClr>
              <a:buSzPct val="80000"/>
              <a:defRPr/>
            </a:lvl2pPr>
            <a:lvl3pPr marL="1371600">
              <a:buClr>
                <a:schemeClr val="tx1"/>
              </a:buClr>
              <a:buSzPct val="80000"/>
              <a:defRPr/>
            </a:lvl3pPr>
            <a:lvl4pPr marL="1828800">
              <a:buClr>
                <a:schemeClr val="tx1"/>
              </a:buClr>
              <a:buSzPct val="80000"/>
              <a:defRPr/>
            </a:lvl4pPr>
            <a:lvl5pPr marL="2286000">
              <a:buClr>
                <a:schemeClr val="tx1"/>
              </a:buClr>
              <a:buSzPct val="8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10" name="Straight Connector 9">
            <a:extLst>
              <a:ext uri="{FF2B5EF4-FFF2-40B4-BE49-F238E27FC236}">
                <a16:creationId xmlns:a16="http://schemas.microsoft.com/office/drawing/2014/main" id="{C1171EC5-29BE-C106-1E9B-0CBDB598A131}"/>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62147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light blu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1">
              <a:lumMod val="20000"/>
              <a:lumOff val="80000"/>
            </a:schemeClr>
          </a:solidFill>
        </p:spPr>
        <p:txBody>
          <a:bodyPr lIns="365760" tIns="365760" rIns="365760" bIns="365760">
            <a:normAutofit/>
          </a:bodyPr>
          <a:lstStyle>
            <a:lvl1pPr marL="457200">
              <a:lnSpc>
                <a:spcPct val="90000"/>
              </a:lnSpc>
              <a:spcBef>
                <a:spcPts val="1400"/>
              </a:spcBef>
              <a:buClr>
                <a:schemeClr val="tx1"/>
              </a:buClr>
              <a:buSzPct val="80000"/>
              <a:defRPr sz="1800"/>
            </a:lvl1pPr>
            <a:lvl2pPr marL="914400">
              <a:lnSpc>
                <a:spcPct val="90000"/>
              </a:lnSpc>
              <a:buClr>
                <a:schemeClr val="tx1"/>
              </a:buClr>
              <a:buSzPct val="80000"/>
              <a:defRPr sz="1600"/>
            </a:lvl2pPr>
            <a:lvl3pPr marL="1371600">
              <a:lnSpc>
                <a:spcPct val="90000"/>
              </a:lnSpc>
              <a:buClr>
                <a:schemeClr val="tx1"/>
              </a:buClr>
              <a:buSzPct val="80000"/>
              <a:defRPr sz="1400"/>
            </a:lvl3pPr>
            <a:lvl4pPr marL="1828800">
              <a:lnSpc>
                <a:spcPct val="90000"/>
              </a:lnSpc>
              <a:buClr>
                <a:schemeClr val="tx1"/>
              </a:buClr>
              <a:buSzPct val="80000"/>
              <a:defRPr sz="1200"/>
            </a:lvl4pPr>
            <a:lvl5pPr marL="2286000">
              <a:lnSpc>
                <a:spcPct val="90000"/>
              </a:lnSpc>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8108816"/>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5029200" cy="1828800"/>
          </a:xfrm>
        </p:spPr>
        <p:txBody>
          <a:bodyPr anchor="t" anchorCtr="0"/>
          <a:lstStyle>
            <a:lvl1pPr>
              <a:defRPr sz="32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6784848" y="1097280"/>
            <a:ext cx="4572000" cy="182880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1280160" y="3172968"/>
            <a:ext cx="10076688" cy="3108960"/>
          </a:xfrm>
          <a:noFill/>
        </p:spPr>
        <p:txBody>
          <a:bodyPr lIns="0" tIns="0" rIns="0" bIns="0">
            <a:normAutofit/>
          </a:bodyPr>
          <a:lstStyle>
            <a:lvl1pPr marL="457200">
              <a:spcBef>
                <a:spcPts val="1400"/>
              </a:spcBef>
              <a:buSzPct val="80000"/>
              <a:defRPr sz="1800"/>
            </a:lvl1pPr>
            <a:lvl2pPr marL="914400">
              <a:buSzPct val="80000"/>
              <a:defRPr sz="1600"/>
            </a:lvl2pPr>
            <a:lvl3pPr marL="1371600">
              <a:buSzPct val="80000"/>
              <a:defRPr sz="1400"/>
            </a:lvl3pPr>
            <a:lvl4pPr marL="1828800">
              <a:buSzPct val="80000"/>
              <a:defRPr sz="1200"/>
            </a:lvl4pPr>
            <a:lvl5pPr marL="2286000">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2774827"/>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hite">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8" name="Title 1">
            <a:extLst>
              <a:ext uri="{FF2B5EF4-FFF2-40B4-BE49-F238E27FC236}">
                <a16:creationId xmlns:a16="http://schemas.microsoft.com/office/drawing/2014/main" id="{89BC2AC2-003C-AACD-1271-F2F8FBE8FD3D}"/>
              </a:ext>
            </a:extLst>
          </p:cNvPr>
          <p:cNvSpPr>
            <a:spLocks noGrp="1"/>
          </p:cNvSpPr>
          <p:nvPr>
            <p:ph type="title"/>
          </p:nvPr>
        </p:nvSpPr>
        <p:spPr>
          <a:xfrm>
            <a:off x="1280160" y="1097280"/>
            <a:ext cx="9820656" cy="914400"/>
          </a:xfrm>
        </p:spPr>
        <p:txBody>
          <a:bodyPr anchor="t" anchorCtr="0"/>
          <a:lstStyle>
            <a:lvl1pPr>
              <a:defRPr sz="32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DD758F50-A87C-F2A1-40E8-08F07081E9C3}"/>
              </a:ext>
            </a:extLst>
          </p:cNvPr>
          <p:cNvSpPr>
            <a:spLocks noGrp="1"/>
          </p:cNvSpPr>
          <p:nvPr>
            <p:ph sz="half" idx="1"/>
          </p:nvPr>
        </p:nvSpPr>
        <p:spPr>
          <a:xfrm>
            <a:off x="1280160" y="2377440"/>
            <a:ext cx="4572000" cy="3429000"/>
          </a:xfrm>
          <a:noFill/>
        </p:spPr>
        <p:txBody>
          <a:bodyPr lIns="0" tIns="0" rIns="0" bIns="0">
            <a:normAutofit/>
          </a:bodyPr>
          <a:lstStyle>
            <a:lvl1pPr marL="228600" indent="-228600">
              <a:lnSpc>
                <a:spcPct val="90000"/>
              </a:lnSpc>
              <a:spcBef>
                <a:spcPts val="1400"/>
              </a:spcBef>
              <a:buSzPct val="80000"/>
              <a:defRPr sz="1800" b="1"/>
            </a:lvl1pPr>
            <a:lvl2pPr marL="457200" indent="0">
              <a:lnSpc>
                <a:spcPct val="90000"/>
              </a:lnSpc>
              <a:spcBef>
                <a:spcPts val="1400"/>
              </a:spcBef>
              <a:buSzPct val="80000"/>
              <a:buNone/>
              <a:defRPr sz="1800"/>
            </a:lvl2pPr>
            <a:lvl3pPr marL="914400">
              <a:lnSpc>
                <a:spcPct val="90000"/>
              </a:lnSpc>
              <a:spcBef>
                <a:spcPts val="1400"/>
              </a:spcBef>
              <a:buSzPct val="80000"/>
              <a:defRPr sz="1800"/>
            </a:lvl3pPr>
            <a:lvl4pPr marL="914400" indent="0">
              <a:lnSpc>
                <a:spcPct val="90000"/>
              </a:lnSpc>
              <a:spcBef>
                <a:spcPts val="1400"/>
              </a:spcBef>
              <a:buSzPct val="80000"/>
              <a:buNone/>
              <a:defRPr sz="1800"/>
            </a:lvl4pPr>
            <a:lvl5pPr marL="1371600">
              <a:lnSpc>
                <a:spcPct val="90000"/>
              </a:lnSpc>
              <a:spcBef>
                <a:spcPts val="1400"/>
              </a:spcBef>
              <a:buSzPct val="80000"/>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3">
            <a:extLst>
              <a:ext uri="{FF2B5EF4-FFF2-40B4-BE49-F238E27FC236}">
                <a16:creationId xmlns:a16="http://schemas.microsoft.com/office/drawing/2014/main" id="{023B02AB-1DB6-AF79-E1B3-175C76BE57ED}"/>
              </a:ext>
            </a:extLst>
          </p:cNvPr>
          <p:cNvSpPr>
            <a:spLocks noGrp="1"/>
          </p:cNvSpPr>
          <p:nvPr>
            <p:ph sz="half" idx="2"/>
          </p:nvPr>
        </p:nvSpPr>
        <p:spPr>
          <a:xfrm>
            <a:off x="6227064" y="2377440"/>
            <a:ext cx="4645152" cy="3429000"/>
          </a:xfrm>
          <a:noFill/>
        </p:spPr>
        <p:txBody>
          <a:bodyPr lIns="0" tIns="0" rIns="0" bIns="0">
            <a:normAutofit/>
          </a:bodyPr>
          <a:lstStyle>
            <a:lvl1pPr marL="457200">
              <a:spcBef>
                <a:spcPts val="1400"/>
              </a:spcBef>
              <a:buSzPct val="80000"/>
              <a:defRPr sz="1800"/>
            </a:lvl1pPr>
            <a:lvl2pPr marL="914400">
              <a:buSzPct val="80000"/>
              <a:defRPr sz="1800"/>
            </a:lvl2pPr>
            <a:lvl3pPr marL="1371600">
              <a:buSzPct val="80000"/>
              <a:defRPr sz="1800"/>
            </a:lvl3pPr>
            <a:lvl4pPr marL="1828800">
              <a:buSzPct val="80000"/>
              <a:defRPr sz="1800"/>
            </a:lvl4pPr>
            <a:lvl5pPr marL="2286000">
              <a:buSzPct val="80000"/>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1" name="Straight Connector 10">
            <a:extLst>
              <a:ext uri="{FF2B5EF4-FFF2-40B4-BE49-F238E27FC236}">
                <a16:creationId xmlns:a16="http://schemas.microsoft.com/office/drawing/2014/main" id="{C2041A78-2CBE-4D73-EF5D-E65139C79DC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424147"/>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Title 1">
            <a:extLst>
              <a:ext uri="{FF2B5EF4-FFF2-40B4-BE49-F238E27FC236}">
                <a16:creationId xmlns:a16="http://schemas.microsoft.com/office/drawing/2014/main" id="{A659BA83-0C6E-2A70-AED3-E386CABE654A}"/>
              </a:ext>
            </a:extLst>
          </p:cNvPr>
          <p:cNvSpPr>
            <a:spLocks noGrp="1"/>
          </p:cNvSpPr>
          <p:nvPr>
            <p:ph type="title"/>
          </p:nvPr>
        </p:nvSpPr>
        <p:spPr>
          <a:xfrm>
            <a:off x="1280160" y="1097280"/>
            <a:ext cx="9601200" cy="914400"/>
          </a:xfrm>
        </p:spPr>
        <p:txBody>
          <a:bodyPr anchor="t" anchorCtr="0"/>
          <a:lstStyle>
            <a:lvl1pPr>
              <a:defRPr sz="3200"/>
            </a:lvl1pPr>
          </a:lstStyle>
          <a:p>
            <a:r>
              <a:rPr lang="en-US"/>
              <a:t>Click to edit Master title style</a:t>
            </a:r>
            <a:endParaRPr lang="en-US" dirty="0"/>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1280160" y="2377440"/>
            <a:ext cx="9619488" cy="3429000"/>
          </a:xfrm>
        </p:spPr>
        <p:txBody>
          <a:bodyPr/>
          <a:lstStyle>
            <a:lvl1pPr marL="0" indent="0">
              <a:buNone/>
              <a:defRPr/>
            </a:lvl1pPr>
          </a:lstStyle>
          <a:p>
            <a:r>
              <a:rPr lang="en-US"/>
              <a:t>Click icon to add table</a:t>
            </a:r>
            <a:endParaRPr lang="en-US" dirty="0"/>
          </a:p>
        </p:txBody>
      </p:sp>
      <p:cxnSp>
        <p:nvCxnSpPr>
          <p:cNvPr id="7" name="Straight Connector 6">
            <a:extLst>
              <a:ext uri="{FF2B5EF4-FFF2-40B4-BE49-F238E27FC236}">
                <a16:creationId xmlns:a16="http://schemas.microsoft.com/office/drawing/2014/main" id="{5D612406-06E6-DCE4-7F2F-D98836A802A6}"/>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889378"/>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1280160" y="1097280"/>
            <a:ext cx="9821955" cy="9144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2801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6309360" y="2377440"/>
            <a:ext cx="4663440" cy="3566160"/>
          </a:xfrm>
          <a:solidFill>
            <a:schemeClr val="accent4"/>
          </a:solidFill>
        </p:spPr>
        <p:txBody>
          <a:bodyPr lIns="365760" tIns="365760" rIns="365760" bIns="365760">
            <a:normAutofit/>
          </a:bodyPr>
          <a:lstStyle>
            <a:lvl1pPr marL="457200">
              <a:spcBef>
                <a:spcPts val="1400"/>
              </a:spcBef>
              <a:buClr>
                <a:schemeClr val="tx1"/>
              </a:buClr>
              <a:buSzPct val="80000"/>
              <a:defRPr sz="1800" cap="all" baseline="0"/>
            </a:lvl1pPr>
            <a:lvl2pPr marL="914400">
              <a:buClr>
                <a:schemeClr val="tx1"/>
              </a:buClr>
              <a:buSzPct val="80000"/>
              <a:defRPr sz="1600"/>
            </a:lvl2pPr>
            <a:lvl3pPr marL="1371600">
              <a:buClr>
                <a:schemeClr val="tx1"/>
              </a:buClr>
              <a:buSzPct val="80000"/>
              <a:defRPr sz="1400"/>
            </a:lvl3pPr>
            <a:lvl4pPr marL="1828800">
              <a:buClr>
                <a:schemeClr val="tx1"/>
              </a:buClr>
              <a:buSzPct val="80000"/>
              <a:defRPr sz="1200"/>
            </a:lvl4pPr>
            <a:lvl5pPr marL="2286000">
              <a:buClr>
                <a:schemeClr val="tx1"/>
              </a:buClr>
              <a:buSzPct val="80000"/>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cxnSp>
        <p:nvCxnSpPr>
          <p:cNvPr id="8" name="Straight Connector 7">
            <a:extLst>
              <a:ext uri="{FF2B5EF4-FFF2-40B4-BE49-F238E27FC236}">
                <a16:creationId xmlns:a16="http://schemas.microsoft.com/office/drawing/2014/main" id="{941554B7-BB36-76F6-DD79-11088AA69E82}"/>
              </a:ext>
            </a:extLst>
          </p:cNvPr>
          <p:cNvCxnSpPr>
            <a:cxnSpLocks/>
          </p:cNvCxnSpPr>
          <p:nvPr userDrawn="1"/>
        </p:nvCxnSpPr>
        <p:spPr>
          <a:xfrm>
            <a:off x="1295400" y="82296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39626"/>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1"/>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841248" y="3163824"/>
            <a:ext cx="10515600" cy="2322576"/>
          </a:xfrm>
          <a:prstGeom prst="rect">
            <a:avLst/>
          </a:prstGeom>
          <a:noFill/>
        </p:spPr>
        <p:txBody>
          <a:bodyPr wrap="square" bIns="0" anchor="ctr">
            <a:noAutofit/>
          </a:bodyPr>
          <a:lstStyle>
            <a:lvl1pPr algn="ctr">
              <a:defRPr sz="54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548640"/>
            <a:ext cx="2286000" cy="2286000"/>
          </a:xfrm>
          <a:prstGeom prst="ellipse">
            <a:avLst/>
          </a:prstGeom>
        </p:spPr>
        <p:txBody>
          <a:bodyPr anchor="t"/>
          <a:lstStyle>
            <a:lvl1pPr marL="0" indent="0" algn="ctr">
              <a:buNone/>
              <a:defRPr sz="1050">
                <a:solidFill>
                  <a:schemeClr val="tx1"/>
                </a:solidFill>
              </a:defRPr>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6044184"/>
            <a:ext cx="9116568" cy="365760"/>
          </a:xfrm>
        </p:spPr>
        <p:txBody>
          <a:bodyPr anchor="t"/>
          <a:lstStyle>
            <a:lvl1pPr marL="0" indent="0" algn="ctr">
              <a:lnSpc>
                <a:spcPct val="90000"/>
              </a:lnSpc>
              <a:spcBef>
                <a:spcPts val="0"/>
              </a:spcBef>
              <a:buNone/>
              <a:defRPr sz="2400" cap="all" baseline="0"/>
            </a:lvl1pPr>
          </a:lstStyle>
          <a:p>
            <a:pPr lvl="0"/>
            <a:r>
              <a:rPr lang="en-US"/>
              <a:t>Click to edit Master text styles</a:t>
            </a:r>
          </a:p>
        </p:txBody>
      </p:sp>
      <p:sp>
        <p:nvSpPr>
          <p:cNvPr id="3" name="Rectangle 2">
            <a:extLst>
              <a:ext uri="{FF2B5EF4-FFF2-40B4-BE49-F238E27FC236}">
                <a16:creationId xmlns:a16="http://schemas.microsoft.com/office/drawing/2014/main" id="{7ECE7D81-1954-1B1F-C0AC-21C85AFD3C1E}"/>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74" r:id="rId3"/>
    <p:sldLayoutId id="2147483675" r:id="rId4"/>
    <p:sldLayoutId id="2147483664" r:id="rId5"/>
    <p:sldLayoutId id="2147483676" r:id="rId6"/>
    <p:sldLayoutId id="2147483677" r:id="rId7"/>
    <p:sldLayoutId id="2147483681" r:id="rId8"/>
    <p:sldLayoutId id="2147483682" r:id="rId9"/>
    <p:sldLayoutId id="2147483683" r:id="rId10"/>
    <p:sldLayoutId id="2147483680" r:id="rId11"/>
    <p:sldLayoutId id="2147483684" r:id="rId12"/>
    <p:sldLayoutId id="2147483673" r:id="rId13"/>
  </p:sldLayoutIdLst>
  <p:transition spd="slow">
    <p:wipe/>
  </p:transition>
  <p:hf sldNum="0" hdr="0" ft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457200" algn="l" defTabSz="914400" rtl="0" eaLnBrk="1" latinLnBrk="0" hangingPunct="1">
        <a:lnSpc>
          <a:spcPct val="100000"/>
        </a:lnSpc>
        <a:spcBef>
          <a:spcPts val="1000"/>
        </a:spcBef>
        <a:buClr>
          <a:schemeClr val="accent1"/>
        </a:buClr>
        <a:buFont typeface="Courier New" panose="02070309020205020404" pitchFamily="49" charset="0"/>
        <a:buChar char="o"/>
        <a:defRPr sz="2400" b="0" i="0" kern="1200" cap="none" baseline="0">
          <a:solidFill>
            <a:schemeClr val="tx1"/>
          </a:solidFill>
          <a:latin typeface="+mn-lt"/>
          <a:ea typeface="+mn-ea"/>
          <a:cs typeface="+mn-cs"/>
        </a:defRPr>
      </a:lvl1pPr>
      <a:lvl2pPr marL="685800" indent="-457200" algn="l" defTabSz="914400" rtl="0" eaLnBrk="1" latinLnBrk="0" hangingPunct="1">
        <a:lnSpc>
          <a:spcPct val="100000"/>
        </a:lnSpc>
        <a:spcBef>
          <a:spcPts val="500"/>
        </a:spcBef>
        <a:buClr>
          <a:schemeClr val="accent1"/>
        </a:buClr>
        <a:buFont typeface="Courier New" panose="02070309020205020404" pitchFamily="49" charset="0"/>
        <a:buChar char="o"/>
        <a:defRPr sz="2000" b="0" i="0" kern="1200" baseline="0">
          <a:solidFill>
            <a:schemeClr val="tx1"/>
          </a:solidFill>
          <a:latin typeface="+mn-lt"/>
          <a:ea typeface="+mn-ea"/>
          <a:cs typeface="+mn-cs"/>
        </a:defRPr>
      </a:lvl2pPr>
      <a:lvl3pPr marL="1143000" indent="-457200" algn="l" defTabSz="914400" rtl="0" eaLnBrk="1" latinLnBrk="0" hangingPunct="1">
        <a:lnSpc>
          <a:spcPct val="100000"/>
        </a:lnSpc>
        <a:spcBef>
          <a:spcPts val="500"/>
        </a:spcBef>
        <a:buClr>
          <a:schemeClr val="accent1"/>
        </a:buClr>
        <a:buFont typeface="Courier New" panose="02070309020205020404" pitchFamily="49" charset="0"/>
        <a:buChar char="o"/>
        <a:defRPr sz="1800" b="0" i="0" kern="1200" baseline="0">
          <a:solidFill>
            <a:schemeClr val="tx1"/>
          </a:solidFill>
          <a:latin typeface="+mn-lt"/>
          <a:ea typeface="+mn-ea"/>
          <a:cs typeface="+mn-cs"/>
        </a:defRPr>
      </a:lvl3pPr>
      <a:lvl4pPr marL="1600200" indent="-457200" algn="l" defTabSz="914400" rtl="0" eaLnBrk="1" latinLnBrk="0" hangingPunct="1">
        <a:lnSpc>
          <a:spcPct val="100000"/>
        </a:lnSpc>
        <a:spcBef>
          <a:spcPts val="500"/>
        </a:spcBef>
        <a:buClr>
          <a:schemeClr val="accent1"/>
        </a:buClr>
        <a:buFont typeface="Courier New" panose="02070309020205020404" pitchFamily="49" charset="0"/>
        <a:buChar char="o"/>
        <a:defRPr sz="1600" b="0" i="0" kern="1200" baseline="0">
          <a:solidFill>
            <a:schemeClr val="tx1"/>
          </a:solidFill>
          <a:latin typeface="+mn-lt"/>
          <a:ea typeface="+mn-ea"/>
          <a:cs typeface="+mn-cs"/>
        </a:defRPr>
      </a:lvl4pPr>
      <a:lvl5pPr marL="2057400" indent="-457200" algn="l" defTabSz="914400" rtl="0" eaLnBrk="1" latinLnBrk="0" hangingPunct="1">
        <a:lnSpc>
          <a:spcPct val="100000"/>
        </a:lnSpc>
        <a:spcBef>
          <a:spcPts val="500"/>
        </a:spcBef>
        <a:buClr>
          <a:schemeClr val="accent1"/>
        </a:buClr>
        <a:buFont typeface="Courier New" panose="02070309020205020404" pitchFamily="49" charset="0"/>
        <a:buChar char="o"/>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image" Target="../media/image2.png"/><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12.png"/><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png"/><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A29ED7B-C3E1-4799-8F7A-8AB2B6E59E2F}"/>
              </a:ext>
            </a:extLst>
          </p:cNvPr>
          <p:cNvPicPr>
            <a:picLocks noChangeAspect="1"/>
          </p:cNvPicPr>
          <p:nvPr/>
        </p:nvPicPr>
        <p:blipFill>
          <a:blip r:embed="rId2"/>
          <a:stretch>
            <a:fillRect/>
          </a:stretch>
        </p:blipFill>
        <p:spPr>
          <a:xfrm>
            <a:off x="41709" y="66069"/>
            <a:ext cx="2527240" cy="1223716"/>
          </a:xfrm>
          <a:prstGeom prst="rect">
            <a:avLst/>
          </a:prstGeom>
        </p:spPr>
      </p:pic>
      <p:sp>
        <p:nvSpPr>
          <p:cNvPr id="11" name="TextBox 10">
            <a:extLst>
              <a:ext uri="{FF2B5EF4-FFF2-40B4-BE49-F238E27FC236}">
                <a16:creationId xmlns:a16="http://schemas.microsoft.com/office/drawing/2014/main" id="{C1C3F14A-27A6-4549-8FB7-43EC6693556A}"/>
              </a:ext>
            </a:extLst>
          </p:cNvPr>
          <p:cNvSpPr txBox="1"/>
          <p:nvPr/>
        </p:nvSpPr>
        <p:spPr>
          <a:xfrm>
            <a:off x="423513" y="2065712"/>
            <a:ext cx="4090737" cy="369332"/>
          </a:xfrm>
          <a:prstGeom prst="rect">
            <a:avLst/>
          </a:prstGeom>
          <a:solidFill>
            <a:schemeClr val="tx2">
              <a:lumMod val="40000"/>
              <a:lumOff val="60000"/>
            </a:schemeClr>
          </a:solidFill>
        </p:spPr>
        <p:txBody>
          <a:bodyPr wrap="square" rtlCol="0">
            <a:spAutoFit/>
          </a:bodyPr>
          <a:lstStyle/>
          <a:p>
            <a:r>
              <a:rPr lang="en-US" dirty="0"/>
              <a:t>Assignment 1 </a:t>
            </a:r>
          </a:p>
        </p:txBody>
      </p:sp>
      <p:sp>
        <p:nvSpPr>
          <p:cNvPr id="12" name="TextBox 11">
            <a:extLst>
              <a:ext uri="{FF2B5EF4-FFF2-40B4-BE49-F238E27FC236}">
                <a16:creationId xmlns:a16="http://schemas.microsoft.com/office/drawing/2014/main" id="{50D1A2EB-5DAE-4AB2-AD56-6A914E2E192B}"/>
              </a:ext>
            </a:extLst>
          </p:cNvPr>
          <p:cNvSpPr txBox="1"/>
          <p:nvPr/>
        </p:nvSpPr>
        <p:spPr>
          <a:xfrm>
            <a:off x="423513" y="2635218"/>
            <a:ext cx="3320715" cy="369332"/>
          </a:xfrm>
          <a:prstGeom prst="rect">
            <a:avLst/>
          </a:prstGeom>
          <a:solidFill>
            <a:schemeClr val="accent3">
              <a:lumMod val="20000"/>
              <a:lumOff val="80000"/>
            </a:schemeClr>
          </a:solidFill>
        </p:spPr>
        <p:txBody>
          <a:bodyPr wrap="square" rtlCol="0">
            <a:spAutoFit/>
          </a:bodyPr>
          <a:lstStyle/>
          <a:p>
            <a:r>
              <a:rPr lang="en-US" dirty="0"/>
              <a:t>Group presentation participants</a:t>
            </a:r>
          </a:p>
        </p:txBody>
      </p:sp>
      <p:sp>
        <p:nvSpPr>
          <p:cNvPr id="14" name="TextBox 13">
            <a:extLst>
              <a:ext uri="{FF2B5EF4-FFF2-40B4-BE49-F238E27FC236}">
                <a16:creationId xmlns:a16="http://schemas.microsoft.com/office/drawing/2014/main" id="{A25191D6-370D-435D-AF9C-1B9222B44CED}"/>
              </a:ext>
            </a:extLst>
          </p:cNvPr>
          <p:cNvSpPr txBox="1"/>
          <p:nvPr/>
        </p:nvSpPr>
        <p:spPr>
          <a:xfrm>
            <a:off x="423513" y="3139372"/>
            <a:ext cx="6097604" cy="923330"/>
          </a:xfrm>
          <a:prstGeom prst="rect">
            <a:avLst/>
          </a:prstGeom>
          <a:noFill/>
        </p:spPr>
        <p:txBody>
          <a:bodyPr wrap="square">
            <a:spAutoFit/>
          </a:bodyPr>
          <a:lstStyle/>
          <a:p>
            <a:r>
              <a:rPr lang="en-US" dirty="0"/>
              <a:t>Task-1 </a:t>
            </a:r>
            <a:r>
              <a:rPr lang="en-US" dirty="0" err="1"/>
              <a:t>Vrutti</a:t>
            </a:r>
            <a:r>
              <a:rPr lang="en-US" dirty="0"/>
              <a:t> Patel</a:t>
            </a:r>
          </a:p>
          <a:p>
            <a:r>
              <a:rPr lang="en-US" dirty="0"/>
              <a:t>Task-2 </a:t>
            </a:r>
            <a:r>
              <a:rPr lang="en-US" dirty="0" err="1"/>
              <a:t>Prerna</a:t>
            </a:r>
            <a:r>
              <a:rPr lang="en-US" dirty="0"/>
              <a:t> Parmar [ Group Leader]</a:t>
            </a:r>
          </a:p>
          <a:p>
            <a:r>
              <a:rPr lang="en-US" dirty="0"/>
              <a:t>Task-3 </a:t>
            </a:r>
            <a:r>
              <a:rPr lang="en-US" dirty="0" err="1"/>
              <a:t>Arshita</a:t>
            </a:r>
            <a:r>
              <a:rPr lang="en-US" dirty="0"/>
              <a:t> </a:t>
            </a:r>
            <a:r>
              <a:rPr lang="en-US" dirty="0" err="1"/>
              <a:t>Dabhi</a:t>
            </a:r>
            <a:endParaRPr lang="en-US" dirty="0"/>
          </a:p>
        </p:txBody>
      </p:sp>
      <p:sp>
        <p:nvSpPr>
          <p:cNvPr id="16" name="TextBox 15">
            <a:extLst>
              <a:ext uri="{FF2B5EF4-FFF2-40B4-BE49-F238E27FC236}">
                <a16:creationId xmlns:a16="http://schemas.microsoft.com/office/drawing/2014/main" id="{A8843FAF-2E8F-470F-AC4A-A31AD68C7B3C}"/>
              </a:ext>
            </a:extLst>
          </p:cNvPr>
          <p:cNvSpPr txBox="1"/>
          <p:nvPr/>
        </p:nvSpPr>
        <p:spPr>
          <a:xfrm>
            <a:off x="5118233" y="973224"/>
            <a:ext cx="6097604" cy="461665"/>
          </a:xfrm>
          <a:prstGeom prst="rect">
            <a:avLst/>
          </a:prstGeom>
          <a:solidFill>
            <a:schemeClr val="accent3">
              <a:lumMod val="20000"/>
              <a:lumOff val="80000"/>
            </a:schemeClr>
          </a:solidFill>
        </p:spPr>
        <p:txBody>
          <a:bodyPr wrap="square">
            <a:spAutoFit/>
          </a:bodyPr>
          <a:lstStyle/>
          <a:p>
            <a:r>
              <a:rPr lang="en-US" sz="2400" dirty="0"/>
              <a:t>MSc Public Health and Social Care in Practice</a:t>
            </a:r>
          </a:p>
        </p:txBody>
      </p:sp>
      <p:sp>
        <p:nvSpPr>
          <p:cNvPr id="18" name="TextBox 17">
            <a:extLst>
              <a:ext uri="{FF2B5EF4-FFF2-40B4-BE49-F238E27FC236}">
                <a16:creationId xmlns:a16="http://schemas.microsoft.com/office/drawing/2014/main" id="{3A2A6083-C46C-41D4-B669-35D75A11D1ED}"/>
              </a:ext>
            </a:extLst>
          </p:cNvPr>
          <p:cNvSpPr txBox="1"/>
          <p:nvPr/>
        </p:nvSpPr>
        <p:spPr>
          <a:xfrm>
            <a:off x="5118233" y="1608421"/>
            <a:ext cx="6097604" cy="369332"/>
          </a:xfrm>
          <a:prstGeom prst="rect">
            <a:avLst/>
          </a:prstGeom>
          <a:solidFill>
            <a:schemeClr val="accent3">
              <a:lumMod val="20000"/>
              <a:lumOff val="80000"/>
            </a:schemeClr>
          </a:solidFill>
        </p:spPr>
        <p:txBody>
          <a:bodyPr wrap="square">
            <a:spAutoFit/>
          </a:bodyPr>
          <a:lstStyle/>
          <a:p>
            <a:r>
              <a:rPr lang="en-US" dirty="0"/>
              <a:t>Social Epidemiology and Public Health Development</a:t>
            </a:r>
          </a:p>
        </p:txBody>
      </p:sp>
      <p:sp>
        <p:nvSpPr>
          <p:cNvPr id="20" name="TextBox 19">
            <a:extLst>
              <a:ext uri="{FF2B5EF4-FFF2-40B4-BE49-F238E27FC236}">
                <a16:creationId xmlns:a16="http://schemas.microsoft.com/office/drawing/2014/main" id="{B0236E7C-F89F-483E-9EF6-EFE8B7C995C9}"/>
              </a:ext>
            </a:extLst>
          </p:cNvPr>
          <p:cNvSpPr txBox="1"/>
          <p:nvPr/>
        </p:nvSpPr>
        <p:spPr>
          <a:xfrm>
            <a:off x="5118233" y="2084511"/>
            <a:ext cx="6097604" cy="369332"/>
          </a:xfrm>
          <a:prstGeom prst="rect">
            <a:avLst/>
          </a:prstGeom>
          <a:solidFill>
            <a:schemeClr val="accent3">
              <a:lumMod val="20000"/>
              <a:lumOff val="80000"/>
            </a:schemeClr>
          </a:solidFill>
        </p:spPr>
        <p:txBody>
          <a:bodyPr wrap="square">
            <a:spAutoFit/>
          </a:bodyPr>
          <a:lstStyle/>
          <a:p>
            <a:r>
              <a:rPr lang="en-US" dirty="0"/>
              <a:t>Lecturer: </a:t>
            </a:r>
            <a:r>
              <a:rPr lang="en-US" dirty="0" err="1"/>
              <a:t>Itse</a:t>
            </a:r>
            <a:r>
              <a:rPr lang="en-US" dirty="0"/>
              <a:t> </a:t>
            </a:r>
            <a:r>
              <a:rPr lang="en-US" dirty="0" err="1"/>
              <a:t>Olaoye</a:t>
            </a:r>
            <a:r>
              <a:rPr lang="en-US" dirty="0"/>
              <a:t> Muhammad Aliyu</a:t>
            </a:r>
          </a:p>
        </p:txBody>
      </p:sp>
      <p:sp>
        <p:nvSpPr>
          <p:cNvPr id="22" name="TextBox 21">
            <a:extLst>
              <a:ext uri="{FF2B5EF4-FFF2-40B4-BE49-F238E27FC236}">
                <a16:creationId xmlns:a16="http://schemas.microsoft.com/office/drawing/2014/main" id="{34E0D99C-C00B-4AF8-A891-33DAC0855FA3}"/>
              </a:ext>
            </a:extLst>
          </p:cNvPr>
          <p:cNvSpPr txBox="1"/>
          <p:nvPr/>
        </p:nvSpPr>
        <p:spPr>
          <a:xfrm>
            <a:off x="5118233" y="2670495"/>
            <a:ext cx="6097604" cy="369332"/>
          </a:xfrm>
          <a:prstGeom prst="rect">
            <a:avLst/>
          </a:prstGeom>
          <a:solidFill>
            <a:schemeClr val="accent3">
              <a:lumMod val="20000"/>
              <a:lumOff val="80000"/>
            </a:schemeClr>
          </a:solidFill>
        </p:spPr>
        <p:txBody>
          <a:bodyPr wrap="square">
            <a:spAutoFit/>
          </a:bodyPr>
          <a:lstStyle/>
          <a:p>
            <a:r>
              <a:rPr lang="en-US" dirty="0"/>
              <a:t>Module code: LCHS7000 </a:t>
            </a:r>
          </a:p>
        </p:txBody>
      </p:sp>
      <p:sp>
        <p:nvSpPr>
          <p:cNvPr id="24" name="TextBox 23">
            <a:extLst>
              <a:ext uri="{FF2B5EF4-FFF2-40B4-BE49-F238E27FC236}">
                <a16:creationId xmlns:a16="http://schemas.microsoft.com/office/drawing/2014/main" id="{74D7BAF1-9C01-4CC4-981A-8CA238AE610C}"/>
              </a:ext>
            </a:extLst>
          </p:cNvPr>
          <p:cNvSpPr txBox="1"/>
          <p:nvPr/>
        </p:nvSpPr>
        <p:spPr>
          <a:xfrm>
            <a:off x="5118233" y="3256479"/>
            <a:ext cx="6097604" cy="646331"/>
          </a:xfrm>
          <a:prstGeom prst="rect">
            <a:avLst/>
          </a:prstGeom>
          <a:solidFill>
            <a:schemeClr val="accent3">
              <a:lumMod val="20000"/>
              <a:lumOff val="80000"/>
            </a:schemeClr>
          </a:solidFill>
        </p:spPr>
        <p:txBody>
          <a:bodyPr wrap="square">
            <a:spAutoFit/>
          </a:bodyPr>
          <a:lstStyle/>
          <a:p>
            <a:r>
              <a:rPr lang="en-US" dirty="0"/>
              <a:t>Assignment Title: Component 1 Group Presentation (Practice intervention)</a:t>
            </a:r>
          </a:p>
        </p:txBody>
      </p:sp>
    </p:spTree>
    <p:extLst>
      <p:ext uri="{BB962C8B-B14F-4D97-AF65-F5344CB8AC3E}">
        <p14:creationId xmlns:p14="http://schemas.microsoft.com/office/powerpoint/2010/main" val="679394946"/>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838200" y="1417320"/>
            <a:ext cx="10515600" cy="4023360"/>
          </a:xfrm>
        </p:spPr>
        <p:txBody>
          <a:bodyPr/>
          <a:lstStyle/>
          <a:p>
            <a:r>
              <a:rPr lang="en-US" dirty="0"/>
              <a:t>SPOT SMART</a:t>
            </a:r>
          </a:p>
        </p:txBody>
      </p:sp>
      <p:sp>
        <p:nvSpPr>
          <p:cNvPr id="2" name="Subtitle 1">
            <a:extLst>
              <a:ext uri="{FF2B5EF4-FFF2-40B4-BE49-F238E27FC236}">
                <a16:creationId xmlns:a16="http://schemas.microsoft.com/office/drawing/2014/main" id="{A1307D8B-2864-21B6-1CE1-B605F29281C5}"/>
              </a:ext>
            </a:extLst>
          </p:cNvPr>
          <p:cNvSpPr>
            <a:spLocks noGrp="1"/>
          </p:cNvSpPr>
          <p:nvPr>
            <p:ph type="subTitle" idx="1"/>
          </p:nvPr>
        </p:nvSpPr>
        <p:spPr>
          <a:xfrm>
            <a:off x="1593782" y="253145"/>
            <a:ext cx="10001450" cy="531555"/>
          </a:xfrm>
        </p:spPr>
        <p:txBody>
          <a:bodyPr vert="horz" lIns="0" tIns="0" rIns="0" bIns="0" rtlCol="0" anchor="t">
            <a:noAutofit/>
          </a:bodyPr>
          <a:lstStyle/>
          <a:p>
            <a:r>
              <a:rPr lang="en-US" sz="2000" b="1" dirty="0"/>
              <a:t>Detect Early, Live Longer</a:t>
            </a:r>
          </a:p>
          <a:p>
            <a:r>
              <a:rPr lang="en-US" sz="2000" b="1" dirty="0"/>
              <a:t>An AI-Enhanced Public Health Campaign to Improve Early Detection and Skin Cancer Screening Among Adults Aged 40–70 Years in the UK</a:t>
            </a:r>
          </a:p>
          <a:p>
            <a:endParaRPr lang="en-US" sz="2000" dirty="0"/>
          </a:p>
        </p:txBody>
      </p:sp>
      <p:pic>
        <p:nvPicPr>
          <p:cNvPr id="1026" name="Picture 2" descr="Accuracy of Skin Cancer Diagnosis Varies by Physician, Exam Method |  MedPage Today">
            <a:extLst>
              <a:ext uri="{FF2B5EF4-FFF2-40B4-BE49-F238E27FC236}">
                <a16:creationId xmlns:a16="http://schemas.microsoft.com/office/drawing/2014/main" id="{4ACCD67B-9A52-4BE1-99BA-8A8EBEEE1D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16756" y="4220437"/>
            <a:ext cx="3293979" cy="185286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9FB9F07-147B-492C-B486-ACA40632EDEA}"/>
              </a:ext>
            </a:extLst>
          </p:cNvPr>
          <p:cNvPicPr>
            <a:picLocks noChangeAspect="1"/>
          </p:cNvPicPr>
          <p:nvPr/>
        </p:nvPicPr>
        <p:blipFill>
          <a:blip r:embed="rId3"/>
          <a:stretch>
            <a:fillRect/>
          </a:stretch>
        </p:blipFill>
        <p:spPr>
          <a:xfrm>
            <a:off x="41709" y="66069"/>
            <a:ext cx="1809843" cy="876345"/>
          </a:xfrm>
          <a:prstGeom prst="rect">
            <a:avLst/>
          </a:prstGeom>
        </p:spPr>
      </p:pic>
      <p:pic>
        <p:nvPicPr>
          <p:cNvPr id="9" name="Picture 2" descr="Skin Cancer Awareness Month: Prevention and Treatment of Skin Cancer –  Skinuva">
            <a:extLst>
              <a:ext uri="{FF2B5EF4-FFF2-40B4-BE49-F238E27FC236}">
                <a16:creationId xmlns:a16="http://schemas.microsoft.com/office/drawing/2014/main" id="{E393929E-342D-4EF0-8C8C-F802639D03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156" y="4069113"/>
            <a:ext cx="3293979" cy="2363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521544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9FCD-D480-4458-952D-FE92D25CDFFE}"/>
              </a:ext>
            </a:extLst>
          </p:cNvPr>
          <p:cNvSpPr>
            <a:spLocks noGrp="1"/>
          </p:cNvSpPr>
          <p:nvPr>
            <p:ph type="title"/>
          </p:nvPr>
        </p:nvSpPr>
        <p:spPr/>
        <p:txBody>
          <a:bodyPr/>
          <a:lstStyle/>
          <a:p>
            <a:r>
              <a:rPr lang="en-US" dirty="0"/>
              <a:t>Task 1 Rationale</a:t>
            </a:r>
          </a:p>
        </p:txBody>
      </p:sp>
    </p:spTree>
    <p:extLst>
      <p:ext uri="{BB962C8B-B14F-4D97-AF65-F5344CB8AC3E}">
        <p14:creationId xmlns:p14="http://schemas.microsoft.com/office/powerpoint/2010/main" val="100110803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B04A3-7C5F-4209-B99A-FD372A3FFA18}"/>
              </a:ext>
            </a:extLst>
          </p:cNvPr>
          <p:cNvSpPr>
            <a:spLocks noGrp="1"/>
          </p:cNvSpPr>
          <p:nvPr>
            <p:ph type="title"/>
          </p:nvPr>
        </p:nvSpPr>
        <p:spPr>
          <a:xfrm>
            <a:off x="316029" y="269508"/>
            <a:ext cx="8943474" cy="2286000"/>
          </a:xfrm>
        </p:spPr>
        <p:txBody>
          <a:bodyPr/>
          <a:lstStyle/>
          <a:p>
            <a:r>
              <a:rPr lang="en-US" b="1" dirty="0"/>
              <a:t>Why Skin Cancer? Public Health</a:t>
            </a:r>
            <a:endParaRPr lang="en-US" dirty="0"/>
          </a:p>
        </p:txBody>
      </p:sp>
      <p:sp>
        <p:nvSpPr>
          <p:cNvPr id="3" name="Content Placeholder 2">
            <a:extLst>
              <a:ext uri="{FF2B5EF4-FFF2-40B4-BE49-F238E27FC236}">
                <a16:creationId xmlns:a16="http://schemas.microsoft.com/office/drawing/2014/main" id="{7E725DE6-1920-483F-9AC1-226B9B18BE64}"/>
              </a:ext>
            </a:extLst>
          </p:cNvPr>
          <p:cNvSpPr>
            <a:spLocks noGrp="1"/>
          </p:cNvSpPr>
          <p:nvPr>
            <p:ph idx="1"/>
          </p:nvPr>
        </p:nvSpPr>
        <p:spPr>
          <a:xfrm>
            <a:off x="1" y="920046"/>
            <a:ext cx="6096000" cy="783626"/>
          </a:xfrm>
        </p:spPr>
        <p:txBody>
          <a:bodyPr>
            <a:normAutofit fontScale="62500" lnSpcReduction="20000"/>
          </a:bodyPr>
          <a:lstStyle/>
          <a:p>
            <a:r>
              <a:rPr lang="en-US" b="1" dirty="0"/>
              <a:t>Significance</a:t>
            </a:r>
            <a:br>
              <a:rPr lang="en-US" b="1" dirty="0"/>
            </a:br>
            <a:r>
              <a:rPr lang="en-US" b="1" dirty="0"/>
              <a:t>Skin Cancer: A Growing Public Health Challenge in the UK</a:t>
            </a:r>
            <a:br>
              <a:rPr lang="en-US" b="1" dirty="0"/>
            </a:br>
            <a:endParaRPr lang="en-US" dirty="0"/>
          </a:p>
        </p:txBody>
      </p:sp>
      <p:graphicFrame>
        <p:nvGraphicFramePr>
          <p:cNvPr id="15" name="Diagram 14">
            <a:extLst>
              <a:ext uri="{FF2B5EF4-FFF2-40B4-BE49-F238E27FC236}">
                <a16:creationId xmlns:a16="http://schemas.microsoft.com/office/drawing/2014/main" id="{AF628DC8-C391-4736-8F11-D066ADB5F44E}"/>
              </a:ext>
            </a:extLst>
          </p:cNvPr>
          <p:cNvGraphicFramePr/>
          <p:nvPr>
            <p:extLst>
              <p:ext uri="{D42A27DB-BD31-4B8C-83A1-F6EECF244321}">
                <p14:modId xmlns:p14="http://schemas.microsoft.com/office/powerpoint/2010/main" val="433918060"/>
              </p:ext>
            </p:extLst>
          </p:nvPr>
        </p:nvGraphicFramePr>
        <p:xfrm>
          <a:off x="-541615" y="1431235"/>
          <a:ext cx="4468979" cy="51572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 name="Diagram 13">
            <a:extLst>
              <a:ext uri="{FF2B5EF4-FFF2-40B4-BE49-F238E27FC236}">
                <a16:creationId xmlns:a16="http://schemas.microsoft.com/office/drawing/2014/main" id="{730A68E4-AB21-4EE0-8F00-E01D65EED3B8}"/>
              </a:ext>
            </a:extLst>
          </p:cNvPr>
          <p:cNvGraphicFramePr/>
          <p:nvPr>
            <p:extLst>
              <p:ext uri="{D42A27DB-BD31-4B8C-83A1-F6EECF244321}">
                <p14:modId xmlns:p14="http://schemas.microsoft.com/office/powerpoint/2010/main" val="1736491921"/>
              </p:ext>
            </p:extLst>
          </p:nvPr>
        </p:nvGraphicFramePr>
        <p:xfrm>
          <a:off x="8177238" y="456246"/>
          <a:ext cx="3921714" cy="55885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1" name="TextBox 10">
            <a:extLst>
              <a:ext uri="{FF2B5EF4-FFF2-40B4-BE49-F238E27FC236}">
                <a16:creationId xmlns:a16="http://schemas.microsoft.com/office/drawing/2014/main" id="{BC90FAE2-5FD2-4492-B59A-FA0A0B4C3AD0}"/>
              </a:ext>
            </a:extLst>
          </p:cNvPr>
          <p:cNvSpPr txBox="1"/>
          <p:nvPr/>
        </p:nvSpPr>
        <p:spPr>
          <a:xfrm>
            <a:off x="4403112" y="4986708"/>
            <a:ext cx="6150542" cy="369332"/>
          </a:xfrm>
          <a:prstGeom prst="rect">
            <a:avLst/>
          </a:prstGeom>
          <a:noFill/>
        </p:spPr>
        <p:txBody>
          <a:bodyPr wrap="square">
            <a:spAutoFit/>
          </a:bodyPr>
          <a:lstStyle/>
          <a:p>
            <a:r>
              <a:rPr lang="en-US" dirty="0"/>
              <a:t>Why Early Detection Matters : </a:t>
            </a:r>
          </a:p>
        </p:txBody>
      </p:sp>
      <p:sp>
        <p:nvSpPr>
          <p:cNvPr id="12" name="Rectangle 1">
            <a:extLst>
              <a:ext uri="{FF2B5EF4-FFF2-40B4-BE49-F238E27FC236}">
                <a16:creationId xmlns:a16="http://schemas.microsoft.com/office/drawing/2014/main" id="{368CA5B7-306F-4337-9D19-4796E19DBEFB}"/>
              </a:ext>
            </a:extLst>
          </p:cNvPr>
          <p:cNvSpPr>
            <a:spLocks noChangeArrowheads="1"/>
          </p:cNvSpPr>
          <p:nvPr/>
        </p:nvSpPr>
        <p:spPr bwMode="auto">
          <a:xfrm>
            <a:off x="4827208" y="5459971"/>
            <a:ext cx="2651175" cy="1169551"/>
          </a:xfrm>
          <a:prstGeom prst="rect">
            <a:avLst/>
          </a:prstGeom>
          <a:solidFill>
            <a:schemeClr val="bg1">
              <a:lumMod val="75000"/>
            </a:schemeClr>
          </a:solidFill>
          <a:ln>
            <a:noFill/>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Improve survival.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Reduce treatment complexity.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Lower healthcare costs.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Improve quality of life. </a:t>
            </a:r>
          </a:p>
        </p:txBody>
      </p:sp>
      <p:pic>
        <p:nvPicPr>
          <p:cNvPr id="2051" name="Picture 3" descr="Sanjeevani Cancer Care Foundation">
            <a:extLst>
              <a:ext uri="{FF2B5EF4-FFF2-40B4-BE49-F238E27FC236}">
                <a16:creationId xmlns:a16="http://schemas.microsoft.com/office/drawing/2014/main" id="{9ABEE458-398F-402F-B601-480BDC299C5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515976" y="1431235"/>
            <a:ext cx="4503248" cy="338684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D06FD59B-4BD5-4724-8758-D42673DCA530}"/>
              </a:ext>
            </a:extLst>
          </p:cNvPr>
          <p:cNvPicPr>
            <a:picLocks noChangeAspect="1"/>
          </p:cNvPicPr>
          <p:nvPr/>
        </p:nvPicPr>
        <p:blipFill>
          <a:blip r:embed="rId13"/>
          <a:stretch>
            <a:fillRect/>
          </a:stretch>
        </p:blipFill>
        <p:spPr>
          <a:xfrm>
            <a:off x="11058939" y="0"/>
            <a:ext cx="1133061" cy="548640"/>
          </a:xfrm>
          <a:prstGeom prst="rect">
            <a:avLst/>
          </a:prstGeom>
        </p:spPr>
      </p:pic>
    </p:spTree>
    <p:extLst>
      <p:ext uri="{BB962C8B-B14F-4D97-AF65-F5344CB8AC3E}">
        <p14:creationId xmlns:p14="http://schemas.microsoft.com/office/powerpoint/2010/main" val="253599395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2563C-0869-477C-8E2C-BCF52B415BC6}"/>
              </a:ext>
            </a:extLst>
          </p:cNvPr>
          <p:cNvSpPr>
            <a:spLocks noGrp="1"/>
          </p:cNvSpPr>
          <p:nvPr>
            <p:ph type="title"/>
          </p:nvPr>
        </p:nvSpPr>
        <p:spPr>
          <a:xfrm>
            <a:off x="308377" y="1062701"/>
            <a:ext cx="5575587" cy="2286000"/>
          </a:xfrm>
        </p:spPr>
        <p:txBody>
          <a:bodyPr/>
          <a:lstStyle/>
          <a:p>
            <a:r>
              <a:rPr lang="en-US" dirty="0"/>
              <a:t>Emerging Public Health Innovation</a:t>
            </a:r>
          </a:p>
        </p:txBody>
      </p:sp>
      <p:sp>
        <p:nvSpPr>
          <p:cNvPr id="3" name="Content Placeholder 2">
            <a:extLst>
              <a:ext uri="{FF2B5EF4-FFF2-40B4-BE49-F238E27FC236}">
                <a16:creationId xmlns:a16="http://schemas.microsoft.com/office/drawing/2014/main" id="{02DE3192-297B-4DDC-99D3-0A3D7665EFF9}"/>
              </a:ext>
            </a:extLst>
          </p:cNvPr>
          <p:cNvSpPr>
            <a:spLocks noGrp="1"/>
          </p:cNvSpPr>
          <p:nvPr>
            <p:ph idx="1"/>
          </p:nvPr>
        </p:nvSpPr>
        <p:spPr>
          <a:xfrm>
            <a:off x="289495" y="2574235"/>
            <a:ext cx="4788408" cy="4283765"/>
          </a:xfrm>
        </p:spPr>
        <p:txBody>
          <a:bodyPr>
            <a:normAutofit fontScale="85000" lnSpcReduction="20000"/>
          </a:bodyPr>
          <a:lstStyle/>
          <a:p>
            <a:r>
              <a:rPr lang="en-US" dirty="0"/>
              <a:t>Modern technologies are transforming early detection:</a:t>
            </a:r>
          </a:p>
          <a:p>
            <a:r>
              <a:rPr lang="en-US" dirty="0"/>
              <a:t>🤖 </a:t>
            </a:r>
            <a:r>
              <a:rPr lang="en-US" b="1" dirty="0"/>
              <a:t>AI-assisted skin lesion analysis</a:t>
            </a:r>
            <a:r>
              <a:rPr lang="en-US" dirty="0"/>
              <a:t> can help clinicians assess suspicious moles more efficiently.</a:t>
            </a:r>
          </a:p>
          <a:p>
            <a:r>
              <a:rPr lang="en-US" dirty="0"/>
              <a:t>📱 </a:t>
            </a:r>
            <a:r>
              <a:rPr lang="en-US" b="1" dirty="0"/>
              <a:t>Tele dermatology</a:t>
            </a:r>
            <a:r>
              <a:rPr lang="en-US" dirty="0"/>
              <a:t> enables remote review of skin lesions, improving access to specialist advice.</a:t>
            </a:r>
          </a:p>
          <a:p>
            <a:r>
              <a:rPr lang="en-US" dirty="0"/>
              <a:t>⌚ </a:t>
            </a:r>
            <a:r>
              <a:rPr lang="en-US" b="1" dirty="0"/>
              <a:t>Wearable UV sensors</a:t>
            </a:r>
            <a:r>
              <a:rPr lang="en-US" dirty="0"/>
              <a:t> and smartphone apps can support sun-safe </a:t>
            </a:r>
            <a:r>
              <a:rPr lang="en-US" dirty="0" err="1"/>
              <a:t>behaviours</a:t>
            </a:r>
            <a:r>
              <a:rPr lang="en-US" dirty="0"/>
              <a:t> and prompt earlier assessment of concerning skin changes.</a:t>
            </a:r>
          </a:p>
          <a:p>
            <a:endParaRPr lang="en-US" dirty="0"/>
          </a:p>
        </p:txBody>
      </p:sp>
      <p:pic>
        <p:nvPicPr>
          <p:cNvPr id="3076" name="Picture 4" descr="Artificial Intelligence in Dermatology Image Analysis: Current Developments  and Future Trends">
            <a:extLst>
              <a:ext uri="{FF2B5EF4-FFF2-40B4-BE49-F238E27FC236}">
                <a16:creationId xmlns:a16="http://schemas.microsoft.com/office/drawing/2014/main" id="{12A7D68E-5A82-43CF-B3ED-389E61D7FA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4409" y="1476955"/>
            <a:ext cx="6778504" cy="40646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5">
            <a:extLst>
              <a:ext uri="{FF2B5EF4-FFF2-40B4-BE49-F238E27FC236}">
                <a16:creationId xmlns:a16="http://schemas.microsoft.com/office/drawing/2014/main" id="{17F6FC17-7339-44E1-9220-16F7CB93E6A4}"/>
              </a:ext>
            </a:extLst>
          </p:cNvPr>
          <p:cNvSpPr>
            <a:spLocks noChangeArrowheads="1"/>
          </p:cNvSpPr>
          <p:nvPr/>
        </p:nvSpPr>
        <p:spPr bwMode="auto">
          <a:xfrm>
            <a:off x="741145" y="400410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(Walton et al.,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6">
            <a:extLst>
              <a:ext uri="{FF2B5EF4-FFF2-40B4-BE49-F238E27FC236}">
                <a16:creationId xmlns:a16="http://schemas.microsoft.com/office/drawing/2014/main" id="{5FC7341D-43B5-4F78-9B2E-B6C89B04A0B0}"/>
              </a:ext>
            </a:extLst>
          </p:cNvPr>
          <p:cNvSpPr>
            <a:spLocks noChangeArrowheads="1"/>
          </p:cNvSpPr>
          <p:nvPr/>
        </p:nvSpPr>
        <p:spPr bwMode="auto">
          <a:xfrm>
            <a:off x="1530785" y="498588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(Griffith and Foy,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7">
            <a:extLst>
              <a:ext uri="{FF2B5EF4-FFF2-40B4-BE49-F238E27FC236}">
                <a16:creationId xmlns:a16="http://schemas.microsoft.com/office/drawing/2014/main" id="{A739CC99-0872-4FEC-8940-D3077823469D}"/>
              </a:ext>
            </a:extLst>
          </p:cNvPr>
          <p:cNvSpPr>
            <a:spLocks noChangeArrowheads="1"/>
          </p:cNvSpPr>
          <p:nvPr/>
        </p:nvSpPr>
        <p:spPr bwMode="auto">
          <a:xfrm>
            <a:off x="1819175" y="636229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(Karthikeyan and Patil,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79F6A45F-7A09-4E7B-B819-FD5192041A6C}"/>
              </a:ext>
            </a:extLst>
          </p:cNvPr>
          <p:cNvPicPr>
            <a:picLocks noChangeAspect="1"/>
          </p:cNvPicPr>
          <p:nvPr/>
        </p:nvPicPr>
        <p:blipFill>
          <a:blip r:embed="rId3"/>
          <a:stretch>
            <a:fillRect/>
          </a:stretch>
        </p:blipFill>
        <p:spPr>
          <a:xfrm>
            <a:off x="11058939" y="0"/>
            <a:ext cx="1133061" cy="548640"/>
          </a:xfrm>
          <a:prstGeom prst="rect">
            <a:avLst/>
          </a:prstGeom>
        </p:spPr>
      </p:pic>
    </p:spTree>
    <p:extLst>
      <p:ext uri="{BB962C8B-B14F-4D97-AF65-F5344CB8AC3E}">
        <p14:creationId xmlns:p14="http://schemas.microsoft.com/office/powerpoint/2010/main" val="2906662886"/>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Close up of bubbles">
            <a:extLst>
              <a:ext uri="{FF2B5EF4-FFF2-40B4-BE49-F238E27FC236}">
                <a16:creationId xmlns:a16="http://schemas.microsoft.com/office/drawing/2014/main" id="{99058E17-80B3-F3F9-AF6A-0518C39D940F}"/>
              </a:ext>
            </a:extLst>
          </p:cNvPr>
          <p:cNvPicPr>
            <a:picLocks noGrp="1" noChangeAspect="1"/>
          </p:cNvPicPr>
          <p:nvPr>
            <p:ph type="pic" sz="quarter" idx="13"/>
          </p:nvPr>
        </p:nvPicPr>
        <p:blipFill>
          <a:blip r:embed="rId2"/>
          <a:srcRect l="83" r="83"/>
          <a:stretch/>
        </p:blipFill>
        <p:spPr>
          <a:xfrm>
            <a:off x="0" y="-963235"/>
            <a:ext cx="12188952" cy="2368296"/>
          </a:xfrm>
        </p:spPr>
      </p:pic>
      <p:sp>
        <p:nvSpPr>
          <p:cNvPr id="6" name="TextBox 5">
            <a:extLst>
              <a:ext uri="{FF2B5EF4-FFF2-40B4-BE49-F238E27FC236}">
                <a16:creationId xmlns:a16="http://schemas.microsoft.com/office/drawing/2014/main" id="{93CF2D38-9E3D-4472-8869-8B66A09C76A4}"/>
              </a:ext>
            </a:extLst>
          </p:cNvPr>
          <p:cNvSpPr txBox="1"/>
          <p:nvPr/>
        </p:nvSpPr>
        <p:spPr>
          <a:xfrm>
            <a:off x="4307305" y="171950"/>
            <a:ext cx="6189044" cy="584775"/>
          </a:xfrm>
          <a:prstGeom prst="rect">
            <a:avLst/>
          </a:prstGeom>
          <a:noFill/>
        </p:spPr>
        <p:txBody>
          <a:bodyPr wrap="square">
            <a:spAutoFit/>
          </a:bodyPr>
          <a:lstStyle/>
          <a:p>
            <a:r>
              <a:rPr lang="en-US" sz="3200" b="1" dirty="0"/>
              <a:t>Why Adults Aged 40–70?</a:t>
            </a:r>
          </a:p>
        </p:txBody>
      </p:sp>
      <p:sp>
        <p:nvSpPr>
          <p:cNvPr id="8" name="TextBox 7">
            <a:extLst>
              <a:ext uri="{FF2B5EF4-FFF2-40B4-BE49-F238E27FC236}">
                <a16:creationId xmlns:a16="http://schemas.microsoft.com/office/drawing/2014/main" id="{0D60BC83-B3E2-4EFA-A394-FB9033FCD87C}"/>
              </a:ext>
            </a:extLst>
          </p:cNvPr>
          <p:cNvSpPr txBox="1"/>
          <p:nvPr/>
        </p:nvSpPr>
        <p:spPr>
          <a:xfrm>
            <a:off x="3953576" y="942391"/>
            <a:ext cx="6097604" cy="369332"/>
          </a:xfrm>
          <a:prstGeom prst="rect">
            <a:avLst/>
          </a:prstGeom>
          <a:noFill/>
        </p:spPr>
        <p:txBody>
          <a:bodyPr wrap="square">
            <a:spAutoFit/>
          </a:bodyPr>
          <a:lstStyle/>
          <a:p>
            <a:r>
              <a:rPr lang="en-US" b="1" dirty="0"/>
              <a:t>Target Population, Risk Factors &amp; Health Inequalities</a:t>
            </a:r>
          </a:p>
        </p:txBody>
      </p:sp>
      <p:sp>
        <p:nvSpPr>
          <p:cNvPr id="11" name="TextBox 10">
            <a:extLst>
              <a:ext uri="{FF2B5EF4-FFF2-40B4-BE49-F238E27FC236}">
                <a16:creationId xmlns:a16="http://schemas.microsoft.com/office/drawing/2014/main" id="{98A077C2-1989-4DBC-ABCF-BC96BC5A7592}"/>
              </a:ext>
            </a:extLst>
          </p:cNvPr>
          <p:cNvSpPr txBox="1"/>
          <p:nvPr/>
        </p:nvSpPr>
        <p:spPr>
          <a:xfrm>
            <a:off x="-3128" y="1555849"/>
            <a:ext cx="6099128" cy="1754326"/>
          </a:xfrm>
          <a:prstGeom prst="rect">
            <a:avLst/>
          </a:prstGeom>
          <a:noFill/>
        </p:spPr>
        <p:txBody>
          <a:bodyPr wrap="square">
            <a:spAutoFit/>
          </a:bodyPr>
          <a:lstStyle/>
          <a:p>
            <a:pPr algn="just"/>
            <a:r>
              <a:rPr lang="en-US" b="1" dirty="0"/>
              <a:t>Why This Target Group?</a:t>
            </a:r>
            <a:r>
              <a:rPr lang="en-US" b="0" i="0" dirty="0">
                <a:effectLst/>
                <a:latin typeface="Geist"/>
              </a:rPr>
              <a:t> Adults aged 40-70 are more likely to get skin cancer because of the total amount of ultraviolet (UV) radiation they have received over their lifetime. Although melanoma can happen at any age, the rate of melanoma increases substantially after the age of 40 and this age group is a priority target for early detection and screening measures.</a:t>
            </a:r>
            <a:endParaRPr lang="en-US" b="1" dirty="0"/>
          </a:p>
        </p:txBody>
      </p:sp>
      <p:sp>
        <p:nvSpPr>
          <p:cNvPr id="12" name="TextBox 11">
            <a:extLst>
              <a:ext uri="{FF2B5EF4-FFF2-40B4-BE49-F238E27FC236}">
                <a16:creationId xmlns:a16="http://schemas.microsoft.com/office/drawing/2014/main" id="{B8BA97BD-24F6-4A3A-973A-D2713A51A78C}"/>
              </a:ext>
            </a:extLst>
          </p:cNvPr>
          <p:cNvSpPr txBox="1"/>
          <p:nvPr/>
        </p:nvSpPr>
        <p:spPr>
          <a:xfrm>
            <a:off x="6209497" y="1645034"/>
            <a:ext cx="4869181" cy="3539430"/>
          </a:xfrm>
          <a:prstGeom prst="rect">
            <a:avLst/>
          </a:prstGeom>
          <a:solidFill>
            <a:schemeClr val="accent1">
              <a:lumMod val="40000"/>
              <a:lumOff val="60000"/>
            </a:schemeClr>
          </a:solidFill>
        </p:spPr>
        <p:txBody>
          <a:bodyPr wrap="square">
            <a:spAutoFit/>
          </a:bodyPr>
          <a:lstStyle/>
          <a:p>
            <a:r>
              <a:rPr lang="en-US" sz="1600" b="1" dirty="0"/>
              <a:t>Key Risk Factors</a:t>
            </a:r>
          </a:p>
          <a:p>
            <a:r>
              <a:rPr lang="en-US" sz="1600" b="0" i="0" dirty="0">
                <a:effectLst/>
                <a:latin typeface="Geist"/>
              </a:rPr>
              <a:t>☀️ Prolonged UV Exposure The amount of sunlight exposure, as in construction workers, farmers and gardeners Recreational sun exposure History of sunburns, especially during childhood </a:t>
            </a:r>
          </a:p>
          <a:p>
            <a:r>
              <a:rPr lang="en-US" sz="1600" b="0" i="0" dirty="0">
                <a:effectLst/>
                <a:latin typeface="Geist"/>
              </a:rPr>
              <a:t>👨‍👩‍👧 Genetic &amp; Biological Factors Fair skin (Fitzpatrick Skin Types I &amp; II) Light-</a:t>
            </a:r>
            <a:r>
              <a:rPr lang="en-US" sz="1600" b="0" i="0" dirty="0" err="1">
                <a:effectLst/>
                <a:latin typeface="Geist"/>
              </a:rPr>
              <a:t>coloured</a:t>
            </a:r>
            <a:r>
              <a:rPr lang="en-US" sz="1600" b="0" i="0" dirty="0">
                <a:effectLst/>
                <a:latin typeface="Geist"/>
              </a:rPr>
              <a:t> eyes and hair Any family history of melanoma. Any history of melanoma in the family. Several or abnormal moles.</a:t>
            </a:r>
          </a:p>
          <a:p>
            <a:r>
              <a:rPr lang="en-US" sz="1600" b="0" i="0" dirty="0">
                <a:effectLst/>
                <a:latin typeface="Geist"/>
              </a:rPr>
              <a:t> 🧬 Medical Factors Weakened immune system There is a history of skin cancer in the past. Increasing age.</a:t>
            </a:r>
          </a:p>
          <a:p>
            <a:r>
              <a:rPr lang="en-US" sz="1600" b="0" i="0" dirty="0">
                <a:effectLst/>
                <a:latin typeface="Geist"/>
              </a:rPr>
              <a:t> 🏖️ Lifestyle Factors Use of tanning beds Poor sunscreen use Poor knowledge of early warning symptoms Delayed healthcare-seeking behavior</a:t>
            </a:r>
            <a:endParaRPr lang="en-US" sz="1600" b="1" dirty="0"/>
          </a:p>
        </p:txBody>
      </p:sp>
      <p:sp>
        <p:nvSpPr>
          <p:cNvPr id="14" name="TextBox 13">
            <a:extLst>
              <a:ext uri="{FF2B5EF4-FFF2-40B4-BE49-F238E27FC236}">
                <a16:creationId xmlns:a16="http://schemas.microsoft.com/office/drawing/2014/main" id="{C25599D4-9B93-4B31-8049-377211A2DA82}"/>
              </a:ext>
            </a:extLst>
          </p:cNvPr>
          <p:cNvSpPr txBox="1"/>
          <p:nvPr/>
        </p:nvSpPr>
        <p:spPr>
          <a:xfrm>
            <a:off x="86628" y="3737962"/>
            <a:ext cx="5621153" cy="3077766"/>
          </a:xfrm>
          <a:prstGeom prst="rect">
            <a:avLst/>
          </a:prstGeom>
          <a:noFill/>
        </p:spPr>
        <p:txBody>
          <a:bodyPr wrap="square">
            <a:spAutoFit/>
          </a:bodyPr>
          <a:lstStyle/>
          <a:p>
            <a:r>
              <a:rPr lang="en-US" b="1" dirty="0"/>
              <a:t>Health Inequalities</a:t>
            </a:r>
          </a:p>
          <a:p>
            <a:r>
              <a:rPr lang="en-US" sz="1600" b="0" i="0" dirty="0">
                <a:effectLst/>
                <a:latin typeface="Geist"/>
              </a:rPr>
              <a:t>Fair-skinned individuals are more likely to develop melanoma, while darker skin tones are less likely to be diagnosed, but when they are diagnosed, it may be later in life resulting in poorer prognosis due to decreased awareness and late detection.</a:t>
            </a:r>
            <a:endParaRPr lang="en-US" sz="1600" b="1" dirty="0"/>
          </a:p>
          <a:p>
            <a:endParaRPr lang="en-US" sz="1600" b="1" dirty="0"/>
          </a:p>
          <a:p>
            <a:r>
              <a:rPr lang="en-US" sz="1600" b="1" dirty="0"/>
              <a:t>Additional inequalities include:</a:t>
            </a:r>
          </a:p>
          <a:p>
            <a:r>
              <a:rPr lang="en-US" sz="1600" b="0" i="0" dirty="0">
                <a:effectLst/>
                <a:latin typeface="Geist"/>
              </a:rPr>
              <a:t>Those who live in rural areas and have limited access to dermatology services. Those with a lower socioeconomic status, who might delay in seeking medical advice. Limited digital health literacy of older adults which encompasses use of online screening tools and health information.</a:t>
            </a:r>
            <a:endParaRPr lang="en-US" sz="1600" b="1" dirty="0"/>
          </a:p>
        </p:txBody>
      </p:sp>
      <p:sp>
        <p:nvSpPr>
          <p:cNvPr id="15" name="Rectangle 1">
            <a:extLst>
              <a:ext uri="{FF2B5EF4-FFF2-40B4-BE49-F238E27FC236}">
                <a16:creationId xmlns:a16="http://schemas.microsoft.com/office/drawing/2014/main" id="{F973208F-4831-41AD-8AE5-E4C32F9D89BE}"/>
              </a:ext>
            </a:extLst>
          </p:cNvPr>
          <p:cNvSpPr>
            <a:spLocks noChangeArrowheads="1"/>
          </p:cNvSpPr>
          <p:nvPr/>
        </p:nvSpPr>
        <p:spPr bwMode="auto">
          <a:xfrm>
            <a:off x="0" y="333183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(ScienceDaily,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2">
            <a:extLst>
              <a:ext uri="{FF2B5EF4-FFF2-40B4-BE49-F238E27FC236}">
                <a16:creationId xmlns:a16="http://schemas.microsoft.com/office/drawing/2014/main" id="{13615F90-91AD-413A-9198-BC712F5C9FC1}"/>
              </a:ext>
            </a:extLst>
          </p:cNvPr>
          <p:cNvSpPr>
            <a:spLocks noChangeArrowheads="1"/>
          </p:cNvSpPr>
          <p:nvPr/>
        </p:nvSpPr>
        <p:spPr bwMode="auto">
          <a:xfrm>
            <a:off x="86628" y="50971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(Visser and Tod,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8" name="Picture 17">
            <a:extLst>
              <a:ext uri="{FF2B5EF4-FFF2-40B4-BE49-F238E27FC236}">
                <a16:creationId xmlns:a16="http://schemas.microsoft.com/office/drawing/2014/main" id="{17EC2E63-E50C-42A2-8589-0B1077026574}"/>
              </a:ext>
            </a:extLst>
          </p:cNvPr>
          <p:cNvPicPr>
            <a:picLocks noChangeAspect="1"/>
          </p:cNvPicPr>
          <p:nvPr/>
        </p:nvPicPr>
        <p:blipFill>
          <a:blip r:embed="rId3"/>
          <a:stretch>
            <a:fillRect/>
          </a:stretch>
        </p:blipFill>
        <p:spPr>
          <a:xfrm>
            <a:off x="8878080" y="5097100"/>
            <a:ext cx="3227292" cy="1657258"/>
          </a:xfrm>
          <a:prstGeom prst="rect">
            <a:avLst/>
          </a:prstGeom>
        </p:spPr>
      </p:pic>
      <p:pic>
        <p:nvPicPr>
          <p:cNvPr id="13" name="Picture 12">
            <a:extLst>
              <a:ext uri="{FF2B5EF4-FFF2-40B4-BE49-F238E27FC236}">
                <a16:creationId xmlns:a16="http://schemas.microsoft.com/office/drawing/2014/main" id="{CBADB693-0B40-4945-92E0-06DC73D0138D}"/>
              </a:ext>
            </a:extLst>
          </p:cNvPr>
          <p:cNvPicPr>
            <a:picLocks noChangeAspect="1"/>
          </p:cNvPicPr>
          <p:nvPr/>
        </p:nvPicPr>
        <p:blipFill>
          <a:blip r:embed="rId4"/>
          <a:stretch>
            <a:fillRect/>
          </a:stretch>
        </p:blipFill>
        <p:spPr>
          <a:xfrm>
            <a:off x="11058939" y="0"/>
            <a:ext cx="1133061" cy="548640"/>
          </a:xfrm>
          <a:prstGeom prst="rect">
            <a:avLst/>
          </a:prstGeom>
        </p:spPr>
      </p:pic>
    </p:spTree>
    <p:extLst>
      <p:ext uri="{BB962C8B-B14F-4D97-AF65-F5344CB8AC3E}">
        <p14:creationId xmlns:p14="http://schemas.microsoft.com/office/powerpoint/2010/main" val="100803753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0" y="-607836"/>
            <a:ext cx="10241280" cy="2286000"/>
          </a:xfrm>
          <a:noFill/>
        </p:spPr>
        <p:txBody>
          <a:bodyPr anchor="b" anchorCtr="0"/>
          <a:lstStyle/>
          <a:p>
            <a:r>
              <a:rPr lang="en-US" dirty="0"/>
              <a:t>Innovation Focus</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814778" y="2484280"/>
            <a:ext cx="6384919" cy="3838556"/>
          </a:xfrm>
          <a:noFill/>
        </p:spPr>
        <p:txBody>
          <a:bodyPr>
            <a:noAutofit/>
          </a:bodyPr>
          <a:lstStyle/>
          <a:p>
            <a:pPr algn="l"/>
            <a:r>
              <a:rPr lang="en-US" sz="1800" dirty="0"/>
              <a:t>Our campaign will use:</a:t>
            </a:r>
          </a:p>
          <a:p>
            <a:pPr algn="l"/>
            <a:r>
              <a:rPr lang="en-US" sz="1800" dirty="0"/>
              <a:t>🤖 AI-supported skin lesion assessment to encourage early identification of suspicious moles. </a:t>
            </a:r>
          </a:p>
          <a:p>
            <a:pPr algn="l"/>
            <a:r>
              <a:rPr lang="en-US" sz="1800" dirty="0"/>
              <a:t>📱 Tele dermatology for rapid specialist review. </a:t>
            </a:r>
          </a:p>
          <a:p>
            <a:pPr algn="l"/>
            <a:r>
              <a:rPr lang="en-US" sz="1800" dirty="0"/>
              <a:t>🌐 QR-code educational resources linking users to NHS guidance. </a:t>
            </a:r>
          </a:p>
          <a:p>
            <a:pPr algn="l"/>
            <a:r>
              <a:rPr lang="en-US" sz="1800" dirty="0"/>
              <a:t>⌚ Wearable UV exposure reminders to promote sun-safe behaviors.</a:t>
            </a:r>
          </a:p>
        </p:txBody>
      </p:sp>
      <p:pic>
        <p:nvPicPr>
          <p:cNvPr id="11266" name="Picture 2" descr="Chart: Surge in UK skin cancer deaths since the 70s | Statista">
            <a:extLst>
              <a:ext uri="{FF2B5EF4-FFF2-40B4-BE49-F238E27FC236}">
                <a16:creationId xmlns:a16="http://schemas.microsoft.com/office/drawing/2014/main" id="{C93F827A-0FDC-41DE-AEF5-2AF5E73BA8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99697" y="1678648"/>
            <a:ext cx="4644188" cy="464418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
            <a:extLst>
              <a:ext uri="{FF2B5EF4-FFF2-40B4-BE49-F238E27FC236}">
                <a16:creationId xmlns:a16="http://schemas.microsoft.com/office/drawing/2014/main" id="{5B436C9F-D567-40A2-8FAF-AFE472B78115}"/>
              </a:ext>
            </a:extLst>
          </p:cNvPr>
          <p:cNvSpPr>
            <a:spLocks noChangeArrowheads="1"/>
          </p:cNvSpPr>
          <p:nvPr/>
        </p:nvSpPr>
        <p:spPr bwMode="auto">
          <a:xfrm>
            <a:off x="7603958" y="647780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(Armstrong, 2020)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a:extLst>
              <a:ext uri="{FF2B5EF4-FFF2-40B4-BE49-F238E27FC236}">
                <a16:creationId xmlns:a16="http://schemas.microsoft.com/office/drawing/2014/main" id="{A526087F-8ED1-48AC-8AA0-BBF205B8F6C1}"/>
              </a:ext>
            </a:extLst>
          </p:cNvPr>
          <p:cNvPicPr>
            <a:picLocks noChangeAspect="1"/>
          </p:cNvPicPr>
          <p:nvPr/>
        </p:nvPicPr>
        <p:blipFill>
          <a:blip r:embed="rId3"/>
          <a:stretch>
            <a:fillRect/>
          </a:stretch>
        </p:blipFill>
        <p:spPr>
          <a:xfrm>
            <a:off x="11058939" y="0"/>
            <a:ext cx="1133061" cy="548640"/>
          </a:xfrm>
          <a:prstGeom prst="rect">
            <a:avLst/>
          </a:prstGeom>
        </p:spPr>
      </p:pic>
    </p:spTree>
    <p:extLst>
      <p:ext uri="{BB962C8B-B14F-4D97-AF65-F5344CB8AC3E}">
        <p14:creationId xmlns:p14="http://schemas.microsoft.com/office/powerpoint/2010/main" val="435195399"/>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C0FB6-7292-4C61-9351-2D0373F68B46}"/>
              </a:ext>
            </a:extLst>
          </p:cNvPr>
          <p:cNvSpPr>
            <a:spLocks noGrp="1"/>
          </p:cNvSpPr>
          <p:nvPr>
            <p:ph type="ctrTitle"/>
          </p:nvPr>
        </p:nvSpPr>
        <p:spPr/>
        <p:txBody>
          <a:bodyPr/>
          <a:lstStyle/>
          <a:p>
            <a:r>
              <a:rPr lang="en-US" dirty="0" err="1"/>
              <a:t>Taks</a:t>
            </a:r>
            <a:r>
              <a:rPr lang="en-US" dirty="0"/>
              <a:t> 2 Campaign</a:t>
            </a:r>
          </a:p>
        </p:txBody>
      </p:sp>
      <p:sp>
        <p:nvSpPr>
          <p:cNvPr id="3" name="Subtitle 2">
            <a:extLst>
              <a:ext uri="{FF2B5EF4-FFF2-40B4-BE49-F238E27FC236}">
                <a16:creationId xmlns:a16="http://schemas.microsoft.com/office/drawing/2014/main" id="{2F3634BA-97DF-4061-88AE-3F058AE83F18}"/>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57524917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D7019-8727-49D6-900E-AC93E62E1B70}"/>
              </a:ext>
            </a:extLst>
          </p:cNvPr>
          <p:cNvSpPr>
            <a:spLocks noGrp="1"/>
          </p:cNvSpPr>
          <p:nvPr>
            <p:ph type="ctrTitle"/>
          </p:nvPr>
        </p:nvSpPr>
        <p:spPr>
          <a:xfrm>
            <a:off x="1142037" y="789272"/>
            <a:ext cx="10241280" cy="839804"/>
          </a:xfrm>
        </p:spPr>
        <p:txBody>
          <a:bodyPr/>
          <a:lstStyle/>
          <a:p>
            <a:r>
              <a:rPr lang="en-US" dirty="0"/>
              <a:t>Campaign Rationale</a:t>
            </a:r>
          </a:p>
        </p:txBody>
      </p:sp>
      <p:sp>
        <p:nvSpPr>
          <p:cNvPr id="5" name="TextBox 4">
            <a:extLst>
              <a:ext uri="{FF2B5EF4-FFF2-40B4-BE49-F238E27FC236}">
                <a16:creationId xmlns:a16="http://schemas.microsoft.com/office/drawing/2014/main" id="{D0BE6087-EFD3-4F5D-AE33-61546DEFCCD4}"/>
              </a:ext>
            </a:extLst>
          </p:cNvPr>
          <p:cNvSpPr txBox="1"/>
          <p:nvPr/>
        </p:nvSpPr>
        <p:spPr>
          <a:xfrm>
            <a:off x="847023" y="1896177"/>
            <a:ext cx="7750743" cy="1200329"/>
          </a:xfrm>
          <a:prstGeom prst="rect">
            <a:avLst/>
          </a:prstGeom>
          <a:solidFill>
            <a:schemeClr val="accent1">
              <a:lumMod val="40000"/>
              <a:lumOff val="60000"/>
            </a:schemeClr>
          </a:solidFill>
        </p:spPr>
        <p:txBody>
          <a:bodyPr wrap="square">
            <a:spAutoFit/>
          </a:bodyPr>
          <a:lstStyle/>
          <a:p>
            <a:r>
              <a:rPr lang="en-US" b="1" dirty="0"/>
              <a:t>Objective 1 – Increase Awareness</a:t>
            </a:r>
          </a:p>
          <a:p>
            <a:r>
              <a:rPr lang="en-US" dirty="0"/>
              <a:t>Increase knowledge of skin cancer risk factors, UV protection, and the ABCDE warning signs by at least 40% among participants within the 8-week campaign, measured through pre- and post-campaign questionnaires.</a:t>
            </a:r>
          </a:p>
        </p:txBody>
      </p:sp>
      <p:sp>
        <p:nvSpPr>
          <p:cNvPr id="7" name="TextBox 6">
            <a:extLst>
              <a:ext uri="{FF2B5EF4-FFF2-40B4-BE49-F238E27FC236}">
                <a16:creationId xmlns:a16="http://schemas.microsoft.com/office/drawing/2014/main" id="{0963D6C2-8FE9-4293-A8BE-3B3ACDD348DD}"/>
              </a:ext>
            </a:extLst>
          </p:cNvPr>
          <p:cNvSpPr txBox="1"/>
          <p:nvPr/>
        </p:nvSpPr>
        <p:spPr>
          <a:xfrm>
            <a:off x="4954604" y="3363607"/>
            <a:ext cx="6097604" cy="1200329"/>
          </a:xfrm>
          <a:prstGeom prst="rect">
            <a:avLst/>
          </a:prstGeom>
          <a:solidFill>
            <a:schemeClr val="accent1">
              <a:lumMod val="40000"/>
              <a:lumOff val="60000"/>
            </a:schemeClr>
          </a:solidFill>
        </p:spPr>
        <p:txBody>
          <a:bodyPr wrap="square">
            <a:spAutoFit/>
          </a:bodyPr>
          <a:lstStyle/>
          <a:p>
            <a:r>
              <a:rPr lang="en-US" b="1" dirty="0"/>
              <a:t>Objective 2 – Promote Early Detection</a:t>
            </a:r>
          </a:p>
          <a:p>
            <a:r>
              <a:rPr lang="en-US" dirty="0"/>
              <a:t>Achieve 70% participant engagement in monthly self-skin examinations using the ABCDE checklist and AI-supported skin monitoring apps by the end of the campaign.</a:t>
            </a:r>
          </a:p>
        </p:txBody>
      </p:sp>
      <p:sp>
        <p:nvSpPr>
          <p:cNvPr id="9" name="TextBox 8">
            <a:extLst>
              <a:ext uri="{FF2B5EF4-FFF2-40B4-BE49-F238E27FC236}">
                <a16:creationId xmlns:a16="http://schemas.microsoft.com/office/drawing/2014/main" id="{E56611F5-9FC5-44B8-87B2-5B6B0B6C99D7}"/>
              </a:ext>
            </a:extLst>
          </p:cNvPr>
          <p:cNvSpPr txBox="1"/>
          <p:nvPr/>
        </p:nvSpPr>
        <p:spPr>
          <a:xfrm>
            <a:off x="988996" y="4727418"/>
            <a:ext cx="6097604" cy="1200329"/>
          </a:xfrm>
          <a:prstGeom prst="rect">
            <a:avLst/>
          </a:prstGeom>
          <a:solidFill>
            <a:schemeClr val="accent1">
              <a:lumMod val="40000"/>
              <a:lumOff val="60000"/>
            </a:schemeClr>
          </a:solidFill>
        </p:spPr>
        <p:txBody>
          <a:bodyPr wrap="square">
            <a:spAutoFit/>
          </a:bodyPr>
          <a:lstStyle/>
          <a:p>
            <a:r>
              <a:rPr lang="en-US" b="1" dirty="0"/>
              <a:t>Objective 3 – Improve Screening Uptake</a:t>
            </a:r>
          </a:p>
          <a:p>
            <a:r>
              <a:rPr lang="en-US" dirty="0"/>
              <a:t>Increase referrals to GPs or dermatology services for suspicious skin lesions by 20% among participants during the campaign period.</a:t>
            </a:r>
          </a:p>
        </p:txBody>
      </p:sp>
      <p:pic>
        <p:nvPicPr>
          <p:cNvPr id="6" name="Picture 5">
            <a:extLst>
              <a:ext uri="{FF2B5EF4-FFF2-40B4-BE49-F238E27FC236}">
                <a16:creationId xmlns:a16="http://schemas.microsoft.com/office/drawing/2014/main" id="{92253048-6368-4F3B-9814-487AB72CF6D2}"/>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198397658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800CC-3342-4535-A7D1-F6486FB32B10}"/>
              </a:ext>
            </a:extLst>
          </p:cNvPr>
          <p:cNvSpPr>
            <a:spLocks noGrp="1"/>
          </p:cNvSpPr>
          <p:nvPr>
            <p:ph type="ctrTitle"/>
          </p:nvPr>
        </p:nvSpPr>
        <p:spPr>
          <a:xfrm>
            <a:off x="1074660" y="421105"/>
            <a:ext cx="10254274" cy="1205564"/>
          </a:xfrm>
        </p:spPr>
        <p:txBody>
          <a:bodyPr/>
          <a:lstStyle/>
          <a:p>
            <a:r>
              <a:rPr lang="en-US" sz="2400" dirty="0"/>
              <a:t>8-Week Intervention Plan</a:t>
            </a:r>
          </a:p>
        </p:txBody>
      </p:sp>
      <p:graphicFrame>
        <p:nvGraphicFramePr>
          <p:cNvPr id="6" name="Table 5">
            <a:extLst>
              <a:ext uri="{FF2B5EF4-FFF2-40B4-BE49-F238E27FC236}">
                <a16:creationId xmlns:a16="http://schemas.microsoft.com/office/drawing/2014/main" id="{DCF32507-D795-4CC1-950E-43DA7ED58769}"/>
              </a:ext>
            </a:extLst>
          </p:cNvPr>
          <p:cNvGraphicFramePr>
            <a:graphicFrameLocks noGrp="1"/>
          </p:cNvGraphicFramePr>
          <p:nvPr>
            <p:extLst>
              <p:ext uri="{D42A27DB-BD31-4B8C-83A1-F6EECF244321}">
                <p14:modId xmlns:p14="http://schemas.microsoft.com/office/powerpoint/2010/main" val="1744352585"/>
              </p:ext>
            </p:extLst>
          </p:nvPr>
        </p:nvGraphicFramePr>
        <p:xfrm>
          <a:off x="1182303" y="1915426"/>
          <a:ext cx="9827394" cy="4766892"/>
        </p:xfrm>
        <a:graphic>
          <a:graphicData uri="http://schemas.openxmlformats.org/drawingml/2006/table">
            <a:tbl>
              <a:tblPr/>
              <a:tblGrid>
                <a:gridCol w="3275798">
                  <a:extLst>
                    <a:ext uri="{9D8B030D-6E8A-4147-A177-3AD203B41FA5}">
                      <a16:colId xmlns:a16="http://schemas.microsoft.com/office/drawing/2014/main" val="559319678"/>
                    </a:ext>
                  </a:extLst>
                </a:gridCol>
                <a:gridCol w="3275798">
                  <a:extLst>
                    <a:ext uri="{9D8B030D-6E8A-4147-A177-3AD203B41FA5}">
                      <a16:colId xmlns:a16="http://schemas.microsoft.com/office/drawing/2014/main" val="3499654927"/>
                    </a:ext>
                  </a:extLst>
                </a:gridCol>
                <a:gridCol w="3275798">
                  <a:extLst>
                    <a:ext uri="{9D8B030D-6E8A-4147-A177-3AD203B41FA5}">
                      <a16:colId xmlns:a16="http://schemas.microsoft.com/office/drawing/2014/main" val="711907619"/>
                    </a:ext>
                  </a:extLst>
                </a:gridCol>
              </a:tblGrid>
              <a:tr h="246971">
                <a:tc>
                  <a:txBody>
                    <a:bodyPr/>
                    <a:lstStyle/>
                    <a:p>
                      <a:r>
                        <a:rPr lang="en-US" sz="1600" b="1"/>
                        <a:t>Week</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b="1"/>
                        <a:t>Activity</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b="1"/>
                        <a:t>Outcome</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717120667"/>
                  </a:ext>
                </a:extLst>
              </a:tr>
              <a:tr h="433545">
                <a:tc>
                  <a:txBody>
                    <a:bodyPr/>
                    <a:lstStyle/>
                    <a:p>
                      <a:r>
                        <a:rPr lang="en-US" sz="1600" b="1"/>
                        <a:t>Week 1</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Campaign Launch &amp; Baseline Survey</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Measure awareness and risk perception</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134659278"/>
                  </a:ext>
                </a:extLst>
              </a:tr>
              <a:tr h="433545">
                <a:tc>
                  <a:txBody>
                    <a:bodyPr/>
                    <a:lstStyle/>
                    <a:p>
                      <a:r>
                        <a:rPr lang="en-US" sz="1600" b="1" dirty="0"/>
                        <a:t>Week 2</a:t>
                      </a:r>
                      <a:endParaRPr lang="en-US" sz="1600" dirty="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UV Safety &amp; Skin Cancer Education Workshop</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Improve knowledge of prevention and risk factors</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618649136"/>
                  </a:ext>
                </a:extLst>
              </a:tr>
              <a:tr h="552427">
                <a:tc>
                  <a:txBody>
                    <a:bodyPr/>
                    <a:lstStyle/>
                    <a:p>
                      <a:r>
                        <a:rPr lang="en-US" sz="1600" b="1"/>
                        <a:t>Week 3</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b="1"/>
                        <a:t>ABCDE Mole Check</a:t>
                      </a:r>
                      <a:r>
                        <a:rPr lang="en-US" sz="1600"/>
                        <a:t> Training + Self-Examination Demonstration</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dirty="0"/>
                        <a:t>Build confidence in early detection</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317155063"/>
                  </a:ext>
                </a:extLst>
              </a:tr>
              <a:tr h="552427">
                <a:tc>
                  <a:txBody>
                    <a:bodyPr/>
                    <a:lstStyle/>
                    <a:p>
                      <a:r>
                        <a:rPr lang="en-US" sz="1600" b="1"/>
                        <a:t>Week 4</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b="1"/>
                        <a:t>AI Skin Screening</a:t>
                      </a:r>
                      <a:r>
                        <a:rPr lang="en-US" sz="1600"/>
                        <a:t> &amp; Teledermatology Demonstration</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Introduce digital health technologies</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535396056"/>
                  </a:ext>
                </a:extLst>
              </a:tr>
              <a:tr h="552427">
                <a:tc>
                  <a:txBody>
                    <a:bodyPr/>
                    <a:lstStyle/>
                    <a:p>
                      <a:r>
                        <a:rPr lang="en-US" sz="1600" b="1"/>
                        <a:t>Week 5</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Free Community Skin Health Check (GPs/Dermatology Nurses)</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dirty="0"/>
                        <a:t>Encourage early screening and referrals</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162090993"/>
                  </a:ext>
                </a:extLst>
              </a:tr>
              <a:tr h="552427">
                <a:tc>
                  <a:txBody>
                    <a:bodyPr/>
                    <a:lstStyle/>
                    <a:p>
                      <a:r>
                        <a:rPr lang="en-US" sz="1600" b="1"/>
                        <a:t>Week 6</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Sun Safety Challenge &amp; Social Media Campaign (#SpotSmartUK)</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Promote healthy behaviours and community engagement</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251591539"/>
                  </a:ext>
                </a:extLst>
              </a:tr>
              <a:tr h="433545">
                <a:tc>
                  <a:txBody>
                    <a:bodyPr/>
                    <a:lstStyle/>
                    <a:p>
                      <a:r>
                        <a:rPr lang="en-US" sz="1600" b="1"/>
                        <a:t>Week 7</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Survivor Story &amp; Q&amp;A Session</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Address fear, increase motivation, and reduce stigma</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589398910"/>
                  </a:ext>
                </a:extLst>
              </a:tr>
              <a:tr h="0">
                <a:tc>
                  <a:txBody>
                    <a:bodyPr/>
                    <a:lstStyle/>
                    <a:p>
                      <a:r>
                        <a:rPr lang="en-US" sz="1600" b="1"/>
                        <a:t>Week 8</a:t>
                      </a:r>
                      <a:endParaRPr lang="en-US" sz="1600"/>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a:t>Post-Campaign Evaluation &amp; Certificates</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600" dirty="0"/>
                        <a:t>Assess knowledge, </a:t>
                      </a:r>
                      <a:r>
                        <a:rPr lang="en-US" sz="1600" dirty="0" err="1"/>
                        <a:t>behaviour</a:t>
                      </a:r>
                      <a:r>
                        <a:rPr lang="en-US" sz="1600" dirty="0"/>
                        <a:t> change, and participant feedback</a:t>
                      </a:r>
                    </a:p>
                  </a:txBody>
                  <a:tcPr marL="69069" marR="69069" marT="34534" marB="34534"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403632121"/>
                  </a:ext>
                </a:extLst>
              </a:tr>
            </a:tbl>
          </a:graphicData>
        </a:graphic>
      </p:graphicFrame>
      <p:pic>
        <p:nvPicPr>
          <p:cNvPr id="4" name="Picture 3">
            <a:extLst>
              <a:ext uri="{FF2B5EF4-FFF2-40B4-BE49-F238E27FC236}">
                <a16:creationId xmlns:a16="http://schemas.microsoft.com/office/drawing/2014/main" id="{7D70E5B8-A935-4FF4-A825-BD2490D5EE96}"/>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17201540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0" y="250257"/>
            <a:ext cx="8072789" cy="1734952"/>
          </a:xfrm>
          <a:noFill/>
        </p:spPr>
        <p:txBody>
          <a:bodyPr/>
          <a:lstStyle/>
          <a:p>
            <a:r>
              <a:rPr lang="en-US" sz="2800" b="1" dirty="0"/>
              <a:t>Digital Innovation Throughout the Campaign</a:t>
            </a:r>
            <a:br>
              <a:rPr lang="en-US" sz="2800" b="1" dirty="0"/>
            </a:br>
            <a:endParaRPr lang="en-US" sz="2800" dirty="0"/>
          </a:p>
        </p:txBody>
      </p:sp>
      <p:graphicFrame>
        <p:nvGraphicFramePr>
          <p:cNvPr id="7" name="Content Placeholder 6">
            <a:extLst>
              <a:ext uri="{FF2B5EF4-FFF2-40B4-BE49-F238E27FC236}">
                <a16:creationId xmlns:a16="http://schemas.microsoft.com/office/drawing/2014/main" id="{3D442A45-A037-44C8-8FA5-F8117206C266}"/>
              </a:ext>
            </a:extLst>
          </p:cNvPr>
          <p:cNvGraphicFramePr>
            <a:graphicFrameLocks noGrp="1"/>
          </p:cNvGraphicFramePr>
          <p:nvPr>
            <p:ph idx="1"/>
            <p:extLst>
              <p:ext uri="{D42A27DB-BD31-4B8C-83A1-F6EECF244321}">
                <p14:modId xmlns:p14="http://schemas.microsoft.com/office/powerpoint/2010/main" val="1050965239"/>
              </p:ext>
            </p:extLst>
          </p:nvPr>
        </p:nvGraphicFramePr>
        <p:xfrm>
          <a:off x="8072789" y="21658"/>
          <a:ext cx="3031958" cy="24327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DB6E29ED-16D4-4A84-8A5E-EAD9B077A7C1}"/>
              </a:ext>
            </a:extLst>
          </p:cNvPr>
          <p:cNvGraphicFramePr/>
          <p:nvPr>
            <p:extLst>
              <p:ext uri="{D42A27DB-BD31-4B8C-83A1-F6EECF244321}">
                <p14:modId xmlns:p14="http://schemas.microsoft.com/office/powerpoint/2010/main" val="603504586"/>
              </p:ext>
            </p:extLst>
          </p:nvPr>
        </p:nvGraphicFramePr>
        <p:xfrm>
          <a:off x="7284158" y="1985209"/>
          <a:ext cx="4677878" cy="485113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3" name="Picture 12">
            <a:extLst>
              <a:ext uri="{FF2B5EF4-FFF2-40B4-BE49-F238E27FC236}">
                <a16:creationId xmlns:a16="http://schemas.microsoft.com/office/drawing/2014/main" id="{FA03020C-9E99-4DD0-80B7-83AD6F431AAE}"/>
              </a:ext>
            </a:extLst>
          </p:cNvPr>
          <p:cNvPicPr>
            <a:picLocks noChangeAspect="1"/>
          </p:cNvPicPr>
          <p:nvPr/>
        </p:nvPicPr>
        <p:blipFill>
          <a:blip r:embed="rId12"/>
          <a:stretch>
            <a:fillRect/>
          </a:stretch>
        </p:blipFill>
        <p:spPr>
          <a:xfrm>
            <a:off x="69985" y="1476141"/>
            <a:ext cx="8072788" cy="5381859"/>
          </a:xfrm>
          <a:prstGeom prst="rect">
            <a:avLst/>
          </a:prstGeom>
        </p:spPr>
      </p:pic>
      <p:pic>
        <p:nvPicPr>
          <p:cNvPr id="6" name="Picture 5">
            <a:extLst>
              <a:ext uri="{FF2B5EF4-FFF2-40B4-BE49-F238E27FC236}">
                <a16:creationId xmlns:a16="http://schemas.microsoft.com/office/drawing/2014/main" id="{E8442720-79B0-473C-8CBF-B50ABF1F8540}"/>
              </a:ext>
            </a:extLst>
          </p:cNvPr>
          <p:cNvPicPr>
            <a:picLocks noChangeAspect="1"/>
          </p:cNvPicPr>
          <p:nvPr/>
        </p:nvPicPr>
        <p:blipFill>
          <a:blip r:embed="rId13"/>
          <a:stretch>
            <a:fillRect/>
          </a:stretch>
        </p:blipFill>
        <p:spPr>
          <a:xfrm>
            <a:off x="11058939" y="0"/>
            <a:ext cx="1133061" cy="548640"/>
          </a:xfrm>
          <a:prstGeom prst="rect">
            <a:avLst/>
          </a:prstGeom>
        </p:spPr>
      </p:pic>
    </p:spTree>
    <p:extLst>
      <p:ext uri="{BB962C8B-B14F-4D97-AF65-F5344CB8AC3E}">
        <p14:creationId xmlns:p14="http://schemas.microsoft.com/office/powerpoint/2010/main" val="366667467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67CCBBCB-443F-4658-B83B-D6A22ED94079}"/>
              </a:ext>
            </a:extLst>
          </p:cNvPr>
          <p:cNvGraphicFramePr>
            <a:graphicFrameLocks noGrp="1"/>
          </p:cNvGraphicFramePr>
          <p:nvPr>
            <p:ph idx="1"/>
            <p:extLst>
              <p:ext uri="{D42A27DB-BD31-4B8C-83A1-F6EECF244321}">
                <p14:modId xmlns:p14="http://schemas.microsoft.com/office/powerpoint/2010/main" val="2320984760"/>
              </p:ext>
            </p:extLst>
          </p:nvPr>
        </p:nvGraphicFramePr>
        <p:xfrm>
          <a:off x="4100362" y="474119"/>
          <a:ext cx="4880008" cy="4119611"/>
        </p:xfrm>
        <a:graphic>
          <a:graphicData uri="http://schemas.openxmlformats.org/drawingml/2006/table">
            <a:tbl>
              <a:tblPr/>
              <a:tblGrid>
                <a:gridCol w="1246377">
                  <a:extLst>
                    <a:ext uri="{9D8B030D-6E8A-4147-A177-3AD203B41FA5}">
                      <a16:colId xmlns:a16="http://schemas.microsoft.com/office/drawing/2014/main" val="298194730"/>
                    </a:ext>
                  </a:extLst>
                </a:gridCol>
                <a:gridCol w="3633631">
                  <a:extLst>
                    <a:ext uri="{9D8B030D-6E8A-4147-A177-3AD203B41FA5}">
                      <a16:colId xmlns:a16="http://schemas.microsoft.com/office/drawing/2014/main" val="3160084059"/>
                    </a:ext>
                  </a:extLst>
                </a:gridCol>
              </a:tblGrid>
              <a:tr h="630401">
                <a:tc>
                  <a:txBody>
                    <a:bodyPr/>
                    <a:lstStyle/>
                    <a:p>
                      <a:r>
                        <a:rPr lang="en-US" sz="1600" b="1"/>
                        <a:t>Component</a:t>
                      </a:r>
                      <a:endParaRPr lang="en-US" sz="1600"/>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dirty="0"/>
                        <a:t>Campaign Application</a:t>
                      </a:r>
                      <a:endParaRPr lang="en-US" sz="1600" dirty="0"/>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85518583"/>
                  </a:ext>
                </a:extLst>
              </a:tr>
              <a:tr h="1139852">
                <a:tc>
                  <a:txBody>
                    <a:bodyPr/>
                    <a:lstStyle/>
                    <a:p>
                      <a:r>
                        <a:rPr lang="en-US" sz="1600" b="1"/>
                        <a:t>Capability</a:t>
                      </a:r>
                      <a:endParaRPr lang="en-US" sz="1600"/>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Educate participants on the </a:t>
                      </a:r>
                      <a:r>
                        <a:rPr lang="en-US" sz="1600" b="1" dirty="0"/>
                        <a:t>ABCDE rule</a:t>
                      </a:r>
                      <a:r>
                        <a:rPr lang="en-US" sz="1600" dirty="0"/>
                        <a:t>, UV protection and self-skin examination.</a:t>
                      </a:r>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6088080"/>
                  </a:ext>
                </a:extLst>
              </a:tr>
              <a:tr h="1139852">
                <a:tc>
                  <a:txBody>
                    <a:bodyPr/>
                    <a:lstStyle/>
                    <a:p>
                      <a:r>
                        <a:rPr lang="en-US" sz="1600" b="1"/>
                        <a:t>Opportunity</a:t>
                      </a:r>
                      <a:endParaRPr lang="en-US" sz="1600"/>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a:t>Free community skin checks, QR-code resources, AI skin assessment, teledermatology access.</a:t>
                      </a:r>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26977873"/>
                  </a:ext>
                </a:extLst>
              </a:tr>
              <a:tr h="1209506">
                <a:tc>
                  <a:txBody>
                    <a:bodyPr/>
                    <a:lstStyle/>
                    <a:p>
                      <a:r>
                        <a:rPr lang="en-US" sz="1600" b="1"/>
                        <a:t>Motivation</a:t>
                      </a:r>
                      <a:endParaRPr lang="en-US" sz="1600"/>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t>Survivor stories, </a:t>
                      </a:r>
                      <a:r>
                        <a:rPr lang="en-US" sz="1600" dirty="0" err="1"/>
                        <a:t>personalised</a:t>
                      </a:r>
                      <a:r>
                        <a:rPr lang="en-US" sz="1600" dirty="0"/>
                        <a:t> risk information, social media reminders and positive reinforcement.</a:t>
                      </a:r>
                    </a:p>
                  </a:txBody>
                  <a:tcPr marL="57891" marR="57891" marT="28945" marB="289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29895474"/>
                  </a:ext>
                </a:extLst>
              </a:tr>
            </a:tbl>
          </a:graphicData>
        </a:graphic>
      </p:graphicFrame>
      <p:sp>
        <p:nvSpPr>
          <p:cNvPr id="6" name="TextBox 5">
            <a:extLst>
              <a:ext uri="{FF2B5EF4-FFF2-40B4-BE49-F238E27FC236}">
                <a16:creationId xmlns:a16="http://schemas.microsoft.com/office/drawing/2014/main" id="{E070A4F2-2AFA-4CD2-BD46-C3E8E5678F6A}"/>
              </a:ext>
            </a:extLst>
          </p:cNvPr>
          <p:cNvSpPr txBox="1"/>
          <p:nvPr/>
        </p:nvSpPr>
        <p:spPr>
          <a:xfrm>
            <a:off x="74596" y="130881"/>
            <a:ext cx="3224463" cy="369332"/>
          </a:xfrm>
          <a:prstGeom prst="rect">
            <a:avLst/>
          </a:prstGeom>
          <a:solidFill>
            <a:schemeClr val="accent1">
              <a:lumMod val="75000"/>
            </a:schemeClr>
          </a:solidFill>
        </p:spPr>
        <p:txBody>
          <a:bodyPr wrap="square">
            <a:spAutoFit/>
          </a:bodyPr>
          <a:lstStyle/>
          <a:p>
            <a:r>
              <a:rPr lang="en-US" dirty="0"/>
              <a:t>Behavior Change Theories</a:t>
            </a:r>
          </a:p>
        </p:txBody>
      </p:sp>
      <p:sp>
        <p:nvSpPr>
          <p:cNvPr id="11" name="TextBox 10">
            <a:extLst>
              <a:ext uri="{FF2B5EF4-FFF2-40B4-BE49-F238E27FC236}">
                <a16:creationId xmlns:a16="http://schemas.microsoft.com/office/drawing/2014/main" id="{BD38E6B6-03B4-483B-AB6D-2B18759A0C7F}"/>
              </a:ext>
            </a:extLst>
          </p:cNvPr>
          <p:cNvSpPr txBox="1"/>
          <p:nvPr/>
        </p:nvSpPr>
        <p:spPr>
          <a:xfrm>
            <a:off x="3732196" y="84296"/>
            <a:ext cx="6097604" cy="369332"/>
          </a:xfrm>
          <a:prstGeom prst="rect">
            <a:avLst/>
          </a:prstGeom>
          <a:noFill/>
        </p:spPr>
        <p:txBody>
          <a:bodyPr wrap="square">
            <a:spAutoFit/>
          </a:bodyPr>
          <a:lstStyle/>
          <a:p>
            <a:r>
              <a:rPr lang="en-US" dirty="0"/>
              <a:t>COM-B Model (Primary Theory)</a:t>
            </a:r>
          </a:p>
        </p:txBody>
      </p:sp>
      <p:sp>
        <p:nvSpPr>
          <p:cNvPr id="13" name="TextBox 12">
            <a:extLst>
              <a:ext uri="{FF2B5EF4-FFF2-40B4-BE49-F238E27FC236}">
                <a16:creationId xmlns:a16="http://schemas.microsoft.com/office/drawing/2014/main" id="{C736A334-549B-437E-9D39-D5EF8B7E89B0}"/>
              </a:ext>
            </a:extLst>
          </p:cNvPr>
          <p:cNvSpPr txBox="1"/>
          <p:nvPr/>
        </p:nvSpPr>
        <p:spPr>
          <a:xfrm>
            <a:off x="1686827" y="4593730"/>
            <a:ext cx="6097604" cy="2062103"/>
          </a:xfrm>
          <a:prstGeom prst="rect">
            <a:avLst/>
          </a:prstGeom>
          <a:solidFill>
            <a:schemeClr val="accent1">
              <a:lumMod val="20000"/>
              <a:lumOff val="80000"/>
            </a:schemeClr>
          </a:solidFill>
        </p:spPr>
        <p:txBody>
          <a:bodyPr wrap="square">
            <a:spAutoFit/>
          </a:bodyPr>
          <a:lstStyle/>
          <a:p>
            <a:r>
              <a:rPr lang="en-US" sz="1600" b="1" dirty="0"/>
              <a:t>Health Belief Model (Supporting Theory)</a:t>
            </a:r>
          </a:p>
          <a:p>
            <a:pPr>
              <a:buFont typeface="Arial" panose="020B0604020202020204" pitchFamily="34" charset="0"/>
              <a:buChar char="•"/>
            </a:pPr>
            <a:r>
              <a:rPr lang="en-US" sz="1600" b="1" dirty="0"/>
              <a:t>Perceived Susceptibility</a:t>
            </a:r>
            <a:r>
              <a:rPr lang="en-US" sz="1600" dirty="0"/>
              <a:t> → Understand personal risk of skin cancer. </a:t>
            </a:r>
          </a:p>
          <a:p>
            <a:pPr>
              <a:buFont typeface="Arial" panose="020B0604020202020204" pitchFamily="34" charset="0"/>
              <a:buChar char="•"/>
            </a:pPr>
            <a:r>
              <a:rPr lang="en-US" sz="1600" b="1" dirty="0"/>
              <a:t>Perceived Severity</a:t>
            </a:r>
            <a:r>
              <a:rPr lang="en-US" sz="1600" dirty="0"/>
              <a:t> → Learn the consequences of delayed diagnosis. </a:t>
            </a:r>
          </a:p>
          <a:p>
            <a:pPr>
              <a:buFont typeface="Arial" panose="020B0604020202020204" pitchFamily="34" charset="0"/>
              <a:buChar char="•"/>
            </a:pPr>
            <a:r>
              <a:rPr lang="en-US" sz="1600" b="1" dirty="0"/>
              <a:t>Perceived Benefits</a:t>
            </a:r>
            <a:r>
              <a:rPr lang="en-US" sz="1600" dirty="0"/>
              <a:t> → Early detection improves survival. </a:t>
            </a:r>
          </a:p>
          <a:p>
            <a:pPr>
              <a:buFont typeface="Arial" panose="020B0604020202020204" pitchFamily="34" charset="0"/>
              <a:buChar char="•"/>
            </a:pPr>
            <a:r>
              <a:rPr lang="en-US" sz="1600" b="1" dirty="0"/>
              <a:t>Perceived Barriers</a:t>
            </a:r>
            <a:r>
              <a:rPr lang="en-US" sz="1600" dirty="0"/>
              <a:t> → Address fear, lack of awareness and limited access. </a:t>
            </a:r>
          </a:p>
          <a:p>
            <a:pPr>
              <a:buFont typeface="Arial" panose="020B0604020202020204" pitchFamily="34" charset="0"/>
              <a:buChar char="•"/>
            </a:pPr>
            <a:r>
              <a:rPr lang="en-US" sz="1600" b="1" dirty="0"/>
              <a:t>Cues to Action</a:t>
            </a:r>
            <a:r>
              <a:rPr lang="en-US" sz="1600" dirty="0"/>
              <a:t> → SMS reminders, QR codes, AI skin-check app notifications. </a:t>
            </a:r>
          </a:p>
        </p:txBody>
      </p:sp>
      <p:sp>
        <p:nvSpPr>
          <p:cNvPr id="15" name="TextBox 14">
            <a:extLst>
              <a:ext uri="{FF2B5EF4-FFF2-40B4-BE49-F238E27FC236}">
                <a16:creationId xmlns:a16="http://schemas.microsoft.com/office/drawing/2014/main" id="{44378525-2DDC-46F5-BB64-115AE07C420F}"/>
              </a:ext>
            </a:extLst>
          </p:cNvPr>
          <p:cNvSpPr txBox="1"/>
          <p:nvPr/>
        </p:nvSpPr>
        <p:spPr>
          <a:xfrm>
            <a:off x="9045341" y="622652"/>
            <a:ext cx="2466474" cy="3139321"/>
          </a:xfrm>
          <a:prstGeom prst="rect">
            <a:avLst/>
          </a:prstGeom>
          <a:solidFill>
            <a:schemeClr val="accent1">
              <a:lumMod val="40000"/>
              <a:lumOff val="60000"/>
            </a:schemeClr>
          </a:solidFill>
        </p:spPr>
        <p:txBody>
          <a:bodyPr wrap="square">
            <a:spAutoFit/>
          </a:bodyPr>
          <a:lstStyle/>
          <a:p>
            <a:r>
              <a:rPr lang="en-US" b="1" dirty="0"/>
              <a:t>Why These Models?</a:t>
            </a:r>
          </a:p>
          <a:p>
            <a:r>
              <a:rPr lang="en-US" dirty="0"/>
              <a:t>✔ Encourage sustainable behavior change.</a:t>
            </a:r>
          </a:p>
          <a:p>
            <a:r>
              <a:rPr lang="en-US" dirty="0"/>
              <a:t>✔ Increase confidence in self-examination.</a:t>
            </a:r>
          </a:p>
          <a:p>
            <a:r>
              <a:rPr lang="en-US" dirty="0"/>
              <a:t>✔ Improve participation in early screening.</a:t>
            </a:r>
          </a:p>
          <a:p>
            <a:r>
              <a:rPr lang="en-US" dirty="0"/>
              <a:t>✔ Support long-term skin cancer prevention.</a:t>
            </a:r>
          </a:p>
        </p:txBody>
      </p:sp>
      <p:sp>
        <p:nvSpPr>
          <p:cNvPr id="17" name="TextBox 16">
            <a:extLst>
              <a:ext uri="{FF2B5EF4-FFF2-40B4-BE49-F238E27FC236}">
                <a16:creationId xmlns:a16="http://schemas.microsoft.com/office/drawing/2014/main" id="{2702664F-4F00-4DBE-B290-8A43648D76B4}"/>
              </a:ext>
            </a:extLst>
          </p:cNvPr>
          <p:cNvSpPr txBox="1"/>
          <p:nvPr/>
        </p:nvSpPr>
        <p:spPr>
          <a:xfrm rot="16200000">
            <a:off x="-2510193" y="3223364"/>
            <a:ext cx="6097604" cy="1077218"/>
          </a:xfrm>
          <a:prstGeom prst="rect">
            <a:avLst/>
          </a:prstGeom>
          <a:noFill/>
        </p:spPr>
        <p:txBody>
          <a:bodyPr wrap="square">
            <a:spAutoFit/>
          </a:bodyPr>
          <a:lstStyle/>
          <a:p>
            <a:r>
              <a:rPr lang="en-US" sz="3200" dirty="0"/>
              <a:t>Theoretical Framework Supporting the Campaign</a:t>
            </a:r>
          </a:p>
        </p:txBody>
      </p:sp>
      <p:pic>
        <p:nvPicPr>
          <p:cNvPr id="5123" name="Picture 3" descr="The COM-B Model for Behavior Change - The Decision Lab">
            <a:extLst>
              <a:ext uri="{FF2B5EF4-FFF2-40B4-BE49-F238E27FC236}">
                <a16:creationId xmlns:a16="http://schemas.microsoft.com/office/drawing/2014/main" id="{B0C0782C-6EB3-43E7-9D1E-5581863D95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409" y="799910"/>
            <a:ext cx="3480467" cy="2443804"/>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4">
            <a:extLst>
              <a:ext uri="{FF2B5EF4-FFF2-40B4-BE49-F238E27FC236}">
                <a16:creationId xmlns:a16="http://schemas.microsoft.com/office/drawing/2014/main" id="{510C2D00-E278-4D8F-A854-282873470776}"/>
              </a:ext>
            </a:extLst>
          </p:cNvPr>
          <p:cNvSpPr>
            <a:spLocks noChangeArrowheads="1"/>
          </p:cNvSpPr>
          <p:nvPr/>
        </p:nvSpPr>
        <p:spPr bwMode="auto">
          <a:xfrm>
            <a:off x="587409" y="340974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(Pilat and Krastev,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9" name="Picture 18">
            <a:extLst>
              <a:ext uri="{FF2B5EF4-FFF2-40B4-BE49-F238E27FC236}">
                <a16:creationId xmlns:a16="http://schemas.microsoft.com/office/drawing/2014/main" id="{C419F7C4-4772-438E-9E0E-23931A082719}"/>
              </a:ext>
            </a:extLst>
          </p:cNvPr>
          <p:cNvPicPr>
            <a:picLocks noChangeAspect="1"/>
          </p:cNvPicPr>
          <p:nvPr/>
        </p:nvPicPr>
        <p:blipFill>
          <a:blip r:embed="rId3"/>
          <a:stretch>
            <a:fillRect/>
          </a:stretch>
        </p:blipFill>
        <p:spPr>
          <a:xfrm>
            <a:off x="8856726" y="4171074"/>
            <a:ext cx="3296893" cy="2547020"/>
          </a:xfrm>
          <a:prstGeom prst="rect">
            <a:avLst/>
          </a:prstGeom>
        </p:spPr>
      </p:pic>
      <p:sp>
        <p:nvSpPr>
          <p:cNvPr id="20" name="Rectangle 5">
            <a:extLst>
              <a:ext uri="{FF2B5EF4-FFF2-40B4-BE49-F238E27FC236}">
                <a16:creationId xmlns:a16="http://schemas.microsoft.com/office/drawing/2014/main" id="{B166972F-FBA2-4A9C-B8A2-D81623B64B7F}"/>
              </a:ext>
            </a:extLst>
          </p:cNvPr>
          <p:cNvSpPr>
            <a:spLocks noChangeArrowheads="1"/>
          </p:cNvSpPr>
          <p:nvPr/>
        </p:nvSpPr>
        <p:spPr bwMode="auto">
          <a:xfrm>
            <a:off x="8980370" y="663658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Urich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2" name="Picture 11">
            <a:extLst>
              <a:ext uri="{FF2B5EF4-FFF2-40B4-BE49-F238E27FC236}">
                <a16:creationId xmlns:a16="http://schemas.microsoft.com/office/drawing/2014/main" id="{D52CF82E-6CD8-483E-A581-D038ECE8C516}"/>
              </a:ext>
            </a:extLst>
          </p:cNvPr>
          <p:cNvPicPr>
            <a:picLocks noChangeAspect="1"/>
          </p:cNvPicPr>
          <p:nvPr/>
        </p:nvPicPr>
        <p:blipFill>
          <a:blip r:embed="rId4"/>
          <a:stretch>
            <a:fillRect/>
          </a:stretch>
        </p:blipFill>
        <p:spPr>
          <a:xfrm>
            <a:off x="11058939" y="0"/>
            <a:ext cx="1133061" cy="548640"/>
          </a:xfrm>
          <a:prstGeom prst="rect">
            <a:avLst/>
          </a:prstGeom>
        </p:spPr>
      </p:pic>
    </p:spTree>
    <p:extLst>
      <p:ext uri="{BB962C8B-B14F-4D97-AF65-F5344CB8AC3E}">
        <p14:creationId xmlns:p14="http://schemas.microsoft.com/office/powerpoint/2010/main" val="50114370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8385116-0A71-4BC3-9BD7-316D31DFD288}"/>
              </a:ext>
            </a:extLst>
          </p:cNvPr>
          <p:cNvSpPr>
            <a:spLocks noGrp="1"/>
          </p:cNvSpPr>
          <p:nvPr>
            <p:ph type="ctrTitle"/>
          </p:nvPr>
        </p:nvSpPr>
        <p:spPr/>
        <p:txBody>
          <a:bodyPr/>
          <a:lstStyle/>
          <a:p>
            <a:r>
              <a:rPr lang="en-US" dirty="0" err="1"/>
              <a:t>Taks</a:t>
            </a:r>
            <a:r>
              <a:rPr lang="en-US" dirty="0"/>
              <a:t> 3 Benefits and challenges </a:t>
            </a:r>
          </a:p>
        </p:txBody>
      </p:sp>
    </p:spTree>
    <p:extLst>
      <p:ext uri="{BB962C8B-B14F-4D97-AF65-F5344CB8AC3E}">
        <p14:creationId xmlns:p14="http://schemas.microsoft.com/office/powerpoint/2010/main" val="1960314342"/>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120316" y="139566"/>
            <a:ext cx="5029200" cy="1828800"/>
          </a:xfrm>
          <a:noFill/>
        </p:spPr>
        <p:txBody>
          <a:bodyPr/>
          <a:lstStyle/>
          <a:p>
            <a:r>
              <a:rPr lang="en-US" dirty="0"/>
              <a:t>Benefits of Early Detection &amp; Skin Cancer Screening</a:t>
            </a:r>
          </a:p>
        </p:txBody>
      </p:sp>
      <p:graphicFrame>
        <p:nvGraphicFramePr>
          <p:cNvPr id="15" name="Table 15">
            <a:extLst>
              <a:ext uri="{FF2B5EF4-FFF2-40B4-BE49-F238E27FC236}">
                <a16:creationId xmlns:a16="http://schemas.microsoft.com/office/drawing/2014/main" id="{999903E4-03DC-4D44-8B01-BD2CB7ECC163}"/>
              </a:ext>
            </a:extLst>
          </p:cNvPr>
          <p:cNvGraphicFramePr>
            <a:graphicFrameLocks noGrp="1"/>
          </p:cNvGraphicFramePr>
          <p:nvPr>
            <p:extLst>
              <p:ext uri="{D42A27DB-BD31-4B8C-83A1-F6EECF244321}">
                <p14:modId xmlns:p14="http://schemas.microsoft.com/office/powerpoint/2010/main" val="2591758853"/>
              </p:ext>
            </p:extLst>
          </p:nvPr>
        </p:nvGraphicFramePr>
        <p:xfrm>
          <a:off x="120316" y="2037450"/>
          <a:ext cx="8210350" cy="4919298"/>
        </p:xfrm>
        <a:graphic>
          <a:graphicData uri="http://schemas.openxmlformats.org/drawingml/2006/table">
            <a:tbl>
              <a:tblPr firstRow="1" bandRow="1">
                <a:tableStyleId>{BC89EF96-8CEA-46FF-86C4-4CE0E7609802}</a:tableStyleId>
              </a:tblPr>
              <a:tblGrid>
                <a:gridCol w="4105175">
                  <a:extLst>
                    <a:ext uri="{9D8B030D-6E8A-4147-A177-3AD203B41FA5}">
                      <a16:colId xmlns:a16="http://schemas.microsoft.com/office/drawing/2014/main" val="786679296"/>
                    </a:ext>
                  </a:extLst>
                </a:gridCol>
                <a:gridCol w="4105175">
                  <a:extLst>
                    <a:ext uri="{9D8B030D-6E8A-4147-A177-3AD203B41FA5}">
                      <a16:colId xmlns:a16="http://schemas.microsoft.com/office/drawing/2014/main" val="2280885748"/>
                    </a:ext>
                  </a:extLst>
                </a:gridCol>
              </a:tblGrid>
              <a:tr h="1315562">
                <a:tc>
                  <a:txBody>
                    <a:bodyPr/>
                    <a:lstStyle/>
                    <a:p>
                      <a:pPr>
                        <a:lnSpc>
                          <a:spcPct val="150000"/>
                        </a:lnSpc>
                      </a:pPr>
                      <a:r>
                        <a:rPr lang="en-US" sz="1200" dirty="0"/>
                        <a:t>Physiological Benefits</a:t>
                      </a:r>
                    </a:p>
                  </a:txBody>
                  <a:tcPr/>
                </a:tc>
                <a:tc>
                  <a:txBody>
                    <a:bodyPr/>
                    <a:lstStyle/>
                    <a:p>
                      <a:pPr>
                        <a:lnSpc>
                          <a:spcPct val="150000"/>
                        </a:lnSpc>
                      </a:pPr>
                      <a:r>
                        <a:rPr lang="en-US" sz="1200" dirty="0"/>
                        <a:t>Early detection increases treatment success and survival</a:t>
                      </a:r>
                      <a:r>
                        <a:rPr lang="en-US" sz="1200" b="1" kern="1200" dirty="0">
                          <a:solidFill>
                            <a:schemeClr val="tx1"/>
                          </a:solidFill>
                          <a:effectLst/>
                          <a:latin typeface="+mn-lt"/>
                          <a:ea typeface="+mn-ea"/>
                          <a:cs typeface="+mn-cs"/>
                        </a:rPr>
                        <a:t>(Crosby et al., 2022)</a:t>
                      </a:r>
                      <a:r>
                        <a:rPr lang="en-US" sz="1200" dirty="0"/>
                        <a:t>. Reduced risk of advanced melanoma and metastasis. Less invasive treatment and faster recovery. Promotes lifelong sun-safe behaviors and skin health.</a:t>
                      </a:r>
                    </a:p>
                  </a:txBody>
                  <a:tcPr/>
                </a:tc>
                <a:extLst>
                  <a:ext uri="{0D108BD9-81ED-4DB2-BD59-A6C34878D82A}">
                    <a16:rowId xmlns:a16="http://schemas.microsoft.com/office/drawing/2014/main" val="3860878022"/>
                  </a:ext>
                </a:extLst>
              </a:tr>
              <a:tr h="1315562">
                <a:tc>
                  <a:txBody>
                    <a:bodyPr/>
                    <a:lstStyle/>
                    <a:p>
                      <a:pPr>
                        <a:lnSpc>
                          <a:spcPct val="150000"/>
                        </a:lnSpc>
                      </a:pPr>
                      <a:r>
                        <a:rPr lang="en-US" sz="1200" b="1" dirty="0"/>
                        <a:t>Psychological Benefits</a:t>
                      </a:r>
                      <a:endParaRPr lang="en-US" sz="1200" dirty="0"/>
                    </a:p>
                  </a:txBody>
                  <a:tcPr/>
                </a:tc>
                <a:tc>
                  <a:txBody>
                    <a:bodyPr/>
                    <a:lstStyle/>
                    <a:p>
                      <a:pPr>
                        <a:lnSpc>
                          <a:spcPct val="150000"/>
                        </a:lnSpc>
                      </a:pPr>
                      <a:r>
                        <a:rPr lang="en-US" sz="1200" dirty="0"/>
                        <a:t>Increased confidence in recognizing suspicious skin changes</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Buonsenso</a:t>
                      </a:r>
                      <a:r>
                        <a:rPr lang="en-US" sz="1200" kern="1200" dirty="0">
                          <a:solidFill>
                            <a:schemeClr val="tx1"/>
                          </a:solidFill>
                          <a:effectLst/>
                          <a:latin typeface="+mn-lt"/>
                          <a:ea typeface="+mn-ea"/>
                          <a:cs typeface="+mn-cs"/>
                        </a:rPr>
                        <a:t> et al., 2022)</a:t>
                      </a:r>
                      <a:r>
                        <a:rPr lang="en-US" sz="1200" dirty="0"/>
                        <a:t>. Reduced anxiety through early reassurance and diagnosis. Improved health literacy and self-efficacy. Greater motivation to engage in preventive healthcare.</a:t>
                      </a:r>
                    </a:p>
                  </a:txBody>
                  <a:tcPr/>
                </a:tc>
                <a:extLst>
                  <a:ext uri="{0D108BD9-81ED-4DB2-BD59-A6C34878D82A}">
                    <a16:rowId xmlns:a16="http://schemas.microsoft.com/office/drawing/2014/main" val="1978179470"/>
                  </a:ext>
                </a:extLst>
              </a:tr>
              <a:tr h="2049860">
                <a:tc>
                  <a:txBody>
                    <a:bodyPr/>
                    <a:lstStyle/>
                    <a:p>
                      <a:pPr>
                        <a:lnSpc>
                          <a:spcPct val="150000"/>
                        </a:lnSpc>
                      </a:pPr>
                      <a:r>
                        <a:rPr lang="en-US" sz="1200" dirty="0"/>
                        <a:t>Sociological Benefits</a:t>
                      </a:r>
                    </a:p>
                  </a:txBody>
                  <a:tcPr/>
                </a:tc>
                <a:tc>
                  <a:txBody>
                    <a:bodyPr/>
                    <a:lstStyle/>
                    <a:p>
                      <a:pPr>
                        <a:lnSpc>
                          <a:spcPct val="150000"/>
                        </a:lnSpc>
                      </a:pPr>
                      <a:r>
                        <a:rPr lang="en-US" sz="1200" dirty="0"/>
                        <a:t>Increased community awareness and support</a:t>
                      </a:r>
                      <a:r>
                        <a:rPr lang="fi-FI" sz="1200" kern="1200" dirty="0">
                          <a:solidFill>
                            <a:schemeClr val="tx1"/>
                          </a:solidFill>
                          <a:effectLst/>
                          <a:latin typeface="+mn-lt"/>
                          <a:ea typeface="+mn-ea"/>
                          <a:cs typeface="+mn-cs"/>
                        </a:rPr>
                        <a:t>(Utama, Sihaloho and Nabila, 2023)</a:t>
                      </a:r>
                      <a:r>
                        <a:rPr lang="en-US" sz="1200" dirty="0"/>
                        <a:t>. </a:t>
                      </a:r>
                    </a:p>
                    <a:p>
                      <a:pPr>
                        <a:lnSpc>
                          <a:spcPct val="150000"/>
                        </a:lnSpc>
                      </a:pPr>
                      <a:r>
                        <a:rPr lang="en-US" sz="1200" dirty="0"/>
                        <a:t>Reduced health inequalities through accessible screening. </a:t>
                      </a:r>
                    </a:p>
                    <a:p>
                      <a:pPr>
                        <a:lnSpc>
                          <a:spcPct val="150000"/>
                        </a:lnSpc>
                      </a:pPr>
                      <a:r>
                        <a:rPr lang="en-US" sz="1200" dirty="0"/>
                        <a:t>Encourages family discussions about skin health. </a:t>
                      </a:r>
                    </a:p>
                    <a:p>
                      <a:pPr>
                        <a:lnSpc>
                          <a:spcPct val="150000"/>
                        </a:lnSpc>
                      </a:pPr>
                      <a:r>
                        <a:rPr lang="en-US" sz="1200" dirty="0"/>
                        <a:t>Decreases long-term healthcare burden on the NHS. </a:t>
                      </a:r>
                    </a:p>
                    <a:p>
                      <a:pPr>
                        <a:lnSpc>
                          <a:spcPct val="150000"/>
                        </a:lnSpc>
                      </a:pPr>
                      <a:endParaRPr lang="en-US" sz="1200" dirty="0"/>
                    </a:p>
                  </a:txBody>
                  <a:tcPr/>
                </a:tc>
                <a:extLst>
                  <a:ext uri="{0D108BD9-81ED-4DB2-BD59-A6C34878D82A}">
                    <a16:rowId xmlns:a16="http://schemas.microsoft.com/office/drawing/2014/main" val="970424152"/>
                  </a:ext>
                </a:extLst>
              </a:tr>
            </a:tbl>
          </a:graphicData>
        </a:graphic>
      </p:graphicFrame>
      <p:sp>
        <p:nvSpPr>
          <p:cNvPr id="17" name="TextBox 16">
            <a:extLst>
              <a:ext uri="{FF2B5EF4-FFF2-40B4-BE49-F238E27FC236}">
                <a16:creationId xmlns:a16="http://schemas.microsoft.com/office/drawing/2014/main" id="{6E834A34-E52E-47D6-9309-3C1DCC99385A}"/>
              </a:ext>
            </a:extLst>
          </p:cNvPr>
          <p:cNvSpPr txBox="1"/>
          <p:nvPr/>
        </p:nvSpPr>
        <p:spPr>
          <a:xfrm>
            <a:off x="4759693" y="1668118"/>
            <a:ext cx="6160168" cy="369332"/>
          </a:xfrm>
          <a:prstGeom prst="rect">
            <a:avLst/>
          </a:prstGeom>
          <a:noFill/>
        </p:spPr>
        <p:txBody>
          <a:bodyPr wrap="square">
            <a:spAutoFit/>
          </a:bodyPr>
          <a:lstStyle/>
          <a:p>
            <a:r>
              <a:rPr lang="en-US" dirty="0"/>
              <a:t>Impact of the SPOT SMART Campaign</a:t>
            </a:r>
          </a:p>
        </p:txBody>
      </p:sp>
      <p:sp>
        <p:nvSpPr>
          <p:cNvPr id="19" name="TextBox 18">
            <a:extLst>
              <a:ext uri="{FF2B5EF4-FFF2-40B4-BE49-F238E27FC236}">
                <a16:creationId xmlns:a16="http://schemas.microsoft.com/office/drawing/2014/main" id="{D5D6009E-8C05-4555-8616-628E3D61072E}"/>
              </a:ext>
            </a:extLst>
          </p:cNvPr>
          <p:cNvSpPr txBox="1"/>
          <p:nvPr/>
        </p:nvSpPr>
        <p:spPr>
          <a:xfrm>
            <a:off x="8539213" y="465561"/>
            <a:ext cx="3532471" cy="2031325"/>
          </a:xfrm>
          <a:prstGeom prst="rect">
            <a:avLst/>
          </a:prstGeom>
          <a:solidFill>
            <a:schemeClr val="accent1">
              <a:lumMod val="20000"/>
              <a:lumOff val="80000"/>
            </a:schemeClr>
          </a:solidFill>
        </p:spPr>
        <p:txBody>
          <a:bodyPr wrap="square">
            <a:spAutoFit/>
          </a:bodyPr>
          <a:lstStyle/>
          <a:p>
            <a:r>
              <a:rPr lang="en-US" b="1" dirty="0"/>
              <a:t>Long-Term Public Health Impact</a:t>
            </a:r>
          </a:p>
          <a:p>
            <a:r>
              <a:rPr lang="en-US" dirty="0"/>
              <a:t>✔ Earlier diagnosis</a:t>
            </a:r>
          </a:p>
          <a:p>
            <a:r>
              <a:rPr lang="en-US" dirty="0"/>
              <a:t>✔ Reduced mortality</a:t>
            </a:r>
          </a:p>
          <a:p>
            <a:r>
              <a:rPr lang="en-US" dirty="0"/>
              <a:t>✔ Lower healthcare costs</a:t>
            </a:r>
          </a:p>
          <a:p>
            <a:r>
              <a:rPr lang="en-US" dirty="0"/>
              <a:t>✔ Improved quality of life</a:t>
            </a:r>
          </a:p>
          <a:p>
            <a:r>
              <a:rPr lang="en-US" dirty="0"/>
              <a:t>✔ Sustainable preventive behavior’s.</a:t>
            </a:r>
          </a:p>
        </p:txBody>
      </p:sp>
      <p:sp>
        <p:nvSpPr>
          <p:cNvPr id="21" name="TextBox 20">
            <a:extLst>
              <a:ext uri="{FF2B5EF4-FFF2-40B4-BE49-F238E27FC236}">
                <a16:creationId xmlns:a16="http://schemas.microsoft.com/office/drawing/2014/main" id="{C7F3CF40-DC52-4D48-96D8-150B6C1E17EF}"/>
              </a:ext>
            </a:extLst>
          </p:cNvPr>
          <p:cNvSpPr txBox="1"/>
          <p:nvPr/>
        </p:nvSpPr>
        <p:spPr>
          <a:xfrm>
            <a:off x="8635465" y="2995197"/>
            <a:ext cx="3070458" cy="3139321"/>
          </a:xfrm>
          <a:prstGeom prst="rect">
            <a:avLst/>
          </a:prstGeom>
          <a:solidFill>
            <a:schemeClr val="accent1">
              <a:lumMod val="60000"/>
              <a:lumOff val="40000"/>
            </a:schemeClr>
          </a:solidFill>
        </p:spPr>
        <p:txBody>
          <a:bodyPr wrap="square">
            <a:spAutoFit/>
          </a:bodyPr>
          <a:lstStyle/>
          <a:p>
            <a:r>
              <a:rPr lang="en-US" b="1" dirty="0"/>
              <a:t>Technology Supporting These Benefits</a:t>
            </a:r>
          </a:p>
          <a:p>
            <a:pPr>
              <a:buFont typeface="Arial" panose="020B0604020202020204" pitchFamily="34" charset="0"/>
              <a:buChar char="•"/>
            </a:pPr>
            <a:r>
              <a:rPr lang="en-US" b="1" dirty="0"/>
              <a:t>AI-assisted mole assessment</a:t>
            </a:r>
            <a:r>
              <a:rPr lang="en-US" dirty="0"/>
              <a:t> for faster triage. </a:t>
            </a:r>
          </a:p>
          <a:p>
            <a:pPr>
              <a:buFont typeface="Arial" panose="020B0604020202020204" pitchFamily="34" charset="0"/>
              <a:buChar char="•"/>
            </a:pPr>
            <a:r>
              <a:rPr lang="en-US" b="1" dirty="0"/>
              <a:t>Tele dermatology</a:t>
            </a:r>
            <a:r>
              <a:rPr lang="en-US" dirty="0"/>
              <a:t> to improve access in underserved areas. </a:t>
            </a:r>
          </a:p>
          <a:p>
            <a:pPr>
              <a:buFont typeface="Arial" panose="020B0604020202020204" pitchFamily="34" charset="0"/>
              <a:buChar char="•"/>
            </a:pPr>
            <a:r>
              <a:rPr lang="en-US" b="1" dirty="0"/>
              <a:t>Wearable UV sensors</a:t>
            </a:r>
            <a:r>
              <a:rPr lang="en-US" dirty="0"/>
              <a:t> to encourage sun-safe </a:t>
            </a:r>
            <a:r>
              <a:rPr lang="en-US" dirty="0" err="1"/>
              <a:t>behaviour</a:t>
            </a:r>
            <a:r>
              <a:rPr lang="en-US" dirty="0"/>
              <a:t>. </a:t>
            </a:r>
          </a:p>
          <a:p>
            <a:pPr>
              <a:buFont typeface="Arial" panose="020B0604020202020204" pitchFamily="34" charset="0"/>
              <a:buChar char="•"/>
            </a:pPr>
            <a:r>
              <a:rPr lang="en-US" b="1" dirty="0"/>
              <a:t>Mobile health apps</a:t>
            </a:r>
            <a:r>
              <a:rPr lang="en-US" dirty="0"/>
              <a:t> with reminders for regular skin checks.</a:t>
            </a:r>
          </a:p>
        </p:txBody>
      </p:sp>
      <p:pic>
        <p:nvPicPr>
          <p:cNvPr id="7" name="Picture 6">
            <a:extLst>
              <a:ext uri="{FF2B5EF4-FFF2-40B4-BE49-F238E27FC236}">
                <a16:creationId xmlns:a16="http://schemas.microsoft.com/office/drawing/2014/main" id="{D553E2F4-372C-45D6-8734-9EA744FAF302}"/>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2737241225"/>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048837E-5911-43BF-80E2-4D39DC6451A4}"/>
              </a:ext>
            </a:extLst>
          </p:cNvPr>
          <p:cNvSpPr>
            <a:spLocks noGrp="1"/>
          </p:cNvSpPr>
          <p:nvPr>
            <p:ph type="title"/>
          </p:nvPr>
        </p:nvSpPr>
        <p:spPr>
          <a:xfrm>
            <a:off x="433137" y="375385"/>
            <a:ext cx="5029200" cy="1828800"/>
          </a:xfrm>
        </p:spPr>
        <p:txBody>
          <a:bodyPr/>
          <a:lstStyle/>
          <a:p>
            <a:r>
              <a:rPr lang="en-US" dirty="0"/>
              <a:t>Barriers to Behavior Change &amp; Campaign Solutions</a:t>
            </a:r>
          </a:p>
        </p:txBody>
      </p:sp>
      <p:graphicFrame>
        <p:nvGraphicFramePr>
          <p:cNvPr id="8" name="Content Placeholder 7">
            <a:extLst>
              <a:ext uri="{FF2B5EF4-FFF2-40B4-BE49-F238E27FC236}">
                <a16:creationId xmlns:a16="http://schemas.microsoft.com/office/drawing/2014/main" id="{5D050AE6-A407-4AF0-BD54-D782879F851B}"/>
              </a:ext>
            </a:extLst>
          </p:cNvPr>
          <p:cNvGraphicFramePr>
            <a:graphicFrameLocks noGrp="1"/>
          </p:cNvGraphicFramePr>
          <p:nvPr>
            <p:ph sz="half" idx="1"/>
            <p:extLst>
              <p:ext uri="{D42A27DB-BD31-4B8C-83A1-F6EECF244321}">
                <p14:modId xmlns:p14="http://schemas.microsoft.com/office/powerpoint/2010/main" val="3150706909"/>
              </p:ext>
            </p:extLst>
          </p:nvPr>
        </p:nvGraphicFramePr>
        <p:xfrm>
          <a:off x="254022" y="2449631"/>
          <a:ext cx="6676167" cy="4032984"/>
        </p:xfrm>
        <a:graphic>
          <a:graphicData uri="http://schemas.openxmlformats.org/drawingml/2006/table">
            <a:tbl>
              <a:tblPr/>
              <a:tblGrid>
                <a:gridCol w="2225389">
                  <a:extLst>
                    <a:ext uri="{9D8B030D-6E8A-4147-A177-3AD203B41FA5}">
                      <a16:colId xmlns:a16="http://schemas.microsoft.com/office/drawing/2014/main" val="617685921"/>
                    </a:ext>
                  </a:extLst>
                </a:gridCol>
                <a:gridCol w="2225389">
                  <a:extLst>
                    <a:ext uri="{9D8B030D-6E8A-4147-A177-3AD203B41FA5}">
                      <a16:colId xmlns:a16="http://schemas.microsoft.com/office/drawing/2014/main" val="102057881"/>
                    </a:ext>
                  </a:extLst>
                </a:gridCol>
                <a:gridCol w="2225389">
                  <a:extLst>
                    <a:ext uri="{9D8B030D-6E8A-4147-A177-3AD203B41FA5}">
                      <a16:colId xmlns:a16="http://schemas.microsoft.com/office/drawing/2014/main" val="4274358486"/>
                    </a:ext>
                  </a:extLst>
                </a:gridCol>
              </a:tblGrid>
              <a:tr h="215493">
                <a:tc>
                  <a:txBody>
                    <a:bodyPr/>
                    <a:lstStyle/>
                    <a:p>
                      <a:r>
                        <a:rPr lang="en-US" sz="1400" b="1"/>
                        <a:t>Barrier</a:t>
                      </a:r>
                      <a:endParaRPr lang="en-US" sz="140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b="1"/>
                        <a:t>Behaviour Change Theory</a:t>
                      </a:r>
                      <a:endParaRPr lang="en-US" sz="140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b="1"/>
                        <a:t>SPOT SMART Solution</a:t>
                      </a:r>
                      <a:endParaRPr lang="en-US" sz="140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50901902"/>
                  </a:ext>
                </a:extLst>
              </a:tr>
              <a:tr h="538732">
                <a:tc>
                  <a:txBody>
                    <a:bodyPr/>
                    <a:lstStyle/>
                    <a:p>
                      <a:r>
                        <a:rPr lang="en-US" sz="1400" dirty="0"/>
                        <a:t>Low awareness of skin cancer symptoms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b="1" dirty="0"/>
                        <a:t>Health Belief Model</a:t>
                      </a:r>
                      <a:endParaRPr lang="en-US" sz="1400" dirty="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a:t>Interactive education sessions, ABCDE self-examination training, QR-code learning resources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13664341"/>
                  </a:ext>
                </a:extLst>
              </a:tr>
              <a:tr h="538732">
                <a:tc>
                  <a:txBody>
                    <a:bodyPr/>
                    <a:lstStyle/>
                    <a:p>
                      <a:r>
                        <a:rPr lang="en-US" sz="1400"/>
                        <a:t>Fear of diagnosis and treatment</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b="1" dirty="0"/>
                        <a:t>Health Belief Model</a:t>
                      </a:r>
                      <a:endParaRPr lang="en-US" sz="1400" dirty="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a:t>Survivor testimonials, GP Q&amp;A sessions, myth-busting workshops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290897157"/>
                  </a:ext>
                </a:extLst>
              </a:tr>
              <a:tr h="700353">
                <a:tc>
                  <a:txBody>
                    <a:bodyPr/>
                    <a:lstStyle/>
                    <a:p>
                      <a:r>
                        <a:rPr lang="en-US" sz="1400"/>
                        <a:t>Limited access to dermatologists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b="1"/>
                        <a:t>COM-B (Opportunity)</a:t>
                      </a:r>
                      <a:endParaRPr lang="en-US" sz="140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a:t>Teledermatology services, free community skin screening events, AI-assisted skin assessment</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7869468"/>
                  </a:ext>
                </a:extLst>
              </a:tr>
              <a:tr h="538732">
                <a:tc>
                  <a:txBody>
                    <a:bodyPr/>
                    <a:lstStyle/>
                    <a:p>
                      <a:r>
                        <a:rPr lang="en-US" sz="1400"/>
                        <a:t>Forgetting regular skin checks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b="1"/>
                        <a:t>COM-B (Motivation)</a:t>
                      </a:r>
                      <a:endParaRPr lang="en-US" sz="140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a:t>AI reminder apps, SMS notifications, NHS App calendar reminders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833390834"/>
                  </a:ext>
                </a:extLst>
              </a:tr>
              <a:tr h="538732">
                <a:tc>
                  <a:txBody>
                    <a:bodyPr/>
                    <a:lstStyle/>
                    <a:p>
                      <a:r>
                        <a:rPr lang="en-US" sz="1400"/>
                        <a:t>Low confidence in recognising suspicious moles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b="1"/>
                        <a:t>Social Cognitive Theory</a:t>
                      </a:r>
                      <a:endParaRPr lang="en-US" sz="1400"/>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400" dirty="0"/>
                        <a:t>Practical demonstrations, peer learning, guided self-examination using AI tools</a:t>
                      </a:r>
                    </a:p>
                  </a:txBody>
                  <a:tcPr marL="32084" marR="32084" marT="16042" marB="1604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425183919"/>
                  </a:ext>
                </a:extLst>
              </a:tr>
            </a:tbl>
          </a:graphicData>
        </a:graphic>
      </p:graphicFrame>
      <p:sp>
        <p:nvSpPr>
          <p:cNvPr id="10" name="TextBox 9">
            <a:extLst>
              <a:ext uri="{FF2B5EF4-FFF2-40B4-BE49-F238E27FC236}">
                <a16:creationId xmlns:a16="http://schemas.microsoft.com/office/drawing/2014/main" id="{804470D9-2DDE-4A01-A9ED-8EDA6FCE79C2}"/>
              </a:ext>
            </a:extLst>
          </p:cNvPr>
          <p:cNvSpPr txBox="1"/>
          <p:nvPr/>
        </p:nvSpPr>
        <p:spPr>
          <a:xfrm>
            <a:off x="7139539" y="496025"/>
            <a:ext cx="4208646" cy="3416320"/>
          </a:xfrm>
          <a:prstGeom prst="rect">
            <a:avLst/>
          </a:prstGeom>
          <a:noFill/>
          <a:ln w="38100">
            <a:solidFill>
              <a:schemeClr val="accent1">
                <a:lumMod val="75000"/>
              </a:schemeClr>
            </a:solidFill>
          </a:ln>
        </p:spPr>
        <p:txBody>
          <a:bodyPr wrap="square">
            <a:spAutoFit/>
          </a:bodyPr>
          <a:lstStyle/>
          <a:p>
            <a:r>
              <a:rPr lang="en-US" b="1" dirty="0"/>
              <a:t>How Our Campaign Removes These Barriers</a:t>
            </a:r>
          </a:p>
          <a:p>
            <a:r>
              <a:rPr lang="en-US" dirty="0"/>
              <a:t>🎓 </a:t>
            </a:r>
            <a:r>
              <a:rPr lang="en-US" b="1" dirty="0"/>
              <a:t>Education</a:t>
            </a:r>
            <a:r>
              <a:rPr lang="en-US" dirty="0"/>
              <a:t> → Increases knowledge and confidence</a:t>
            </a:r>
          </a:p>
          <a:p>
            <a:r>
              <a:rPr lang="en-US" dirty="0"/>
              <a:t>🤖 </a:t>
            </a:r>
            <a:r>
              <a:rPr lang="en-US" b="1" dirty="0"/>
              <a:t>AI Technology</a:t>
            </a:r>
            <a:r>
              <a:rPr lang="en-US" dirty="0"/>
              <a:t> → Supports early identification of suspicious lesions</a:t>
            </a:r>
          </a:p>
          <a:p>
            <a:r>
              <a:rPr lang="en-US" dirty="0"/>
              <a:t>🏥 </a:t>
            </a:r>
            <a:r>
              <a:rPr lang="en-US" b="1" dirty="0"/>
              <a:t>Accessible Screening</a:t>
            </a:r>
            <a:r>
              <a:rPr lang="en-US" dirty="0"/>
              <a:t> → Brings services closer to the community</a:t>
            </a:r>
          </a:p>
          <a:p>
            <a:r>
              <a:rPr lang="en-US" dirty="0"/>
              <a:t>📱 </a:t>
            </a:r>
            <a:r>
              <a:rPr lang="en-US" b="1" dirty="0"/>
              <a:t>Digital Reminders</a:t>
            </a:r>
            <a:r>
              <a:rPr lang="en-US" dirty="0"/>
              <a:t> → Encourages regular self-examinations</a:t>
            </a:r>
          </a:p>
          <a:p>
            <a:r>
              <a:rPr lang="en-US" dirty="0"/>
              <a:t>👥 </a:t>
            </a:r>
            <a:r>
              <a:rPr lang="en-US" b="1" dirty="0"/>
              <a:t>Community Support</a:t>
            </a:r>
            <a:r>
              <a:rPr lang="en-US" dirty="0"/>
              <a:t> → Reduces fear and stigma</a:t>
            </a:r>
          </a:p>
        </p:txBody>
      </p:sp>
      <p:pic>
        <p:nvPicPr>
          <p:cNvPr id="6" name="Picture 5">
            <a:extLst>
              <a:ext uri="{FF2B5EF4-FFF2-40B4-BE49-F238E27FC236}">
                <a16:creationId xmlns:a16="http://schemas.microsoft.com/office/drawing/2014/main" id="{9911DB89-D9AA-4EF0-89C4-BB5B5AE442CF}"/>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4086241187"/>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AA118-1E8B-4AFF-BB80-5C7CD33A50D8}"/>
              </a:ext>
            </a:extLst>
          </p:cNvPr>
          <p:cNvSpPr>
            <a:spLocks noGrp="1"/>
          </p:cNvSpPr>
          <p:nvPr>
            <p:ph type="title"/>
          </p:nvPr>
        </p:nvSpPr>
        <p:spPr>
          <a:xfrm>
            <a:off x="442762" y="430908"/>
            <a:ext cx="5029200" cy="1828800"/>
          </a:xfrm>
        </p:spPr>
        <p:txBody>
          <a:bodyPr/>
          <a:lstStyle/>
          <a:p>
            <a:r>
              <a:rPr lang="en-US" b="1" dirty="0"/>
              <a:t>Campaign Evaluation</a:t>
            </a:r>
            <a:br>
              <a:rPr lang="en-US" b="1" dirty="0"/>
            </a:br>
            <a:endParaRPr lang="en-US" dirty="0"/>
          </a:p>
        </p:txBody>
      </p:sp>
      <p:graphicFrame>
        <p:nvGraphicFramePr>
          <p:cNvPr id="7" name="Table 6">
            <a:extLst>
              <a:ext uri="{FF2B5EF4-FFF2-40B4-BE49-F238E27FC236}">
                <a16:creationId xmlns:a16="http://schemas.microsoft.com/office/drawing/2014/main" id="{142F1ADA-E6B6-43F9-B528-4966D9CF4A8F}"/>
              </a:ext>
            </a:extLst>
          </p:cNvPr>
          <p:cNvGraphicFramePr>
            <a:graphicFrameLocks noGrp="1"/>
          </p:cNvGraphicFramePr>
          <p:nvPr>
            <p:extLst>
              <p:ext uri="{D42A27DB-BD31-4B8C-83A1-F6EECF244321}">
                <p14:modId xmlns:p14="http://schemas.microsoft.com/office/powerpoint/2010/main" val="4133129979"/>
              </p:ext>
            </p:extLst>
          </p:nvPr>
        </p:nvGraphicFramePr>
        <p:xfrm>
          <a:off x="8520764" y="1114300"/>
          <a:ext cx="3671236" cy="4978493"/>
        </p:xfrm>
        <a:graphic>
          <a:graphicData uri="http://schemas.openxmlformats.org/drawingml/2006/table">
            <a:tbl>
              <a:tblPr/>
              <a:tblGrid>
                <a:gridCol w="1835618">
                  <a:extLst>
                    <a:ext uri="{9D8B030D-6E8A-4147-A177-3AD203B41FA5}">
                      <a16:colId xmlns:a16="http://schemas.microsoft.com/office/drawing/2014/main" val="653345613"/>
                    </a:ext>
                  </a:extLst>
                </a:gridCol>
                <a:gridCol w="1835618">
                  <a:extLst>
                    <a:ext uri="{9D8B030D-6E8A-4147-A177-3AD203B41FA5}">
                      <a16:colId xmlns:a16="http://schemas.microsoft.com/office/drawing/2014/main" val="2273470946"/>
                    </a:ext>
                  </a:extLst>
                </a:gridCol>
              </a:tblGrid>
              <a:tr h="712487">
                <a:tc>
                  <a:txBody>
                    <a:bodyPr/>
                    <a:lstStyle/>
                    <a:p>
                      <a:r>
                        <a:rPr lang="en-US" sz="1800" b="1"/>
                        <a:t>Indicator</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r>
                        <a:rPr lang="en-US" sz="1800" b="1" dirty="0"/>
                        <a:t>Target</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032209587"/>
                  </a:ext>
                </a:extLst>
              </a:tr>
              <a:tr h="712487">
                <a:tc>
                  <a:txBody>
                    <a:bodyPr/>
                    <a:lstStyle/>
                    <a:p>
                      <a:r>
                        <a:rPr lang="en-US" sz="1800"/>
                        <a:t>Awareness Score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r>
                        <a:rPr lang="en-US" sz="1800" b="1" dirty="0"/>
                        <a:t>+40%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4195975254"/>
                  </a:ext>
                </a:extLst>
              </a:tr>
              <a:tr h="797090">
                <a:tc>
                  <a:txBody>
                    <a:bodyPr/>
                    <a:lstStyle/>
                    <a:p>
                      <a:r>
                        <a:rPr lang="en-US" sz="1800"/>
                        <a:t>Self-Skin Examination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r>
                        <a:rPr lang="en-US" sz="1800" b="1"/>
                        <a:t>70%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872633551"/>
                  </a:ext>
                </a:extLst>
              </a:tr>
              <a:tr h="712487">
                <a:tc>
                  <a:txBody>
                    <a:bodyPr/>
                    <a:lstStyle/>
                    <a:p>
                      <a:r>
                        <a:rPr lang="en-US" sz="1800"/>
                        <a:t>Screening Uptake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r>
                        <a:rPr lang="en-US" sz="1800" b="1"/>
                        <a:t>+20%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862097284"/>
                  </a:ext>
                </a:extLst>
              </a:tr>
              <a:tr h="1246852">
                <a:tc>
                  <a:txBody>
                    <a:bodyPr/>
                    <a:lstStyle/>
                    <a:p>
                      <a:r>
                        <a:rPr lang="en-US" sz="1800"/>
                        <a:t>Participant Satisfaction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r>
                        <a:rPr lang="en-US" sz="1800" b="1"/>
                        <a:t>&gt;90%</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4962058"/>
                  </a:ext>
                </a:extLst>
              </a:tr>
              <a:tr h="797090">
                <a:tc>
                  <a:txBody>
                    <a:bodyPr/>
                    <a:lstStyle/>
                    <a:p>
                      <a:r>
                        <a:rPr lang="en-US" sz="1800"/>
                        <a:t>AI Tool Engagement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r>
                        <a:rPr lang="en-US" sz="1800" b="1" dirty="0"/>
                        <a:t>≥60%</a:t>
                      </a:r>
                      <a:endParaRPr lang="en-US" sz="18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3830577071"/>
                  </a:ext>
                </a:extLst>
              </a:tr>
            </a:tbl>
          </a:graphicData>
        </a:graphic>
      </p:graphicFrame>
      <p:graphicFrame>
        <p:nvGraphicFramePr>
          <p:cNvPr id="8" name="Table 8">
            <a:extLst>
              <a:ext uri="{FF2B5EF4-FFF2-40B4-BE49-F238E27FC236}">
                <a16:creationId xmlns:a16="http://schemas.microsoft.com/office/drawing/2014/main" id="{8643E444-DB07-492D-9D2B-A8C2FA55EBEA}"/>
              </a:ext>
            </a:extLst>
          </p:cNvPr>
          <p:cNvGraphicFramePr>
            <a:graphicFrameLocks noGrp="1"/>
          </p:cNvGraphicFramePr>
          <p:nvPr>
            <p:extLst>
              <p:ext uri="{D42A27DB-BD31-4B8C-83A1-F6EECF244321}">
                <p14:modId xmlns:p14="http://schemas.microsoft.com/office/powerpoint/2010/main" val="3783062497"/>
              </p:ext>
            </p:extLst>
          </p:nvPr>
        </p:nvGraphicFramePr>
        <p:xfrm>
          <a:off x="260952" y="1518028"/>
          <a:ext cx="8127999" cy="5125720"/>
        </p:xfrm>
        <a:graphic>
          <a:graphicData uri="http://schemas.openxmlformats.org/drawingml/2006/table">
            <a:tbl>
              <a:tblPr firstRow="1" bandRow="1">
                <a:tableStyleId>{BC89EF96-8CEA-46FF-86C4-4CE0E7609802}</a:tableStyleId>
              </a:tblPr>
              <a:tblGrid>
                <a:gridCol w="2709333">
                  <a:extLst>
                    <a:ext uri="{9D8B030D-6E8A-4147-A177-3AD203B41FA5}">
                      <a16:colId xmlns:a16="http://schemas.microsoft.com/office/drawing/2014/main" val="3490291642"/>
                    </a:ext>
                  </a:extLst>
                </a:gridCol>
                <a:gridCol w="2709333">
                  <a:extLst>
                    <a:ext uri="{9D8B030D-6E8A-4147-A177-3AD203B41FA5}">
                      <a16:colId xmlns:a16="http://schemas.microsoft.com/office/drawing/2014/main" val="4009822745"/>
                    </a:ext>
                  </a:extLst>
                </a:gridCol>
                <a:gridCol w="2709333">
                  <a:extLst>
                    <a:ext uri="{9D8B030D-6E8A-4147-A177-3AD203B41FA5}">
                      <a16:colId xmlns:a16="http://schemas.microsoft.com/office/drawing/2014/main" val="2107552264"/>
                    </a:ext>
                  </a:extLst>
                </a:gridCol>
              </a:tblGrid>
              <a:tr h="370840">
                <a:tc>
                  <a:txBody>
                    <a:bodyPr/>
                    <a:lstStyle/>
                    <a:p>
                      <a:r>
                        <a:rPr lang="en-US" dirty="0"/>
                        <a:t>Process Evaluation</a:t>
                      </a:r>
                    </a:p>
                  </a:txBody>
                  <a:tcPr/>
                </a:tc>
                <a:tc>
                  <a:txBody>
                    <a:bodyPr/>
                    <a:lstStyle/>
                    <a:p>
                      <a:r>
                        <a:rPr lang="en-US" dirty="0"/>
                        <a:t>Impact Evaluation</a:t>
                      </a:r>
                    </a:p>
                  </a:txBody>
                  <a:tcPr/>
                </a:tc>
                <a:tc>
                  <a:txBody>
                    <a:bodyPr/>
                    <a:lstStyle/>
                    <a:p>
                      <a:r>
                        <a:rPr lang="en-US" dirty="0"/>
                        <a:t>Outcome Evaluation</a:t>
                      </a:r>
                    </a:p>
                  </a:txBody>
                  <a:tcPr/>
                </a:tc>
                <a:extLst>
                  <a:ext uri="{0D108BD9-81ED-4DB2-BD59-A6C34878D82A}">
                    <a16:rowId xmlns:a16="http://schemas.microsoft.com/office/drawing/2014/main" val="1815330376"/>
                  </a:ext>
                </a:extLst>
              </a:tr>
              <a:tr h="370840">
                <a:tc>
                  <a:txBody>
                    <a:bodyPr/>
                    <a:lstStyle/>
                    <a:p>
                      <a:r>
                        <a:rPr lang="en-US" b="1" dirty="0"/>
                        <a:t>Measures:</a:t>
                      </a:r>
                      <a:r>
                        <a:rPr lang="en-US" dirty="0"/>
                        <a:t> Was the campaign delivered as planned?</a:t>
                      </a:r>
                    </a:p>
                    <a:p>
                      <a:endParaRPr lang="en-US" dirty="0"/>
                    </a:p>
                    <a:p>
                      <a:r>
                        <a:rPr lang="en-US" dirty="0"/>
                        <a:t>Number of participants enrolled </a:t>
                      </a:r>
                    </a:p>
                    <a:p>
                      <a:endParaRPr lang="en-US" dirty="0"/>
                    </a:p>
                    <a:p>
                      <a:r>
                        <a:rPr lang="en-US" dirty="0"/>
                        <a:t>Attendance at weekly sessions </a:t>
                      </a:r>
                    </a:p>
                    <a:p>
                      <a:endParaRPr lang="en-US" dirty="0"/>
                    </a:p>
                    <a:p>
                      <a:r>
                        <a:rPr lang="en-US" dirty="0"/>
                        <a:t>QR code scans &amp; website visits </a:t>
                      </a:r>
                    </a:p>
                    <a:p>
                      <a:endParaRPr lang="en-US" dirty="0"/>
                    </a:p>
                    <a:p>
                      <a:r>
                        <a:rPr lang="en-US" dirty="0"/>
                        <a:t>AI skin assessment usage </a:t>
                      </a:r>
                    </a:p>
                    <a:p>
                      <a:r>
                        <a:rPr lang="en-US" dirty="0"/>
                        <a:t>Social media engagement (#SpotSmartUK)</a:t>
                      </a:r>
                    </a:p>
                    <a:p>
                      <a:endParaRPr lang="en-US" dirty="0"/>
                    </a:p>
                  </a:txBody>
                  <a:tcPr/>
                </a:tc>
                <a:tc>
                  <a:txBody>
                    <a:bodyPr/>
                    <a:lstStyle/>
                    <a:p>
                      <a:r>
                        <a:rPr lang="en-US" b="1" dirty="0"/>
                        <a:t>Measures:</a:t>
                      </a:r>
                      <a:r>
                        <a:rPr lang="en-US" dirty="0"/>
                        <a:t> Did participants change their knowledge and </a:t>
                      </a:r>
                      <a:r>
                        <a:rPr lang="en-US" dirty="0" err="1"/>
                        <a:t>behaviour</a:t>
                      </a:r>
                      <a:r>
                        <a:rPr lang="en-US" dirty="0"/>
                        <a:t>?</a:t>
                      </a:r>
                    </a:p>
                    <a:p>
                      <a:endParaRPr lang="en-US" dirty="0"/>
                    </a:p>
                    <a:p>
                      <a:r>
                        <a:rPr lang="en-US" dirty="0"/>
                        <a:t>Pre- and post-campaign knowledge questionnaire </a:t>
                      </a:r>
                    </a:p>
                    <a:p>
                      <a:r>
                        <a:rPr lang="en-US" dirty="0"/>
                        <a:t>Confidence in performing self-skin examination.</a:t>
                      </a:r>
                    </a:p>
                    <a:p>
                      <a:endParaRPr lang="en-US" dirty="0"/>
                    </a:p>
                    <a:p>
                      <a:r>
                        <a:rPr lang="en-US" dirty="0"/>
                        <a:t>Percentage using the ABCDE rule </a:t>
                      </a:r>
                    </a:p>
                    <a:p>
                      <a:r>
                        <a:rPr lang="en-US" dirty="0"/>
                        <a:t>Increased awareness of UV protection </a:t>
                      </a:r>
                    </a:p>
                    <a:p>
                      <a:endParaRPr lang="en-US" dirty="0"/>
                    </a:p>
                  </a:txBody>
                  <a:tcPr/>
                </a:tc>
                <a:tc>
                  <a:txBody>
                    <a:bodyPr/>
                    <a:lstStyle/>
                    <a:p>
                      <a:r>
                        <a:rPr lang="en-US" b="1" dirty="0"/>
                        <a:t>Measures:</a:t>
                      </a:r>
                      <a:r>
                        <a:rPr lang="en-US" dirty="0"/>
                        <a:t> Did the campaign improve health outcomes?</a:t>
                      </a:r>
                    </a:p>
                    <a:p>
                      <a:endParaRPr lang="en-US" dirty="0"/>
                    </a:p>
                    <a:p>
                      <a:r>
                        <a:rPr lang="en-US" dirty="0"/>
                        <a:t>Increase in GP/dermatology referrals </a:t>
                      </a:r>
                    </a:p>
                    <a:p>
                      <a:r>
                        <a:rPr lang="en-US" dirty="0"/>
                        <a:t>Increase in early-stage skin cancer detection </a:t>
                      </a:r>
                    </a:p>
                    <a:p>
                      <a:r>
                        <a:rPr lang="en-US" dirty="0"/>
                        <a:t>Reduction in delayed presentation </a:t>
                      </a:r>
                    </a:p>
                    <a:p>
                      <a:r>
                        <a:rPr lang="en-US" dirty="0"/>
                        <a:t>Improved participant satisfaction (&gt;90%) </a:t>
                      </a:r>
                    </a:p>
                    <a:p>
                      <a:endParaRPr lang="en-US" dirty="0"/>
                    </a:p>
                  </a:txBody>
                  <a:tcPr/>
                </a:tc>
                <a:extLst>
                  <a:ext uri="{0D108BD9-81ED-4DB2-BD59-A6C34878D82A}">
                    <a16:rowId xmlns:a16="http://schemas.microsoft.com/office/drawing/2014/main" val="1723209609"/>
                  </a:ext>
                </a:extLst>
              </a:tr>
            </a:tbl>
          </a:graphicData>
        </a:graphic>
      </p:graphicFrame>
      <p:pic>
        <p:nvPicPr>
          <p:cNvPr id="5" name="Picture 4">
            <a:extLst>
              <a:ext uri="{FF2B5EF4-FFF2-40B4-BE49-F238E27FC236}">
                <a16:creationId xmlns:a16="http://schemas.microsoft.com/office/drawing/2014/main" id="{4EAED804-299A-49B8-96D1-17D5EE7D094C}"/>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2203911866"/>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6889-A90F-44BD-8CDE-00CB3AA939AE}"/>
              </a:ext>
            </a:extLst>
          </p:cNvPr>
          <p:cNvSpPr>
            <a:spLocks noGrp="1"/>
          </p:cNvSpPr>
          <p:nvPr>
            <p:ph type="title"/>
          </p:nvPr>
        </p:nvSpPr>
        <p:spPr/>
        <p:txBody>
          <a:bodyPr/>
          <a:lstStyle/>
          <a:p>
            <a:r>
              <a:rPr lang="en-US" dirty="0"/>
              <a:t>Poster </a:t>
            </a:r>
          </a:p>
        </p:txBody>
      </p:sp>
      <p:pic>
        <p:nvPicPr>
          <p:cNvPr id="6" name="Picture 5">
            <a:extLst>
              <a:ext uri="{FF2B5EF4-FFF2-40B4-BE49-F238E27FC236}">
                <a16:creationId xmlns:a16="http://schemas.microsoft.com/office/drawing/2014/main" id="{6187C6AB-1D46-4C29-BDFE-BE842DBB006C}"/>
              </a:ext>
            </a:extLst>
          </p:cNvPr>
          <p:cNvPicPr>
            <a:picLocks noChangeAspect="1"/>
          </p:cNvPicPr>
          <p:nvPr/>
        </p:nvPicPr>
        <p:blipFill>
          <a:blip r:embed="rId2"/>
          <a:stretch>
            <a:fillRect/>
          </a:stretch>
        </p:blipFill>
        <p:spPr>
          <a:xfrm>
            <a:off x="3521242" y="67377"/>
            <a:ext cx="4572000" cy="6858000"/>
          </a:xfrm>
          <a:prstGeom prst="rect">
            <a:avLst/>
          </a:prstGeom>
        </p:spPr>
      </p:pic>
      <p:pic>
        <p:nvPicPr>
          <p:cNvPr id="4" name="Picture 3">
            <a:extLst>
              <a:ext uri="{FF2B5EF4-FFF2-40B4-BE49-F238E27FC236}">
                <a16:creationId xmlns:a16="http://schemas.microsoft.com/office/drawing/2014/main" id="{B2053B8E-F5E3-48F4-AF55-099F9DDA61A1}"/>
              </a:ext>
            </a:extLst>
          </p:cNvPr>
          <p:cNvPicPr>
            <a:picLocks noChangeAspect="1"/>
          </p:cNvPicPr>
          <p:nvPr/>
        </p:nvPicPr>
        <p:blipFill>
          <a:blip r:embed="rId3"/>
          <a:stretch>
            <a:fillRect/>
          </a:stretch>
        </p:blipFill>
        <p:spPr>
          <a:xfrm>
            <a:off x="11058939" y="0"/>
            <a:ext cx="1133061" cy="548640"/>
          </a:xfrm>
          <a:prstGeom prst="rect">
            <a:avLst/>
          </a:prstGeom>
        </p:spPr>
      </p:pic>
    </p:spTree>
    <p:extLst>
      <p:ext uri="{BB962C8B-B14F-4D97-AF65-F5344CB8AC3E}">
        <p14:creationId xmlns:p14="http://schemas.microsoft.com/office/powerpoint/2010/main" val="2943753753"/>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F9AB0-7406-4A79-A49C-82E84B7EC8BF}"/>
              </a:ext>
            </a:extLst>
          </p:cNvPr>
          <p:cNvSpPr>
            <a:spLocks noGrp="1"/>
          </p:cNvSpPr>
          <p:nvPr>
            <p:ph type="title"/>
          </p:nvPr>
        </p:nvSpPr>
        <p:spPr/>
        <p:txBody>
          <a:bodyPr/>
          <a:lstStyle/>
          <a:p>
            <a:r>
              <a:rPr lang="en-US" dirty="0"/>
              <a:t>Campaign Partners &amp; Resources</a:t>
            </a:r>
          </a:p>
        </p:txBody>
      </p:sp>
      <p:graphicFrame>
        <p:nvGraphicFramePr>
          <p:cNvPr id="5" name="Content Placeholder 4">
            <a:extLst>
              <a:ext uri="{FF2B5EF4-FFF2-40B4-BE49-F238E27FC236}">
                <a16:creationId xmlns:a16="http://schemas.microsoft.com/office/drawing/2014/main" id="{206F5EA5-0B53-4751-A1AA-07C87C7C9850}"/>
              </a:ext>
            </a:extLst>
          </p:cNvPr>
          <p:cNvGraphicFramePr>
            <a:graphicFrameLocks noGrp="1"/>
          </p:cNvGraphicFramePr>
          <p:nvPr>
            <p:ph sz="half" idx="1"/>
            <p:extLst>
              <p:ext uri="{D42A27DB-BD31-4B8C-83A1-F6EECF244321}">
                <p14:modId xmlns:p14="http://schemas.microsoft.com/office/powerpoint/2010/main" val="3834244241"/>
              </p:ext>
            </p:extLst>
          </p:nvPr>
        </p:nvGraphicFramePr>
        <p:xfrm>
          <a:off x="6445718" y="259881"/>
          <a:ext cx="5746282" cy="24929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a:extLst>
              <a:ext uri="{FF2B5EF4-FFF2-40B4-BE49-F238E27FC236}">
                <a16:creationId xmlns:a16="http://schemas.microsoft.com/office/drawing/2014/main" id="{1AE3A2E1-0938-43D0-AEA3-11985A16C44E}"/>
              </a:ext>
            </a:extLst>
          </p:cNvPr>
          <p:cNvGraphicFramePr>
            <a:graphicFrameLocks noGrp="1"/>
          </p:cNvGraphicFramePr>
          <p:nvPr>
            <p:extLst>
              <p:ext uri="{D42A27DB-BD31-4B8C-83A1-F6EECF244321}">
                <p14:modId xmlns:p14="http://schemas.microsoft.com/office/powerpoint/2010/main" val="3977806308"/>
              </p:ext>
            </p:extLst>
          </p:nvPr>
        </p:nvGraphicFramePr>
        <p:xfrm>
          <a:off x="140368" y="2284469"/>
          <a:ext cx="6876450" cy="4095148"/>
        </p:xfrm>
        <a:graphic>
          <a:graphicData uri="http://schemas.openxmlformats.org/drawingml/2006/table">
            <a:tbl>
              <a:tblPr/>
              <a:tblGrid>
                <a:gridCol w="3438225">
                  <a:extLst>
                    <a:ext uri="{9D8B030D-6E8A-4147-A177-3AD203B41FA5}">
                      <a16:colId xmlns:a16="http://schemas.microsoft.com/office/drawing/2014/main" val="2971252198"/>
                    </a:ext>
                  </a:extLst>
                </a:gridCol>
                <a:gridCol w="3438225">
                  <a:extLst>
                    <a:ext uri="{9D8B030D-6E8A-4147-A177-3AD203B41FA5}">
                      <a16:colId xmlns:a16="http://schemas.microsoft.com/office/drawing/2014/main" val="3707536109"/>
                    </a:ext>
                  </a:extLst>
                </a:gridCol>
              </a:tblGrid>
              <a:tr h="458367">
                <a:tc>
                  <a:txBody>
                    <a:bodyPr/>
                    <a:lstStyle/>
                    <a:p>
                      <a:r>
                        <a:rPr lang="en-US" sz="1800" b="1"/>
                        <a:t>Organisation</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US" sz="1800" b="1"/>
                        <a:t>Role in the Campaign</a:t>
                      </a:r>
                      <a:endParaRPr lang="en-US" sz="18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4038332663"/>
                  </a:ext>
                </a:extLst>
              </a:tr>
              <a:tr h="458367">
                <a:tc>
                  <a:txBody>
                    <a:bodyPr/>
                    <a:lstStyle/>
                    <a:p>
                      <a:r>
                        <a:rPr lang="en-US" sz="1800"/>
                        <a:t>NHS England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US" sz="1800" dirty="0"/>
                        <a:t>Free skin checks, GP referrals, patient education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306017936"/>
                  </a:ext>
                </a:extLst>
              </a:tr>
              <a:tr h="802141">
                <a:tc>
                  <a:txBody>
                    <a:bodyPr/>
                    <a:lstStyle/>
                    <a:p>
                      <a:r>
                        <a:rPr lang="en-US" sz="1800" dirty="0"/>
                        <a:t>Cancer Research UK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US" sz="1800"/>
                        <a:t>Educational resources, awareness campaigns, public engagement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761250683"/>
                  </a:ext>
                </a:extLst>
              </a:tr>
              <a:tr h="802141">
                <a:tc>
                  <a:txBody>
                    <a:bodyPr/>
                    <a:lstStyle/>
                    <a:p>
                      <a:r>
                        <a:rPr lang="en-US" sz="1800"/>
                        <a:t>British Association of Dermatologists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US" sz="1800"/>
                        <a:t>Clinical expertise, skin cancer education, Sun Awareness resources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777521492"/>
                  </a:ext>
                </a:extLst>
              </a:tr>
              <a:tr h="458367">
                <a:tc>
                  <a:txBody>
                    <a:bodyPr/>
                    <a:lstStyle/>
                    <a:p>
                      <a:r>
                        <a:rPr lang="en-US" sz="1800"/>
                        <a:t>National Institute for Health and Care Excellence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US" sz="1800"/>
                        <a:t>Evidence-based clinical guidelines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702392561"/>
                  </a:ext>
                </a:extLst>
              </a:tr>
              <a:tr h="458367">
                <a:tc>
                  <a:txBody>
                    <a:bodyPr/>
                    <a:lstStyle/>
                    <a:p>
                      <a:r>
                        <a:rPr lang="en-US" sz="1800"/>
                        <a:t>UK Health Security Agency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US" sz="1800" dirty="0"/>
                        <a:t>Public health promotion and UV safety messaging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2502332532"/>
                  </a:ext>
                </a:extLst>
              </a:tr>
            </a:tbl>
          </a:graphicData>
        </a:graphic>
      </p:graphicFrame>
      <p:sp>
        <p:nvSpPr>
          <p:cNvPr id="8" name="TextBox 7">
            <a:extLst>
              <a:ext uri="{FF2B5EF4-FFF2-40B4-BE49-F238E27FC236}">
                <a16:creationId xmlns:a16="http://schemas.microsoft.com/office/drawing/2014/main" id="{781D0F51-FD25-4D3B-BCCA-577D5B2C1F18}"/>
              </a:ext>
            </a:extLst>
          </p:cNvPr>
          <p:cNvSpPr txBox="1"/>
          <p:nvPr/>
        </p:nvSpPr>
        <p:spPr>
          <a:xfrm>
            <a:off x="7131519" y="2926080"/>
            <a:ext cx="2310062" cy="3416320"/>
          </a:xfrm>
          <a:prstGeom prst="rect">
            <a:avLst/>
          </a:prstGeom>
          <a:solidFill>
            <a:schemeClr val="accent1">
              <a:lumMod val="75000"/>
            </a:schemeClr>
          </a:solidFill>
        </p:spPr>
        <p:txBody>
          <a:bodyPr wrap="square">
            <a:spAutoFit/>
          </a:bodyPr>
          <a:lstStyle/>
          <a:p>
            <a:r>
              <a:rPr lang="en-US" b="1" dirty="0"/>
              <a:t>Local Partners</a:t>
            </a:r>
          </a:p>
          <a:p>
            <a:pPr>
              <a:buFont typeface="Arial" panose="020B0604020202020204" pitchFamily="34" charset="0"/>
              <a:buChar char="•"/>
            </a:pPr>
            <a:r>
              <a:rPr lang="en-US" dirty="0"/>
              <a:t>🏥 GP Practices </a:t>
            </a:r>
          </a:p>
          <a:p>
            <a:pPr>
              <a:buFont typeface="Arial" panose="020B0604020202020204" pitchFamily="34" charset="0"/>
              <a:buChar char="•"/>
            </a:pPr>
            <a:r>
              <a:rPr lang="en-US" dirty="0"/>
              <a:t>👩‍⚕️ Community Dermatology Clinics </a:t>
            </a:r>
          </a:p>
          <a:p>
            <a:pPr>
              <a:buFont typeface="Arial" panose="020B0604020202020204" pitchFamily="34" charset="0"/>
              <a:buChar char="•"/>
            </a:pPr>
            <a:r>
              <a:rPr lang="en-US" dirty="0"/>
              <a:t>💊 Community Pharmacies </a:t>
            </a:r>
          </a:p>
          <a:p>
            <a:pPr>
              <a:buFont typeface="Arial" panose="020B0604020202020204" pitchFamily="34" charset="0"/>
              <a:buChar char="•"/>
            </a:pPr>
            <a:r>
              <a:rPr lang="en-US" dirty="0"/>
              <a:t>🏛️ Local Council Public Health Team </a:t>
            </a:r>
          </a:p>
          <a:p>
            <a:pPr>
              <a:buFont typeface="Arial" panose="020B0604020202020204" pitchFamily="34" charset="0"/>
              <a:buChar char="•"/>
            </a:pPr>
            <a:r>
              <a:rPr lang="en-US" dirty="0"/>
              <a:t>🏢 Community </a:t>
            </a:r>
            <a:r>
              <a:rPr lang="en-US" dirty="0" err="1"/>
              <a:t>Centres</a:t>
            </a:r>
            <a:r>
              <a:rPr lang="en-US" dirty="0"/>
              <a:t> </a:t>
            </a:r>
          </a:p>
          <a:p>
            <a:pPr>
              <a:buFont typeface="Arial" panose="020B0604020202020204" pitchFamily="34" charset="0"/>
              <a:buChar char="•"/>
            </a:pPr>
            <a:r>
              <a:rPr lang="en-US" dirty="0"/>
              <a:t>🎓 Universities &amp; Workplaces </a:t>
            </a:r>
          </a:p>
        </p:txBody>
      </p:sp>
      <p:sp>
        <p:nvSpPr>
          <p:cNvPr id="10" name="TextBox 9">
            <a:extLst>
              <a:ext uri="{FF2B5EF4-FFF2-40B4-BE49-F238E27FC236}">
                <a16:creationId xmlns:a16="http://schemas.microsoft.com/office/drawing/2014/main" id="{DDDB0BEE-433D-4111-B72A-F6D10145A23A}"/>
              </a:ext>
            </a:extLst>
          </p:cNvPr>
          <p:cNvSpPr txBox="1"/>
          <p:nvPr/>
        </p:nvSpPr>
        <p:spPr>
          <a:xfrm>
            <a:off x="9556283" y="2926080"/>
            <a:ext cx="2495349" cy="3785652"/>
          </a:xfrm>
          <a:prstGeom prst="rect">
            <a:avLst/>
          </a:prstGeom>
          <a:solidFill>
            <a:schemeClr val="accent1">
              <a:lumMod val="40000"/>
              <a:lumOff val="60000"/>
            </a:schemeClr>
          </a:solidFill>
        </p:spPr>
        <p:txBody>
          <a:bodyPr wrap="square">
            <a:spAutoFit/>
          </a:bodyPr>
          <a:lstStyle/>
          <a:p>
            <a:r>
              <a:rPr lang="en-US" sz="1600" b="1" dirty="0"/>
              <a:t>📚 Campaign Resources</a:t>
            </a:r>
          </a:p>
          <a:p>
            <a:r>
              <a:rPr lang="en-US" sz="1600" dirty="0"/>
              <a:t>✔ AI Skin Assessment Tools</a:t>
            </a:r>
          </a:p>
          <a:p>
            <a:r>
              <a:rPr lang="en-US" sz="1600" dirty="0"/>
              <a:t>✔ ABCDE Mole Check Guide</a:t>
            </a:r>
          </a:p>
          <a:p>
            <a:r>
              <a:rPr lang="en-US" sz="1600" dirty="0"/>
              <a:t>✔ NHS Educational Leaflets</a:t>
            </a:r>
          </a:p>
          <a:p>
            <a:r>
              <a:rPr lang="en-US" sz="1600" dirty="0"/>
              <a:t>✔ QR-Code Digital Resources</a:t>
            </a:r>
          </a:p>
          <a:p>
            <a:r>
              <a:rPr lang="en-US" sz="1600" dirty="0"/>
              <a:t>✔ Social Media Campaign (#SpotSmartUK)</a:t>
            </a:r>
          </a:p>
          <a:p>
            <a:r>
              <a:rPr lang="en-US" sz="1600" dirty="0"/>
              <a:t>✔ UV Index &amp; Sunscreen Awareness Materials</a:t>
            </a:r>
          </a:p>
          <a:p>
            <a:r>
              <a:rPr lang="en-US" sz="1600" dirty="0"/>
              <a:t>✔ </a:t>
            </a:r>
            <a:r>
              <a:rPr lang="en-US" sz="1600" dirty="0" err="1"/>
              <a:t>Teledermatology</a:t>
            </a:r>
            <a:r>
              <a:rPr lang="en-US" sz="1600" dirty="0"/>
              <a:t> Referral Pathway</a:t>
            </a:r>
          </a:p>
        </p:txBody>
      </p:sp>
      <p:pic>
        <p:nvPicPr>
          <p:cNvPr id="7" name="Picture 6">
            <a:extLst>
              <a:ext uri="{FF2B5EF4-FFF2-40B4-BE49-F238E27FC236}">
                <a16:creationId xmlns:a16="http://schemas.microsoft.com/office/drawing/2014/main" id="{EA4C37F0-3D87-4205-A898-E4E0F2A136AA}"/>
              </a:ext>
            </a:extLst>
          </p:cNvPr>
          <p:cNvPicPr>
            <a:picLocks noChangeAspect="1"/>
          </p:cNvPicPr>
          <p:nvPr/>
        </p:nvPicPr>
        <p:blipFill>
          <a:blip r:embed="rId7"/>
          <a:stretch>
            <a:fillRect/>
          </a:stretch>
        </p:blipFill>
        <p:spPr>
          <a:xfrm>
            <a:off x="11058939" y="0"/>
            <a:ext cx="1133061" cy="548640"/>
          </a:xfrm>
          <a:prstGeom prst="rect">
            <a:avLst/>
          </a:prstGeom>
        </p:spPr>
      </p:pic>
    </p:spTree>
    <p:extLst>
      <p:ext uri="{BB962C8B-B14F-4D97-AF65-F5344CB8AC3E}">
        <p14:creationId xmlns:p14="http://schemas.microsoft.com/office/powerpoint/2010/main" val="3889035906"/>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1280160" y="1097280"/>
            <a:ext cx="9820656" cy="914400"/>
          </a:xfrm>
          <a:noFill/>
        </p:spPr>
        <p:txBody>
          <a:bodyPr anchor="t" anchorCtr="0"/>
          <a:lstStyle/>
          <a:p>
            <a:r>
              <a:rPr lang="en-US" dirty="0"/>
              <a:t>Recommendations &amp; Future Sustainability</a:t>
            </a:r>
          </a:p>
        </p:txBody>
      </p:sp>
      <p:graphicFrame>
        <p:nvGraphicFramePr>
          <p:cNvPr id="10" name="Table 9">
            <a:extLst>
              <a:ext uri="{FF2B5EF4-FFF2-40B4-BE49-F238E27FC236}">
                <a16:creationId xmlns:a16="http://schemas.microsoft.com/office/drawing/2014/main" id="{318FB71D-6EC3-49DE-A450-62A9B98FE304}"/>
              </a:ext>
            </a:extLst>
          </p:cNvPr>
          <p:cNvGraphicFramePr>
            <a:graphicFrameLocks noGrp="1"/>
          </p:cNvGraphicFramePr>
          <p:nvPr>
            <p:extLst>
              <p:ext uri="{D42A27DB-BD31-4B8C-83A1-F6EECF244321}">
                <p14:modId xmlns:p14="http://schemas.microsoft.com/office/powerpoint/2010/main" val="2041742580"/>
              </p:ext>
            </p:extLst>
          </p:nvPr>
        </p:nvGraphicFramePr>
        <p:xfrm>
          <a:off x="606392" y="2057033"/>
          <a:ext cx="11213430" cy="4569350"/>
        </p:xfrm>
        <a:graphic>
          <a:graphicData uri="http://schemas.openxmlformats.org/drawingml/2006/table">
            <a:tbl>
              <a:tblPr/>
              <a:tblGrid>
                <a:gridCol w="3737810">
                  <a:extLst>
                    <a:ext uri="{9D8B030D-6E8A-4147-A177-3AD203B41FA5}">
                      <a16:colId xmlns:a16="http://schemas.microsoft.com/office/drawing/2014/main" val="1357953782"/>
                    </a:ext>
                  </a:extLst>
                </a:gridCol>
                <a:gridCol w="3737810">
                  <a:extLst>
                    <a:ext uri="{9D8B030D-6E8A-4147-A177-3AD203B41FA5}">
                      <a16:colId xmlns:a16="http://schemas.microsoft.com/office/drawing/2014/main" val="1469069248"/>
                    </a:ext>
                  </a:extLst>
                </a:gridCol>
                <a:gridCol w="3737810">
                  <a:extLst>
                    <a:ext uri="{9D8B030D-6E8A-4147-A177-3AD203B41FA5}">
                      <a16:colId xmlns:a16="http://schemas.microsoft.com/office/drawing/2014/main" val="321660843"/>
                    </a:ext>
                  </a:extLst>
                </a:gridCol>
              </a:tblGrid>
              <a:tr h="191243">
                <a:tc>
                  <a:txBody>
                    <a:bodyPr/>
                    <a:lstStyle/>
                    <a:p>
                      <a:r>
                        <a:rPr lang="en-US" sz="1200" b="1"/>
                        <a:t>Recommendation</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b="1"/>
                        <a:t>Proposed Actions</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b="1"/>
                        <a:t>Expected Public Health Impact</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807258102"/>
                  </a:ext>
                </a:extLst>
              </a:tr>
              <a:tr h="688321">
                <a:tc>
                  <a:txBody>
                    <a:bodyPr/>
                    <a:lstStyle/>
                    <a:p>
                      <a:r>
                        <a:rPr lang="en-US" sz="1200" b="1"/>
                        <a:t>🤖 Integrate AI into Primary Care</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dirty="0"/>
                        <a:t>Expand AI-assisted skin lesion assessment in GP practices and use AI as a clinical decision-support tool alongside healthcare professionals.</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a:t>Earlier detection, improved referral accuracy, reduced diagnostic delays, and enhanced clinical decision-making.</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35302694"/>
                  </a:ext>
                </a:extLst>
              </a:tr>
              <a:tr h="946442">
                <a:tc>
                  <a:txBody>
                    <a:bodyPr/>
                    <a:lstStyle/>
                    <a:p>
                      <a:r>
                        <a:rPr lang="en-US" sz="1200" b="1"/>
                        <a:t>📱 Strengthen Digital Health</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a:t>Develop an NHS-linked </a:t>
                      </a:r>
                      <a:r>
                        <a:rPr lang="en-US" sz="1200" b="1"/>
                        <a:t>SPOT SMART App</a:t>
                      </a:r>
                      <a:r>
                        <a:rPr lang="en-US" sz="1200"/>
                        <a:t> featuring an ABCDE self-check guide, monthly skin-check reminders, UV Index alerts, personalised risk assessment, and secure mole image tracking.</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a:t>Improved self-monitoring, greater public engagement, increased screening uptake, and sustained behaviour change.</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052173128"/>
                  </a:ext>
                </a:extLst>
              </a:tr>
              <a:tr h="946442">
                <a:tc>
                  <a:txBody>
                    <a:bodyPr/>
                    <a:lstStyle/>
                    <a:p>
                      <a:r>
                        <a:rPr lang="en-US" sz="1200" b="1"/>
                        <a:t>🌍 Expand Community Screening</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a:t>Introduce Annual Skin Cancer Awareness Week, mobile skin screening clinics, workplace and community outreach programmes, and targeted screening for underserved and high-risk populations.</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dirty="0"/>
                        <a:t>Increased accessibility, reduced health inequalities, and earlier diagnosis within vulnerable communities.</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785383872"/>
                  </a:ext>
                </a:extLst>
              </a:tr>
              <a:tr h="946442">
                <a:tc>
                  <a:txBody>
                    <a:bodyPr/>
                    <a:lstStyle/>
                    <a:p>
                      <a:r>
                        <a:rPr lang="en-US" sz="1200" b="1"/>
                        <a:t>📢 Increase Public Awareness</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a:t>Deliver national multimedia campaigns through television, social media, radio, and collaborations with influencers, cancer ambassadors, and healthcare professionals to promote year-round sun safety.</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a:t>Improved public knowledge, greater awareness of skin cancer symptoms, and increased participation in early screening.</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4195716"/>
                  </a:ext>
                </a:extLst>
              </a:tr>
              <a:tr h="817381">
                <a:tc>
                  <a:txBody>
                    <a:bodyPr/>
                    <a:lstStyle/>
                    <a:p>
                      <a:r>
                        <a:rPr lang="en-US" sz="1200" b="1"/>
                        <a:t>🤝 Strengthen Strategic Partnerships</a:t>
                      </a:r>
                      <a:endParaRPr lang="en-US" sz="1200"/>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a:t>Collaborate with </a:t>
                      </a:r>
                      <a:r>
                        <a:rPr lang="en-US" sz="1200" b="1"/>
                        <a:t>NHS England</a:t>
                      </a:r>
                      <a:r>
                        <a:rPr lang="en-US" sz="1200"/>
                        <a:t>, </a:t>
                      </a:r>
                      <a:r>
                        <a:rPr lang="en-US" sz="1200" b="1"/>
                        <a:t>Cancer Research UK</a:t>
                      </a:r>
                      <a:r>
                        <a:rPr lang="en-US" sz="1200"/>
                        <a:t>, </a:t>
                      </a:r>
                      <a:r>
                        <a:rPr lang="en-US" sz="1200" b="1"/>
                        <a:t>British Association of Dermatologists</a:t>
                      </a:r>
                      <a:r>
                        <a:rPr lang="en-US" sz="1200"/>
                        <a:t>, Local Authorities, Community Pharmacies, Employers, and Universities.</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r>
                        <a:rPr lang="en-US" sz="1200" dirty="0"/>
                        <a:t>Wider campaign reach, shared resources, sustainable implementation, and stronger community engagement.</a:t>
                      </a:r>
                    </a:p>
                  </a:txBody>
                  <a:tcPr marL="41441" marR="41441" marT="20721" marB="2072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939136834"/>
                  </a:ext>
                </a:extLst>
              </a:tr>
            </a:tbl>
          </a:graphicData>
        </a:graphic>
      </p:graphicFrame>
      <p:pic>
        <p:nvPicPr>
          <p:cNvPr id="4" name="Picture 3">
            <a:extLst>
              <a:ext uri="{FF2B5EF4-FFF2-40B4-BE49-F238E27FC236}">
                <a16:creationId xmlns:a16="http://schemas.microsoft.com/office/drawing/2014/main" id="{9B62583A-9D1E-498B-B8F1-4AF47F590711}"/>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4259977132"/>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1280160" y="1097280"/>
            <a:ext cx="9601200" cy="914400"/>
          </a:xfrm>
          <a:noFill/>
        </p:spPr>
        <p:txBody>
          <a:bodyPr anchor="t" anchorCtr="0"/>
          <a:lstStyle/>
          <a:p>
            <a:r>
              <a:rPr lang="en-US" dirty="0"/>
              <a:t>Conclusion</a:t>
            </a:r>
          </a:p>
        </p:txBody>
      </p:sp>
      <p:sp>
        <p:nvSpPr>
          <p:cNvPr id="7" name="TextBox 6">
            <a:extLst>
              <a:ext uri="{FF2B5EF4-FFF2-40B4-BE49-F238E27FC236}">
                <a16:creationId xmlns:a16="http://schemas.microsoft.com/office/drawing/2014/main" id="{44376130-80D3-4A8D-85B5-3AC968055F54}"/>
              </a:ext>
            </a:extLst>
          </p:cNvPr>
          <p:cNvSpPr txBox="1"/>
          <p:nvPr/>
        </p:nvSpPr>
        <p:spPr>
          <a:xfrm>
            <a:off x="378593" y="2204186"/>
            <a:ext cx="11434813" cy="3970318"/>
          </a:xfrm>
          <a:prstGeom prst="rect">
            <a:avLst/>
          </a:prstGeom>
          <a:noFill/>
        </p:spPr>
        <p:txBody>
          <a:bodyPr wrap="square">
            <a:spAutoFit/>
          </a:bodyPr>
          <a:lstStyle/>
          <a:p>
            <a:r>
              <a:rPr lang="en-US" b="1" dirty="0"/>
              <a:t>Key Take </a:t>
            </a:r>
            <a:r>
              <a:rPr lang="en-US" b="1" dirty="0" err="1"/>
              <a:t>aways</a:t>
            </a:r>
            <a:endParaRPr lang="en-US" b="1" dirty="0"/>
          </a:p>
          <a:p>
            <a:r>
              <a:rPr lang="en-US" dirty="0"/>
              <a:t>Early detection saves lives</a:t>
            </a:r>
          </a:p>
          <a:p>
            <a:r>
              <a:rPr lang="en-US" dirty="0"/>
              <a:t>Skin cancer is highly treatable when detected at an early stage. </a:t>
            </a:r>
          </a:p>
          <a:p>
            <a:r>
              <a:rPr lang="en-US" dirty="0"/>
              <a:t>Prevention is the first line of </a:t>
            </a:r>
            <a:r>
              <a:rPr lang="en-US" dirty="0" err="1"/>
              <a:t>defence</a:t>
            </a:r>
            <a:endParaRPr lang="en-US" dirty="0"/>
          </a:p>
          <a:p>
            <a:r>
              <a:rPr lang="en-US" dirty="0"/>
              <a:t>UV protection and regular self-skin examinations can significantly reduce risk. </a:t>
            </a:r>
          </a:p>
          <a:p>
            <a:r>
              <a:rPr lang="en-US" dirty="0"/>
              <a:t>Technology enhances early detection</a:t>
            </a:r>
          </a:p>
          <a:p>
            <a:r>
              <a:rPr lang="en-US" dirty="0"/>
              <a:t>AI-assisted skin assessment, </a:t>
            </a:r>
            <a:r>
              <a:rPr lang="en-US" dirty="0" err="1"/>
              <a:t>teledermatology</a:t>
            </a:r>
            <a:r>
              <a:rPr lang="en-US" dirty="0"/>
              <a:t>, and digital health tools improve access, efficiency, and timely referral. </a:t>
            </a:r>
          </a:p>
          <a:p>
            <a:r>
              <a:rPr lang="en-US" dirty="0"/>
              <a:t>Community partnerships drive success</a:t>
            </a:r>
          </a:p>
          <a:p>
            <a:r>
              <a:rPr lang="en-US" dirty="0"/>
              <a:t>Collaboration between healthcare professionals, public health </a:t>
            </a:r>
            <a:r>
              <a:rPr lang="en-US" dirty="0" err="1"/>
              <a:t>organisations</a:t>
            </a:r>
            <a:r>
              <a:rPr lang="en-US" dirty="0"/>
              <a:t>, and communities is essential for increasing screening uptake and reducing health inequalities. </a:t>
            </a:r>
          </a:p>
          <a:p>
            <a:r>
              <a:rPr lang="en-US" dirty="0" err="1"/>
              <a:t>Behaviour</a:t>
            </a:r>
            <a:r>
              <a:rPr lang="en-US" dirty="0"/>
              <a:t> change creates lasting impact</a:t>
            </a:r>
          </a:p>
          <a:p>
            <a:r>
              <a:rPr lang="en-US" dirty="0"/>
              <a:t>Applying the COM-B Model and Health Belief Model supports sustainable </a:t>
            </a:r>
            <a:r>
              <a:rPr lang="en-US" dirty="0" err="1"/>
              <a:t>behaviour</a:t>
            </a:r>
            <a:r>
              <a:rPr lang="en-US" dirty="0"/>
              <a:t> change and encourages lifelong skin health practices.</a:t>
            </a:r>
          </a:p>
          <a:p>
            <a:endParaRPr lang="en-US" dirty="0"/>
          </a:p>
        </p:txBody>
      </p:sp>
      <p:pic>
        <p:nvPicPr>
          <p:cNvPr id="4" name="Picture 3">
            <a:extLst>
              <a:ext uri="{FF2B5EF4-FFF2-40B4-BE49-F238E27FC236}">
                <a16:creationId xmlns:a16="http://schemas.microsoft.com/office/drawing/2014/main" id="{7DCF40F6-E16F-4D8C-9B05-3B9B84E015B2}"/>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3604630649"/>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280160" y="1097280"/>
            <a:ext cx="9821955" cy="914400"/>
          </a:xfrm>
          <a:noFill/>
        </p:spPr>
        <p:txBody>
          <a:bodyPr anchor="t" anchorCtr="0"/>
          <a:lstStyle/>
          <a:p>
            <a:r>
              <a:rPr lang="en-US" dirty="0"/>
              <a:t>References</a:t>
            </a:r>
          </a:p>
        </p:txBody>
      </p:sp>
      <p:sp>
        <p:nvSpPr>
          <p:cNvPr id="10" name="TextBox 9">
            <a:extLst>
              <a:ext uri="{FF2B5EF4-FFF2-40B4-BE49-F238E27FC236}">
                <a16:creationId xmlns:a16="http://schemas.microsoft.com/office/drawing/2014/main" id="{9506D5A5-7A0D-4536-91BE-C46607483507}"/>
              </a:ext>
            </a:extLst>
          </p:cNvPr>
          <p:cNvSpPr txBox="1"/>
          <p:nvPr/>
        </p:nvSpPr>
        <p:spPr>
          <a:xfrm>
            <a:off x="462013" y="1761423"/>
            <a:ext cx="11415562" cy="295465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Armstrong, M. (2020).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Infographic: Surge in UK skin cancer deaths since the 70s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Statista Daily Data. Available at: https://www.statista.com/chart/22639/skin-cancer-death-rates-uk/?srsltid=AfmBOopXmvzsgCuGyA0k_Mjf6Ggg4KtBn7tDRZWlUZ2AKyakXN1OI7uA [Accessed 2 Jul. 2026].</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Buonsenso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Liu, J.-F.,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Shanmugavadivel</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Davis, T. and Roland, D. (2022). Impact of Diversity in Training Resources on Self-Confidence in Diagnosing Skin Conditions Across a Range of Skin Tones: An International Survey.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Pediatrics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://doi.org/10.3389/fped.2022.837552.</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Cancer Research UK (2015).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Melanoma skin cancer statistics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Cancer Research UK. Available at: https://www.cancerresearchuk.org/health-professional/cancer-statistics/statistics-by-cancer-type/melanoma-skin-cancer.</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Crosby, D., Bhatia, S., Brindle, K.M.,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Coussens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L.M., Dive, C.,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Emberton</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Esener</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Fitzgerald, R.C., Gambhir, S.S., Kuhn, P.,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Rebbeck</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T.R. and Balasubramanian, S. (2022). Early Detection of Cancer.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Science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375(6586).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://doi.org/10.1126/science.aay9040.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Griffith, V. and Foy, V. (2025).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Teledermatology</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as a Solution for Rural and Rare Dermatologic Care: A Review of Strategies and Opportunities.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Dermatological Reviews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6(4).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://doi.org/10.1002/der2.70049.</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Hasan, N.,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Arif</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Nadaf</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Imran, M.,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Umme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Jiba</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Sheikh, 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Almalki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W.H., Salem Salman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Almujri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Mohammed, Y., Prashant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Kesharwani</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Farhan Jalees Ahmad (2023). Skin cancer: understanding the journey of transformation from conventional to advanced treatment approaches.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Molecular Cancer</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22(1).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://doi.org/10.1186/s12943-023-01854-3.</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Karthikeyan, A. and Patil, K. (2025). Integrating Wearable Technology for Enhanced Sun Protection.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Lecture notes in computer science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pp.70–86.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://doi.org/10.1007/978-3-031-93064-5_5.</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Liv Hospital. (2025).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Many People Have Skin Cancer? Facts, Rates, and Deaths Explained</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https://int.livhospital.com/how-many-people-have-skin-cancer-facts-rates-and-deaths-explained/ [Accessed 20 Mar. 2026].</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Pilat</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and Krastev, S. (2021).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COM-B model for behavior change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 Decision Lab. Available at: https://thedecisionlab.com/reference-guide/organizational-behavior/the-com-b-model-for-behavior-change.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ScienceDaily. (2026).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Why cancer spreads more in middle age than in old age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https://www.sciencedaily.com/releases/2026/05/260530053422.htm.</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Urich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(2020).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Health Belief Model</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PennState</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https://psu.pb.unizin.org/kines082/chapter/the-health-belief-model/.</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Utama, A.P.,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Sihaloho</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and Nabila, S. (2023). THE IMPORTANCE OF BRAND AWARENESS AS A MARKETING STRATEGY FOR BUSINESS SUSTAINABILITY.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Conference on Community Development (ICCD)</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5(1), pp.523–527.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://doi.org/10.33068/iccd.v5i1.601.</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Visser, W.I. and Tod, B. (2025). Melanoma in Skin of Color: Increasing Awareness and Achieving Better Disease Outcomes – A Call to Action.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EJC Skin Cancer</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pp.100730–100730.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://doi.org/10.1016/j.ejcskn.2025.100730.</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Walton, M., Llewellyn, A.,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Uphoff</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 Lord, J., Harden, M., Hodgson, R. and Simmonds, M. (2026). Artificial Intelligence technologies for assessing skin lesions for referral on the urgent suspected cancer pathway to detect benign lesions and reduce secondary care specialist appointments: early value assessment.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 technology assessment (Winchester, England)</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30(10), pp.1–96. </a:t>
            </a:r>
            <a:r>
              <a:rPr kumimoji="0" lang="en-US" altLang="en-US" sz="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://doi.org/10.3310/GJMS0317.</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Warnock, A. (2024). </a:t>
            </a:r>
            <a:r>
              <a:rPr kumimoji="0" lang="en-US" altLang="en-US" sz="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Skin cancer cases reach all-time high</a:t>
            </a:r>
            <a:r>
              <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Cancer Research UK - Cancer News. Available at: https://news.cancerresearchuk.org/2024/05/27/skin-cancer-cases-reach-all-time-high/.</a:t>
            </a:r>
            <a:endParaRPr kumimoji="0" lang="en-US" altLang="en-US" sz="800" b="0" i="0" u="none" strike="noStrike" cap="none" normalizeH="0" baseline="0" dirty="0">
              <a:ln>
                <a:noFill/>
              </a:ln>
              <a:solidFill>
                <a:schemeClr val="tx1"/>
              </a:solidFill>
              <a:effectLst/>
              <a:latin typeface="Arial" panose="020B0604020202020204" pitchFamily="34" charset="0"/>
            </a:endParaRPr>
          </a:p>
          <a:p>
            <a:endParaRPr lang="en-US" dirty="0"/>
          </a:p>
        </p:txBody>
      </p:sp>
      <p:pic>
        <p:nvPicPr>
          <p:cNvPr id="4" name="Picture 3">
            <a:extLst>
              <a:ext uri="{FF2B5EF4-FFF2-40B4-BE49-F238E27FC236}">
                <a16:creationId xmlns:a16="http://schemas.microsoft.com/office/drawing/2014/main" id="{43FDF6ED-DB80-4333-8B53-4B52A430910D}"/>
              </a:ext>
            </a:extLst>
          </p:cNvPr>
          <p:cNvPicPr>
            <a:picLocks noChangeAspect="1"/>
          </p:cNvPicPr>
          <p:nvPr/>
        </p:nvPicPr>
        <p:blipFill>
          <a:blip r:embed="rId2"/>
          <a:stretch>
            <a:fillRect/>
          </a:stretch>
        </p:blipFill>
        <p:spPr>
          <a:xfrm>
            <a:off x="11058939" y="0"/>
            <a:ext cx="1133061" cy="548640"/>
          </a:xfrm>
          <a:prstGeom prst="rect">
            <a:avLst/>
          </a:prstGeom>
        </p:spPr>
      </p:pic>
    </p:spTree>
    <p:extLst>
      <p:ext uri="{BB962C8B-B14F-4D97-AF65-F5344CB8AC3E}">
        <p14:creationId xmlns:p14="http://schemas.microsoft.com/office/powerpoint/2010/main" val="643777997"/>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E39FA-84F2-3624-49D6-32B9E0363C56}"/>
              </a:ext>
            </a:extLst>
          </p:cNvPr>
          <p:cNvSpPr>
            <a:spLocks noGrp="1"/>
          </p:cNvSpPr>
          <p:nvPr>
            <p:ph type="title"/>
          </p:nvPr>
        </p:nvSpPr>
        <p:spPr>
          <a:xfrm>
            <a:off x="841248" y="3163824"/>
            <a:ext cx="10515600" cy="2322576"/>
          </a:xfrm>
          <a:noFill/>
        </p:spPr>
        <p:txBody>
          <a:bodyPr bIns="0" anchor="ctr" anchorCtr="0"/>
          <a:lstStyle/>
          <a:p>
            <a:r>
              <a:rPr lang="en-US" dirty="0"/>
              <a:t>Thank you</a:t>
            </a:r>
          </a:p>
        </p:txBody>
      </p:sp>
      <p:pic>
        <p:nvPicPr>
          <p:cNvPr id="7" name="Picture Placeholder 25" descr="Bacteria cultured in a petri dish for a laboratory or a scientific investigation">
            <a:extLst>
              <a:ext uri="{FF2B5EF4-FFF2-40B4-BE49-F238E27FC236}">
                <a16:creationId xmlns:a16="http://schemas.microsoft.com/office/drawing/2014/main" id="{F46DA087-2662-0725-53F9-CF835D1DC8F1}"/>
              </a:ext>
            </a:extLst>
          </p:cNvPr>
          <p:cNvPicPr>
            <a:picLocks noGrp="1" noChangeAspect="1"/>
          </p:cNvPicPr>
          <p:nvPr>
            <p:ph type="pic" sz="quarter" idx="13"/>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74" r="74"/>
          <a:stretch/>
        </p:blipFill>
        <p:spPr>
          <a:xfrm>
            <a:off x="4953000" y="548640"/>
            <a:ext cx="2286000" cy="2286000"/>
          </a:xfrm>
        </p:spPr>
      </p:pic>
      <p:pic>
        <p:nvPicPr>
          <p:cNvPr id="4" name="Picture 3">
            <a:extLst>
              <a:ext uri="{FF2B5EF4-FFF2-40B4-BE49-F238E27FC236}">
                <a16:creationId xmlns:a16="http://schemas.microsoft.com/office/drawing/2014/main" id="{433A793C-0D2F-4B99-880C-12C16513E370}"/>
              </a:ext>
            </a:extLst>
          </p:cNvPr>
          <p:cNvPicPr>
            <a:picLocks noChangeAspect="1"/>
          </p:cNvPicPr>
          <p:nvPr/>
        </p:nvPicPr>
        <p:blipFill>
          <a:blip r:embed="rId3"/>
          <a:stretch>
            <a:fillRect/>
          </a:stretch>
        </p:blipFill>
        <p:spPr>
          <a:xfrm>
            <a:off x="11058939" y="0"/>
            <a:ext cx="1133061" cy="548640"/>
          </a:xfrm>
          <a:prstGeom prst="rect">
            <a:avLst/>
          </a:prstGeom>
        </p:spPr>
      </p:pic>
    </p:spTree>
    <p:extLst>
      <p:ext uri="{BB962C8B-B14F-4D97-AF65-F5344CB8AC3E}">
        <p14:creationId xmlns:p14="http://schemas.microsoft.com/office/powerpoint/2010/main" val="487522735"/>
      </p:ext>
    </p:extLst>
  </p:cSld>
  <p:clrMapOvr>
    <a:masterClrMapping/>
  </p:clrMapOvr>
  <p:transition spd="slow">
    <p:wipe/>
  </p:transition>
</p:sld>
</file>

<file path=ppt/theme/theme1.xml><?xml version="1.0" encoding="utf-8"?>
<a:theme xmlns:a="http://schemas.openxmlformats.org/drawingml/2006/main" name="Custom">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 discovery_V1_win32_EF_v4.potx" id="{C76E1CB0-558D-4FB9-AA8B-DAB0BFDB970A}" vid="{87D4F3E9-C3BB-413B-A87E-0B7BB674A5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C9A734A7-6096-47AA-9737-CDF62701A0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8397A0-8C35-4EEE-8E61-47C914415B57}">
  <ds:schemaRefs>
    <ds:schemaRef ds:uri="http://schemas.microsoft.com/sharepoint/v3/contenttype/forms"/>
  </ds:schemaRefs>
</ds:datastoreItem>
</file>

<file path=customXml/itemProps3.xml><?xml version="1.0" encoding="utf-8"?>
<ds:datastoreItem xmlns:ds="http://schemas.openxmlformats.org/officeDocument/2006/customXml" ds:itemID="{B881D8D6-8849-400B-8BC9-21D401C7DD0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{04382EB5-DE27-446A-9007-420B7F2D71D9}TF51de1e5f-e0e8-4dd0-99f3-5b7584f7abdc7d30e886_win32-78d4aef5ad8e</Template>
  <TotalTime>514</TotalTime>
  <Words>3021</Words>
  <Application>Microsoft Office PowerPoint</Application>
  <PresentationFormat>Widescreen</PresentationFormat>
  <Paragraphs>300</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Courier New</vt:lpstr>
      <vt:lpstr>Daytona Condensed Light</vt:lpstr>
      <vt:lpstr>Geist</vt:lpstr>
      <vt:lpstr>Posterama</vt:lpstr>
      <vt:lpstr>Times New Roman</vt:lpstr>
      <vt:lpstr>Custom</vt:lpstr>
      <vt:lpstr>PowerPoint Presentation</vt:lpstr>
      <vt:lpstr>SPOT SMART</vt:lpstr>
      <vt:lpstr>Task 1 Rationale</vt:lpstr>
      <vt:lpstr>Why Skin Cancer? Public Health</vt:lpstr>
      <vt:lpstr>Emerging Public Health Innovation</vt:lpstr>
      <vt:lpstr>PowerPoint Presentation</vt:lpstr>
      <vt:lpstr>Innovation Focus</vt:lpstr>
      <vt:lpstr>Taks 2 Campaign</vt:lpstr>
      <vt:lpstr>Campaign Rationale</vt:lpstr>
      <vt:lpstr>8-Week Intervention Plan</vt:lpstr>
      <vt:lpstr>Digital Innovation Throughout the Campaign </vt:lpstr>
      <vt:lpstr>PowerPoint Presentation</vt:lpstr>
      <vt:lpstr>Taks 3 Benefits and challenges </vt:lpstr>
      <vt:lpstr>Benefits of Early Detection &amp; Skin Cancer Screening</vt:lpstr>
      <vt:lpstr>Barriers to Behavior Change &amp; Campaign Solutions</vt:lpstr>
      <vt:lpstr>Campaign Evaluation </vt:lpstr>
      <vt:lpstr>Poster </vt:lpstr>
      <vt:lpstr>Campaign Partners &amp; Resources</vt:lpstr>
      <vt:lpstr>Recommendations &amp; Future Sustainability</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discovery</dc:title>
  <dc:creator>DELL</dc:creator>
  <cp:lastModifiedBy>DELL</cp:lastModifiedBy>
  <cp:revision>33</cp:revision>
  <dcterms:created xsi:type="dcterms:W3CDTF">2026-07-01T11:10:19Z</dcterms:created>
  <dcterms:modified xsi:type="dcterms:W3CDTF">2026-07-06T08:27:19Z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