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6" r:id="rId1"/>
  </p:sldMasterIdLst>
  <p:sldIdLst>
    <p:sldId id="256" r:id="rId2"/>
  </p:sldIdLst>
  <p:sldSz cx="9906000" cy="6858000" type="A4"/>
  <p:notesSz cx="9144000" cy="6858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3603" autoAdjust="0"/>
  </p:normalViewPr>
  <p:slideViewPr>
    <p:cSldViewPr snapToGrid="0">
      <p:cViewPr>
        <p:scale>
          <a:sx n="96" d="100"/>
          <a:sy n="96" d="100"/>
        </p:scale>
        <p:origin x="864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42950" y="1122363"/>
            <a:ext cx="84201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38250" y="3602038"/>
            <a:ext cx="74295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7/12/2026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66963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7/12/2026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78341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5879" y="1709740"/>
            <a:ext cx="8543925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879" y="4589465"/>
            <a:ext cx="8543925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7/12/2026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55767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1038" y="1825625"/>
            <a:ext cx="421005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14913" y="1825625"/>
            <a:ext cx="421005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7/12/2026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94229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2328" y="365127"/>
            <a:ext cx="8543925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2329" y="1681163"/>
            <a:ext cx="4190702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2329" y="2505075"/>
            <a:ext cx="4190702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4913" y="1681163"/>
            <a:ext cx="4211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14913" y="2505075"/>
            <a:ext cx="4211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7/12/2026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57943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7/12/2026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93581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7/12/2026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56904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2328" y="457200"/>
            <a:ext cx="3194943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11340" y="987427"/>
            <a:ext cx="5014913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2328" y="2057400"/>
            <a:ext cx="3194943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7/12/2026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64765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2328" y="457200"/>
            <a:ext cx="3194943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211340" y="987427"/>
            <a:ext cx="5014913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2328" y="2057400"/>
            <a:ext cx="3194943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7/12/2026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40539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7/12/2026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29422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88982" y="365125"/>
            <a:ext cx="2135981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1038" y="365125"/>
            <a:ext cx="6284119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7/12/2026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97975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1038" y="365127"/>
            <a:ext cx="8543925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1038" y="1825625"/>
            <a:ext cx="8543925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81038" y="6356352"/>
            <a:ext cx="2228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0C50CD-E178-4744-9B35-B2F624D6C5E9}" type="datetimeFigureOut">
              <a:rPr lang="en-US" smtClean="0"/>
              <a:pPr/>
              <a:t>7/12/2026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281363" y="6356352"/>
            <a:ext cx="334327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996113" y="6356352"/>
            <a:ext cx="2228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48CC95F-0247-41B6-91CF-DC97C76A708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61159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7" r:id="rId1"/>
    <p:sldLayoutId id="2147483748" r:id="rId2"/>
    <p:sldLayoutId id="2147483749" r:id="rId3"/>
    <p:sldLayoutId id="2147483750" r:id="rId4"/>
    <p:sldLayoutId id="2147483751" r:id="rId5"/>
    <p:sldLayoutId id="2147483752" r:id="rId6"/>
    <p:sldLayoutId id="2147483753" r:id="rId7"/>
    <p:sldLayoutId id="2147483754" r:id="rId8"/>
    <p:sldLayoutId id="2147483755" r:id="rId9"/>
    <p:sldLayoutId id="2147483756" r:id="rId10"/>
    <p:sldLayoutId id="2147483757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Relationship Id="rId9" Type="http://schemas.openxmlformats.org/officeDocument/2006/relationships/hyperlink" Target="https://recruitment.uwtsd.novapathways.co.uk/recruitment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A3CA6B-CBEC-63E0-5A45-85B6CEE9508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709949" y="210093"/>
            <a:ext cx="6776951" cy="498169"/>
          </a:xfrm>
        </p:spPr>
        <p:txBody>
          <a:bodyPr anchor="t">
            <a:noAutofit/>
          </a:bodyPr>
          <a:lstStyle/>
          <a:p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Emotional Intelligence refers: the ability to recognise, understand, and manage emotions in ourselves and others.(EI ) helps students      navigate stress, conflict, different working styles, and communication challenges. Real-life student challenges include Uneven workload distribution Miscommunication or unclear expectations Conflicting personalities Pressure from deadlines and assessments EI provides tools to handle these situations constructively.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FF0C915E-1095-A684-5F1D-AB12C2DBF355}"/>
              </a:ext>
            </a:extLst>
          </p:cNvPr>
          <p:cNvSpPr txBox="1"/>
          <p:nvPr/>
        </p:nvSpPr>
        <p:spPr>
          <a:xfrm>
            <a:off x="2941163" y="2561347"/>
            <a:ext cx="3524139" cy="1323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800" b="1" dirty="0">
                <a:latin typeface="Arial" panose="020B0604020202020204" pitchFamily="34" charset="0"/>
                <a:cs typeface="Arial" panose="020B0604020202020204" pitchFamily="34" charset="0"/>
              </a:rPr>
              <a:t>Understanding Others’ Emotions </a:t>
            </a:r>
          </a:p>
          <a:p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Empathy strengthens communication and collaboration, helping teams work smoothly and respectfully.</a:t>
            </a:r>
          </a:p>
          <a:p>
            <a:r>
              <a:rPr lang="en-GB" sz="800" dirty="0">
                <a:highlight>
                  <a:srgbClr val="00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Empathetic Behaviours</a:t>
            </a:r>
          </a:p>
          <a:p>
            <a:r>
              <a:rPr lang="en-GB" sz="800" dirty="0">
                <a:highlight>
                  <a:srgbClr val="FF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Active listening 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:giving full attention, not interrupting</a:t>
            </a:r>
          </a:p>
          <a:p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P</a:t>
            </a:r>
            <a:r>
              <a:rPr lang="en-GB" sz="800" dirty="0">
                <a:highlight>
                  <a:srgbClr val="00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erspective-taking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:considering how others experience the situation.</a:t>
            </a:r>
          </a:p>
          <a:p>
            <a:r>
              <a:rPr lang="en-GB" sz="800" dirty="0">
                <a:highlight>
                  <a:srgbClr val="FF00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Constructive feedback 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: focusing on improvement, not blame.</a:t>
            </a:r>
          </a:p>
          <a:p>
            <a:r>
              <a:rPr lang="en-GB" sz="800" dirty="0">
                <a:highlight>
                  <a:srgbClr val="00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Checking in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: asking teammates how they feel about workload or progress.</a:t>
            </a:r>
          </a:p>
          <a:p>
            <a:r>
              <a:rPr lang="en-GB" sz="800" dirty="0">
                <a:highlight>
                  <a:srgbClr val="C0C0C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Encouragement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: acknowledging effort and contributions</a:t>
            </a:r>
            <a:r>
              <a:rPr lang="en-GB" sz="635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  <p:pic>
        <p:nvPicPr>
          <p:cNvPr id="32" name="Picture 31" descr="A visual of students engaging in group projects or collaborative ...">
            <a:extLst>
              <a:ext uri="{FF2B5EF4-FFF2-40B4-BE49-F238E27FC236}">
                <a16:creationId xmlns:a16="http://schemas.microsoft.com/office/drawing/2014/main" id="{4C153959-287D-C084-FB5C-D97C5D15180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1045" y="4186268"/>
            <a:ext cx="1015899" cy="1015899"/>
          </a:xfrm>
          <a:prstGeom prst="rect">
            <a:avLst/>
          </a:prstGeom>
        </p:spPr>
      </p:pic>
      <p:pic>
        <p:nvPicPr>
          <p:cNvPr id="33" name="Picture 32" descr="Empathy In Teamwork: Empathy In The Workplace – CJRN">
            <a:extLst>
              <a:ext uri="{FF2B5EF4-FFF2-40B4-BE49-F238E27FC236}">
                <a16:creationId xmlns:a16="http://schemas.microsoft.com/office/drawing/2014/main" id="{70E11C91-14A6-541E-41C3-19767A121BD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8686" y="2709090"/>
            <a:ext cx="1735719" cy="973697"/>
          </a:xfrm>
          <a:prstGeom prst="rect">
            <a:avLst/>
          </a:prstGeom>
        </p:spPr>
      </p:pic>
      <p:sp>
        <p:nvSpPr>
          <p:cNvPr id="35" name="TextBox 34">
            <a:extLst>
              <a:ext uri="{FF2B5EF4-FFF2-40B4-BE49-F238E27FC236}">
                <a16:creationId xmlns:a16="http://schemas.microsoft.com/office/drawing/2014/main" id="{BB289BBB-72D4-59D1-4222-70DD051EDEBF}"/>
              </a:ext>
            </a:extLst>
          </p:cNvPr>
          <p:cNvSpPr txBox="1"/>
          <p:nvPr/>
        </p:nvSpPr>
        <p:spPr>
          <a:xfrm>
            <a:off x="5187098" y="5448282"/>
            <a:ext cx="4467890" cy="1344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 sz="667" dirty="0"/>
          </a:p>
          <a:p>
            <a:r>
              <a:rPr lang="en-GB" sz="800" dirty="0">
                <a:highlight>
                  <a:srgbClr val="FF00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References </a:t>
            </a:r>
          </a:p>
          <a:p>
            <a:r>
              <a:rPr lang="en-GB" sz="667" dirty="0">
                <a:latin typeface="Arial" panose="020B0604020202020204" pitchFamily="34" charset="0"/>
                <a:cs typeface="Arial" panose="020B0604020202020204" pitchFamily="34" charset="0"/>
              </a:rPr>
              <a:t>1-Jordan, P.J. &amp; Troth, A.C. (2004) ‘Managing emotions during team problem solving: [Accessed 10/07/2026]</a:t>
            </a:r>
          </a:p>
          <a:p>
            <a:r>
              <a:rPr lang="en-GB" sz="667" dirty="0">
                <a:latin typeface="Arial" panose="020B0604020202020204" pitchFamily="34" charset="0"/>
                <a:cs typeface="Arial" panose="020B0604020202020204" pitchFamily="34" charset="0"/>
              </a:rPr>
              <a:t> https://www.tandfonline.com</a:t>
            </a:r>
          </a:p>
          <a:p>
            <a:endParaRPr lang="en-GB" sz="667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667" dirty="0">
                <a:latin typeface="Arial" panose="020B0604020202020204" pitchFamily="34" charset="0"/>
                <a:cs typeface="Arial" panose="020B0604020202020204" pitchFamily="34" charset="0"/>
              </a:rPr>
              <a:t>2-Emotional intelligence and conflict resolution’, Human Performance, 17(2), pp. 195–218.Druskat, V.U. &amp; Wolff, S.B. (2001) [Accessed 10/07/2026]</a:t>
            </a:r>
          </a:p>
          <a:p>
            <a:r>
              <a:rPr lang="en-GB" sz="667" dirty="0">
                <a:latin typeface="Arial" panose="020B0604020202020204" pitchFamily="34" charset="0"/>
                <a:cs typeface="Arial" panose="020B0604020202020204" pitchFamily="34" charset="0"/>
              </a:rPr>
              <a:t>Building the emotional intelligence of groupshttps://cdn.ymaws.com/www.aclea.org/resource/collection</a:t>
            </a:r>
          </a:p>
          <a:p>
            <a:endParaRPr lang="en-GB" sz="667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667" dirty="0">
                <a:latin typeface="Arial" panose="020B0604020202020204" pitchFamily="34" charset="0"/>
                <a:cs typeface="Arial" panose="020B0604020202020204" pitchFamily="34" charset="0"/>
              </a:rPr>
              <a:t>3-Harvard Business Review, 79(3), pp. 81–90.Quoidbach, J. &amp; Hansens, M. (2009) ) [Accessed 10/07/2026]</a:t>
            </a:r>
          </a:p>
          <a:p>
            <a:r>
              <a:rPr lang="en-GB" sz="667" dirty="0">
                <a:latin typeface="Arial" panose="020B0604020202020204" pitchFamily="34" charset="0"/>
                <a:cs typeface="Arial" panose="020B0604020202020204" pitchFamily="34" charset="0"/>
              </a:rPr>
              <a:t> ‘The impact of trait emotional intelligence on teamwork’, Journal of Human Resource Management, 20(1), pp. 1–12</a:t>
            </a: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6406B489-07EF-B681-57BC-1327291C0539}"/>
              </a:ext>
            </a:extLst>
          </p:cNvPr>
          <p:cNvSpPr txBox="1"/>
          <p:nvPr/>
        </p:nvSpPr>
        <p:spPr>
          <a:xfrm>
            <a:off x="1448594" y="91185"/>
            <a:ext cx="1336910" cy="7755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555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 (Hons) Leadership and Management Skills for the Workplace              </a:t>
            </a:r>
          </a:p>
          <a:p>
            <a:r>
              <a:rPr lang="en-GB" sz="555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Module: Developing Emotional Intelligence Skills                             Tutor: Kazeem Oseni   </a:t>
            </a:r>
          </a:p>
          <a:p>
            <a:r>
              <a:rPr lang="en-GB" sz="555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Student: Willan M Espin Tapia                                                                                                                             C1- Poster Presentation </a:t>
            </a:r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B24CE5EB-40E8-6DFE-A985-93CA68AB91D2}"/>
              </a:ext>
            </a:extLst>
          </p:cNvPr>
          <p:cNvSpPr txBox="1"/>
          <p:nvPr/>
        </p:nvSpPr>
        <p:spPr>
          <a:xfrm>
            <a:off x="773936" y="4015714"/>
            <a:ext cx="2786043" cy="10518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635" b="1" dirty="0">
                <a:latin typeface="Arial" panose="020B0604020202020204" pitchFamily="34" charset="0"/>
                <a:cs typeface="Arial" panose="020B0604020202020204" pitchFamily="34" charset="0"/>
              </a:rPr>
              <a:t>Examples A teammate seems withdrawn ?</a:t>
            </a:r>
          </a:p>
          <a:p>
            <a:endParaRPr lang="en-GB" sz="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800" dirty="0">
                <a:highlight>
                  <a:srgbClr val="00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1-you ask how they’re coping </a:t>
            </a:r>
            <a:endParaRPr lang="en-GB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800" dirty="0">
                <a:highlight>
                  <a:srgbClr val="FF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2-the group adjusts workload-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it means team members collaboratively redistribute tasks, shift deadlines, etc </a:t>
            </a:r>
          </a:p>
          <a:p>
            <a:r>
              <a:rPr lang="en-GB" sz="800" dirty="0">
                <a:highlight>
                  <a:srgbClr val="00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if the member feels criticised 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→ you rephrase feedback kindly → so  they feel respected  and the collaboration improves.</a:t>
            </a:r>
          </a:p>
        </p:txBody>
      </p:sp>
      <p:pic>
        <p:nvPicPr>
          <p:cNvPr id="43" name="Picture 42">
            <a:extLst>
              <a:ext uri="{FF2B5EF4-FFF2-40B4-BE49-F238E27FC236}">
                <a16:creationId xmlns:a16="http://schemas.microsoft.com/office/drawing/2014/main" id="{D6E37DB3-6A76-CF72-0BA7-D58364412CA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28324" y="2719883"/>
            <a:ext cx="1713614" cy="962904"/>
          </a:xfrm>
          <a:prstGeom prst="rect">
            <a:avLst/>
          </a:prstGeom>
        </p:spPr>
      </p:pic>
      <p:pic>
        <p:nvPicPr>
          <p:cNvPr id="45" name="Picture 44">
            <a:extLst>
              <a:ext uri="{FF2B5EF4-FFF2-40B4-BE49-F238E27FC236}">
                <a16:creationId xmlns:a16="http://schemas.microsoft.com/office/drawing/2014/main" id="{89960D0C-E938-7946-BBA1-C51AF1275BE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59361" y="1269291"/>
            <a:ext cx="1289233" cy="1090548"/>
          </a:xfrm>
          <a:prstGeom prst="rect">
            <a:avLst/>
          </a:prstGeom>
        </p:spPr>
      </p:pic>
      <p:sp>
        <p:nvSpPr>
          <p:cNvPr id="47" name="TextBox 46">
            <a:extLst>
              <a:ext uri="{FF2B5EF4-FFF2-40B4-BE49-F238E27FC236}">
                <a16:creationId xmlns:a16="http://schemas.microsoft.com/office/drawing/2014/main" id="{D619E665-8D8F-26EE-9363-F7A67BA2D286}"/>
              </a:ext>
            </a:extLst>
          </p:cNvPr>
          <p:cNvSpPr txBox="1"/>
          <p:nvPr/>
        </p:nvSpPr>
        <p:spPr>
          <a:xfrm>
            <a:off x="4001546" y="950101"/>
            <a:ext cx="2552129" cy="1817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581" b="1" dirty="0">
                <a:highlight>
                  <a:srgbClr val="FF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Emotional intelligence  in a  Group Work</a:t>
            </a:r>
          </a:p>
        </p:txBody>
      </p:sp>
      <p:sp>
        <p:nvSpPr>
          <p:cNvPr id="49" name="TextBox 48">
            <a:extLst>
              <a:ext uri="{FF2B5EF4-FFF2-40B4-BE49-F238E27FC236}">
                <a16:creationId xmlns:a16="http://schemas.microsoft.com/office/drawing/2014/main" id="{9F5E5DDB-FB26-B37E-EBC2-4ED8604003D4}"/>
              </a:ext>
            </a:extLst>
          </p:cNvPr>
          <p:cNvSpPr txBox="1"/>
          <p:nvPr/>
        </p:nvSpPr>
        <p:spPr>
          <a:xfrm>
            <a:off x="6319521" y="1289406"/>
            <a:ext cx="3095105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800" dirty="0">
                <a:highlight>
                  <a:srgbClr val="FF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Situations Conflict: 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Using self-regulation to pause before responding; using empathy to understand why someone is upset.</a:t>
            </a:r>
          </a:p>
          <a:p>
            <a:r>
              <a:rPr lang="en-GB" sz="800" dirty="0">
                <a:highlight>
                  <a:srgbClr val="00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Deadlines: 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Motivating the team by breaking tasks into manageable steps</a:t>
            </a:r>
          </a:p>
          <a:p>
            <a:r>
              <a:rPr lang="en-GB" sz="800" dirty="0" err="1">
                <a:highlight>
                  <a:srgbClr val="00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Members.Feedback</a:t>
            </a:r>
            <a:r>
              <a:rPr lang="en-GB" sz="800" dirty="0">
                <a:highlight>
                  <a:srgbClr val="00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Giving constructive feedback using social skills; receiving feedback without becoming defensive.</a:t>
            </a:r>
          </a:p>
        </p:txBody>
      </p:sp>
      <p:pic>
        <p:nvPicPr>
          <p:cNvPr id="53" name="Picture 52">
            <a:extLst>
              <a:ext uri="{FF2B5EF4-FFF2-40B4-BE49-F238E27FC236}">
                <a16:creationId xmlns:a16="http://schemas.microsoft.com/office/drawing/2014/main" id="{4DD3F409-7C05-36CE-BF8E-0FEAC9C8DF0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039057" y="4210032"/>
            <a:ext cx="1280464" cy="892500"/>
          </a:xfrm>
          <a:prstGeom prst="rect">
            <a:avLst/>
          </a:prstGeom>
        </p:spPr>
      </p:pic>
      <p:sp>
        <p:nvSpPr>
          <p:cNvPr id="55" name="TextBox 54">
            <a:extLst>
              <a:ext uri="{FF2B5EF4-FFF2-40B4-BE49-F238E27FC236}">
                <a16:creationId xmlns:a16="http://schemas.microsoft.com/office/drawing/2014/main" id="{9A3A0881-48FD-FFC2-AB53-B92D98EAA5DB}"/>
              </a:ext>
            </a:extLst>
          </p:cNvPr>
          <p:cNvSpPr txBox="1"/>
          <p:nvPr/>
        </p:nvSpPr>
        <p:spPr>
          <a:xfrm>
            <a:off x="6319521" y="3943107"/>
            <a:ext cx="3474720" cy="179049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800" b="1" dirty="0">
                <a:highlight>
                  <a:srgbClr val="00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Managing Your Own Emotions</a:t>
            </a:r>
          </a:p>
          <a:p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who manage their emotions remain productive, focused, and less stressed during group projects.</a:t>
            </a:r>
          </a:p>
          <a:p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Strategies for Emotional Management</a:t>
            </a:r>
          </a:p>
          <a:p>
            <a:r>
              <a:rPr lang="en-GB" sz="800" dirty="0">
                <a:highlight>
                  <a:srgbClr val="00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Mindfulness: noticing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stress signals early.</a:t>
            </a:r>
          </a:p>
          <a:p>
            <a:r>
              <a:rPr lang="en-GB" sz="800" dirty="0">
                <a:highlight>
                  <a:srgbClr val="FF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Reflection :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reviewing what went well and what needs improvement</a:t>
            </a:r>
          </a:p>
          <a:p>
            <a:r>
              <a:rPr lang="en-GB" sz="800" dirty="0">
                <a:highlight>
                  <a:srgbClr val="FF00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Stress management :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using breathing techniques, breaks, or time‑blocking.</a:t>
            </a:r>
          </a:p>
          <a:p>
            <a:r>
              <a:rPr lang="en-GB" sz="800" dirty="0">
                <a:highlight>
                  <a:srgbClr val="00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Pausing before reacting 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choosing a thoughtful response instead of reacting emotionally.</a:t>
            </a:r>
          </a:p>
          <a:p>
            <a:endParaRPr lang="en-GB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800" dirty="0">
                <a:highlight>
                  <a:srgbClr val="FF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Students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who manage their emotions remain productive, focused, and less stressed during group projects.</a:t>
            </a:r>
          </a:p>
          <a:p>
            <a:endParaRPr lang="en-GB" sz="635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7" name="TextBox 56">
            <a:extLst>
              <a:ext uri="{FF2B5EF4-FFF2-40B4-BE49-F238E27FC236}">
                <a16:creationId xmlns:a16="http://schemas.microsoft.com/office/drawing/2014/main" id="{D4190578-B822-36CB-A36C-4404FBDF251D}"/>
              </a:ext>
            </a:extLst>
          </p:cNvPr>
          <p:cNvSpPr txBox="1"/>
          <p:nvPr/>
        </p:nvSpPr>
        <p:spPr>
          <a:xfrm>
            <a:off x="774834" y="5448282"/>
            <a:ext cx="4044415" cy="14465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800" dirty="0">
                <a:highlight>
                  <a:srgbClr val="00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Conclusion and Recommendations</a:t>
            </a:r>
          </a:p>
          <a:p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Emotional intelligence helps students manage conflict, communicate clearly, and stay motivated</a:t>
            </a:r>
          </a:p>
          <a:p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Managing emotions reduces stress and improves </a:t>
            </a:r>
            <a:r>
              <a:rPr lang="en-GB" sz="800" dirty="0">
                <a:highlight>
                  <a:srgbClr val="FF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productivity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Empathy strengthens relationships and leads to better group outcomes.</a:t>
            </a:r>
          </a:p>
          <a:p>
            <a:r>
              <a:rPr lang="en-GB" sz="800" dirty="0">
                <a:highlight>
                  <a:srgbClr val="00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Practical Tips</a:t>
            </a:r>
          </a:p>
          <a:p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to Improve Practice self-awareness by journaling emotions during group work</a:t>
            </a:r>
          </a:p>
          <a:p>
            <a:r>
              <a:rPr lang="en-GB" sz="800" dirty="0">
                <a:highlight>
                  <a:srgbClr val="FF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Use mindfulness to stay calm under pressure</a:t>
            </a:r>
          </a:p>
          <a:p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Offer supportive feedback and listen </a:t>
            </a:r>
          </a:p>
          <a:p>
            <a:r>
              <a:rPr lang="en-GB" sz="800" dirty="0" err="1">
                <a:highlight>
                  <a:srgbClr val="FF00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actively.Check</a:t>
            </a:r>
            <a:r>
              <a:rPr lang="en-GB" sz="800" dirty="0">
                <a:highlight>
                  <a:srgbClr val="FF00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 in 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with teammates regularly. Reflect after each meeting to improve future interactions</a:t>
            </a:r>
          </a:p>
        </p:txBody>
      </p:sp>
      <p:pic>
        <p:nvPicPr>
          <p:cNvPr id="59" name="Picture 58">
            <a:extLst>
              <a:ext uri="{FF2B5EF4-FFF2-40B4-BE49-F238E27FC236}">
                <a16:creationId xmlns:a16="http://schemas.microsoft.com/office/drawing/2014/main" id="{850FCB49-9AA9-17E9-6CED-50DD8453E277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03232" y="1266258"/>
            <a:ext cx="1182488" cy="1182488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B4D25841-D4FE-973B-247E-E1D1A6CB9B61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>
            <a:off x="111684" y="91186"/>
            <a:ext cx="1336910" cy="690189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FF537E95-BEA2-9FCB-7139-DB689E15DDB6}"/>
              </a:ext>
            </a:extLst>
          </p:cNvPr>
          <p:cNvSpPr txBox="1"/>
          <p:nvPr/>
        </p:nvSpPr>
        <p:spPr>
          <a:xfrm>
            <a:off x="1500364" y="1283530"/>
            <a:ext cx="2909538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800" dirty="0">
                <a:highlight>
                  <a:srgbClr val="FF00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Self-awareness: 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noticing your emotions and how they affect your behaviour</a:t>
            </a:r>
          </a:p>
          <a:p>
            <a:r>
              <a:rPr lang="en-GB" sz="800" dirty="0">
                <a:highlight>
                  <a:srgbClr val="FF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Self-regulation: 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staying calm, managing frustration, and adapting to change.</a:t>
            </a:r>
          </a:p>
          <a:p>
            <a:r>
              <a:rPr lang="en-GB" sz="800" dirty="0">
                <a:highlight>
                  <a:srgbClr val="00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Motivation: 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remaining committed even when challenges arise</a:t>
            </a:r>
          </a:p>
          <a:p>
            <a:r>
              <a:rPr lang="en-GB" sz="800" dirty="0">
                <a:highlight>
                  <a:srgbClr val="00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Empathy: 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understanding teammates’ feelings </a:t>
            </a:r>
          </a:p>
          <a:p>
            <a:r>
              <a:rPr lang="en-GB" sz="800" dirty="0">
                <a:highlight>
                  <a:srgbClr val="FF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Social skills :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communicating clearly, resolving conflict, and building trust.</a:t>
            </a:r>
          </a:p>
        </p:txBody>
      </p:sp>
    </p:spTree>
    <p:extLst>
      <p:ext uri="{BB962C8B-B14F-4D97-AF65-F5344CB8AC3E}">
        <p14:creationId xmlns:p14="http://schemas.microsoft.com/office/powerpoint/2010/main" val="29062501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Office 2013 - 2022 Theme">
  <a:themeElements>
    <a:clrScheme name="Office 2013 - 2022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2013 - 2022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2013 - 2022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2013 - 2022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2013 - 2022 Theme</Template>
  <TotalTime>637</TotalTime>
  <Words>613</Words>
  <Application>Microsoft Office PowerPoint</Application>
  <PresentationFormat>A4 Paper (210x297 mm)</PresentationFormat>
  <Paragraphs>54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2013 - 2022 Theme</vt:lpstr>
      <vt:lpstr>Emotional Intelligence refers: the ability to recognise, understand, and manage emotions in ourselves and others.(EI ) helps students      navigate stress, conflict, different working styles, and communication challenges. Real-life student challenges include Uneven workload distribution Miscommunication or unclear expectations Conflicting personalities Pressure from deadlines and assessments EI provides tools to handle these situations constructively.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Willan Marcelo Espin Tapia (2411166)</dc:creator>
  <cp:lastModifiedBy>Willan Marcelo Espin Tapia (2411166)</cp:lastModifiedBy>
  <cp:revision>3</cp:revision>
  <dcterms:created xsi:type="dcterms:W3CDTF">2026-07-11T14:14:39Z</dcterms:created>
  <dcterms:modified xsi:type="dcterms:W3CDTF">2026-07-12T16:03:43Z</dcterms:modified>
</cp:coreProperties>
</file>